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65" r:id="rId2"/>
    <p:sldId id="275" r:id="rId3"/>
    <p:sldId id="277" r:id="rId4"/>
    <p:sldId id="257" r:id="rId5"/>
    <p:sldId id="273" r:id="rId6"/>
    <p:sldId id="295" r:id="rId7"/>
    <p:sldId id="296" r:id="rId8"/>
    <p:sldId id="278" r:id="rId9"/>
    <p:sldId id="297" r:id="rId10"/>
    <p:sldId id="285" r:id="rId11"/>
    <p:sldId id="298" r:id="rId12"/>
    <p:sldId id="299" r:id="rId13"/>
    <p:sldId id="300" r:id="rId14"/>
    <p:sldId id="301" r:id="rId15"/>
    <p:sldId id="302" r:id="rId16"/>
    <p:sldId id="304" r:id="rId17"/>
    <p:sldId id="303" r:id="rId18"/>
    <p:sldId id="305" r:id="rId19"/>
    <p:sldId id="306" r:id="rId20"/>
    <p:sldId id="307" r:id="rId21"/>
    <p:sldId id="308" r:id="rId22"/>
    <p:sldId id="309" r:id="rId23"/>
    <p:sldId id="264" r:id="rId24"/>
  </p:sldIdLst>
  <p:sldSz cx="18288000" cy="10287000"/>
  <p:notesSz cx="6797675" cy="9928225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BM Plex Sans" panose="020B0604020202020204" charset="0"/>
      <p:regular r:id="rId30"/>
      <p:bold r:id="rId31"/>
      <p:italic r:id="rId32"/>
      <p:boldItalic r:id="rId33"/>
    </p:embeddedFont>
    <p:embeddedFont>
      <p:font typeface="Liberation Serif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00FF00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2" autoAdjust="0"/>
  </p:normalViewPr>
  <p:slideViewPr>
    <p:cSldViewPr>
      <p:cViewPr varScale="1">
        <p:scale>
          <a:sx n="61" d="100"/>
          <a:sy n="61" d="100"/>
        </p:scale>
        <p:origin x="4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28519-86E2-40DF-AA34-576995F3B29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8FB8A-8E37-4A75-AC0E-4CC3112FD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6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E638-21DC-4FFC-856F-F405008A7C3D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B750-A3B3-402E-862A-0A19CE9FF454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94474-FAD4-46C9-8781-5F037CE246A5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2F84-070A-462F-B9D3-9D9FA2926B89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A8F6-7362-4AD2-A250-1B982B88E6FE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E81D-1752-4E42-927E-F8F99D3D85BF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C069-88BC-47CB-8413-6747385B1EB7}" type="datetime1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D0A-0352-4D5D-AC8C-7D358E58E04D}" type="datetime1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9851-DE35-4D85-9633-676907D78448}" type="datetime1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0F2D-F718-4D1D-8EDC-2B878A616C59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83E6-E2F9-4197-B696-8EAA23452AA5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19A5-E423-4D5A-92D7-E7407356D665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ex.uz/docs/1072079#1072199" TargetMode="External"/><Relationship Id="rId3" Type="http://schemas.openxmlformats.org/officeDocument/2006/relationships/hyperlink" Target="http://lex.uz/docs/1072079#1072234" TargetMode="External"/><Relationship Id="rId7" Type="http://schemas.openxmlformats.org/officeDocument/2006/relationships/hyperlink" Target="http://lex.uz/docs/1072079#1072196" TargetMode="External"/><Relationship Id="rId12" Type="http://schemas.openxmlformats.org/officeDocument/2006/relationships/image" Target="../media/image7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x.uz/docs/1072079#1072310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lex.uz/docs/1072079#1072250" TargetMode="External"/><Relationship Id="rId10" Type="http://schemas.openxmlformats.org/officeDocument/2006/relationships/image" Target="../media/image5.svg"/><Relationship Id="rId4" Type="http://schemas.openxmlformats.org/officeDocument/2006/relationships/hyperlink" Target="http://lex.uz/docs/1072079#1072243" TargetMode="Externa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x.uz/docs/3780952?ONDATE=19.05.2018%2000#3785569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746627" y="2247900"/>
            <a:ext cx="12794746" cy="4571426"/>
            <a:chOff x="-432339" y="-1526382"/>
            <a:chExt cx="17059662" cy="6095235"/>
          </a:xfrm>
          <a:effectLst>
            <a:glow rad="127000">
              <a:schemeClr val="accent1">
                <a:alpha val="4000"/>
              </a:schemeClr>
            </a:glow>
          </a:effectLst>
        </p:grpSpPr>
        <p:sp>
          <p:nvSpPr>
            <p:cNvPr id="9" name="TextBox 9"/>
            <p:cNvSpPr txBox="1"/>
            <p:nvPr/>
          </p:nvSpPr>
          <p:spPr>
            <a:xfrm>
              <a:off x="-432339" y="-1526382"/>
              <a:ext cx="17059662" cy="28315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uz-Cyrl-UZ" sz="4600" b="1" spc="-138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ҲАКАМЛИК СУДИНИНГ ҲАЛ ҚИЛУВ ҚАРОРИ ЮЗАСИДАН НИЗОЛАШИШ ТЎҒРИСИДАГИ ИШЛАРНИ ЮРИТИШ</a:t>
              </a:r>
              <a:endParaRPr lang="en-US" sz="4600" b="1" spc="-138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202669" y="4160971"/>
              <a:ext cx="8654324" cy="407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28800" y="4451393"/>
            <a:ext cx="12794746" cy="444224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B1B1B"/>
                </a:solidFill>
                <a:latin typeface="IBM Plex Sans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3400" y="6362700"/>
            <a:ext cx="17429621" cy="1969770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ОТАХОНОВ </a:t>
            </a:r>
            <a:r>
              <a:rPr lang="en-US" sz="3200" b="1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Фозилжон</a:t>
            </a:r>
            <a:r>
              <a:rPr lang="en-US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200" b="1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Хайдарович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кенгаши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ҳузуридаги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мактаби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ҳуқуқ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профессори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</a:t>
            </a:r>
          </a:p>
          <a:p>
            <a:pPr algn="ctr">
              <a:spcBef>
                <a:spcPct val="0"/>
              </a:spcBef>
            </a:pP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юридик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фанлар</a:t>
            </a:r>
            <a:r>
              <a:rPr lang="ru-RU" sz="32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доктори</a:t>
            </a:r>
            <a:endParaRPr lang="ru-RU" sz="3200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D79590F-C67B-4353-8F93-257698CA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ёзма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шаклда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берилади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низолашаётган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вакили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имзоланади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аризада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берилаётган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низолашилаётган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жойлашган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фамилияси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отасининг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уларнинг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жойлашган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(почта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манзили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яшаш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сана;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тараф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низолашилаётган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сана;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низолашилаётганлиги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телефонлар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факслар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рақамлари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электрон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манзил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маълумотлар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кўрсатилиши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АРИЗАНИНГ ШАКЛИ ВА МАЗМУНИ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8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илова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қилинади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Доимий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фаолият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кўрсатувчи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ушбу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раиси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тасдиқланади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муваққат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судьясининг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имзоси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нотариал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этиладиган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миқдорда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божи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почта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харажатлари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тўланганлигини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тасдиқловчи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илова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ҳужжатларнинг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юборилганлигини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тасдиқловчи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АРИЗАГА ИЛОВАЛАР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якка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чиқилади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тайёрлаётганда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низолашилаётган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оид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материалларини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тарафининг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илтимосномасига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қилиб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вақти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хабардор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қилади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вақти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хабардор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келмаганлиги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тўсқинлик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қилмайди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чиқаётганда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226-моддасида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мавжудлиги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билдирилган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эътирозларни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этилган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текшириш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аниқлайди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чиқаётганда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аниқлаган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ҳолатларни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текширишга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мазмунан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қайта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чиқишга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ҳақли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АРИЗАНИ ИҚТИСОДИЙ СУДДА КЎРИБ                                         ЧИҚИШ ТАРТИБИ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13E67E-D755-4751-B266-62B9D230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агар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берган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қуйидагиларни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исботловчи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далилларни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этса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қилиниши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асосларга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ҳақиқий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тутилмаган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шартларига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келмайдиган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чиқарилганлигини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доирасидан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четга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чиқувчи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мавжудлигини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Агар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олинадиган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бундай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олинмайдиган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хулосаларидан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ажратиб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олиш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фақат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олинмайдиган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қилиниши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тўғрисида»ги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Ўзбекистон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/>
              </a:rPr>
              <a:t>14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/>
              </a:rPr>
              <a:t>15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/>
              </a:rPr>
              <a:t>16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/>
              </a:rPr>
              <a:t>25-моддалари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қоидаларига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тўғрисида»ги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Ўзбекистон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      10-моддасининг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2200" u="sng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7"/>
              </a:rPr>
              <a:t>биринчи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u="sng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8"/>
              </a:rPr>
              <a:t>учинчи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2200" u="sng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8"/>
              </a:rPr>
              <a:t>қисмлари</a:t>
            </a:r>
            <a:r>
              <a:rPr lang="ru-RU" sz="2200" u="sng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бузилган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чиқарилганлигини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5)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тарафларидан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қайси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қарши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ўша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тараф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судьяларини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сайлаш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тайинлаш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вақти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хабардор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қилинмаганлигини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шу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сабабли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тушунтиришларини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эта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олмаганлигини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АСОСЛАРИ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BAD542-0EF6-4984-9541-35D1B33B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8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асослар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қилиниши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предмети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бўлмаса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судлари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тўғрисида»ги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Ўзбекистон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Қонунининг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5-моддаси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талабларини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бузган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ишда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жалб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шахсларнинг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мажбуриятлари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АСОСЛАРИ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натижалари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ажрим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чиқаради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ажримида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низолашилаётган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маълумотлар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низолашилаётган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маълумотлар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фамилияси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отасининг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тўлиқ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аризачининг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талабини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тўлиқ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қаноатлантиришни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кўрсатма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НАТИЖАЛАРИ БЎЙИЧА ИҚТИСОДИЙ СУДНИНГ АЖРИМИ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5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189036" y="2317292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НАТИЖАЛАРИ БЎЙИЧА ИҚТИСОДИЙ СУДНИНГ АЖРИМИ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6CBF42-248C-4054-B672-ABF4FB448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646" y="2579790"/>
            <a:ext cx="14782800" cy="68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қилинганлиги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агар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имконияти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йўқолмаган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янгидан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умумий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этишига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тўсқинлик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қилмайди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ҳақиқий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эмаслиги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оқибатида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тутилмаган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шартларига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келмайдиган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чиқарилганлиги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қамраб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олинмаган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мавжудлиги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оқибатида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тўлиқ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қисман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бундай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умумий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биноан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ажрими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устидан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ИПКда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шикоят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(протест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келтирилиши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НАТИЖАЛАРИ БЎЙИЧА ИҚТИСОДИЙ СУДНИНГ АЖРИМИ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3DE1C2-6DDB-4679-9694-84CE2D2E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7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РОССИЯ ФЕДЕРАЦИЯСИ</a:t>
            </a: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ҳуқуқига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эга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мажбуриятлари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жалб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Россия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Федерацияси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Россия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Фередацияси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субъектлари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муниципиал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тузилмалар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манфаатларига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дахлдор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бўлиб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улар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муҳокамасида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этмаган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ҳолларда</a:t>
            </a: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прокурор.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арбитраж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муддати</a:t>
            </a:r>
            <a:r>
              <a:rPr lang="ru-RU" sz="22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эътиборан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ойлик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ичида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Россия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Федерацияси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субъекти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арбитраж </a:t>
            </a:r>
            <a:r>
              <a:rPr lang="ru-RU" sz="2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мажбуриятлари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жалб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шунингдек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прокурор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низолашилаётган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билиши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эътиборан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ойлик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ичида</a:t>
            </a:r>
            <a:r>
              <a:rPr lang="ru-RU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арбитраж </a:t>
            </a:r>
            <a:r>
              <a:rPr lang="ru-RU" sz="2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endParaRPr lang="ru-RU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ОИД ХОРИЖИЙ ДАВЛАТЛАР ҚОНУНЧИЛИГИ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8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РОССИЯ ФЕДЕРАЦИЯСИ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илова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1)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имзоланган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2)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ўрнига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мажбуриятлари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жалб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қилинганлигини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тасдиқловчи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 суди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ҳолатларда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тарафларининг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илтимосномаси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ойдан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ортиқ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бўлмаган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муддатга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юритишни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тўхтатиш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туришга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тиклаб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қўйилган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камчиликларни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бартараф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имкониятини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беришга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тарафларидан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қайси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бирига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қарши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қилинган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ўша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тараф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судьяларини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сайлаш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тайинлаш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вақти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жойи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хабардор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қилинмаганлигини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шу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сабабли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ўз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тушунтиришларини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эта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олмаганда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тутилмаган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шартларига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келмайдиган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чиқарилганлигини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ёхуд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доирасидан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четга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чиқувчи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масалалар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хулосалар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мавжуд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ОИД ХОРИЖИЙ ДАВЛАТЛАР ҚОНУНЧИЛИГИ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A10027-D070-4A1B-BDE6-B6DD14B6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один верхний угол скругленный, другой — усеченный 17">
            <a:extLst>
              <a:ext uri="{FF2B5EF4-FFF2-40B4-BE49-F238E27FC236}">
                <a16:creationId xmlns:a16="http://schemas.microsoft.com/office/drawing/2014/main" id="{94EF20D3-5709-EA4D-DD0B-D87507E7D801}"/>
              </a:ext>
            </a:extLst>
          </p:cNvPr>
          <p:cNvSpPr/>
          <p:nvPr/>
        </p:nvSpPr>
        <p:spPr>
          <a:xfrm>
            <a:off x="8001000" y="6192784"/>
            <a:ext cx="9753600" cy="3810000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нуқтаи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назардан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тадбиркорлар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бевосита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ишлайдиган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давлат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идораларида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низоларни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судгача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тузилмаларини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ташкил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зарурлиги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таъкидланди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Адлия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вазирлиги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Савдо-саноат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палатасига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муқобил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ҳакамлик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судлари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фаолиятини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медиация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кенгайтириш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масалаларини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тутувчи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қарор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лойиҳасини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ишлаб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топширилди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ABED60C4-9BEB-AD47-ACF7-A66F072DF804}"/>
              </a:ext>
            </a:extLst>
          </p:cNvPr>
          <p:cNvSpPr/>
          <p:nvPr/>
        </p:nvSpPr>
        <p:spPr>
          <a:xfrm>
            <a:off x="8001000" y="1562100"/>
            <a:ext cx="9753600" cy="432588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1828800" y="4451393"/>
            <a:ext cx="12794746" cy="444224"/>
          </a:xfrm>
          <a:prstGeom prst="rect">
            <a:avLst/>
          </a:prstGeom>
          <a:effectLst>
            <a:glow rad="127000">
              <a:schemeClr val="accent1">
                <a:alpha val="4000"/>
              </a:schemeClr>
            </a:glow>
          </a:effectLst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B1B1B"/>
                </a:solidFill>
                <a:latin typeface="IBM Plex San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E3877-54CD-59E9-7653-5549A88FB86C}"/>
              </a:ext>
            </a:extLst>
          </p:cNvPr>
          <p:cNvSpPr txBox="1"/>
          <p:nvPr/>
        </p:nvSpPr>
        <p:spPr>
          <a:xfrm>
            <a:off x="8381999" y="3154226"/>
            <a:ext cx="89916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Маълумки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хорижий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тажрибада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фоиз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низолар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судгача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ҳал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этилади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Чунки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ишларни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судда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кўриб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чиқиш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катта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харажат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кўп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вақт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талаб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этувчи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жараён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ҳисобланади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F536D-AB1C-B9E8-A515-A0320DA5423D}"/>
              </a:ext>
            </a:extLst>
          </p:cNvPr>
          <p:cNvSpPr txBox="1"/>
          <p:nvPr/>
        </p:nvSpPr>
        <p:spPr>
          <a:xfrm>
            <a:off x="4572000" y="433482"/>
            <a:ext cx="9144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Шавкат Мирзиёев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раислигида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23 июль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кичик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тадбиркорликни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янада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ривожлантириш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масалаларига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бағишланган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видеоселектор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йиғилиши</a:t>
            </a:r>
            <a:r>
              <a:rPr lang="ru-RU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algn="ctr"/>
            <a:endParaRPr lang="ru-RU" sz="28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D28F63-B3AF-7AC0-C881-96EFAD517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3" y="2916317"/>
            <a:ext cx="7604618" cy="506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105B36-84C2-421F-9AEF-D93379E2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5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БЕЛАРУСЬ РЕСПУБЛИКАСИ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вилоятлар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Минск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шаҳар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муддати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эътиборан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ойлик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муддатда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киритиш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илтимосномани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мажлисида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ишни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судидан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чақириб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олиб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чиқилади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суди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ишни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иқтисодий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суддан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сўровнома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келиб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тушган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кундан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бошлаб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беш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кундан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кечиктирмай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юборишга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мажбур</a:t>
            </a:r>
            <a:r>
              <a:rPr lang="ru-RU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uz-Cyrl-UZ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ТУРКМАНИСТОН 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ҳужжатларида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тутилмаган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50"/>
              </a:spcBef>
              <a:spcAft>
                <a:spcPts val="800"/>
              </a:spcAft>
              <a:tabLst>
                <a:tab pos="450215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ОИД ХОРИЖИЙ ДАВЛАТЛАР ҚОНУНЧИЛИГИ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2A4FD-D431-4B1E-AF75-8FA838EC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0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uz-Cyrl-UZ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ТОЖИКИСТОН 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вилоятлар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uz-Cyrl-UZ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Душанбе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шаҳар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муддати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эътиборан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ойлик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аризага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қуйидагилар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илова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қилинади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қарорининг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асл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кўчирма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битимнинг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асли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ёки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тегишли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тасдиқланган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нусхаси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uz-Cyrl-UZ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ҚИРҒИЗ 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қонун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ҳужжатларида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назарда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тутилмаган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ts val="1425"/>
              </a:lnSpc>
              <a:spcAft>
                <a:spcPts val="1800"/>
              </a:spcAft>
            </a:pPr>
            <a:endParaRPr lang="ru-RU" sz="2400" spc="1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50"/>
              </a:spcBef>
              <a:spcAft>
                <a:spcPts val="800"/>
              </a:spcAft>
              <a:tabLst>
                <a:tab pos="450215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ОИД ХОРИЖИЙ ДАВЛАТЛАР ҚОНУНЧИЛИГИ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8963E3A-666A-48DD-BC71-B2916561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5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22290" y="2382454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uz-Cyrl-UZ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uz-Cyrl-UZ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ҚОЗОҒИСТОН </a:t>
            </a:r>
            <a:r>
              <a:rPr lang="ru-RU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РЕСПУБЛИКАСИ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ҳуқуқига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эга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мажбуриятлари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арбитраж суди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жалб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учинчи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апелляция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судига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муддати</a:t>
            </a:r>
            <a:r>
              <a:rPr lang="ru-RU" sz="24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арбитраж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учинчи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эътиборан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бир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ойлик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ПКда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қоидаларга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учтадан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кам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бўлмаган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ҳайъат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таркибида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кўриб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чиқилади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Арбитражнинг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тўғрисидаги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илтимоснома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қўзғатилган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бошлаб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ўн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кунлик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муддатда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кўрилади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ts val="1425"/>
              </a:lnSpc>
              <a:spcAft>
                <a:spcPts val="1800"/>
              </a:spcAft>
            </a:pP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</a:p>
          <a:p>
            <a:pPr algn="just" fontAlgn="base">
              <a:lnSpc>
                <a:spcPts val="1425"/>
              </a:lnSpc>
              <a:spcAft>
                <a:spcPts val="1800"/>
              </a:spcAft>
            </a:pP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Учинчи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шахс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илтимоснома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киритилганда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судъя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қўшимча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далилларни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зарурияти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fontAlgn="base">
              <a:lnSpc>
                <a:spcPts val="1425"/>
              </a:lnSpc>
              <a:spcAft>
                <a:spcPts val="1800"/>
              </a:spcAft>
            </a:pP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ишни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кўришни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ойгача</a:t>
            </a:r>
            <a:r>
              <a:rPr lang="ru-RU" sz="24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узайтириши</a:t>
            </a:r>
            <a:r>
              <a:rPr lang="ru-RU" sz="24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ts val="1425"/>
              </a:lnSpc>
              <a:spcAft>
                <a:spcPts val="1800"/>
              </a:spcAft>
            </a:pPr>
            <a:endParaRPr lang="ru-RU" sz="2400" spc="1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1425"/>
              </a:lnSpc>
              <a:spcAft>
                <a:spcPts val="18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2125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050"/>
              </a:spcBef>
              <a:spcAft>
                <a:spcPts val="800"/>
              </a:spcAft>
              <a:tabLst>
                <a:tab pos="450215" algn="l"/>
              </a:tabLs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500"/>
              </a:spcBef>
              <a:spcAft>
                <a:spcPts val="500"/>
              </a:spcAft>
            </a:pPr>
            <a:endParaRPr lang="ru-RU" sz="1800" dirty="0">
              <a:solidFill>
                <a:srgbClr val="000000"/>
              </a:solidFill>
              <a:effectLst/>
              <a:latin typeface="Liberation Serif"/>
              <a:ea typeface="Tahoma" panose="020B0604030504040204" pitchFamily="34" charset="0"/>
              <a:cs typeface="DejaVu Sans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ИШНИ КЎРИБ ЧИҚИШ ОИД ХОРИЖИЙ ДАВЛАТЛАР ҚОНУНЧИЛИГИ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AA9FCC-F9D5-4122-9AC2-1D4E5617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556596" y="5910731"/>
            <a:ext cx="5759023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80"/>
              </a:lnSpc>
              <a:spcBef>
                <a:spcPct val="0"/>
              </a:spcBef>
            </a:pPr>
            <a:endParaRPr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D4AD4C-206E-B14F-7723-E8285B8ED146}"/>
              </a:ext>
            </a:extLst>
          </p:cNvPr>
          <p:cNvSpPr/>
          <p:nvPr/>
        </p:nvSpPr>
        <p:spPr>
          <a:xfrm>
            <a:off x="3898458" y="4563873"/>
            <a:ext cx="99829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ътиборингиз</a:t>
            </a:r>
            <a:r>
              <a:rPr lang="ru-RU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учун </a:t>
            </a:r>
            <a:r>
              <a:rPr lang="ru-RU" sz="6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раҳмат</a:t>
            </a:r>
            <a:r>
              <a:rPr lang="en-US" sz="6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5AD67B-05B3-4B3A-AE13-68F23172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34990" y="2928787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ctr">
              <a:buNone/>
              <a:tabLst>
                <a:tab pos="452438" algn="l"/>
              </a:tabLst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ru-RU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аризанинг шакли ва мазмуни.</a:t>
            </a: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тўғрисидаги аризани иқтисодий судда кўриб чиқиш тартиби.</a:t>
            </a:r>
          </a:p>
          <a:p>
            <a:pPr marL="971550" lvl="1" indent="-514350" algn="just">
              <a:buFont typeface="+mj-lt"/>
              <a:buAutoNum type="arabicPeriod"/>
            </a:pPr>
            <a:endParaRPr lang="uz-Cyrl-U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uz-Cyrl-U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қарорини бекор қилиш асослари ва иқтисодий суд ажрими.</a:t>
            </a:r>
          </a:p>
          <a:p>
            <a:pPr marL="457200" indent="-457200" algn="just">
              <a:buFont typeface="+mj-lt"/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uz-Cyrl-U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РЕЖА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778623" y="2247900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481318" y="2859740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Мамлакатимизда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оширилаётган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суд-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соҳасидаги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ислоҳотларнинг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инсон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ҳуқуқлари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эркинликлари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манфаатларини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самарали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ҳимоя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муҳим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кафолати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сифатида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ҳокимиятининг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нуфузини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мустаҳкамлаш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судларнинг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чинакам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мустақиллигини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таъминлаш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уларнинг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инсон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ҳаёти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эркинлиги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шаъни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қадр-қиммати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қадрият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ҳисобланадиган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инсонпарвар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очиқ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адолатли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жамиятни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барпо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этишдаги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оширишдир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Янги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Ўзбекистонда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тадбиркорлик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тижорат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хусусий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секторга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нисбатан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муносабатларни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тубдан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ўзгартириш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улар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ҳуқуқларининг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поймол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қилинишига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йўл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қўймаслик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манфаатлари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ҳимоясини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таъминлашга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қаратилган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ҳимоя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шакллантирилди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ташкилий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яратилди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қўллаш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амалиётида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ижтимоий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ҳаётда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субъектларнинг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манфаатлари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тўқнашуви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улар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ўртасида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баҳс-мунозаралар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низолар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келиб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чиқиши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Низоларни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этиш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уларни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орқали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муқобил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усуллар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ичига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олади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Сўнгти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йилларда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низоларни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муқобил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усуллар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орқали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катта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эътибор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берилмоқда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Хусусан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судларининг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ҳуқуқий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асослари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яратилди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Ҳозирги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кунда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240 дан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ортиқ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судлари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адлия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органлари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рўйхатига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олинган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МАВЗУНИНГ ДОЛЗАРБЛИГИ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4114800" y="3458824"/>
            <a:ext cx="12938210" cy="5875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15-мақсад: 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Давлат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органлари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мансабдор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шахсларнинг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фаолияти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устидан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самарали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суд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назоратини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ўрнатиш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ҳамда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фуқаро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тадбиркорлик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субъектларининг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одил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судловга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эришиш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даражасини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ошириш</a:t>
            </a:r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Низоларни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ҳал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этишнинг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муқобил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усулларидан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кенг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фойдаланиш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учун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зарур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ташкилий-ҳуқуқий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шарт-шароитларни</a:t>
            </a:r>
            <a:r>
              <a:rPr lang="ru-RU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u="none" strike="noStrike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яратиш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ярашув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институтини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қўллаш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доирасини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янада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кенгайтириш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4114799" y="1797875"/>
            <a:ext cx="12938211" cy="12643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МАМЛАКАТИМИЗДА АДОЛАТ ВА ҚОНУН УСТУВОРЛИГИ ТАМОЙИЛЛАРИНИ ТАРАҚҚИЁТНИНГ ЭНГ АСОСИЙ ВА ЗАРУР ШАРТИГА АЙЛАНТИРИШ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49D9F-FFA4-24EE-719D-9E984364F921}"/>
              </a:ext>
            </a:extLst>
          </p:cNvPr>
          <p:cNvSpPr txBox="1"/>
          <p:nvPr/>
        </p:nvSpPr>
        <p:spPr>
          <a:xfrm>
            <a:off x="3505200" y="708430"/>
            <a:ext cx="13106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u="none" strike="noStrike" cap="all" dirty="0">
                <a:solidFill>
                  <a:srgbClr val="00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— 2026 ЙИЛЛАРГА МЎЛЖАЛЛАНГАН ЯНГИ ЎЗБЕКИСТОННИНГ ТАРАҚҚИЁТ СТРАТЕГИЯСИ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1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481318" y="2859740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Конституцияси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(55, 65-моддалари);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Фуқаролик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(10-моддаси);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процессуал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(20, 25, 28, 29, 37, 53, 63, 93, 95, 96, 99, 107, 110, 154, 334-моддалари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28-боби); 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Ҳакамлик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судлари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Хўжалик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юритувчи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субъектлар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фаолиятининг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шартномавий-ҳуқуқий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базаси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тўғрисида”ги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(36-моддаси);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“Суд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бошқа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ижро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этиш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тўғрисида”ги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(5, 7, 27-моддалари); </a:t>
            </a: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хўжалик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Пленумининг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2012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июндаги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238-сонли «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судлар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ҳакамлик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муҳокамаси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билан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боғлиқ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ишларни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кўришда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қонун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ҳужжатларини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қўллашнинг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айрим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масалалари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тўғрисида»ги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қарори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Ўзбекистон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Республикаси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Олий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суди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Пленумининг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2018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йил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майдаги</a:t>
            </a:r>
            <a:r>
              <a:rPr lang="ru-RU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17-сонли </a:t>
            </a:r>
            <a:r>
              <a:rPr lang="ru-RU" sz="1800" i="1" u="none" strike="noStrike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қарори</a:t>
            </a:r>
            <a:r>
              <a:rPr lang="ru-RU" sz="1800" i="1" u="none" strike="noStrike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 </a:t>
            </a:r>
            <a:r>
              <a:rPr lang="ru-RU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таҳририда</a:t>
            </a:r>
            <a:r>
              <a:rPr lang="ru-RU" sz="1800" i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 ЮЗАСИДАН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НИЗОЛАШИШ ТЎҒРИСИДАГИ ИШЛАРНИ ЮРИТИШНИНГ                  ҲУҚУҚИЙ АСОСЛАРИ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4800600" y="3095252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34989" y="2539683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ctr">
              <a:buNone/>
              <a:tabLst>
                <a:tab pos="452438" algn="l"/>
              </a:tabLst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Конституцияси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ctr">
              <a:buNone/>
              <a:tabLst>
                <a:tab pos="452438" algn="l"/>
              </a:tabLst>
            </a:pPr>
            <a:endParaRPr lang="en-US" sz="1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719138" algn="just"/>
            <a:r>
              <a:rPr lang="ru-RU" sz="2200" b="1" i="0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55-модда.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ким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эркинликларини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қонунда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тақиқланмаган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барча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усуллар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қилишга</a:t>
            </a:r>
            <a:r>
              <a:rPr lang="ru-RU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ҳақли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9138" algn="just"/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кимга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эркинликларини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орқали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органларининг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ташкилотларнинг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улар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мансабдор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шахсларининг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қонунга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хилоф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қарорлари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ҳаракатлари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ҳаракатсизлиги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устидан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судга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шикоят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кафолатланади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9138" algn="just"/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кимга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бузилган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эркинликларини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тиклаш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қонунда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муддатларда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ваколатли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мустақил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холис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кўриб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чиқилиши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кафолатланади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9138"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i="0" u="none" strike="noStrike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65-модда.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фаровонлигини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оширишга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қаратилган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иқтисодиётининг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хилма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-хил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шакллардаги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этади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Давлат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бозор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муносабатларини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ривожлантириш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ҳалол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рақобат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шарт-шароитлар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яратади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истеъмолчиларнинг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ҳуқуқлари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устуворлигини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ҳисобга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олган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иқтисодий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тадбиркорлик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меҳнат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эркинлигини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кафолатлайди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9138" algn="just">
              <a:spcBef>
                <a:spcPts val="600"/>
              </a:spcBef>
              <a:spcAft>
                <a:spcPts val="600"/>
              </a:spcAft>
            </a:pP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Республикасида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барча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шаклларининг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тенг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ҳуқуқлилиги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ҳуқуқий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жиҳатдан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таъминланади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719138" algn="just">
              <a:spcBef>
                <a:spcPts val="600"/>
              </a:spcBef>
              <a:spcAft>
                <a:spcPts val="600"/>
              </a:spcAft>
            </a:pP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Хусусий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дахлсиздир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Мулкдор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мол-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мулкидан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қонунда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ҳоллардан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суднинг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қарорига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асосланмаган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маҳрум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этилиши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эмас</a:t>
            </a:r>
            <a:r>
              <a:rPr lang="ru-RU" sz="220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9138" algn="just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260240"/>
            <a:ext cx="16032718" cy="22162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 ЮЗАСИДАН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НИЗОЛАШИШ ТЎҒРИСИДАГИ ИШЛАРНИ ЮРИТИШНИНГ                  ҲУҚУҚИЙ АСОСЛАРИ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671273" y="2457039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34990" y="2996990"/>
            <a:ext cx="15818020" cy="675359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361950" algn="ctr">
              <a:buNone/>
              <a:tabLst>
                <a:tab pos="452438" algn="l"/>
              </a:tabLst>
            </a:pP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Ўзбекистон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Республикасининг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Фуқаролик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кодекси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10-модда.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Фуқаролик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ҳуқуқларини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орқали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ҳимоя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қилиш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Фуқаролик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ҳуқуқлари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процессуал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қонунчилик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шартномада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белгилаб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қўйилганидек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ишлар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қайси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судга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тааллуқли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бўлишига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қараб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суд,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иқтисодий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ёки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ҳакамлик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бундан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кейин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суд)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томонидан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ҳимоя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қилинади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216519"/>
            <a:ext cx="16032718" cy="2888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 ЮЗАСИДАН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НИЗОЛАШИШ ТЎҒРИСИДАГИ ИШЛАРНИ ЮРИТИШНИНГ                  ҲУҚУҚИЙ АСОСЛАРИ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3085522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E877E4-734B-4776-A7F7-CE6F61F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15ED9F4-5282-39E2-8608-030F181F781A}"/>
              </a:ext>
            </a:extLst>
          </p:cNvPr>
          <p:cNvSpPr/>
          <p:nvPr/>
        </p:nvSpPr>
        <p:spPr>
          <a:xfrm>
            <a:off x="1234990" y="2396060"/>
            <a:ext cx="15818020" cy="73545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1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DejaVu Sans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endParaRPr lang="ru-RU" sz="2800" b="1" dirty="0">
              <a:solidFill>
                <a:srgbClr val="00008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300"/>
              </a:spcAft>
            </a:pP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ҳуқуқига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эга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акамлик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ҳуқуқлари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мажбуриятлари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суди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ишда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этишга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жалб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қилинмаган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8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муддати</a:t>
            </a:r>
            <a:r>
              <a:rPr lang="ru-RU" sz="2800" b="1" dirty="0">
                <a:solidFill>
                  <a:srgbClr val="00008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судининг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ҳал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қилув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қарорини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ҳакамлик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муҳокамаси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тарафлари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кундан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эътиборан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ўттиз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кун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ичида</a:t>
            </a: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иқтисодий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судга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уни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бекор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ариза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йўли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низолашиши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361950" algn="just">
              <a:buNone/>
              <a:tabLst>
                <a:tab pos="452438" algn="l"/>
              </a:tabLst>
            </a:pP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E64495-AFA1-3D5C-580A-D40023DE1099}"/>
              </a:ext>
            </a:extLst>
          </p:cNvPr>
          <p:cNvSpPr/>
          <p:nvPr/>
        </p:nvSpPr>
        <p:spPr>
          <a:xfrm>
            <a:off x="1234990" y="64687"/>
            <a:ext cx="16032718" cy="23313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ҲАКАМЛИК СУДИНИНГ ҲАЛ ҚИЛУВ ҚАРОРИ ЮЗАСИДАН </a:t>
            </a:r>
          </a:p>
          <a:p>
            <a:pPr lvl="1" algn="ctr"/>
            <a:r>
              <a:rPr lang="uz-Cyrl-UZ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НИЗОЛАШИШ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5562600" y="2454304"/>
            <a:ext cx="6945451" cy="19461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91391" y="9814688"/>
            <a:ext cx="6305219" cy="1891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9841" y="8762235"/>
            <a:ext cx="1241609" cy="12416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36405">
            <a:off x="16861124" y="208435"/>
            <a:ext cx="1241609" cy="124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0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2762</Words>
  <Application>Microsoft Office PowerPoint</Application>
  <PresentationFormat>Произвольный</PresentationFormat>
  <Paragraphs>737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Times New Roman</vt:lpstr>
      <vt:lpstr>Wingdings</vt:lpstr>
      <vt:lpstr>IBM Plex Sans</vt:lpstr>
      <vt:lpstr>Calibri</vt:lpstr>
      <vt:lpstr>Liberation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Фозилжон Отохонов - Ўзбекистон Республикаси Олий Мажлиси ҳузуридаги Қонунчилик муаммолари ва парламент тадқиқотлари Институти директори, юридик фанлари номзоди, профессор.</dc:title>
  <dc:creator>Jasur Xudoberganov</dc:creator>
  <cp:lastModifiedBy>Пользователь</cp:lastModifiedBy>
  <cp:revision>83</cp:revision>
  <cp:lastPrinted>2023-06-23T06:34:07Z</cp:lastPrinted>
  <dcterms:created xsi:type="dcterms:W3CDTF">2006-08-16T00:00:00Z</dcterms:created>
  <dcterms:modified xsi:type="dcterms:W3CDTF">2024-02-19T11:20:09Z</dcterms:modified>
  <dc:identifier>DAE_usTxEz0</dc:identifier>
</cp:coreProperties>
</file>