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74" r:id="rId3"/>
    <p:sldId id="375" r:id="rId4"/>
    <p:sldId id="351" r:id="rId5"/>
    <p:sldId id="367" r:id="rId6"/>
    <p:sldId id="368" r:id="rId7"/>
    <p:sldId id="369" r:id="rId8"/>
    <p:sldId id="370" r:id="rId9"/>
    <p:sldId id="371" r:id="rId10"/>
    <p:sldId id="372" r:id="rId11"/>
    <p:sldId id="373" r:id="rId12"/>
    <p:sldId id="366"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79" autoAdjust="0"/>
    <p:restoredTop sz="94660"/>
  </p:normalViewPr>
  <p:slideViewPr>
    <p:cSldViewPr snapToGrid="0">
      <p:cViewPr varScale="1">
        <p:scale>
          <a:sx n="108" d="100"/>
          <a:sy n="108" d="100"/>
        </p:scale>
        <p:origin x="726"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4604D580-6F5F-40BE-9936-A1186B817853}" type="datetimeFigureOut">
              <a:rPr lang="ru-RU" smtClean="0"/>
              <a:t>27.02.2025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0B7D445-5B54-4720-9DF2-150774AB8E36}" type="slidenum">
              <a:rPr lang="ru-RU" smtClean="0"/>
              <a:t>‹#›</a:t>
            </a:fld>
            <a:endParaRPr lang="ru-RU"/>
          </a:p>
        </p:txBody>
      </p:sp>
    </p:spTree>
    <p:extLst>
      <p:ext uri="{BB962C8B-B14F-4D97-AF65-F5344CB8AC3E}">
        <p14:creationId xmlns:p14="http://schemas.microsoft.com/office/powerpoint/2010/main" val="2866612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4604D580-6F5F-40BE-9936-A1186B817853}" type="datetimeFigureOut">
              <a:rPr lang="ru-RU" smtClean="0"/>
              <a:t>27.02.2025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0B7D445-5B54-4720-9DF2-150774AB8E36}" type="slidenum">
              <a:rPr lang="ru-RU" smtClean="0"/>
              <a:t>‹#›</a:t>
            </a:fld>
            <a:endParaRPr lang="ru-RU"/>
          </a:p>
        </p:txBody>
      </p:sp>
    </p:spTree>
    <p:extLst>
      <p:ext uri="{BB962C8B-B14F-4D97-AF65-F5344CB8AC3E}">
        <p14:creationId xmlns:p14="http://schemas.microsoft.com/office/powerpoint/2010/main" val="4108976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4604D580-6F5F-40BE-9936-A1186B817853}" type="datetimeFigureOut">
              <a:rPr lang="ru-RU" smtClean="0"/>
              <a:t>27.02.2025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0B7D445-5B54-4720-9DF2-150774AB8E36}" type="slidenum">
              <a:rPr lang="ru-RU" smtClean="0"/>
              <a:t>‹#›</a:t>
            </a:fld>
            <a:endParaRPr lang="ru-RU"/>
          </a:p>
        </p:txBody>
      </p:sp>
    </p:spTree>
    <p:extLst>
      <p:ext uri="{BB962C8B-B14F-4D97-AF65-F5344CB8AC3E}">
        <p14:creationId xmlns:p14="http://schemas.microsoft.com/office/powerpoint/2010/main" val="4107396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4604D580-6F5F-40BE-9936-A1186B817853}" type="datetimeFigureOut">
              <a:rPr lang="ru-RU" smtClean="0"/>
              <a:t>27.02.2025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0B7D445-5B54-4720-9DF2-150774AB8E36}" type="slidenum">
              <a:rPr lang="ru-RU" smtClean="0"/>
              <a:t>‹#›</a:t>
            </a:fld>
            <a:endParaRPr lang="ru-RU"/>
          </a:p>
        </p:txBody>
      </p:sp>
    </p:spTree>
    <p:extLst>
      <p:ext uri="{BB962C8B-B14F-4D97-AF65-F5344CB8AC3E}">
        <p14:creationId xmlns:p14="http://schemas.microsoft.com/office/powerpoint/2010/main" val="1275354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4604D580-6F5F-40BE-9936-A1186B817853}" type="datetimeFigureOut">
              <a:rPr lang="ru-RU" smtClean="0"/>
              <a:t>27.02.2025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0B7D445-5B54-4720-9DF2-150774AB8E36}" type="slidenum">
              <a:rPr lang="ru-RU" smtClean="0"/>
              <a:t>‹#›</a:t>
            </a:fld>
            <a:endParaRPr lang="ru-RU"/>
          </a:p>
        </p:txBody>
      </p:sp>
    </p:spTree>
    <p:extLst>
      <p:ext uri="{BB962C8B-B14F-4D97-AF65-F5344CB8AC3E}">
        <p14:creationId xmlns:p14="http://schemas.microsoft.com/office/powerpoint/2010/main" val="1823844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4604D580-6F5F-40BE-9936-A1186B817853}" type="datetimeFigureOut">
              <a:rPr lang="ru-RU" smtClean="0"/>
              <a:t>27.02.2025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0B7D445-5B54-4720-9DF2-150774AB8E36}" type="slidenum">
              <a:rPr lang="ru-RU" smtClean="0"/>
              <a:t>‹#›</a:t>
            </a:fld>
            <a:endParaRPr lang="ru-RU"/>
          </a:p>
        </p:txBody>
      </p:sp>
    </p:spTree>
    <p:extLst>
      <p:ext uri="{BB962C8B-B14F-4D97-AF65-F5344CB8AC3E}">
        <p14:creationId xmlns:p14="http://schemas.microsoft.com/office/powerpoint/2010/main" val="56844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4604D580-6F5F-40BE-9936-A1186B817853}" type="datetimeFigureOut">
              <a:rPr lang="ru-RU" smtClean="0"/>
              <a:t>27.02.2025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0B7D445-5B54-4720-9DF2-150774AB8E36}" type="slidenum">
              <a:rPr lang="ru-RU" smtClean="0"/>
              <a:t>‹#›</a:t>
            </a:fld>
            <a:endParaRPr lang="ru-RU"/>
          </a:p>
        </p:txBody>
      </p:sp>
    </p:spTree>
    <p:extLst>
      <p:ext uri="{BB962C8B-B14F-4D97-AF65-F5344CB8AC3E}">
        <p14:creationId xmlns:p14="http://schemas.microsoft.com/office/powerpoint/2010/main" val="3288860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4604D580-6F5F-40BE-9936-A1186B817853}" type="datetimeFigureOut">
              <a:rPr lang="ru-RU" smtClean="0"/>
              <a:t>27.02.2025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0B7D445-5B54-4720-9DF2-150774AB8E36}" type="slidenum">
              <a:rPr lang="ru-RU" smtClean="0"/>
              <a:t>‹#›</a:t>
            </a:fld>
            <a:endParaRPr lang="ru-RU"/>
          </a:p>
        </p:txBody>
      </p:sp>
    </p:spTree>
    <p:extLst>
      <p:ext uri="{BB962C8B-B14F-4D97-AF65-F5344CB8AC3E}">
        <p14:creationId xmlns:p14="http://schemas.microsoft.com/office/powerpoint/2010/main" val="1160607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604D580-6F5F-40BE-9936-A1186B817853}" type="datetimeFigureOut">
              <a:rPr lang="ru-RU" smtClean="0"/>
              <a:t>27.02.2025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0B7D445-5B54-4720-9DF2-150774AB8E36}" type="slidenum">
              <a:rPr lang="ru-RU" smtClean="0"/>
              <a:t>‹#›</a:t>
            </a:fld>
            <a:endParaRPr lang="ru-RU"/>
          </a:p>
        </p:txBody>
      </p:sp>
    </p:spTree>
    <p:extLst>
      <p:ext uri="{BB962C8B-B14F-4D97-AF65-F5344CB8AC3E}">
        <p14:creationId xmlns:p14="http://schemas.microsoft.com/office/powerpoint/2010/main" val="3889819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4604D580-6F5F-40BE-9936-A1186B817853}" type="datetimeFigureOut">
              <a:rPr lang="ru-RU" smtClean="0"/>
              <a:t>27.02.2025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0B7D445-5B54-4720-9DF2-150774AB8E36}" type="slidenum">
              <a:rPr lang="ru-RU" smtClean="0"/>
              <a:t>‹#›</a:t>
            </a:fld>
            <a:endParaRPr lang="ru-RU"/>
          </a:p>
        </p:txBody>
      </p:sp>
    </p:spTree>
    <p:extLst>
      <p:ext uri="{BB962C8B-B14F-4D97-AF65-F5344CB8AC3E}">
        <p14:creationId xmlns:p14="http://schemas.microsoft.com/office/powerpoint/2010/main" val="3471511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4604D580-6F5F-40BE-9936-A1186B817853}" type="datetimeFigureOut">
              <a:rPr lang="ru-RU" smtClean="0"/>
              <a:t>27.02.2025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0B7D445-5B54-4720-9DF2-150774AB8E36}" type="slidenum">
              <a:rPr lang="ru-RU" smtClean="0"/>
              <a:t>‹#›</a:t>
            </a:fld>
            <a:endParaRPr lang="ru-RU"/>
          </a:p>
        </p:txBody>
      </p:sp>
    </p:spTree>
    <p:extLst>
      <p:ext uri="{BB962C8B-B14F-4D97-AF65-F5344CB8AC3E}">
        <p14:creationId xmlns:p14="http://schemas.microsoft.com/office/powerpoint/2010/main" val="2008836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04D580-6F5F-40BE-9936-A1186B817853}" type="datetimeFigureOut">
              <a:rPr lang="ru-RU" smtClean="0"/>
              <a:t>27.02.2025</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B7D445-5B54-4720-9DF2-150774AB8E36}" type="slidenum">
              <a:rPr lang="ru-RU" smtClean="0"/>
              <a:t>‹#›</a:t>
            </a:fld>
            <a:endParaRPr lang="ru-RU"/>
          </a:p>
        </p:txBody>
      </p:sp>
    </p:spTree>
    <p:extLst>
      <p:ext uri="{BB962C8B-B14F-4D97-AF65-F5344CB8AC3E}">
        <p14:creationId xmlns:p14="http://schemas.microsoft.com/office/powerpoint/2010/main" val="33064216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32509" y="249383"/>
            <a:ext cx="11526981" cy="3422072"/>
          </a:xfrm>
          <a:solidFill>
            <a:schemeClr val="accent6">
              <a:lumMod val="60000"/>
              <a:lumOff val="40000"/>
            </a:schemeClr>
          </a:solidFill>
        </p:spPr>
        <p:txBody>
          <a:bodyPr>
            <a:normAutofit/>
          </a:bodyPr>
          <a:lstStyle/>
          <a:p>
            <a:r>
              <a:rPr lang="ru-RU" b="1" dirty="0" err="1">
                <a:solidFill>
                  <a:srgbClr val="FF0000"/>
                </a:solidFill>
                <a:latin typeface="Times New Roman" panose="02020603050405020304" pitchFamily="18" charset="0"/>
                <a:cs typeface="Times New Roman" panose="02020603050405020304" pitchFamily="18" charset="0"/>
              </a:rPr>
              <a:t>Маъмурий</a:t>
            </a:r>
            <a:r>
              <a:rPr lang="ru-RU" b="1" dirty="0">
                <a:solidFill>
                  <a:srgbClr val="FF0000"/>
                </a:solidFill>
                <a:latin typeface="Times New Roman" panose="02020603050405020304" pitchFamily="18" charset="0"/>
                <a:cs typeface="Times New Roman" panose="02020603050405020304" pitchFamily="18" charset="0"/>
              </a:rPr>
              <a:t> акт </a:t>
            </a:r>
            <a:r>
              <a:rPr lang="ru-RU" b="1" dirty="0" err="1">
                <a:solidFill>
                  <a:srgbClr val="FF0000"/>
                </a:solidFill>
                <a:latin typeface="Times New Roman" panose="02020603050405020304" pitchFamily="18" charset="0"/>
                <a:cs typeface="Times New Roman" panose="02020603050405020304" pitchFamily="18" charset="0"/>
              </a:rPr>
              <a:t>қонунийлиги</a:t>
            </a:r>
            <a:r>
              <a:rPr lang="ru-RU" b="1" dirty="0">
                <a:solidFill>
                  <a:srgbClr val="FF0000"/>
                </a:solidFill>
                <a:latin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cs typeface="Times New Roman" panose="02020603050405020304" pitchFamily="18" charset="0"/>
              </a:rPr>
              <a:t>шартлари</a:t>
            </a:r>
            <a:r>
              <a:rPr lang="ru-RU" b="1" dirty="0">
                <a:solidFill>
                  <a:srgbClr val="FF0000"/>
                </a:solidFill>
                <a:latin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cs typeface="Times New Roman" panose="02020603050405020304" pitchFamily="18" charset="0"/>
              </a:rPr>
              <a:t>ва</a:t>
            </a:r>
            <a:r>
              <a:rPr lang="ru-RU" b="1" dirty="0">
                <a:solidFill>
                  <a:srgbClr val="FF0000"/>
                </a:solidFill>
                <a:latin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cs typeface="Times New Roman" panose="02020603050405020304" pitchFamily="18" charset="0"/>
              </a:rPr>
              <a:t>маъмурий</a:t>
            </a:r>
            <a:r>
              <a:rPr lang="ru-RU" b="1" dirty="0">
                <a:solidFill>
                  <a:srgbClr val="FF0000"/>
                </a:solidFill>
                <a:latin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cs typeface="Times New Roman" panose="02020603050405020304" pitchFamily="18" charset="0"/>
              </a:rPr>
              <a:t>ихтиёрийлик</a:t>
            </a:r>
            <a:r>
              <a:rPr lang="ru-RU" b="1" dirty="0">
                <a:solidFill>
                  <a:srgbClr val="FF0000"/>
                </a:solidFill>
                <a:latin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cs typeface="Times New Roman" panose="02020603050405020304" pitchFamily="18" charset="0"/>
              </a:rPr>
              <a:t>дискрецион</a:t>
            </a:r>
            <a:r>
              <a:rPr lang="ru-RU" b="1" dirty="0">
                <a:solidFill>
                  <a:srgbClr val="FF0000"/>
                </a:solidFill>
                <a:latin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cs typeface="Times New Roman" panose="02020603050405020304" pitchFamily="18" charset="0"/>
              </a:rPr>
              <a:t>ваколат</a:t>
            </a:r>
            <a:r>
              <a:rPr lang="ru-RU" b="1" dirty="0">
                <a:solidFill>
                  <a:srgbClr val="FF0000"/>
                </a:solidFill>
                <a:latin typeface="Times New Roman" panose="02020603050405020304" pitchFamily="18" charset="0"/>
                <a:cs typeface="Times New Roman" panose="02020603050405020304" pitchFamily="18" charset="0"/>
              </a:rPr>
              <a:t>)</a:t>
            </a:r>
            <a:r>
              <a:rPr lang="ru-RU" b="1" dirty="0" err="1">
                <a:solidFill>
                  <a:srgbClr val="FF0000"/>
                </a:solidFill>
                <a:latin typeface="Times New Roman" panose="02020603050405020304" pitchFamily="18" charset="0"/>
                <a:cs typeface="Times New Roman" panose="02020603050405020304" pitchFamily="18" charset="0"/>
              </a:rPr>
              <a:t>даги</a:t>
            </a:r>
            <a:r>
              <a:rPr lang="ru-RU" b="1" dirty="0">
                <a:solidFill>
                  <a:srgbClr val="FF0000"/>
                </a:solidFill>
                <a:latin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cs typeface="Times New Roman" panose="02020603050405020304" pitchFamily="18" charset="0"/>
              </a:rPr>
              <a:t>хатолар</a:t>
            </a:r>
            <a:endParaRPr lang="ru-RU" sz="4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361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87927"/>
            <a:ext cx="10515600" cy="5789036"/>
          </a:xfrm>
        </p:spPr>
        <p:txBody>
          <a:bodyPr>
            <a:normAutofit/>
          </a:bodyPr>
          <a:lstStyle/>
          <a:p>
            <a:pPr marL="0" indent="0" algn="just">
              <a:buNone/>
            </a:pPr>
            <a:r>
              <a:rPr lang="uz-Cyrl-UZ" sz="3000" dirty="0">
                <a:latin typeface="Times New Roman" panose="02020603050405020304" pitchFamily="18" charset="0"/>
                <a:cs typeface="Times New Roman" panose="02020603050405020304" pitchFamily="18" charset="0"/>
              </a:rPr>
              <a:t>маъмурий ихтиёрийлик (дискрецион ваколат) ни қуйидаги кўринишларда қўллаш ноқонуний, яъни </a:t>
            </a:r>
            <a:r>
              <a:rPr lang="uz-Cyrl-UZ" sz="3000" i="1" dirty="0">
                <a:latin typeface="Times New Roman" panose="02020603050405020304" pitchFamily="18" charset="0"/>
                <a:cs typeface="Times New Roman" panose="02020603050405020304" pitchFamily="18" charset="0"/>
              </a:rPr>
              <a:t>маъмурий ихтиёрийлик (дискрецион ваколат)ни суиистеъмол қилиш</a:t>
            </a:r>
            <a:r>
              <a:rPr lang="uz-Cyrl-UZ" sz="3000" dirty="0">
                <a:latin typeface="Times New Roman" panose="02020603050405020304" pitchFamily="18" charset="0"/>
                <a:cs typeface="Times New Roman" panose="02020603050405020304" pitchFamily="18" charset="0"/>
              </a:rPr>
              <a:t> деб тан олинади: </a:t>
            </a:r>
          </a:p>
          <a:p>
            <a:pPr marL="0" indent="0" algn="just">
              <a:buNone/>
            </a:pPr>
            <a:r>
              <a:rPr lang="uz-Cyrl-UZ" sz="3000" dirty="0">
                <a:latin typeface="Times New Roman" panose="02020603050405020304" pitchFamily="18" charset="0"/>
                <a:cs typeface="Times New Roman" panose="02020603050405020304" pitchFamily="18" charset="0"/>
              </a:rPr>
              <a:t>г) тўғри процедуранинг бузилиши; </a:t>
            </a:r>
          </a:p>
          <a:p>
            <a:pPr marL="0" indent="0" algn="just">
              <a:buNone/>
            </a:pPr>
            <a:r>
              <a:rPr lang="uz-Cyrl-UZ" sz="3000" dirty="0">
                <a:latin typeface="Times New Roman" panose="02020603050405020304" pitchFamily="18" charset="0"/>
                <a:cs typeface="Times New Roman" panose="02020603050405020304" pitchFamily="18" charset="0"/>
              </a:rPr>
              <a:t>д) маъмурий ихтиёрийлик (дискрецион ваколат) қўлланилиши қонун ҳужжатида назарда тутилгани ҳолда ҳамда мазкур ваколатни қўллаш лозим бўлишига қарамасдан маъмурий орган томонидан ўз маъмурий ихтиёрийлиги(дискрецион ваколати)ни қўлламаслиги (</a:t>
            </a:r>
            <a:r>
              <a:rPr lang="uz-Cyrl-UZ" sz="3000" i="1" dirty="0">
                <a:latin typeface="Times New Roman" panose="02020603050405020304" pitchFamily="18" charset="0"/>
                <a:cs typeface="Times New Roman" panose="02020603050405020304" pitchFamily="18" charset="0"/>
              </a:rPr>
              <a:t>маъмурий ихтиёрийлик (дискрецион ваколат)нинг пассив суиистеъмоли</a:t>
            </a:r>
            <a:r>
              <a:rPr lang="uz-Cyrl-UZ" sz="3000" dirty="0">
                <a:latin typeface="Times New Roman" panose="02020603050405020304" pitchFamily="18" charset="0"/>
                <a:cs typeface="Times New Roman" panose="02020603050405020304" pitchFamily="18" charset="0"/>
              </a:rPr>
              <a:t>)дан иборат бўлади</a:t>
            </a:r>
            <a:endParaRPr lang="ru-RU"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4640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54182" y="457200"/>
            <a:ext cx="10799618" cy="5719763"/>
          </a:xfrm>
        </p:spPr>
        <p:txBody>
          <a:bodyPr>
            <a:normAutofit/>
          </a:bodyPr>
          <a:lstStyle/>
          <a:p>
            <a:pPr marL="0" indent="0" algn="just">
              <a:buNone/>
            </a:pPr>
            <a:r>
              <a:rPr lang="uz-Cyrl-UZ" dirty="0">
                <a:latin typeface="Times New Roman" panose="02020603050405020304" pitchFamily="18" charset="0"/>
                <a:cs typeface="Times New Roman" panose="02020603050405020304" pitchFamily="18" charset="0"/>
              </a:rPr>
              <a:t>Маъмурий ихтиёрийлик (дискрецион ваколат)ни қўллаш қонунийлиги юзасидан Ўзбекистон Республикаси Олий суди Пленумининг 2019 йил 24 декабрдаги 24-сонли қарори 20-бандида қуйидагилар келтирилган. </a:t>
            </a:r>
            <a:r>
              <a:rPr lang="uz-Cyrl-UZ" i="1" dirty="0">
                <a:latin typeface="Times New Roman" panose="02020603050405020304" pitchFamily="18" charset="0"/>
                <a:cs typeface="Times New Roman" panose="02020603050405020304" pitchFamily="18" charset="0"/>
              </a:rPr>
              <a:t>“Қонун ёки бошқа норматив-ҳуқуқий ҳужжатга кўра, қарор қабул қилиш ёки қабул қилмаслик, ҳаракатни амалга ошириш ёки амалга оширмаслик маъмурий орган ёки мансабдор шахс ихтиёрига берилган ҳолда, суд бундай қарор қабул қилиш ёки қабул қилмаслик, ҳаракатни амалга ошириш ёки амалга оширмаслик мақсадга мувофиқлигини баҳолашга ҳақли эмас (масалан, муайян шахсни мукофотлаш тўғрисида ҳужжат қабул қилмаганликда ифодаланган ҳаракатсизлик устидан шикоят қилинганда)”.</a:t>
            </a:r>
            <a:r>
              <a:rPr lang="uz-Cyrl-UZ" dirty="0">
                <a:latin typeface="Times New Roman" panose="02020603050405020304" pitchFamily="18" charset="0"/>
                <a:cs typeface="Times New Roman" panose="02020603050405020304" pitchFamily="18" charset="0"/>
              </a:rPr>
              <a:t> Демак, маъмурий акт қонунийлиги шартларини таҳлил қилишда маъмурий ихтиёрийлик (дискрецион ваколат)ни қўллаш қонунийлигига ҳам эътибор қаратиш лозим.</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43310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endParaRPr lang="uz-Cyrl-UZ" dirty="0"/>
          </a:p>
          <a:p>
            <a:endParaRPr lang="uz-Cyrl-UZ" dirty="0"/>
          </a:p>
          <a:p>
            <a:pPr algn="ctr"/>
            <a:r>
              <a:rPr lang="uz-Cyrl-UZ" sz="3600" dirty="0">
                <a:solidFill>
                  <a:srgbClr val="FF0000"/>
                </a:solidFill>
                <a:latin typeface="Times New Roman" panose="02020603050405020304" pitchFamily="18" charset="0"/>
                <a:cs typeface="Times New Roman" panose="02020603050405020304" pitchFamily="18" charset="0"/>
              </a:rPr>
              <a:t>Эътиборингиз учун катта рахмат.</a:t>
            </a:r>
            <a:endParaRPr lang="ru-RU" sz="36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6969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49275"/>
          </a:xfrm>
        </p:spPr>
        <p:txBody>
          <a:bodyPr>
            <a:normAutofit fontScale="90000"/>
          </a:bodyPr>
          <a:lstStyle/>
          <a:p>
            <a:r>
              <a:rPr lang="uz-Cyrl-UZ" dirty="0"/>
              <a:t>Кўриб чиқиладиган асосий масалалар:</a:t>
            </a:r>
            <a:endParaRPr lang="ru-RU" dirty="0"/>
          </a:p>
        </p:txBody>
      </p:sp>
      <p:sp>
        <p:nvSpPr>
          <p:cNvPr id="3" name="Объект 2"/>
          <p:cNvSpPr>
            <a:spLocks noGrp="1"/>
          </p:cNvSpPr>
          <p:nvPr>
            <p:ph idx="1"/>
          </p:nvPr>
        </p:nvSpPr>
        <p:spPr>
          <a:xfrm>
            <a:off x="554182" y="1039091"/>
            <a:ext cx="10799618" cy="5137872"/>
          </a:xfrm>
        </p:spPr>
        <p:txBody>
          <a:bodyPr/>
          <a:lstStyle/>
          <a:p>
            <a:r>
              <a:rPr lang="uz-Cyrl-UZ" dirty="0"/>
              <a:t>Маъмурий акт қонунийлиги шартлари. </a:t>
            </a:r>
          </a:p>
          <a:p>
            <a:r>
              <a:rPr lang="uz-Cyrl-UZ" dirty="0"/>
              <a:t>Шаклий қонунийлик: а) ваколат қонунийлиги, б) шакл қонунийлиги, в) тартиб-таомил қонунийлиги. </a:t>
            </a:r>
          </a:p>
          <a:p>
            <a:r>
              <a:rPr lang="uz-Cyrl-UZ" dirty="0"/>
              <a:t>Ҳақиқий (мазмун-моҳияти юзасидан) қонунийлик: а) асосланадиган қонун ҳужжатларининг қонунийлиги, б) шартлар аниқлашдаги қонунийлик, в) акт мазмунини белгилашдаги қонунийлик, г) мақсадга мувофиқлиги. </a:t>
            </a:r>
          </a:p>
          <a:p>
            <a:r>
              <a:rPr lang="uz-Cyrl-UZ" dirty="0"/>
              <a:t>Маъмурий ихтиёрийлик (дискрецион ваколат)нинг таснифланиши. Маъмурий ихтиёрийлик (дискрецион ваколат)даги хатолар. Маъмурий ихтиёрийликнинг торайиши (қисқариши). Маъмурий ихтиёрийлик (дискрецион ваколат)ни суиистеъмол қилиш.</a:t>
            </a:r>
            <a:endParaRPr lang="ru-RU" dirty="0"/>
          </a:p>
        </p:txBody>
      </p:sp>
    </p:spTree>
    <p:extLst>
      <p:ext uri="{BB962C8B-B14F-4D97-AF65-F5344CB8AC3E}">
        <p14:creationId xmlns:p14="http://schemas.microsoft.com/office/powerpoint/2010/main" val="3765967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35527"/>
            <a:ext cx="10515600" cy="5941436"/>
          </a:xfrm>
        </p:spPr>
        <p:txBody>
          <a:bodyPr>
            <a:normAutofit fontScale="55000" lnSpcReduction="20000"/>
          </a:bodyPr>
          <a:lstStyle/>
          <a:p>
            <a:pPr fontAlgn="base" hangingPunct="0"/>
            <a:r>
              <a:rPr lang="uz-Cyrl-UZ" i="1" dirty="0"/>
              <a:t>Зарурий адабиётлар</a:t>
            </a:r>
            <a:r>
              <a:rPr lang="en-GB" i="1" dirty="0"/>
              <a:t>:</a:t>
            </a:r>
            <a:endParaRPr lang="ru-RU" dirty="0"/>
          </a:p>
          <a:p>
            <a:pPr lvl="0"/>
            <a:r>
              <a:rPr lang="uz-Cyrl-UZ" i="1" dirty="0"/>
              <a:t>Nematov J. O‘zbekiston Respublikasida ma’muriy protseduralarni takomillashtirish. Ma’muriy huquq asoslari: qiyosiy-huquqiy tahlil (ma’muriy faoliyatni tashkil etish bosqichlari). (o‘quv qo‘llanma). – T.: 2015. – В.163.</a:t>
            </a:r>
            <a:endParaRPr lang="ru-RU" dirty="0"/>
          </a:p>
          <a:p>
            <a:pPr lvl="0"/>
            <a:r>
              <a:rPr lang="uz-Cyrl-UZ" i="1" dirty="0"/>
              <a:t>Нематов Ж. Ўзбекистон Республикасида маъмурий тартиб-таомиллар институтини такомиллаштириш: қиёсий-ҳуқуқий таҳлил: Монография. – Т.: Lesson Press, 2018. – 333 б.</a:t>
            </a:r>
            <a:endParaRPr lang="ru-RU" dirty="0"/>
          </a:p>
          <a:p>
            <a:pPr lvl="0"/>
            <a:r>
              <a:rPr lang="uz-Cyrl-UZ" i="1" dirty="0"/>
              <a:t>Хамедов И.А., Хван Л.Б., Цай И.М. Административное право Республик Узбекистан Общая часть. Учебник. –Т.: Konsauditinform-Nashr, 2012. – 591 с.</a:t>
            </a:r>
            <a:endParaRPr lang="ru-RU" dirty="0"/>
          </a:p>
          <a:p>
            <a:pPr lvl="0"/>
            <a:r>
              <a:rPr lang="uz-Cyrl-UZ" i="1" dirty="0"/>
              <a:t>Хожиев Э., Хожиев Т. Маъмурий ҳуқуқ / Масъул муҳаррир: ю.ф.д., проф. М.Х.Рустамбаев. – Т., 2006. - 800 б.</a:t>
            </a:r>
            <a:endParaRPr lang="ru-RU" dirty="0"/>
          </a:p>
          <a:p>
            <a:pPr lvl="0"/>
            <a:r>
              <a:rPr lang="uz-Cyrl-UZ" i="1" dirty="0"/>
              <a:t>Хожиев Э., Хожиев Т. Маъмурий ҳуқуқ / Масъул муҳаррир: ю.ф.д., проф. М.Х.Рустамбаев. – Т., 2006. - 800 б.</a:t>
            </a:r>
            <a:endParaRPr lang="ru-RU" dirty="0"/>
          </a:p>
          <a:p>
            <a:pPr lvl="0"/>
            <a:r>
              <a:rPr lang="uz-Cyrl-UZ" i="1" dirty="0"/>
              <a:t>Хожиев Э., Хожиев Т. Маъмурий ҳуқуқ / Масъул муҳаррир: ю.ф.д., проф. М.Х.Рустамбаев. – Т., 2006. - 800 б.</a:t>
            </a:r>
            <a:endParaRPr lang="ru-RU" dirty="0"/>
          </a:p>
          <a:p>
            <a:pPr lvl="0"/>
            <a:r>
              <a:rPr lang="uz-Cyrl-UZ" i="1" dirty="0"/>
              <a:t>Ежегодник публичного права 2016: Административный акт. - М.: Инфотропик Медиа, 2015.-572с.</a:t>
            </a:r>
            <a:endParaRPr lang="ru-RU" dirty="0"/>
          </a:p>
          <a:p>
            <a:pPr lvl="0"/>
            <a:r>
              <a:rPr lang="uz-Cyrl-UZ" i="1" dirty="0"/>
              <a:t>Ежегодник публичного права - 2014. «Административное право: сравнительно-правовые подходы». М.: Инфотропик медиа, 2014.-480с.</a:t>
            </a:r>
            <a:endParaRPr lang="ru-RU" dirty="0"/>
          </a:p>
          <a:p>
            <a:pPr lvl="0"/>
            <a:r>
              <a:rPr lang="uz-Cyrl-UZ" i="1" dirty="0"/>
              <a:t>Ежегодник публичного права - 2017. «Усмотрение и оценочные понятия в административном праве». М.: Инфотропик медиа, 2017.-480с.</a:t>
            </a:r>
            <a:endParaRPr lang="ru-RU" dirty="0"/>
          </a:p>
          <a:p>
            <a:pPr lvl="0"/>
            <a:r>
              <a:rPr lang="uz-Cyrl-UZ" i="1" dirty="0"/>
              <a:t>Ежегодник публичного права - 2019. «Исполнение административных актов и судебных решений». М.: Инфотропик медиа, 2019.-260с.</a:t>
            </a:r>
            <a:endParaRPr lang="ru-RU" dirty="0"/>
          </a:p>
          <a:p>
            <a:pPr lvl="0"/>
            <a:r>
              <a:rPr lang="uz-Cyrl-UZ" i="1" dirty="0"/>
              <a:t>Нематов Ж. Маъмурий ҳуқуққа кириш: қиёсий-ҳуқуқий таҳлил.Ўқув-услубий қўлланма. “Top Image Media”.2020- 130 b.</a:t>
            </a:r>
            <a:endParaRPr lang="ru-RU" dirty="0"/>
          </a:p>
          <a:p>
            <a:pPr fontAlgn="base" hangingPunct="0"/>
            <a:r>
              <a:rPr lang="uz-Cyrl-UZ" i="1" dirty="0"/>
              <a:t>Нематов Ж. Маъмурий акт қонунийлиги шартлари ва маъмурий ихтиёрийлик (дискрецион ваколат)даги хатолар // Юридик фанлар ахборотномаси. – 2020. – № 2. – Б. 4–9.</a:t>
            </a:r>
            <a:endParaRPr lang="ru-RU" dirty="0"/>
          </a:p>
          <a:p>
            <a:endParaRPr lang="ru-RU" dirty="0"/>
          </a:p>
        </p:txBody>
      </p:sp>
    </p:spTree>
    <p:extLst>
      <p:ext uri="{BB962C8B-B14F-4D97-AF65-F5344CB8AC3E}">
        <p14:creationId xmlns:p14="http://schemas.microsoft.com/office/powerpoint/2010/main" val="68689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z-Cyrl-UZ" b="1" dirty="0">
                <a:solidFill>
                  <a:srgbClr val="FF0000"/>
                </a:solidFill>
                <a:latin typeface="Times New Roman" panose="02020603050405020304" pitchFamily="18" charset="0"/>
                <a:cs typeface="Times New Roman" panose="02020603050405020304" pitchFamily="18" charset="0"/>
              </a:rPr>
              <a:t>Маъмурий акт қонунийлиги шартлари</a:t>
            </a:r>
            <a:r>
              <a:rPr lang="ru-RU" b="1" dirty="0">
                <a:solidFill>
                  <a:srgbClr val="FF0000"/>
                </a:solidFill>
                <a:latin typeface="Times New Roman" panose="02020603050405020304" pitchFamily="18" charset="0"/>
                <a:cs typeface="Times New Roman" panose="02020603050405020304" pitchFamily="18" charset="0"/>
              </a:rPr>
              <a:t> </a:t>
            </a:r>
          </a:p>
        </p:txBody>
      </p:sp>
      <p:sp>
        <p:nvSpPr>
          <p:cNvPr id="3" name="Объект 2"/>
          <p:cNvSpPr>
            <a:spLocks noGrp="1"/>
          </p:cNvSpPr>
          <p:nvPr>
            <p:ph idx="1"/>
          </p:nvPr>
        </p:nvSpPr>
        <p:spPr>
          <a:xfrm>
            <a:off x="623455" y="1825625"/>
            <a:ext cx="11042071" cy="4351338"/>
          </a:xfrm>
        </p:spPr>
        <p:txBody>
          <a:bodyPr>
            <a:noAutofit/>
          </a:bodyPr>
          <a:lstStyle/>
          <a:p>
            <a:pPr marL="0" indent="0">
              <a:buNone/>
            </a:pPr>
            <a:r>
              <a:rPr lang="uz-Cyrl-UZ" dirty="0">
                <a:latin typeface="Times New Roman" panose="02020603050405020304" pitchFamily="18" charset="0"/>
                <a:cs typeface="Times New Roman" panose="02020603050405020304" pitchFamily="18" charset="0"/>
              </a:rPr>
              <a:t>а) шаклий қонунийлик</a:t>
            </a:r>
          </a:p>
          <a:p>
            <a:pPr marL="0" indent="0">
              <a:buNone/>
            </a:pPr>
            <a:r>
              <a:rPr lang="uz-Cyrl-UZ" dirty="0">
                <a:latin typeface="Times New Roman" panose="02020603050405020304" pitchFamily="18" charset="0"/>
                <a:cs typeface="Times New Roman" panose="02020603050405020304" pitchFamily="18" charset="0"/>
              </a:rPr>
              <a:t>б) ҳақиқий (мазмун-моҳияти юзасидан) қонунийлик</a:t>
            </a:r>
          </a:p>
          <a:p>
            <a:pPr marL="0" indent="0">
              <a:buNone/>
            </a:pPr>
            <a:r>
              <a:rPr lang="uz-Cyrl-UZ" dirty="0">
                <a:latin typeface="Times New Roman" panose="02020603050405020304" pitchFamily="18" charset="0"/>
                <a:cs typeface="Times New Roman" panose="02020603050405020304" pitchFamily="18" charset="0"/>
              </a:rPr>
              <a:t>в) маъмурий ихтиёрийлик (дискрецион ваколат)ни қўллаш қонунийлик </a:t>
            </a:r>
          </a:p>
          <a:p>
            <a:pPr marL="0" indent="0">
              <a:buNone/>
            </a:pPr>
            <a:endParaRPr lang="uz-Cyrl-UZ" dirty="0">
              <a:latin typeface="Times New Roman" panose="02020603050405020304" pitchFamily="18" charset="0"/>
              <a:cs typeface="Times New Roman" panose="02020603050405020304" pitchFamily="18" charset="0"/>
            </a:endParaRPr>
          </a:p>
          <a:p>
            <a:pPr marL="0" indent="0">
              <a:buNone/>
            </a:pPr>
            <a:r>
              <a:rPr lang="uz-Cyrl-UZ" dirty="0">
                <a:latin typeface="Times New Roman" panose="02020603050405020304" pitchFamily="18" charset="0"/>
                <a:cs typeface="Times New Roman" panose="02020603050405020304" pitchFamily="18" charset="0"/>
              </a:rPr>
              <a:t>Мазкур шартларга риоя қилинмаган ҳолда қабул қилинган маъмурий акт ноқонуний бўлади</a:t>
            </a:r>
            <a:endParaRPr lang="ru-RU" sz="40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1101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01782" y="221674"/>
            <a:ext cx="11430000" cy="5955290"/>
          </a:xfrm>
        </p:spPr>
        <p:txBody>
          <a:bodyPr/>
          <a:lstStyle/>
          <a:p>
            <a:pPr marL="0" indent="0">
              <a:buNone/>
            </a:pPr>
            <a:r>
              <a:rPr lang="uz-Cyrl-UZ" dirty="0">
                <a:solidFill>
                  <a:srgbClr val="FF0000"/>
                </a:solidFill>
                <a:latin typeface="Times New Roman" panose="02020603050405020304" pitchFamily="18" charset="0"/>
                <a:cs typeface="Times New Roman" panose="02020603050405020304" pitchFamily="18" charset="0"/>
              </a:rPr>
              <a:t>Шаклий қонунийлик ўз навбатида </a:t>
            </a:r>
          </a:p>
          <a:p>
            <a:r>
              <a:rPr lang="uz-Cyrl-UZ" dirty="0">
                <a:latin typeface="Times New Roman" panose="02020603050405020304" pitchFamily="18" charset="0"/>
                <a:cs typeface="Times New Roman" panose="02020603050405020304" pitchFamily="18" charset="0"/>
              </a:rPr>
              <a:t>а) ваколат қонунийлиги </a:t>
            </a:r>
          </a:p>
          <a:p>
            <a:r>
              <a:rPr lang="uz-Cyrl-UZ" dirty="0">
                <a:latin typeface="Times New Roman" panose="02020603050405020304" pitchFamily="18" charset="0"/>
                <a:cs typeface="Times New Roman" panose="02020603050405020304" pitchFamily="18" charset="0"/>
              </a:rPr>
              <a:t>б) шакл қонунийлиги </a:t>
            </a:r>
          </a:p>
          <a:p>
            <a:r>
              <a:rPr lang="uz-Cyrl-UZ" dirty="0">
                <a:latin typeface="Times New Roman" panose="02020603050405020304" pitchFamily="18" charset="0"/>
                <a:cs typeface="Times New Roman" panose="02020603050405020304" pitchFamily="18" charset="0"/>
              </a:rPr>
              <a:t>в) процедура қонунийлиги</a:t>
            </a:r>
          </a:p>
          <a:p>
            <a:endParaRPr lang="uz-Cyrl-UZ" dirty="0">
              <a:latin typeface="Times New Roman" panose="02020603050405020304" pitchFamily="18" charset="0"/>
              <a:cs typeface="Times New Roman" panose="02020603050405020304" pitchFamily="18" charset="0"/>
            </a:endParaRPr>
          </a:p>
          <a:p>
            <a:endParaRPr lang="uz-Cyrl-UZ" dirty="0">
              <a:latin typeface="Times New Roman" panose="02020603050405020304" pitchFamily="18" charset="0"/>
              <a:cs typeface="Times New Roman" panose="02020603050405020304" pitchFamily="18" charset="0"/>
            </a:endParaRPr>
          </a:p>
          <a:p>
            <a:pPr marL="0" indent="0">
              <a:buNone/>
            </a:pPr>
            <a:r>
              <a:rPr lang="uz-Cyrl-UZ" dirty="0">
                <a:solidFill>
                  <a:srgbClr val="FF0000"/>
                </a:solidFill>
                <a:latin typeface="Times New Roman" panose="02020603050405020304" pitchFamily="18" charset="0"/>
                <a:cs typeface="Times New Roman" panose="02020603050405020304" pitchFamily="18" charset="0"/>
              </a:rPr>
              <a:t>Ҳақиқий (мазмун-моҳияти юзасидан) қонунийлик </a:t>
            </a:r>
          </a:p>
          <a:p>
            <a:r>
              <a:rPr lang="uz-Cyrl-UZ" dirty="0">
                <a:latin typeface="Times New Roman" panose="02020603050405020304" pitchFamily="18" charset="0"/>
                <a:cs typeface="Times New Roman" panose="02020603050405020304" pitchFamily="18" charset="0"/>
              </a:rPr>
              <a:t>а) асосланадиган қонун ҳужжатларининг қонунийлиги </a:t>
            </a:r>
          </a:p>
          <a:p>
            <a:r>
              <a:rPr lang="uz-Cyrl-UZ" dirty="0">
                <a:latin typeface="Times New Roman" panose="02020603050405020304" pitchFamily="18" charset="0"/>
                <a:cs typeface="Times New Roman" panose="02020603050405020304" pitchFamily="18" charset="0"/>
              </a:rPr>
              <a:t>б) шартлар аниқлашдаги қонунийлик </a:t>
            </a:r>
          </a:p>
          <a:p>
            <a:r>
              <a:rPr lang="uz-Cyrl-UZ" dirty="0">
                <a:latin typeface="Times New Roman" panose="02020603050405020304" pitchFamily="18" charset="0"/>
                <a:cs typeface="Times New Roman" panose="02020603050405020304" pitchFamily="18" charset="0"/>
              </a:rPr>
              <a:t>в) акт мазмунини белгилашдаги қонунийлик </a:t>
            </a:r>
          </a:p>
          <a:p>
            <a:r>
              <a:rPr lang="uz-Cyrl-UZ" dirty="0">
                <a:latin typeface="Times New Roman" panose="02020603050405020304" pitchFamily="18" charset="0"/>
                <a:cs typeface="Times New Roman" panose="02020603050405020304" pitchFamily="18" charset="0"/>
              </a:rPr>
              <a:t>г) мақсад мувофиқлиги принципини ўз ичига ола</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8212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66255"/>
            <a:ext cx="10515600" cy="6010708"/>
          </a:xfrm>
        </p:spPr>
        <p:txBody>
          <a:bodyPr>
            <a:normAutofit/>
          </a:bodyPr>
          <a:lstStyle/>
          <a:p>
            <a:pPr marL="0" indent="0">
              <a:buNone/>
            </a:pPr>
            <a:r>
              <a:rPr lang="uz-Cyrl-UZ" i="1" dirty="0">
                <a:solidFill>
                  <a:srgbClr val="FF0000"/>
                </a:solidFill>
              </a:rPr>
              <a:t>Маъмурий ихтиёрийликнинг торайиши</a:t>
            </a:r>
            <a:r>
              <a:rPr lang="uz-Cyrl-UZ" dirty="0">
                <a:solidFill>
                  <a:srgbClr val="FF0000"/>
                </a:solidFill>
              </a:rPr>
              <a:t>. </a:t>
            </a:r>
          </a:p>
          <a:p>
            <a:pPr algn="just"/>
            <a:r>
              <a:rPr lang="uz-Cyrl-UZ" sz="3200" dirty="0">
                <a:latin typeface="Times New Roman" panose="02020603050405020304" pitchFamily="18" charset="0"/>
                <a:cs typeface="Times New Roman" panose="02020603050405020304" pitchFamily="18" charset="0"/>
              </a:rPr>
              <a:t>Маъмурий ихтиёрийлик назарда тутилган ҳолларда, қоида тариқасида, маъмурий органда бир неча ҳаракатни амалга ошира олиш танлови мавжуд бўлади. Лекин шундай ҳоллар бўладики, бундай танлов фақат бир донагача қисқариши, торайиши мумкин. Яъни маъмурий органда маъмурий ихтиёрийликнинг фақат битта йўли, варианти қолади. Ушбу жараён </a:t>
            </a:r>
            <a:r>
              <a:rPr lang="uz-Cyrl-UZ" sz="3200" i="1" dirty="0">
                <a:latin typeface="Times New Roman" panose="02020603050405020304" pitchFamily="18" charset="0"/>
                <a:cs typeface="Times New Roman" panose="02020603050405020304" pitchFamily="18" charset="0"/>
              </a:rPr>
              <a:t>маъмурий ихтиёрийликнинг нольга қадар торайиши(камайиши)</a:t>
            </a:r>
            <a:r>
              <a:rPr lang="uz-Cyrl-UZ" sz="3200" dirty="0">
                <a:latin typeface="Times New Roman" panose="02020603050405020304" pitchFamily="18" charset="0"/>
                <a:cs typeface="Times New Roman" panose="02020603050405020304" pitchFamily="18" charset="0"/>
              </a:rPr>
              <a:t>  ёки </a:t>
            </a:r>
            <a:r>
              <a:rPr lang="uz-Cyrl-UZ" sz="3200" i="1" dirty="0">
                <a:latin typeface="Times New Roman" panose="02020603050405020304" pitchFamily="18" charset="0"/>
                <a:cs typeface="Times New Roman" panose="02020603050405020304" pitchFamily="18" charset="0"/>
              </a:rPr>
              <a:t>маъмурий ихтиёрийликнинг торайиши(қисқариши) </a:t>
            </a:r>
            <a:r>
              <a:rPr lang="uz-Cyrl-UZ" sz="3200" dirty="0">
                <a:latin typeface="Times New Roman" panose="02020603050405020304" pitchFamily="18" charset="0"/>
                <a:cs typeface="Times New Roman" panose="02020603050405020304" pitchFamily="18" charset="0"/>
              </a:rPr>
              <a:t>деб номланади.</a:t>
            </a: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3701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15636"/>
            <a:ext cx="10515600" cy="5761327"/>
          </a:xfrm>
        </p:spPr>
        <p:txBody>
          <a:bodyPr>
            <a:normAutofit/>
          </a:bodyPr>
          <a:lstStyle/>
          <a:p>
            <a:pPr algn="just"/>
            <a:r>
              <a:rPr lang="uz-Cyrl-UZ" sz="4000" dirty="0">
                <a:latin typeface="Times New Roman" panose="02020603050405020304" pitchFamily="18" charset="0"/>
                <a:cs typeface="Times New Roman" panose="02020603050405020304" pitchFamily="18" charset="0"/>
              </a:rPr>
              <a:t>Маъмурий ихтиёрийлик (дискрецион ваколат) қонунда ўрнатилган тарзда қўлланилиши лозим. Маъмурий ихтиёрийлик (дискрецион ваколат)ни қонунда ўрнатилгандан бошқача тарзда қўллаш унинг ноқонунийлигини келтириб чиқаради (</a:t>
            </a:r>
            <a:r>
              <a:rPr lang="uz-Cyrl-UZ" sz="4000" i="1" dirty="0">
                <a:solidFill>
                  <a:srgbClr val="FF0000"/>
                </a:solidFill>
                <a:latin typeface="Times New Roman" panose="02020603050405020304" pitchFamily="18" charset="0"/>
                <a:cs typeface="Times New Roman" panose="02020603050405020304" pitchFamily="18" charset="0"/>
              </a:rPr>
              <a:t>маъмурий ихтиёрийлик (дискрецион ваколат)ни қўллашдаги хатолик</a:t>
            </a:r>
            <a:r>
              <a:rPr lang="uz-Cyrl-UZ" sz="4000" dirty="0">
                <a:latin typeface="Times New Roman" panose="02020603050405020304" pitchFamily="18" charset="0"/>
                <a:cs typeface="Times New Roman" panose="02020603050405020304" pitchFamily="18" charset="0"/>
              </a:rPr>
              <a:t>). </a:t>
            </a:r>
            <a:endParaRPr lang="ru-RU"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8712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87927"/>
            <a:ext cx="10515600" cy="5789036"/>
          </a:xfrm>
        </p:spPr>
        <p:txBody>
          <a:bodyPr>
            <a:normAutofit/>
          </a:bodyPr>
          <a:lstStyle/>
          <a:p>
            <a:pPr marL="0" indent="0" algn="just">
              <a:buNone/>
            </a:pPr>
            <a:r>
              <a:rPr lang="uz-Cyrl-UZ" sz="3200" dirty="0">
                <a:latin typeface="Times New Roman" panose="02020603050405020304" pitchFamily="18" charset="0"/>
                <a:cs typeface="Times New Roman" panose="02020603050405020304" pitchFamily="18" charset="0"/>
              </a:rPr>
              <a:t>маъмурий ихтиёрийлик (дискрецион ваколат) ни қуйидаги кўринишларда қўллаш ноқонуний, яъни </a:t>
            </a:r>
            <a:r>
              <a:rPr lang="uz-Cyrl-UZ" sz="3200" i="1" dirty="0">
                <a:latin typeface="Times New Roman" panose="02020603050405020304" pitchFamily="18" charset="0"/>
                <a:cs typeface="Times New Roman" panose="02020603050405020304" pitchFamily="18" charset="0"/>
              </a:rPr>
              <a:t>маъмурий ихтиёрийлик (дискрецион ваколат)ни суиистеъмол қилиш</a:t>
            </a:r>
            <a:r>
              <a:rPr lang="uz-Cyrl-UZ" sz="3200" dirty="0">
                <a:latin typeface="Times New Roman" panose="02020603050405020304" pitchFamily="18" charset="0"/>
                <a:cs typeface="Times New Roman" panose="02020603050405020304" pitchFamily="18" charset="0"/>
              </a:rPr>
              <a:t> деб тан олинади: </a:t>
            </a:r>
          </a:p>
          <a:p>
            <a:pPr marL="0" indent="0" algn="just">
              <a:buNone/>
            </a:pPr>
            <a:r>
              <a:rPr lang="uz-Cyrl-UZ" sz="3200" dirty="0">
                <a:latin typeface="Times New Roman" panose="02020603050405020304" pitchFamily="18" charset="0"/>
                <a:cs typeface="Times New Roman" panose="02020603050405020304" pitchFamily="18" charset="0"/>
              </a:rPr>
              <a:t>а) мавжуд бўлмаган фактлар асосида маъмурий акт қабул қилиш ёки маъмурий актни қабул қилишдаги муҳим фактларни аниқлашда хатоликнинг мавжудлиги кабилар; </a:t>
            </a:r>
          </a:p>
          <a:p>
            <a:pPr marL="0" indent="0" algn="just">
              <a:buNone/>
            </a:pPr>
            <a:r>
              <a:rPr lang="uz-Cyrl-UZ" sz="3200" dirty="0">
                <a:latin typeface="Times New Roman" panose="02020603050405020304" pitchFamily="18" charset="0"/>
                <a:cs typeface="Times New Roman" panose="02020603050405020304" pitchFamily="18" charset="0"/>
              </a:rPr>
              <a:t>б) жамият манфаатларига зид мазмундаги маъмурий актнинг қабул қилиниши; </a:t>
            </a:r>
          </a:p>
        </p:txBody>
      </p:sp>
    </p:spTree>
    <p:extLst>
      <p:ext uri="{BB962C8B-B14F-4D97-AF65-F5344CB8AC3E}">
        <p14:creationId xmlns:p14="http://schemas.microsoft.com/office/powerpoint/2010/main" val="298550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98764" y="387927"/>
            <a:ext cx="11291454" cy="5789036"/>
          </a:xfrm>
        </p:spPr>
        <p:txBody>
          <a:bodyPr>
            <a:noAutofit/>
          </a:bodyPr>
          <a:lstStyle/>
          <a:p>
            <a:pPr marL="0" indent="0" algn="just">
              <a:buNone/>
            </a:pPr>
            <a:r>
              <a:rPr lang="uz-Cyrl-UZ" sz="3000" dirty="0">
                <a:latin typeface="Times New Roman" panose="02020603050405020304" pitchFamily="18" charset="0"/>
                <a:cs typeface="Times New Roman" panose="02020603050405020304" pitchFamily="18" charset="0"/>
              </a:rPr>
              <a:t>маъмурий ихтиёрийлик (дискрецион ваколат) ни қуйидаги кўринишларда қўллаш ноқонуний, яъни </a:t>
            </a:r>
            <a:r>
              <a:rPr lang="uz-Cyrl-UZ" sz="3000" i="1" dirty="0">
                <a:latin typeface="Times New Roman" panose="02020603050405020304" pitchFamily="18" charset="0"/>
                <a:cs typeface="Times New Roman" panose="02020603050405020304" pitchFamily="18" charset="0"/>
              </a:rPr>
              <a:t>маъмурий ихтиёрийлик (дискрецион ваколат)ни суиистеъмол қилиш</a:t>
            </a:r>
            <a:r>
              <a:rPr lang="uz-Cyrl-UZ" sz="3000" dirty="0">
                <a:latin typeface="Times New Roman" panose="02020603050405020304" pitchFamily="18" charset="0"/>
                <a:cs typeface="Times New Roman" panose="02020603050405020304" pitchFamily="18" charset="0"/>
              </a:rPr>
              <a:t> деб тан олинади: </a:t>
            </a:r>
          </a:p>
          <a:p>
            <a:pPr marL="0" indent="0" algn="just">
              <a:buNone/>
            </a:pPr>
            <a:r>
              <a:rPr lang="uz-Cyrl-UZ" sz="3000" dirty="0">
                <a:latin typeface="Times New Roman" panose="02020603050405020304" pitchFamily="18" charset="0"/>
                <a:cs typeface="Times New Roman" panose="02020603050405020304" pitchFamily="18" charset="0"/>
              </a:rPr>
              <a:t>в) маъмурий акт қабул қилиш тартибидаги хатолик, жумладан, маъмурий орган томонидан маъмурий актни қабул қилиш учун инобатга олиш талаб этиладиган ҳолатларни етарлича инобатга олмаганлиги ёки инобатга олиниши лозим бўлган ҳолатлардан ташқари ҳолатларга кўпроқ таянган ҳолда маъмурий актни қабул қилиш (шунингдек, иш мазмунига алоқаси бўлмаган жиҳатларни инобатга олиши) ёхуд маълум бир ишнинг ўзига хос, алоҳида хусусиятларидан келиб чиқмасдан ҳаммага бир хил тарзда ёндашиб маъмурий ихтиёрийлик (дискрецион ваколат)ни қўллаш кабилар;</a:t>
            </a:r>
          </a:p>
        </p:txBody>
      </p:sp>
    </p:spTree>
    <p:extLst>
      <p:ext uri="{BB962C8B-B14F-4D97-AF65-F5344CB8AC3E}">
        <p14:creationId xmlns:p14="http://schemas.microsoft.com/office/powerpoint/2010/main" val="16370922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819</TotalTime>
  <Words>1018</Words>
  <Application>Microsoft Office PowerPoint</Application>
  <PresentationFormat>Широкоэкранный</PresentationFormat>
  <Paragraphs>51</Paragraphs>
  <Slides>12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Arial</vt:lpstr>
      <vt:lpstr>Calibri</vt:lpstr>
      <vt:lpstr>Calibri Light</vt:lpstr>
      <vt:lpstr>Times New Roman</vt:lpstr>
      <vt:lpstr>Тема Office</vt:lpstr>
      <vt:lpstr>Маъмурий акт қонунийлиги шартлари ва маъмурий ихтиёрийлик (дискрецион ваколат)даги хатолар</vt:lpstr>
      <vt:lpstr>Кўриб чиқиладиган асосий масалалар:</vt:lpstr>
      <vt:lpstr>Презентация PowerPoint</vt:lpstr>
      <vt:lpstr>Маъмурий акт қонунийлиги шартлари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Состояние развития административных процедур в Республике Узбекистан:  итоги, проблемы и задачи</dc:title>
  <dc:creator>J</dc:creator>
  <cp:lastModifiedBy>user</cp:lastModifiedBy>
  <cp:revision>109</cp:revision>
  <dcterms:created xsi:type="dcterms:W3CDTF">2019-12-17T09:59:27Z</dcterms:created>
  <dcterms:modified xsi:type="dcterms:W3CDTF">2025-02-27T05:30:52Z</dcterms:modified>
</cp:coreProperties>
</file>