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9"/>
  </p:notesMasterIdLst>
  <p:sldIdLst>
    <p:sldId id="256" r:id="rId2"/>
    <p:sldId id="340" r:id="rId3"/>
    <p:sldId id="342" r:id="rId4"/>
    <p:sldId id="339" r:id="rId5"/>
    <p:sldId id="343" r:id="rId6"/>
    <p:sldId id="344" r:id="rId7"/>
    <p:sldId id="258" r:id="rId8"/>
    <p:sldId id="346" r:id="rId9"/>
    <p:sldId id="354" r:id="rId10"/>
    <p:sldId id="350" r:id="rId11"/>
    <p:sldId id="355" r:id="rId12"/>
    <p:sldId id="356" r:id="rId13"/>
    <p:sldId id="351" r:id="rId14"/>
    <p:sldId id="348" r:id="rId15"/>
    <p:sldId id="349" r:id="rId16"/>
    <p:sldId id="352" r:id="rId17"/>
    <p:sldId id="35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9" autoAdjust="0"/>
  </p:normalViewPr>
  <p:slideViewPr>
    <p:cSldViewPr>
      <p:cViewPr varScale="1">
        <p:scale>
          <a:sx n="109" d="100"/>
          <a:sy n="109" d="100"/>
        </p:scale>
        <p:origin x="10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0E3324-65EC-4722-A271-5E64F52995FD}"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ru-RU"/>
        </a:p>
      </dgm:t>
    </dgm:pt>
    <dgm:pt modelId="{9EC39168-2477-463E-958F-1C451743F383}">
      <dgm:prSet phldrT="[Текст]"/>
      <dgm:spPr>
        <a:solidFill>
          <a:srgbClr val="92D050"/>
        </a:solidFill>
      </dgm:spPr>
      <dgm:t>
        <a:bodyPr/>
        <a:lstStyle/>
        <a:p>
          <a:r>
            <a:rPr lang="uz-Cyrl-UZ" b="0" i="0" dirty="0" smtClean="0"/>
            <a:t>1970 йилги </a:t>
          </a:r>
          <a:r>
            <a:rPr lang="uz-Cyrl-UZ" b="1" i="0" dirty="0" smtClean="0"/>
            <a:t>Халқаро ҳуқуқ принциплари</a:t>
          </a:r>
          <a:r>
            <a:rPr lang="uz-Cyrl-UZ" b="0" i="0" dirty="0" smtClean="0"/>
            <a:t> тўғрисидаги Декларацияда </a:t>
          </a:r>
          <a:r>
            <a:rPr lang="uz-Cyrl-UZ" b="1" i="0" dirty="0" smtClean="0"/>
            <a:t>7 та </a:t>
          </a:r>
          <a:r>
            <a:rPr lang="uz-Cyrl-UZ" b="0" i="0" dirty="0" smtClean="0"/>
            <a:t>асосий принцип қамраб олинган:</a:t>
          </a:r>
          <a:endParaRPr lang="ru-RU" dirty="0"/>
        </a:p>
      </dgm:t>
    </dgm:pt>
    <dgm:pt modelId="{37D1322F-B9D1-4F1B-A559-21725F33823E}" type="parTrans" cxnId="{EB76F789-04B7-4F52-87F7-736732D1C725}">
      <dgm:prSet/>
      <dgm:spPr/>
      <dgm:t>
        <a:bodyPr/>
        <a:lstStyle/>
        <a:p>
          <a:endParaRPr lang="ru-RU"/>
        </a:p>
      </dgm:t>
    </dgm:pt>
    <dgm:pt modelId="{A8D25AC1-A619-49DF-9B36-30EC6E3AC897}" type="sibTrans" cxnId="{EB76F789-04B7-4F52-87F7-736732D1C725}">
      <dgm:prSet/>
      <dgm:spPr/>
      <dgm:t>
        <a:bodyPr/>
        <a:lstStyle/>
        <a:p>
          <a:endParaRPr lang="ru-RU"/>
        </a:p>
      </dgm:t>
    </dgm:pt>
    <dgm:pt modelId="{B0119ADB-C4D0-49AF-A2E6-6B8250B3E2E2}">
      <dgm:prSet phldrT="[Текст]"/>
      <dgm:spPr/>
      <dgm:t>
        <a:bodyPr/>
        <a:lstStyle/>
        <a:p>
          <a:r>
            <a:rPr lang="uz-Cyrl-UZ" dirty="0" smtClean="0"/>
            <a:t>Куч ишлатмаслик</a:t>
          </a:r>
          <a:endParaRPr lang="ru-RU" dirty="0"/>
        </a:p>
      </dgm:t>
    </dgm:pt>
    <dgm:pt modelId="{A1B767CF-EC57-4E17-9013-F298D5436D23}" type="parTrans" cxnId="{074E0FB7-2FCC-4468-8664-8F015E1046AD}">
      <dgm:prSet/>
      <dgm:spPr/>
      <dgm:t>
        <a:bodyPr/>
        <a:lstStyle/>
        <a:p>
          <a:endParaRPr lang="ru-RU"/>
        </a:p>
      </dgm:t>
    </dgm:pt>
    <dgm:pt modelId="{9B1236B3-497C-483B-BDFD-DC6D527C69C4}" type="sibTrans" cxnId="{074E0FB7-2FCC-4468-8664-8F015E1046AD}">
      <dgm:prSet/>
      <dgm:spPr/>
      <dgm:t>
        <a:bodyPr/>
        <a:lstStyle/>
        <a:p>
          <a:endParaRPr lang="ru-RU"/>
        </a:p>
      </dgm:t>
    </dgm:pt>
    <dgm:pt modelId="{C9D5B704-0EB5-4A04-9CD2-990DB6BFFC7A}">
      <dgm:prSet phldrT="[Текст]"/>
      <dgm:spPr/>
      <dgm:t>
        <a:bodyPr/>
        <a:lstStyle/>
        <a:p>
          <a:r>
            <a:rPr lang="uz-Cyrl-UZ" dirty="0" smtClean="0"/>
            <a:t>Низоларни тинч йўл билан ҳал этиш</a:t>
          </a:r>
          <a:endParaRPr lang="ru-RU" dirty="0"/>
        </a:p>
      </dgm:t>
    </dgm:pt>
    <dgm:pt modelId="{53749103-C69A-4270-87A2-3725960717B3}" type="parTrans" cxnId="{24C72D42-C4C0-4A0B-9F00-55741EEBA81D}">
      <dgm:prSet/>
      <dgm:spPr/>
      <dgm:t>
        <a:bodyPr/>
        <a:lstStyle/>
        <a:p>
          <a:endParaRPr lang="ru-RU"/>
        </a:p>
      </dgm:t>
    </dgm:pt>
    <dgm:pt modelId="{239DB6CC-7234-481A-8581-9C055F1676E0}" type="sibTrans" cxnId="{24C72D42-C4C0-4A0B-9F00-55741EEBA81D}">
      <dgm:prSet/>
      <dgm:spPr/>
      <dgm:t>
        <a:bodyPr/>
        <a:lstStyle/>
        <a:p>
          <a:endParaRPr lang="ru-RU"/>
        </a:p>
      </dgm:t>
    </dgm:pt>
    <dgm:pt modelId="{2A52DEB0-EEAB-4CB9-A409-5495AE853936}">
      <dgm:prSet phldrT="[Текст]"/>
      <dgm:spPr/>
      <dgm:t>
        <a:bodyPr/>
        <a:lstStyle/>
        <a:p>
          <a:r>
            <a:rPr lang="uz-Cyrl-UZ" dirty="0" smtClean="0"/>
            <a:t>Аралашмаслик </a:t>
          </a:r>
          <a:endParaRPr lang="ru-RU" dirty="0"/>
        </a:p>
      </dgm:t>
    </dgm:pt>
    <dgm:pt modelId="{F2634F84-4D24-45D7-845C-54FF1D72A0FE}" type="parTrans" cxnId="{3DB18EB9-4FB6-40E2-B6D0-A4437E019638}">
      <dgm:prSet/>
      <dgm:spPr/>
      <dgm:t>
        <a:bodyPr/>
        <a:lstStyle/>
        <a:p>
          <a:endParaRPr lang="ru-RU"/>
        </a:p>
      </dgm:t>
    </dgm:pt>
    <dgm:pt modelId="{C9E757A4-173A-414A-A86E-187DCFC6A140}" type="sibTrans" cxnId="{3DB18EB9-4FB6-40E2-B6D0-A4437E019638}">
      <dgm:prSet/>
      <dgm:spPr/>
      <dgm:t>
        <a:bodyPr/>
        <a:lstStyle/>
        <a:p>
          <a:endParaRPr lang="ru-RU"/>
        </a:p>
      </dgm:t>
    </dgm:pt>
    <dgm:pt modelId="{22579AEA-497B-4140-BB1A-7364FE53018F}">
      <dgm:prSet phldrT="[Текст]"/>
      <dgm:spPr/>
      <dgm:t>
        <a:bodyPr/>
        <a:lstStyle/>
        <a:p>
          <a:r>
            <a:rPr lang="uz-Cyrl-UZ" dirty="0" smtClean="0"/>
            <a:t>Ҳамкорлик </a:t>
          </a:r>
          <a:endParaRPr lang="ru-RU" dirty="0"/>
        </a:p>
      </dgm:t>
    </dgm:pt>
    <dgm:pt modelId="{0F69F1D2-F93B-4C37-A48E-A26DFE40703E}" type="parTrans" cxnId="{DC39FE95-5746-49EA-A68D-B47A77865645}">
      <dgm:prSet/>
      <dgm:spPr/>
      <dgm:t>
        <a:bodyPr/>
        <a:lstStyle/>
        <a:p>
          <a:endParaRPr lang="ru-RU"/>
        </a:p>
      </dgm:t>
    </dgm:pt>
    <dgm:pt modelId="{AB9E24BE-1D40-4B22-BE7A-C57BD9C15152}" type="sibTrans" cxnId="{DC39FE95-5746-49EA-A68D-B47A77865645}">
      <dgm:prSet/>
      <dgm:spPr/>
      <dgm:t>
        <a:bodyPr/>
        <a:lstStyle/>
        <a:p>
          <a:endParaRPr lang="ru-RU"/>
        </a:p>
      </dgm:t>
    </dgm:pt>
    <dgm:pt modelId="{B1E0E285-EBAB-4AC5-8782-7CBD63374368}">
      <dgm:prSet/>
      <dgm:spPr/>
      <dgm:t>
        <a:bodyPr/>
        <a:lstStyle/>
        <a:p>
          <a:endParaRPr lang="ru-RU"/>
        </a:p>
      </dgm:t>
    </dgm:pt>
    <dgm:pt modelId="{09FCD274-80C0-4F6F-B285-74DAE306C8BC}" type="parTrans" cxnId="{8B1BD4F0-819C-4C31-A927-3C5673081914}">
      <dgm:prSet/>
      <dgm:spPr/>
      <dgm:t>
        <a:bodyPr/>
        <a:lstStyle/>
        <a:p>
          <a:endParaRPr lang="ru-RU"/>
        </a:p>
      </dgm:t>
    </dgm:pt>
    <dgm:pt modelId="{A2BE7E55-6BDC-48B3-B50D-B369357B7236}" type="sibTrans" cxnId="{8B1BD4F0-819C-4C31-A927-3C5673081914}">
      <dgm:prSet/>
      <dgm:spPr/>
      <dgm:t>
        <a:bodyPr/>
        <a:lstStyle/>
        <a:p>
          <a:endParaRPr lang="ru-RU"/>
        </a:p>
      </dgm:t>
    </dgm:pt>
    <dgm:pt modelId="{CCD90148-20F5-4305-A5E7-5A27D4799005}">
      <dgm:prSet/>
      <dgm:spPr/>
      <dgm:t>
        <a:bodyPr/>
        <a:lstStyle/>
        <a:p>
          <a:r>
            <a:rPr lang="uz-Cyrl-UZ" b="0" i="0" smtClean="0"/>
            <a:t>халқларнинг тенг ҳуқуқлилиги ва ўз тақдирини ўзи белгилаши</a:t>
          </a:r>
          <a:endParaRPr lang="ru-RU"/>
        </a:p>
      </dgm:t>
    </dgm:pt>
    <dgm:pt modelId="{E39D650B-3B44-4991-8959-7A8255010735}" type="parTrans" cxnId="{7268AF78-8CD2-417B-8A9A-D7BF6D98ED08}">
      <dgm:prSet/>
      <dgm:spPr/>
      <dgm:t>
        <a:bodyPr/>
        <a:lstStyle/>
        <a:p>
          <a:endParaRPr lang="ru-RU"/>
        </a:p>
      </dgm:t>
    </dgm:pt>
    <dgm:pt modelId="{4E2EA31D-5D14-4A36-B1D1-63F65F8ACF95}" type="sibTrans" cxnId="{7268AF78-8CD2-417B-8A9A-D7BF6D98ED08}">
      <dgm:prSet/>
      <dgm:spPr/>
      <dgm:t>
        <a:bodyPr/>
        <a:lstStyle/>
        <a:p>
          <a:endParaRPr lang="ru-RU"/>
        </a:p>
      </dgm:t>
    </dgm:pt>
    <dgm:pt modelId="{5E41C72E-179E-4289-A683-08B0B7D07070}">
      <dgm:prSet/>
      <dgm:spPr/>
      <dgm:t>
        <a:bodyPr/>
        <a:lstStyle/>
        <a:p>
          <a:r>
            <a:rPr lang="uz-Cyrl-UZ" b="0" i="0" smtClean="0"/>
            <a:t>суверен тенглик</a:t>
          </a:r>
          <a:endParaRPr lang="ru-RU"/>
        </a:p>
      </dgm:t>
    </dgm:pt>
    <dgm:pt modelId="{EC032E81-CD38-406B-A444-D842CB5A558E}" type="parTrans" cxnId="{00F2CAF8-1F11-4653-B077-4311240380AA}">
      <dgm:prSet/>
      <dgm:spPr/>
      <dgm:t>
        <a:bodyPr/>
        <a:lstStyle/>
        <a:p>
          <a:endParaRPr lang="ru-RU"/>
        </a:p>
      </dgm:t>
    </dgm:pt>
    <dgm:pt modelId="{7672FE6D-B1BB-4CD7-811D-1D4732177A25}" type="sibTrans" cxnId="{00F2CAF8-1F11-4653-B077-4311240380AA}">
      <dgm:prSet/>
      <dgm:spPr/>
      <dgm:t>
        <a:bodyPr/>
        <a:lstStyle/>
        <a:p>
          <a:endParaRPr lang="ru-RU"/>
        </a:p>
      </dgm:t>
    </dgm:pt>
    <dgm:pt modelId="{965D25C6-0E7C-4D94-B789-945709BD73D3}">
      <dgm:prSet/>
      <dgm:spPr/>
      <dgm:t>
        <a:bodyPr/>
        <a:lstStyle/>
        <a:p>
          <a:r>
            <a:rPr lang="uz-Cyrl-UZ" b="0" i="0" smtClean="0"/>
            <a:t>халқаро ҳуқуққа оид мажбуриятларни виждонан бажариш</a:t>
          </a:r>
          <a:endParaRPr lang="ru-RU"/>
        </a:p>
      </dgm:t>
    </dgm:pt>
    <dgm:pt modelId="{EE830C16-017B-47DB-824F-3523C3A6EE7B}" type="parTrans" cxnId="{2F2FFA01-63C0-46F4-BF37-AB090E6AD71C}">
      <dgm:prSet/>
      <dgm:spPr/>
      <dgm:t>
        <a:bodyPr/>
        <a:lstStyle/>
        <a:p>
          <a:endParaRPr lang="ru-RU"/>
        </a:p>
      </dgm:t>
    </dgm:pt>
    <dgm:pt modelId="{03235F5E-1E8F-452E-BDD1-B51E513F3326}" type="sibTrans" cxnId="{2F2FFA01-63C0-46F4-BF37-AB090E6AD71C}">
      <dgm:prSet/>
      <dgm:spPr/>
      <dgm:t>
        <a:bodyPr/>
        <a:lstStyle/>
        <a:p>
          <a:endParaRPr lang="ru-RU"/>
        </a:p>
      </dgm:t>
    </dgm:pt>
    <dgm:pt modelId="{969C0D09-D872-4BE5-A299-9AAC7AE89F7F}" type="pres">
      <dgm:prSet presAssocID="{9C0E3324-65EC-4722-A271-5E64F52995FD}" presName="cycle" presStyleCnt="0">
        <dgm:presLayoutVars>
          <dgm:chMax val="1"/>
          <dgm:dir/>
          <dgm:animLvl val="ctr"/>
          <dgm:resizeHandles val="exact"/>
        </dgm:presLayoutVars>
      </dgm:prSet>
      <dgm:spPr/>
      <dgm:t>
        <a:bodyPr/>
        <a:lstStyle/>
        <a:p>
          <a:endParaRPr lang="ru-RU"/>
        </a:p>
      </dgm:t>
    </dgm:pt>
    <dgm:pt modelId="{68B86BD1-64D5-4730-985C-B6F82518DA70}" type="pres">
      <dgm:prSet presAssocID="{9EC39168-2477-463E-958F-1C451743F383}" presName="centerShape" presStyleLbl="node0" presStyleIdx="0" presStyleCnt="1" custScaleX="141415" custScaleY="123167"/>
      <dgm:spPr/>
      <dgm:t>
        <a:bodyPr/>
        <a:lstStyle/>
        <a:p>
          <a:endParaRPr lang="ru-RU"/>
        </a:p>
      </dgm:t>
    </dgm:pt>
    <dgm:pt modelId="{B90C0721-FA94-4C0C-A18B-B61DFEAAFC9E}" type="pres">
      <dgm:prSet presAssocID="{A1B767CF-EC57-4E17-9013-F298D5436D23}" presName="Name9" presStyleLbl="parChTrans1D2" presStyleIdx="0" presStyleCnt="7"/>
      <dgm:spPr/>
      <dgm:t>
        <a:bodyPr/>
        <a:lstStyle/>
        <a:p>
          <a:endParaRPr lang="ru-RU"/>
        </a:p>
      </dgm:t>
    </dgm:pt>
    <dgm:pt modelId="{2B4C6AAD-A6A3-4E4C-8A82-AC210F693817}" type="pres">
      <dgm:prSet presAssocID="{A1B767CF-EC57-4E17-9013-F298D5436D23}" presName="connTx" presStyleLbl="parChTrans1D2" presStyleIdx="0" presStyleCnt="7"/>
      <dgm:spPr/>
      <dgm:t>
        <a:bodyPr/>
        <a:lstStyle/>
        <a:p>
          <a:endParaRPr lang="ru-RU"/>
        </a:p>
      </dgm:t>
    </dgm:pt>
    <dgm:pt modelId="{8A6257F6-A386-4A49-A301-761FF7B167A5}" type="pres">
      <dgm:prSet presAssocID="{B0119ADB-C4D0-49AF-A2E6-6B8250B3E2E2}" presName="node" presStyleLbl="node1" presStyleIdx="0" presStyleCnt="7">
        <dgm:presLayoutVars>
          <dgm:bulletEnabled val="1"/>
        </dgm:presLayoutVars>
      </dgm:prSet>
      <dgm:spPr/>
      <dgm:t>
        <a:bodyPr/>
        <a:lstStyle/>
        <a:p>
          <a:endParaRPr lang="ru-RU"/>
        </a:p>
      </dgm:t>
    </dgm:pt>
    <dgm:pt modelId="{5E3B7CCE-BBFB-4C0A-B06C-1A9CE8F4EC85}" type="pres">
      <dgm:prSet presAssocID="{53749103-C69A-4270-87A2-3725960717B3}" presName="Name9" presStyleLbl="parChTrans1D2" presStyleIdx="1" presStyleCnt="7"/>
      <dgm:spPr/>
      <dgm:t>
        <a:bodyPr/>
        <a:lstStyle/>
        <a:p>
          <a:endParaRPr lang="ru-RU"/>
        </a:p>
      </dgm:t>
    </dgm:pt>
    <dgm:pt modelId="{A51F2F74-4D37-493F-B483-A17EE9F15C53}" type="pres">
      <dgm:prSet presAssocID="{53749103-C69A-4270-87A2-3725960717B3}" presName="connTx" presStyleLbl="parChTrans1D2" presStyleIdx="1" presStyleCnt="7"/>
      <dgm:spPr/>
      <dgm:t>
        <a:bodyPr/>
        <a:lstStyle/>
        <a:p>
          <a:endParaRPr lang="ru-RU"/>
        </a:p>
      </dgm:t>
    </dgm:pt>
    <dgm:pt modelId="{C43798B2-C87C-403E-9AFF-20096481BB22}" type="pres">
      <dgm:prSet presAssocID="{C9D5B704-0EB5-4A04-9CD2-990DB6BFFC7A}" presName="node" presStyleLbl="node1" presStyleIdx="1" presStyleCnt="7" custRadScaleRad="120906" custRadScaleInc="-1992">
        <dgm:presLayoutVars>
          <dgm:bulletEnabled val="1"/>
        </dgm:presLayoutVars>
      </dgm:prSet>
      <dgm:spPr/>
      <dgm:t>
        <a:bodyPr/>
        <a:lstStyle/>
        <a:p>
          <a:endParaRPr lang="ru-RU"/>
        </a:p>
      </dgm:t>
    </dgm:pt>
    <dgm:pt modelId="{DFE24266-F103-4657-B4BE-883DE861F572}" type="pres">
      <dgm:prSet presAssocID="{F2634F84-4D24-45D7-845C-54FF1D72A0FE}" presName="Name9" presStyleLbl="parChTrans1D2" presStyleIdx="2" presStyleCnt="7"/>
      <dgm:spPr/>
      <dgm:t>
        <a:bodyPr/>
        <a:lstStyle/>
        <a:p>
          <a:endParaRPr lang="ru-RU"/>
        </a:p>
      </dgm:t>
    </dgm:pt>
    <dgm:pt modelId="{50354B03-4B59-4623-82BB-6F948D2DF18A}" type="pres">
      <dgm:prSet presAssocID="{F2634F84-4D24-45D7-845C-54FF1D72A0FE}" presName="connTx" presStyleLbl="parChTrans1D2" presStyleIdx="2" presStyleCnt="7"/>
      <dgm:spPr/>
      <dgm:t>
        <a:bodyPr/>
        <a:lstStyle/>
        <a:p>
          <a:endParaRPr lang="ru-RU"/>
        </a:p>
      </dgm:t>
    </dgm:pt>
    <dgm:pt modelId="{9F853261-678D-4FF0-9A93-19EA153AF87C}" type="pres">
      <dgm:prSet presAssocID="{2A52DEB0-EEAB-4CB9-A409-5495AE853936}" presName="node" presStyleLbl="node1" presStyleIdx="2" presStyleCnt="7">
        <dgm:presLayoutVars>
          <dgm:bulletEnabled val="1"/>
        </dgm:presLayoutVars>
      </dgm:prSet>
      <dgm:spPr/>
      <dgm:t>
        <a:bodyPr/>
        <a:lstStyle/>
        <a:p>
          <a:endParaRPr lang="ru-RU"/>
        </a:p>
      </dgm:t>
    </dgm:pt>
    <dgm:pt modelId="{16ACCEFD-0B20-47D1-8FDA-769C20FB97A3}" type="pres">
      <dgm:prSet presAssocID="{0F69F1D2-F93B-4C37-A48E-A26DFE40703E}" presName="Name9" presStyleLbl="parChTrans1D2" presStyleIdx="3" presStyleCnt="7"/>
      <dgm:spPr/>
      <dgm:t>
        <a:bodyPr/>
        <a:lstStyle/>
        <a:p>
          <a:endParaRPr lang="ru-RU"/>
        </a:p>
      </dgm:t>
    </dgm:pt>
    <dgm:pt modelId="{C24B8FF8-CE26-451B-ABC8-627EC768B6A7}" type="pres">
      <dgm:prSet presAssocID="{0F69F1D2-F93B-4C37-A48E-A26DFE40703E}" presName="connTx" presStyleLbl="parChTrans1D2" presStyleIdx="3" presStyleCnt="7"/>
      <dgm:spPr/>
      <dgm:t>
        <a:bodyPr/>
        <a:lstStyle/>
        <a:p>
          <a:endParaRPr lang="ru-RU"/>
        </a:p>
      </dgm:t>
    </dgm:pt>
    <dgm:pt modelId="{D3F8EEF7-1DCB-4F57-B8C5-D36973BEBEA4}" type="pres">
      <dgm:prSet presAssocID="{22579AEA-497B-4140-BB1A-7364FE53018F}" presName="node" presStyleLbl="node1" presStyleIdx="3" presStyleCnt="7" custRadScaleRad="117674" custRadScaleInc="2047">
        <dgm:presLayoutVars>
          <dgm:bulletEnabled val="1"/>
        </dgm:presLayoutVars>
      </dgm:prSet>
      <dgm:spPr/>
      <dgm:t>
        <a:bodyPr/>
        <a:lstStyle/>
        <a:p>
          <a:endParaRPr lang="ru-RU"/>
        </a:p>
      </dgm:t>
    </dgm:pt>
    <dgm:pt modelId="{AADE418E-3435-46F1-8DA0-569DC53270C3}" type="pres">
      <dgm:prSet presAssocID="{EE830C16-017B-47DB-824F-3523C3A6EE7B}" presName="Name9" presStyleLbl="parChTrans1D2" presStyleIdx="4" presStyleCnt="7"/>
      <dgm:spPr/>
      <dgm:t>
        <a:bodyPr/>
        <a:lstStyle/>
        <a:p>
          <a:endParaRPr lang="ru-RU"/>
        </a:p>
      </dgm:t>
    </dgm:pt>
    <dgm:pt modelId="{6ACA962B-9226-442E-BFE8-558D05B9767E}" type="pres">
      <dgm:prSet presAssocID="{EE830C16-017B-47DB-824F-3523C3A6EE7B}" presName="connTx" presStyleLbl="parChTrans1D2" presStyleIdx="4" presStyleCnt="7"/>
      <dgm:spPr/>
      <dgm:t>
        <a:bodyPr/>
        <a:lstStyle/>
        <a:p>
          <a:endParaRPr lang="ru-RU"/>
        </a:p>
      </dgm:t>
    </dgm:pt>
    <dgm:pt modelId="{C6810022-4D36-4897-A932-469E84F4DD97}" type="pres">
      <dgm:prSet presAssocID="{965D25C6-0E7C-4D94-B789-945709BD73D3}" presName="node" presStyleLbl="node1" presStyleIdx="4" presStyleCnt="7">
        <dgm:presLayoutVars>
          <dgm:bulletEnabled val="1"/>
        </dgm:presLayoutVars>
      </dgm:prSet>
      <dgm:spPr/>
      <dgm:t>
        <a:bodyPr/>
        <a:lstStyle/>
        <a:p>
          <a:endParaRPr lang="ru-RU"/>
        </a:p>
      </dgm:t>
    </dgm:pt>
    <dgm:pt modelId="{F2399BA4-E919-4451-AB75-40346570CC19}" type="pres">
      <dgm:prSet presAssocID="{EC032E81-CD38-406B-A444-D842CB5A558E}" presName="Name9" presStyleLbl="parChTrans1D2" presStyleIdx="5" presStyleCnt="7"/>
      <dgm:spPr/>
      <dgm:t>
        <a:bodyPr/>
        <a:lstStyle/>
        <a:p>
          <a:endParaRPr lang="ru-RU"/>
        </a:p>
      </dgm:t>
    </dgm:pt>
    <dgm:pt modelId="{F4A0CD43-9DCC-41DF-B7F2-81BAF8BB08FB}" type="pres">
      <dgm:prSet presAssocID="{EC032E81-CD38-406B-A444-D842CB5A558E}" presName="connTx" presStyleLbl="parChTrans1D2" presStyleIdx="5" presStyleCnt="7"/>
      <dgm:spPr/>
      <dgm:t>
        <a:bodyPr/>
        <a:lstStyle/>
        <a:p>
          <a:endParaRPr lang="ru-RU"/>
        </a:p>
      </dgm:t>
    </dgm:pt>
    <dgm:pt modelId="{9B618104-CA08-4848-90AB-53EF952E5FB2}" type="pres">
      <dgm:prSet presAssocID="{5E41C72E-179E-4289-A683-08B0B7D07070}" presName="node" presStyleLbl="node1" presStyleIdx="5" presStyleCnt="7">
        <dgm:presLayoutVars>
          <dgm:bulletEnabled val="1"/>
        </dgm:presLayoutVars>
      </dgm:prSet>
      <dgm:spPr/>
      <dgm:t>
        <a:bodyPr/>
        <a:lstStyle/>
        <a:p>
          <a:endParaRPr lang="ru-RU"/>
        </a:p>
      </dgm:t>
    </dgm:pt>
    <dgm:pt modelId="{41CA64BE-7CCA-4A06-819E-1421A10DC67B}" type="pres">
      <dgm:prSet presAssocID="{E39D650B-3B44-4991-8959-7A8255010735}" presName="Name9" presStyleLbl="parChTrans1D2" presStyleIdx="6" presStyleCnt="7"/>
      <dgm:spPr/>
      <dgm:t>
        <a:bodyPr/>
        <a:lstStyle/>
        <a:p>
          <a:endParaRPr lang="ru-RU"/>
        </a:p>
      </dgm:t>
    </dgm:pt>
    <dgm:pt modelId="{DBCE4E77-13B1-450C-B737-6331C1848CAE}" type="pres">
      <dgm:prSet presAssocID="{E39D650B-3B44-4991-8959-7A8255010735}" presName="connTx" presStyleLbl="parChTrans1D2" presStyleIdx="6" presStyleCnt="7"/>
      <dgm:spPr/>
      <dgm:t>
        <a:bodyPr/>
        <a:lstStyle/>
        <a:p>
          <a:endParaRPr lang="ru-RU"/>
        </a:p>
      </dgm:t>
    </dgm:pt>
    <dgm:pt modelId="{1451C9CF-775E-4F57-AEB0-F1C62F381C12}" type="pres">
      <dgm:prSet presAssocID="{CCD90148-20F5-4305-A5E7-5A27D4799005}" presName="node" presStyleLbl="node1" presStyleIdx="6" presStyleCnt="7">
        <dgm:presLayoutVars>
          <dgm:bulletEnabled val="1"/>
        </dgm:presLayoutVars>
      </dgm:prSet>
      <dgm:spPr/>
      <dgm:t>
        <a:bodyPr/>
        <a:lstStyle/>
        <a:p>
          <a:endParaRPr lang="ru-RU"/>
        </a:p>
      </dgm:t>
    </dgm:pt>
  </dgm:ptLst>
  <dgm:cxnLst>
    <dgm:cxn modelId="{24C72D42-C4C0-4A0B-9F00-55741EEBA81D}" srcId="{9EC39168-2477-463E-958F-1C451743F383}" destId="{C9D5B704-0EB5-4A04-9CD2-990DB6BFFC7A}" srcOrd="1" destOrd="0" parTransId="{53749103-C69A-4270-87A2-3725960717B3}" sibTransId="{239DB6CC-7234-481A-8581-9C055F1676E0}"/>
    <dgm:cxn modelId="{32B5E5C8-5448-45D9-B7C0-FC37C86C5921}" type="presOf" srcId="{F2634F84-4D24-45D7-845C-54FF1D72A0FE}" destId="{50354B03-4B59-4623-82BB-6F948D2DF18A}" srcOrd="1" destOrd="0" presId="urn:microsoft.com/office/officeart/2005/8/layout/radial1"/>
    <dgm:cxn modelId="{AA1A2CF1-4FB0-4EB8-8E73-AA372A48B575}" type="presOf" srcId="{22579AEA-497B-4140-BB1A-7364FE53018F}" destId="{D3F8EEF7-1DCB-4F57-B8C5-D36973BEBEA4}" srcOrd="0" destOrd="0" presId="urn:microsoft.com/office/officeart/2005/8/layout/radial1"/>
    <dgm:cxn modelId="{AE2F983C-65E5-4AFD-8640-EAD385393D95}" type="presOf" srcId="{2A52DEB0-EEAB-4CB9-A409-5495AE853936}" destId="{9F853261-678D-4FF0-9A93-19EA153AF87C}" srcOrd="0" destOrd="0" presId="urn:microsoft.com/office/officeart/2005/8/layout/radial1"/>
    <dgm:cxn modelId="{4E6C2518-3F8B-4E65-A94E-EAAD8DB4A2DA}" type="presOf" srcId="{B0119ADB-C4D0-49AF-A2E6-6B8250B3E2E2}" destId="{8A6257F6-A386-4A49-A301-761FF7B167A5}" srcOrd="0" destOrd="0" presId="urn:microsoft.com/office/officeart/2005/8/layout/radial1"/>
    <dgm:cxn modelId="{DC39FE95-5746-49EA-A68D-B47A77865645}" srcId="{9EC39168-2477-463E-958F-1C451743F383}" destId="{22579AEA-497B-4140-BB1A-7364FE53018F}" srcOrd="3" destOrd="0" parTransId="{0F69F1D2-F93B-4C37-A48E-A26DFE40703E}" sibTransId="{AB9E24BE-1D40-4B22-BE7A-C57BD9C15152}"/>
    <dgm:cxn modelId="{00F2CAF8-1F11-4653-B077-4311240380AA}" srcId="{9EC39168-2477-463E-958F-1C451743F383}" destId="{5E41C72E-179E-4289-A683-08B0B7D07070}" srcOrd="5" destOrd="0" parTransId="{EC032E81-CD38-406B-A444-D842CB5A558E}" sibTransId="{7672FE6D-B1BB-4CD7-811D-1D4732177A25}"/>
    <dgm:cxn modelId="{E8767EA6-4577-4565-82BE-3680C69E5E46}" type="presOf" srcId="{965D25C6-0E7C-4D94-B789-945709BD73D3}" destId="{C6810022-4D36-4897-A932-469E84F4DD97}" srcOrd="0" destOrd="0" presId="urn:microsoft.com/office/officeart/2005/8/layout/radial1"/>
    <dgm:cxn modelId="{116F5626-6D08-433F-A988-6D899DE7CD24}" type="presOf" srcId="{EE830C16-017B-47DB-824F-3523C3A6EE7B}" destId="{6ACA962B-9226-442E-BFE8-558D05B9767E}" srcOrd="1" destOrd="0" presId="urn:microsoft.com/office/officeart/2005/8/layout/radial1"/>
    <dgm:cxn modelId="{7268AF78-8CD2-417B-8A9A-D7BF6D98ED08}" srcId="{9EC39168-2477-463E-958F-1C451743F383}" destId="{CCD90148-20F5-4305-A5E7-5A27D4799005}" srcOrd="6" destOrd="0" parTransId="{E39D650B-3B44-4991-8959-7A8255010735}" sibTransId="{4E2EA31D-5D14-4A36-B1D1-63F65F8ACF95}"/>
    <dgm:cxn modelId="{E8DC6DAA-EFD6-4BBD-A153-38A44F1DEFAB}" type="presOf" srcId="{53749103-C69A-4270-87A2-3725960717B3}" destId="{A51F2F74-4D37-493F-B483-A17EE9F15C53}" srcOrd="1" destOrd="0" presId="urn:microsoft.com/office/officeart/2005/8/layout/radial1"/>
    <dgm:cxn modelId="{9C7F1FBE-2D4A-4139-93F7-B285210723E0}" type="presOf" srcId="{E39D650B-3B44-4991-8959-7A8255010735}" destId="{DBCE4E77-13B1-450C-B737-6331C1848CAE}" srcOrd="1" destOrd="0" presId="urn:microsoft.com/office/officeart/2005/8/layout/radial1"/>
    <dgm:cxn modelId="{941DF2FD-5314-4EBF-8474-9989D464669D}" type="presOf" srcId="{EE830C16-017B-47DB-824F-3523C3A6EE7B}" destId="{AADE418E-3435-46F1-8DA0-569DC53270C3}" srcOrd="0" destOrd="0" presId="urn:microsoft.com/office/officeart/2005/8/layout/radial1"/>
    <dgm:cxn modelId="{E6636504-7F4E-45AC-B89C-201A3353E0FF}" type="presOf" srcId="{E39D650B-3B44-4991-8959-7A8255010735}" destId="{41CA64BE-7CCA-4A06-819E-1421A10DC67B}" srcOrd="0" destOrd="0" presId="urn:microsoft.com/office/officeart/2005/8/layout/radial1"/>
    <dgm:cxn modelId="{9DE2D261-7EEB-423B-9AF9-BD1B7284C811}" type="presOf" srcId="{A1B767CF-EC57-4E17-9013-F298D5436D23}" destId="{B90C0721-FA94-4C0C-A18B-B61DFEAAFC9E}" srcOrd="0" destOrd="0" presId="urn:microsoft.com/office/officeart/2005/8/layout/radial1"/>
    <dgm:cxn modelId="{28533CCA-C0BC-458F-9A91-BE01CA44E62D}" type="presOf" srcId="{EC032E81-CD38-406B-A444-D842CB5A558E}" destId="{F2399BA4-E919-4451-AB75-40346570CC19}" srcOrd="0" destOrd="0" presId="urn:microsoft.com/office/officeart/2005/8/layout/radial1"/>
    <dgm:cxn modelId="{2D4FE264-911F-4C99-B34A-59C43EE9B8F4}" type="presOf" srcId="{0F69F1D2-F93B-4C37-A48E-A26DFE40703E}" destId="{C24B8FF8-CE26-451B-ABC8-627EC768B6A7}" srcOrd="1" destOrd="0" presId="urn:microsoft.com/office/officeart/2005/8/layout/radial1"/>
    <dgm:cxn modelId="{8B1BD4F0-819C-4C31-A927-3C5673081914}" srcId="{9C0E3324-65EC-4722-A271-5E64F52995FD}" destId="{B1E0E285-EBAB-4AC5-8782-7CBD63374368}" srcOrd="1" destOrd="0" parTransId="{09FCD274-80C0-4F6F-B285-74DAE306C8BC}" sibTransId="{A2BE7E55-6BDC-48B3-B50D-B369357B7236}"/>
    <dgm:cxn modelId="{EB76F789-04B7-4F52-87F7-736732D1C725}" srcId="{9C0E3324-65EC-4722-A271-5E64F52995FD}" destId="{9EC39168-2477-463E-958F-1C451743F383}" srcOrd="0" destOrd="0" parTransId="{37D1322F-B9D1-4F1B-A559-21725F33823E}" sibTransId="{A8D25AC1-A619-49DF-9B36-30EC6E3AC897}"/>
    <dgm:cxn modelId="{2D015A0E-33F4-4618-BD65-83F77A596523}" type="presOf" srcId="{53749103-C69A-4270-87A2-3725960717B3}" destId="{5E3B7CCE-BBFB-4C0A-B06C-1A9CE8F4EC85}" srcOrd="0" destOrd="0" presId="urn:microsoft.com/office/officeart/2005/8/layout/radial1"/>
    <dgm:cxn modelId="{591FEC76-5AD5-4FD6-9460-3C6E47A850A5}" type="presOf" srcId="{0F69F1D2-F93B-4C37-A48E-A26DFE40703E}" destId="{16ACCEFD-0B20-47D1-8FDA-769C20FB97A3}" srcOrd="0" destOrd="0" presId="urn:microsoft.com/office/officeart/2005/8/layout/radial1"/>
    <dgm:cxn modelId="{5BF32192-B1BE-4EB5-8331-E57342EDFC4A}" type="presOf" srcId="{EC032E81-CD38-406B-A444-D842CB5A558E}" destId="{F4A0CD43-9DCC-41DF-B7F2-81BAF8BB08FB}" srcOrd="1" destOrd="0" presId="urn:microsoft.com/office/officeart/2005/8/layout/radial1"/>
    <dgm:cxn modelId="{31246427-FBDF-4620-87DD-B5E4158B56DC}" type="presOf" srcId="{9C0E3324-65EC-4722-A271-5E64F52995FD}" destId="{969C0D09-D872-4BE5-A299-9AAC7AE89F7F}" srcOrd="0" destOrd="0" presId="urn:microsoft.com/office/officeart/2005/8/layout/radial1"/>
    <dgm:cxn modelId="{074E0FB7-2FCC-4468-8664-8F015E1046AD}" srcId="{9EC39168-2477-463E-958F-1C451743F383}" destId="{B0119ADB-C4D0-49AF-A2E6-6B8250B3E2E2}" srcOrd="0" destOrd="0" parTransId="{A1B767CF-EC57-4E17-9013-F298D5436D23}" sibTransId="{9B1236B3-497C-483B-BDFD-DC6D527C69C4}"/>
    <dgm:cxn modelId="{70E10957-6E02-44B1-9784-4F1C7815A945}" type="presOf" srcId="{5E41C72E-179E-4289-A683-08B0B7D07070}" destId="{9B618104-CA08-4848-90AB-53EF952E5FB2}" srcOrd="0" destOrd="0" presId="urn:microsoft.com/office/officeart/2005/8/layout/radial1"/>
    <dgm:cxn modelId="{C372804B-4207-4AB5-9B3B-8323BFC3C946}" type="presOf" srcId="{9EC39168-2477-463E-958F-1C451743F383}" destId="{68B86BD1-64D5-4730-985C-B6F82518DA70}" srcOrd="0" destOrd="0" presId="urn:microsoft.com/office/officeart/2005/8/layout/radial1"/>
    <dgm:cxn modelId="{2F2FFA01-63C0-46F4-BF37-AB090E6AD71C}" srcId="{9EC39168-2477-463E-958F-1C451743F383}" destId="{965D25C6-0E7C-4D94-B789-945709BD73D3}" srcOrd="4" destOrd="0" parTransId="{EE830C16-017B-47DB-824F-3523C3A6EE7B}" sibTransId="{03235F5E-1E8F-452E-BDD1-B51E513F3326}"/>
    <dgm:cxn modelId="{4C7C5F45-565D-4BD1-85DA-6829140A9285}" type="presOf" srcId="{CCD90148-20F5-4305-A5E7-5A27D4799005}" destId="{1451C9CF-775E-4F57-AEB0-F1C62F381C12}" srcOrd="0" destOrd="0" presId="urn:microsoft.com/office/officeart/2005/8/layout/radial1"/>
    <dgm:cxn modelId="{AA81EF7E-DFFD-4FA0-9D5B-31104EE9FD1E}" type="presOf" srcId="{A1B767CF-EC57-4E17-9013-F298D5436D23}" destId="{2B4C6AAD-A6A3-4E4C-8A82-AC210F693817}" srcOrd="1" destOrd="0" presId="urn:microsoft.com/office/officeart/2005/8/layout/radial1"/>
    <dgm:cxn modelId="{C1DEDD47-BF4D-4344-9514-6D023DCB1D75}" type="presOf" srcId="{C9D5B704-0EB5-4A04-9CD2-990DB6BFFC7A}" destId="{C43798B2-C87C-403E-9AFF-20096481BB22}" srcOrd="0" destOrd="0" presId="urn:microsoft.com/office/officeart/2005/8/layout/radial1"/>
    <dgm:cxn modelId="{3DB18EB9-4FB6-40E2-B6D0-A4437E019638}" srcId="{9EC39168-2477-463E-958F-1C451743F383}" destId="{2A52DEB0-EEAB-4CB9-A409-5495AE853936}" srcOrd="2" destOrd="0" parTransId="{F2634F84-4D24-45D7-845C-54FF1D72A0FE}" sibTransId="{C9E757A4-173A-414A-A86E-187DCFC6A140}"/>
    <dgm:cxn modelId="{765CA4EF-BC04-4186-AE1B-42EABF200461}" type="presOf" srcId="{F2634F84-4D24-45D7-845C-54FF1D72A0FE}" destId="{DFE24266-F103-4657-B4BE-883DE861F572}" srcOrd="0" destOrd="0" presId="urn:microsoft.com/office/officeart/2005/8/layout/radial1"/>
    <dgm:cxn modelId="{29C930BC-FB7F-4DD7-BF36-7C5AEC3C54B8}" type="presParOf" srcId="{969C0D09-D872-4BE5-A299-9AAC7AE89F7F}" destId="{68B86BD1-64D5-4730-985C-B6F82518DA70}" srcOrd="0" destOrd="0" presId="urn:microsoft.com/office/officeart/2005/8/layout/radial1"/>
    <dgm:cxn modelId="{C1DE62CF-4C3F-4E9A-9634-36FF0DC0C5F0}" type="presParOf" srcId="{969C0D09-D872-4BE5-A299-9AAC7AE89F7F}" destId="{B90C0721-FA94-4C0C-A18B-B61DFEAAFC9E}" srcOrd="1" destOrd="0" presId="urn:microsoft.com/office/officeart/2005/8/layout/radial1"/>
    <dgm:cxn modelId="{685F0686-C284-4D74-8953-28428FDC1308}" type="presParOf" srcId="{B90C0721-FA94-4C0C-A18B-B61DFEAAFC9E}" destId="{2B4C6AAD-A6A3-4E4C-8A82-AC210F693817}" srcOrd="0" destOrd="0" presId="urn:microsoft.com/office/officeart/2005/8/layout/radial1"/>
    <dgm:cxn modelId="{6C846C2A-5323-4CD7-957F-322DDD6924CA}" type="presParOf" srcId="{969C0D09-D872-4BE5-A299-9AAC7AE89F7F}" destId="{8A6257F6-A386-4A49-A301-761FF7B167A5}" srcOrd="2" destOrd="0" presId="urn:microsoft.com/office/officeart/2005/8/layout/radial1"/>
    <dgm:cxn modelId="{887B09EE-2B55-4DC0-A1E2-1B1F55F800ED}" type="presParOf" srcId="{969C0D09-D872-4BE5-A299-9AAC7AE89F7F}" destId="{5E3B7CCE-BBFB-4C0A-B06C-1A9CE8F4EC85}" srcOrd="3" destOrd="0" presId="urn:microsoft.com/office/officeart/2005/8/layout/radial1"/>
    <dgm:cxn modelId="{8EEDE7B0-B6B9-4209-B7E2-25BDFF57DA91}" type="presParOf" srcId="{5E3B7CCE-BBFB-4C0A-B06C-1A9CE8F4EC85}" destId="{A51F2F74-4D37-493F-B483-A17EE9F15C53}" srcOrd="0" destOrd="0" presId="urn:microsoft.com/office/officeart/2005/8/layout/radial1"/>
    <dgm:cxn modelId="{887F84B1-7180-418D-BD31-D8F1244EB649}" type="presParOf" srcId="{969C0D09-D872-4BE5-A299-9AAC7AE89F7F}" destId="{C43798B2-C87C-403E-9AFF-20096481BB22}" srcOrd="4" destOrd="0" presId="urn:microsoft.com/office/officeart/2005/8/layout/radial1"/>
    <dgm:cxn modelId="{8936A61B-2C87-4D8A-B4EB-0492DBE03BCA}" type="presParOf" srcId="{969C0D09-D872-4BE5-A299-9AAC7AE89F7F}" destId="{DFE24266-F103-4657-B4BE-883DE861F572}" srcOrd="5" destOrd="0" presId="urn:microsoft.com/office/officeart/2005/8/layout/radial1"/>
    <dgm:cxn modelId="{39A25593-5539-463B-A757-F6A5D7693E27}" type="presParOf" srcId="{DFE24266-F103-4657-B4BE-883DE861F572}" destId="{50354B03-4B59-4623-82BB-6F948D2DF18A}" srcOrd="0" destOrd="0" presId="urn:microsoft.com/office/officeart/2005/8/layout/radial1"/>
    <dgm:cxn modelId="{6CBDADC9-45A1-403E-8B3F-2B0841A0F585}" type="presParOf" srcId="{969C0D09-D872-4BE5-A299-9AAC7AE89F7F}" destId="{9F853261-678D-4FF0-9A93-19EA153AF87C}" srcOrd="6" destOrd="0" presId="urn:microsoft.com/office/officeart/2005/8/layout/radial1"/>
    <dgm:cxn modelId="{52B3C433-34A6-4BEB-B0C3-55C609605C2B}" type="presParOf" srcId="{969C0D09-D872-4BE5-A299-9AAC7AE89F7F}" destId="{16ACCEFD-0B20-47D1-8FDA-769C20FB97A3}" srcOrd="7" destOrd="0" presId="urn:microsoft.com/office/officeart/2005/8/layout/radial1"/>
    <dgm:cxn modelId="{05E4FEEF-CB67-4797-99DF-F9CBDCCF1F9B}" type="presParOf" srcId="{16ACCEFD-0B20-47D1-8FDA-769C20FB97A3}" destId="{C24B8FF8-CE26-451B-ABC8-627EC768B6A7}" srcOrd="0" destOrd="0" presId="urn:microsoft.com/office/officeart/2005/8/layout/radial1"/>
    <dgm:cxn modelId="{F4BC9F75-B217-4478-8245-B356565E0671}" type="presParOf" srcId="{969C0D09-D872-4BE5-A299-9AAC7AE89F7F}" destId="{D3F8EEF7-1DCB-4F57-B8C5-D36973BEBEA4}" srcOrd="8" destOrd="0" presId="urn:microsoft.com/office/officeart/2005/8/layout/radial1"/>
    <dgm:cxn modelId="{C0E86AB5-52B6-48E8-BF8C-5E39D6B1FB42}" type="presParOf" srcId="{969C0D09-D872-4BE5-A299-9AAC7AE89F7F}" destId="{AADE418E-3435-46F1-8DA0-569DC53270C3}" srcOrd="9" destOrd="0" presId="urn:microsoft.com/office/officeart/2005/8/layout/radial1"/>
    <dgm:cxn modelId="{9CDC9EE5-060D-437C-B89E-8FAF4D5C69A1}" type="presParOf" srcId="{AADE418E-3435-46F1-8DA0-569DC53270C3}" destId="{6ACA962B-9226-442E-BFE8-558D05B9767E}" srcOrd="0" destOrd="0" presId="urn:microsoft.com/office/officeart/2005/8/layout/radial1"/>
    <dgm:cxn modelId="{25991DD2-A30D-4D2A-B06A-6114B6CDE823}" type="presParOf" srcId="{969C0D09-D872-4BE5-A299-9AAC7AE89F7F}" destId="{C6810022-4D36-4897-A932-469E84F4DD97}" srcOrd="10" destOrd="0" presId="urn:microsoft.com/office/officeart/2005/8/layout/radial1"/>
    <dgm:cxn modelId="{01A4F54F-C64E-4015-94FA-FE27DBBECB6B}" type="presParOf" srcId="{969C0D09-D872-4BE5-A299-9AAC7AE89F7F}" destId="{F2399BA4-E919-4451-AB75-40346570CC19}" srcOrd="11" destOrd="0" presId="urn:microsoft.com/office/officeart/2005/8/layout/radial1"/>
    <dgm:cxn modelId="{7937B4CB-4010-44EF-BE3D-E21709DDBDA5}" type="presParOf" srcId="{F2399BA4-E919-4451-AB75-40346570CC19}" destId="{F4A0CD43-9DCC-41DF-B7F2-81BAF8BB08FB}" srcOrd="0" destOrd="0" presId="urn:microsoft.com/office/officeart/2005/8/layout/radial1"/>
    <dgm:cxn modelId="{0DD58827-5AFD-46EC-9647-9EAF2491E36E}" type="presParOf" srcId="{969C0D09-D872-4BE5-A299-9AAC7AE89F7F}" destId="{9B618104-CA08-4848-90AB-53EF952E5FB2}" srcOrd="12" destOrd="0" presId="urn:microsoft.com/office/officeart/2005/8/layout/radial1"/>
    <dgm:cxn modelId="{B028F4CB-A444-43FD-A26B-3EEAFFE552BC}" type="presParOf" srcId="{969C0D09-D872-4BE5-A299-9AAC7AE89F7F}" destId="{41CA64BE-7CCA-4A06-819E-1421A10DC67B}" srcOrd="13" destOrd="0" presId="urn:microsoft.com/office/officeart/2005/8/layout/radial1"/>
    <dgm:cxn modelId="{06770410-62A8-4B51-8399-544A74C327A7}" type="presParOf" srcId="{41CA64BE-7CCA-4A06-819E-1421A10DC67B}" destId="{DBCE4E77-13B1-450C-B737-6331C1848CAE}" srcOrd="0" destOrd="0" presId="urn:microsoft.com/office/officeart/2005/8/layout/radial1"/>
    <dgm:cxn modelId="{832BBDA3-E4F6-40F0-AC7F-DEA23DEAB459}" type="presParOf" srcId="{969C0D09-D872-4BE5-A299-9AAC7AE89F7F}" destId="{1451C9CF-775E-4F57-AEB0-F1C62F381C12}"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E3324-65EC-4722-A271-5E64F52995FD}"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ru-RU"/>
        </a:p>
      </dgm:t>
    </dgm:pt>
    <dgm:pt modelId="{9EC39168-2477-463E-958F-1C451743F383}">
      <dgm:prSet phldrT="[Текст]"/>
      <dgm:spPr>
        <a:solidFill>
          <a:srgbClr val="92D050"/>
        </a:solidFill>
      </dgm:spPr>
      <dgm:t>
        <a:bodyPr/>
        <a:lstStyle/>
        <a:p>
          <a:r>
            <a:rPr lang="uz-Cyrl-UZ" b="0" i="0" dirty="0" smtClean="0"/>
            <a:t>1975 йилдаги ЕХЎК Якунловчи акти булар қаторига яна учта қўшади</a:t>
          </a:r>
          <a:endParaRPr lang="ru-RU" dirty="0"/>
        </a:p>
      </dgm:t>
    </dgm:pt>
    <dgm:pt modelId="{37D1322F-B9D1-4F1B-A559-21725F33823E}" type="parTrans" cxnId="{EB76F789-04B7-4F52-87F7-736732D1C725}">
      <dgm:prSet/>
      <dgm:spPr/>
      <dgm:t>
        <a:bodyPr/>
        <a:lstStyle/>
        <a:p>
          <a:endParaRPr lang="ru-RU"/>
        </a:p>
      </dgm:t>
    </dgm:pt>
    <dgm:pt modelId="{A8D25AC1-A619-49DF-9B36-30EC6E3AC897}" type="sibTrans" cxnId="{EB76F789-04B7-4F52-87F7-736732D1C725}">
      <dgm:prSet/>
      <dgm:spPr/>
      <dgm:t>
        <a:bodyPr/>
        <a:lstStyle/>
        <a:p>
          <a:endParaRPr lang="ru-RU"/>
        </a:p>
      </dgm:t>
    </dgm:pt>
    <dgm:pt modelId="{B0119ADB-C4D0-49AF-A2E6-6B8250B3E2E2}">
      <dgm:prSet phldrT="[Текст]"/>
      <dgm:spPr/>
      <dgm:t>
        <a:bodyPr/>
        <a:lstStyle/>
        <a:p>
          <a:r>
            <a:rPr lang="uz-Cyrl-UZ" b="0" i="0" dirty="0" smtClean="0"/>
            <a:t>Чегараларнинг  бузилмаслиги </a:t>
          </a:r>
          <a:endParaRPr lang="ru-RU" dirty="0"/>
        </a:p>
      </dgm:t>
    </dgm:pt>
    <dgm:pt modelId="{A1B767CF-EC57-4E17-9013-F298D5436D23}" type="parTrans" cxnId="{074E0FB7-2FCC-4468-8664-8F015E1046AD}">
      <dgm:prSet/>
      <dgm:spPr/>
      <dgm:t>
        <a:bodyPr/>
        <a:lstStyle/>
        <a:p>
          <a:endParaRPr lang="ru-RU"/>
        </a:p>
      </dgm:t>
    </dgm:pt>
    <dgm:pt modelId="{9B1236B3-497C-483B-BDFD-DC6D527C69C4}" type="sibTrans" cxnId="{074E0FB7-2FCC-4468-8664-8F015E1046AD}">
      <dgm:prSet/>
      <dgm:spPr/>
      <dgm:t>
        <a:bodyPr/>
        <a:lstStyle/>
        <a:p>
          <a:endParaRPr lang="ru-RU"/>
        </a:p>
      </dgm:t>
    </dgm:pt>
    <dgm:pt modelId="{C9D5B704-0EB5-4A04-9CD2-990DB6BFFC7A}">
      <dgm:prSet phldrT="[Текст]"/>
      <dgm:spPr/>
      <dgm:t>
        <a:bodyPr/>
        <a:lstStyle/>
        <a:p>
          <a:r>
            <a:rPr lang="uz-Cyrl-UZ" b="0" i="0" dirty="0" smtClean="0"/>
            <a:t>Инсон ҳуқуқларини ҳурмат қилиш принциплари</a:t>
          </a:r>
          <a:endParaRPr lang="ru-RU" dirty="0"/>
        </a:p>
      </dgm:t>
    </dgm:pt>
    <dgm:pt modelId="{53749103-C69A-4270-87A2-3725960717B3}" type="parTrans" cxnId="{24C72D42-C4C0-4A0B-9F00-55741EEBA81D}">
      <dgm:prSet/>
      <dgm:spPr/>
      <dgm:t>
        <a:bodyPr/>
        <a:lstStyle/>
        <a:p>
          <a:endParaRPr lang="ru-RU"/>
        </a:p>
      </dgm:t>
    </dgm:pt>
    <dgm:pt modelId="{239DB6CC-7234-481A-8581-9C055F1676E0}" type="sibTrans" cxnId="{24C72D42-C4C0-4A0B-9F00-55741EEBA81D}">
      <dgm:prSet/>
      <dgm:spPr/>
      <dgm:t>
        <a:bodyPr/>
        <a:lstStyle/>
        <a:p>
          <a:endParaRPr lang="ru-RU"/>
        </a:p>
      </dgm:t>
    </dgm:pt>
    <dgm:pt modelId="{22579AEA-497B-4140-BB1A-7364FE53018F}">
      <dgm:prSet phldrT="[Текст]"/>
      <dgm:spPr/>
      <dgm:t>
        <a:bodyPr/>
        <a:lstStyle/>
        <a:p>
          <a:r>
            <a:rPr lang="uz-Cyrl-UZ" b="0" i="0" dirty="0" smtClean="0"/>
            <a:t>Ҳудудий  яхлитлик </a:t>
          </a:r>
          <a:endParaRPr lang="ru-RU" dirty="0"/>
        </a:p>
      </dgm:t>
    </dgm:pt>
    <dgm:pt modelId="{0F69F1D2-F93B-4C37-A48E-A26DFE40703E}" type="parTrans" cxnId="{DC39FE95-5746-49EA-A68D-B47A77865645}">
      <dgm:prSet/>
      <dgm:spPr/>
      <dgm:t>
        <a:bodyPr/>
        <a:lstStyle/>
        <a:p>
          <a:endParaRPr lang="ru-RU"/>
        </a:p>
      </dgm:t>
    </dgm:pt>
    <dgm:pt modelId="{AB9E24BE-1D40-4B22-BE7A-C57BD9C15152}" type="sibTrans" cxnId="{DC39FE95-5746-49EA-A68D-B47A77865645}">
      <dgm:prSet/>
      <dgm:spPr/>
      <dgm:t>
        <a:bodyPr/>
        <a:lstStyle/>
        <a:p>
          <a:endParaRPr lang="ru-RU"/>
        </a:p>
      </dgm:t>
    </dgm:pt>
    <dgm:pt modelId="{B1E0E285-EBAB-4AC5-8782-7CBD63374368}">
      <dgm:prSet/>
      <dgm:spPr/>
      <dgm:t>
        <a:bodyPr/>
        <a:lstStyle/>
        <a:p>
          <a:endParaRPr lang="ru-RU"/>
        </a:p>
      </dgm:t>
    </dgm:pt>
    <dgm:pt modelId="{09FCD274-80C0-4F6F-B285-74DAE306C8BC}" type="parTrans" cxnId="{8B1BD4F0-819C-4C31-A927-3C5673081914}">
      <dgm:prSet/>
      <dgm:spPr/>
      <dgm:t>
        <a:bodyPr/>
        <a:lstStyle/>
        <a:p>
          <a:endParaRPr lang="ru-RU"/>
        </a:p>
      </dgm:t>
    </dgm:pt>
    <dgm:pt modelId="{A2BE7E55-6BDC-48B3-B50D-B369357B7236}" type="sibTrans" cxnId="{8B1BD4F0-819C-4C31-A927-3C5673081914}">
      <dgm:prSet/>
      <dgm:spPr/>
      <dgm:t>
        <a:bodyPr/>
        <a:lstStyle/>
        <a:p>
          <a:endParaRPr lang="ru-RU"/>
        </a:p>
      </dgm:t>
    </dgm:pt>
    <dgm:pt modelId="{969C0D09-D872-4BE5-A299-9AAC7AE89F7F}" type="pres">
      <dgm:prSet presAssocID="{9C0E3324-65EC-4722-A271-5E64F52995FD}" presName="cycle" presStyleCnt="0">
        <dgm:presLayoutVars>
          <dgm:chMax val="1"/>
          <dgm:dir/>
          <dgm:animLvl val="ctr"/>
          <dgm:resizeHandles val="exact"/>
        </dgm:presLayoutVars>
      </dgm:prSet>
      <dgm:spPr/>
      <dgm:t>
        <a:bodyPr/>
        <a:lstStyle/>
        <a:p>
          <a:endParaRPr lang="ru-RU"/>
        </a:p>
      </dgm:t>
    </dgm:pt>
    <dgm:pt modelId="{68B86BD1-64D5-4730-985C-B6F82518DA70}" type="pres">
      <dgm:prSet presAssocID="{9EC39168-2477-463E-958F-1C451743F383}" presName="centerShape" presStyleLbl="node0" presStyleIdx="0" presStyleCnt="1" custScaleX="141415" custScaleY="123167" custLinFactNeighborX="5864" custLinFactNeighborY="-8950"/>
      <dgm:spPr/>
      <dgm:t>
        <a:bodyPr/>
        <a:lstStyle/>
        <a:p>
          <a:endParaRPr lang="ru-RU"/>
        </a:p>
      </dgm:t>
    </dgm:pt>
    <dgm:pt modelId="{B90C0721-FA94-4C0C-A18B-B61DFEAAFC9E}" type="pres">
      <dgm:prSet presAssocID="{A1B767CF-EC57-4E17-9013-F298D5436D23}" presName="Name9" presStyleLbl="parChTrans1D2" presStyleIdx="0" presStyleCnt="3"/>
      <dgm:spPr/>
      <dgm:t>
        <a:bodyPr/>
        <a:lstStyle/>
        <a:p>
          <a:endParaRPr lang="ru-RU"/>
        </a:p>
      </dgm:t>
    </dgm:pt>
    <dgm:pt modelId="{2B4C6AAD-A6A3-4E4C-8A82-AC210F693817}" type="pres">
      <dgm:prSet presAssocID="{A1B767CF-EC57-4E17-9013-F298D5436D23}" presName="connTx" presStyleLbl="parChTrans1D2" presStyleIdx="0" presStyleCnt="3"/>
      <dgm:spPr/>
      <dgm:t>
        <a:bodyPr/>
        <a:lstStyle/>
        <a:p>
          <a:endParaRPr lang="ru-RU"/>
        </a:p>
      </dgm:t>
    </dgm:pt>
    <dgm:pt modelId="{8A6257F6-A386-4A49-A301-761FF7B167A5}" type="pres">
      <dgm:prSet presAssocID="{B0119ADB-C4D0-49AF-A2E6-6B8250B3E2E2}" presName="node" presStyleLbl="node1" presStyleIdx="0" presStyleCnt="3" custScaleX="118010" custScaleY="64311" custRadScaleRad="111341" custRadScaleInc="33937">
        <dgm:presLayoutVars>
          <dgm:bulletEnabled val="1"/>
        </dgm:presLayoutVars>
      </dgm:prSet>
      <dgm:spPr/>
      <dgm:t>
        <a:bodyPr/>
        <a:lstStyle/>
        <a:p>
          <a:endParaRPr lang="ru-RU"/>
        </a:p>
      </dgm:t>
    </dgm:pt>
    <dgm:pt modelId="{5E3B7CCE-BBFB-4C0A-B06C-1A9CE8F4EC85}" type="pres">
      <dgm:prSet presAssocID="{53749103-C69A-4270-87A2-3725960717B3}" presName="Name9" presStyleLbl="parChTrans1D2" presStyleIdx="1" presStyleCnt="3"/>
      <dgm:spPr/>
      <dgm:t>
        <a:bodyPr/>
        <a:lstStyle/>
        <a:p>
          <a:endParaRPr lang="ru-RU"/>
        </a:p>
      </dgm:t>
    </dgm:pt>
    <dgm:pt modelId="{A51F2F74-4D37-493F-B483-A17EE9F15C53}" type="pres">
      <dgm:prSet presAssocID="{53749103-C69A-4270-87A2-3725960717B3}" presName="connTx" presStyleLbl="parChTrans1D2" presStyleIdx="1" presStyleCnt="3"/>
      <dgm:spPr/>
      <dgm:t>
        <a:bodyPr/>
        <a:lstStyle/>
        <a:p>
          <a:endParaRPr lang="ru-RU"/>
        </a:p>
      </dgm:t>
    </dgm:pt>
    <dgm:pt modelId="{C43798B2-C87C-403E-9AFF-20096481BB22}" type="pres">
      <dgm:prSet presAssocID="{C9D5B704-0EB5-4A04-9CD2-990DB6BFFC7A}" presName="node" presStyleLbl="node1" presStyleIdx="1" presStyleCnt="3" custScaleX="141405" custRadScaleRad="126147" custRadScaleInc="-19449">
        <dgm:presLayoutVars>
          <dgm:bulletEnabled val="1"/>
        </dgm:presLayoutVars>
      </dgm:prSet>
      <dgm:spPr/>
      <dgm:t>
        <a:bodyPr/>
        <a:lstStyle/>
        <a:p>
          <a:endParaRPr lang="ru-RU"/>
        </a:p>
      </dgm:t>
    </dgm:pt>
    <dgm:pt modelId="{16ACCEFD-0B20-47D1-8FDA-769C20FB97A3}" type="pres">
      <dgm:prSet presAssocID="{0F69F1D2-F93B-4C37-A48E-A26DFE40703E}" presName="Name9" presStyleLbl="parChTrans1D2" presStyleIdx="2" presStyleCnt="3"/>
      <dgm:spPr/>
      <dgm:t>
        <a:bodyPr/>
        <a:lstStyle/>
        <a:p>
          <a:endParaRPr lang="ru-RU"/>
        </a:p>
      </dgm:t>
    </dgm:pt>
    <dgm:pt modelId="{C24B8FF8-CE26-451B-ABC8-627EC768B6A7}" type="pres">
      <dgm:prSet presAssocID="{0F69F1D2-F93B-4C37-A48E-A26DFE40703E}" presName="connTx" presStyleLbl="parChTrans1D2" presStyleIdx="2" presStyleCnt="3"/>
      <dgm:spPr/>
      <dgm:t>
        <a:bodyPr/>
        <a:lstStyle/>
        <a:p>
          <a:endParaRPr lang="ru-RU"/>
        </a:p>
      </dgm:t>
    </dgm:pt>
    <dgm:pt modelId="{D3F8EEF7-1DCB-4F57-B8C5-D36973BEBEA4}" type="pres">
      <dgm:prSet presAssocID="{22579AEA-497B-4140-BB1A-7364FE53018F}" presName="node" presStyleLbl="node1" presStyleIdx="2" presStyleCnt="3" custScaleX="110918" custScaleY="64879" custRadScaleRad="96070" custRadScaleInc="2811">
        <dgm:presLayoutVars>
          <dgm:bulletEnabled val="1"/>
        </dgm:presLayoutVars>
      </dgm:prSet>
      <dgm:spPr/>
      <dgm:t>
        <a:bodyPr/>
        <a:lstStyle/>
        <a:p>
          <a:endParaRPr lang="ru-RU"/>
        </a:p>
      </dgm:t>
    </dgm:pt>
  </dgm:ptLst>
  <dgm:cxnLst>
    <dgm:cxn modelId="{EE79504B-E929-46A0-8C41-180FCC7D2C29}" type="presOf" srcId="{53749103-C69A-4270-87A2-3725960717B3}" destId="{A51F2F74-4D37-493F-B483-A17EE9F15C53}" srcOrd="1" destOrd="0" presId="urn:microsoft.com/office/officeart/2005/8/layout/radial1"/>
    <dgm:cxn modelId="{DC39FE95-5746-49EA-A68D-B47A77865645}" srcId="{9EC39168-2477-463E-958F-1C451743F383}" destId="{22579AEA-497B-4140-BB1A-7364FE53018F}" srcOrd="2" destOrd="0" parTransId="{0F69F1D2-F93B-4C37-A48E-A26DFE40703E}" sibTransId="{AB9E24BE-1D40-4B22-BE7A-C57BD9C15152}"/>
    <dgm:cxn modelId="{915A52EB-3941-42E3-97CB-9A8E28321D83}" type="presOf" srcId="{0F69F1D2-F93B-4C37-A48E-A26DFE40703E}" destId="{16ACCEFD-0B20-47D1-8FDA-769C20FB97A3}" srcOrd="0" destOrd="0" presId="urn:microsoft.com/office/officeart/2005/8/layout/radial1"/>
    <dgm:cxn modelId="{07D14660-5C78-43D4-962A-A4ABDFFF0B65}" type="presOf" srcId="{A1B767CF-EC57-4E17-9013-F298D5436D23}" destId="{2B4C6AAD-A6A3-4E4C-8A82-AC210F693817}" srcOrd="1" destOrd="0" presId="urn:microsoft.com/office/officeart/2005/8/layout/radial1"/>
    <dgm:cxn modelId="{89091F8C-BC58-45FE-9D53-7110CB7CBF15}" type="presOf" srcId="{A1B767CF-EC57-4E17-9013-F298D5436D23}" destId="{B90C0721-FA94-4C0C-A18B-B61DFEAAFC9E}" srcOrd="0" destOrd="0" presId="urn:microsoft.com/office/officeart/2005/8/layout/radial1"/>
    <dgm:cxn modelId="{4DAA686F-329B-4452-8181-53801FDAB15D}" type="presOf" srcId="{C9D5B704-0EB5-4A04-9CD2-990DB6BFFC7A}" destId="{C43798B2-C87C-403E-9AFF-20096481BB22}" srcOrd="0" destOrd="0" presId="urn:microsoft.com/office/officeart/2005/8/layout/radial1"/>
    <dgm:cxn modelId="{24C72D42-C4C0-4A0B-9F00-55741EEBA81D}" srcId="{9EC39168-2477-463E-958F-1C451743F383}" destId="{C9D5B704-0EB5-4A04-9CD2-990DB6BFFC7A}" srcOrd="1" destOrd="0" parTransId="{53749103-C69A-4270-87A2-3725960717B3}" sibTransId="{239DB6CC-7234-481A-8581-9C055F1676E0}"/>
    <dgm:cxn modelId="{4DFD42B4-F48C-428A-8566-3958A4DC2147}" type="presOf" srcId="{0F69F1D2-F93B-4C37-A48E-A26DFE40703E}" destId="{C24B8FF8-CE26-451B-ABC8-627EC768B6A7}" srcOrd="1" destOrd="0" presId="urn:microsoft.com/office/officeart/2005/8/layout/radial1"/>
    <dgm:cxn modelId="{E6AF1525-DF89-4B16-9EA3-DAE736202F5A}" type="presOf" srcId="{22579AEA-497B-4140-BB1A-7364FE53018F}" destId="{D3F8EEF7-1DCB-4F57-B8C5-D36973BEBEA4}" srcOrd="0" destOrd="0" presId="urn:microsoft.com/office/officeart/2005/8/layout/radial1"/>
    <dgm:cxn modelId="{E61CE157-8197-4E94-A812-5A03E6CA408B}" type="presOf" srcId="{53749103-C69A-4270-87A2-3725960717B3}" destId="{5E3B7CCE-BBFB-4C0A-B06C-1A9CE8F4EC85}" srcOrd="0" destOrd="0" presId="urn:microsoft.com/office/officeart/2005/8/layout/radial1"/>
    <dgm:cxn modelId="{8B1BD4F0-819C-4C31-A927-3C5673081914}" srcId="{9C0E3324-65EC-4722-A271-5E64F52995FD}" destId="{B1E0E285-EBAB-4AC5-8782-7CBD63374368}" srcOrd="1" destOrd="0" parTransId="{09FCD274-80C0-4F6F-B285-74DAE306C8BC}" sibTransId="{A2BE7E55-6BDC-48B3-B50D-B369357B7236}"/>
    <dgm:cxn modelId="{45418A72-3A9B-4B9E-AC0C-A76FD38597F3}" type="presOf" srcId="{B0119ADB-C4D0-49AF-A2E6-6B8250B3E2E2}" destId="{8A6257F6-A386-4A49-A301-761FF7B167A5}" srcOrd="0" destOrd="0" presId="urn:microsoft.com/office/officeart/2005/8/layout/radial1"/>
    <dgm:cxn modelId="{74178357-EFE3-42A3-97BB-7D5E1CC12239}" type="presOf" srcId="{9C0E3324-65EC-4722-A271-5E64F52995FD}" destId="{969C0D09-D872-4BE5-A299-9AAC7AE89F7F}" srcOrd="0" destOrd="0" presId="urn:microsoft.com/office/officeart/2005/8/layout/radial1"/>
    <dgm:cxn modelId="{074E0FB7-2FCC-4468-8664-8F015E1046AD}" srcId="{9EC39168-2477-463E-958F-1C451743F383}" destId="{B0119ADB-C4D0-49AF-A2E6-6B8250B3E2E2}" srcOrd="0" destOrd="0" parTransId="{A1B767CF-EC57-4E17-9013-F298D5436D23}" sibTransId="{9B1236B3-497C-483B-BDFD-DC6D527C69C4}"/>
    <dgm:cxn modelId="{EB76F789-04B7-4F52-87F7-736732D1C725}" srcId="{9C0E3324-65EC-4722-A271-5E64F52995FD}" destId="{9EC39168-2477-463E-958F-1C451743F383}" srcOrd="0" destOrd="0" parTransId="{37D1322F-B9D1-4F1B-A559-21725F33823E}" sibTransId="{A8D25AC1-A619-49DF-9B36-30EC6E3AC897}"/>
    <dgm:cxn modelId="{6485B821-E421-4968-B341-1C8FB034FAC0}" type="presOf" srcId="{9EC39168-2477-463E-958F-1C451743F383}" destId="{68B86BD1-64D5-4730-985C-B6F82518DA70}" srcOrd="0" destOrd="0" presId="urn:microsoft.com/office/officeart/2005/8/layout/radial1"/>
    <dgm:cxn modelId="{D5747534-641A-42C8-B74C-CF22FA1DB56B}" type="presParOf" srcId="{969C0D09-D872-4BE5-A299-9AAC7AE89F7F}" destId="{68B86BD1-64D5-4730-985C-B6F82518DA70}" srcOrd="0" destOrd="0" presId="urn:microsoft.com/office/officeart/2005/8/layout/radial1"/>
    <dgm:cxn modelId="{237E974E-C63E-4F27-86A6-77EB9A234C61}" type="presParOf" srcId="{969C0D09-D872-4BE5-A299-9AAC7AE89F7F}" destId="{B90C0721-FA94-4C0C-A18B-B61DFEAAFC9E}" srcOrd="1" destOrd="0" presId="urn:microsoft.com/office/officeart/2005/8/layout/radial1"/>
    <dgm:cxn modelId="{6E6CD920-2E1A-4B4D-9CBB-CB8E84A858AA}" type="presParOf" srcId="{B90C0721-FA94-4C0C-A18B-B61DFEAAFC9E}" destId="{2B4C6AAD-A6A3-4E4C-8A82-AC210F693817}" srcOrd="0" destOrd="0" presId="urn:microsoft.com/office/officeart/2005/8/layout/radial1"/>
    <dgm:cxn modelId="{58FC939A-912E-45AE-B96C-F8BFA5FFC24C}" type="presParOf" srcId="{969C0D09-D872-4BE5-A299-9AAC7AE89F7F}" destId="{8A6257F6-A386-4A49-A301-761FF7B167A5}" srcOrd="2" destOrd="0" presId="urn:microsoft.com/office/officeart/2005/8/layout/radial1"/>
    <dgm:cxn modelId="{7AFC4CAE-2299-4751-90FD-E336671EE15A}" type="presParOf" srcId="{969C0D09-D872-4BE5-A299-9AAC7AE89F7F}" destId="{5E3B7CCE-BBFB-4C0A-B06C-1A9CE8F4EC85}" srcOrd="3" destOrd="0" presId="urn:microsoft.com/office/officeart/2005/8/layout/radial1"/>
    <dgm:cxn modelId="{633A3577-30B2-47EF-99B7-51EB3BAFCE53}" type="presParOf" srcId="{5E3B7CCE-BBFB-4C0A-B06C-1A9CE8F4EC85}" destId="{A51F2F74-4D37-493F-B483-A17EE9F15C53}" srcOrd="0" destOrd="0" presId="urn:microsoft.com/office/officeart/2005/8/layout/radial1"/>
    <dgm:cxn modelId="{EF3B53DF-0353-4D83-A8B4-E9D460A9AF0E}" type="presParOf" srcId="{969C0D09-D872-4BE5-A299-9AAC7AE89F7F}" destId="{C43798B2-C87C-403E-9AFF-20096481BB22}" srcOrd="4" destOrd="0" presId="urn:microsoft.com/office/officeart/2005/8/layout/radial1"/>
    <dgm:cxn modelId="{48E41802-8A30-4BCE-9F98-6F3B4322B4A6}" type="presParOf" srcId="{969C0D09-D872-4BE5-A299-9AAC7AE89F7F}" destId="{16ACCEFD-0B20-47D1-8FDA-769C20FB97A3}" srcOrd="5" destOrd="0" presId="urn:microsoft.com/office/officeart/2005/8/layout/radial1"/>
    <dgm:cxn modelId="{225905B4-FC11-4F1A-B1B4-68866060287B}" type="presParOf" srcId="{16ACCEFD-0B20-47D1-8FDA-769C20FB97A3}" destId="{C24B8FF8-CE26-451B-ABC8-627EC768B6A7}" srcOrd="0" destOrd="0" presId="urn:microsoft.com/office/officeart/2005/8/layout/radial1"/>
    <dgm:cxn modelId="{573B4474-57AA-41F9-A3A3-4DA6CA73ACFB}" type="presParOf" srcId="{969C0D09-D872-4BE5-A299-9AAC7AE89F7F}" destId="{D3F8EEF7-1DCB-4F57-B8C5-D36973BEBEA4}"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6BD1-64D5-4730-985C-B6F82518DA70}">
      <dsp:nvSpPr>
        <dsp:cNvPr id="0" name=""/>
        <dsp:cNvSpPr/>
      </dsp:nvSpPr>
      <dsp:spPr>
        <a:xfrm>
          <a:off x="3332239" y="2148565"/>
          <a:ext cx="2192504" cy="1909586"/>
        </a:xfrm>
        <a:prstGeom prst="ellips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uz-Cyrl-UZ" sz="1300" b="0" i="0" kern="1200" dirty="0" smtClean="0"/>
            <a:t>1970 йилги </a:t>
          </a:r>
          <a:r>
            <a:rPr lang="uz-Cyrl-UZ" sz="1300" b="1" i="0" kern="1200" dirty="0" smtClean="0"/>
            <a:t>Халқаро ҳуқуқ принциплари</a:t>
          </a:r>
          <a:r>
            <a:rPr lang="uz-Cyrl-UZ" sz="1300" b="0" i="0" kern="1200" dirty="0" smtClean="0"/>
            <a:t> тўғрисидаги Декларацияда </a:t>
          </a:r>
          <a:r>
            <a:rPr lang="uz-Cyrl-UZ" sz="1300" b="1" i="0" kern="1200" dirty="0" smtClean="0"/>
            <a:t>7 та </a:t>
          </a:r>
          <a:r>
            <a:rPr lang="uz-Cyrl-UZ" sz="1300" b="0" i="0" kern="1200" dirty="0" smtClean="0"/>
            <a:t>асосий принцип қамраб олинган:</a:t>
          </a:r>
          <a:endParaRPr lang="ru-RU" sz="1300" kern="1200" dirty="0"/>
        </a:p>
      </dsp:txBody>
      <dsp:txXfrm>
        <a:off x="3653324" y="2428217"/>
        <a:ext cx="1550334" cy="1350282"/>
      </dsp:txXfrm>
    </dsp:sp>
    <dsp:sp modelId="{B90C0721-FA94-4C0C-A18B-B61DFEAAFC9E}">
      <dsp:nvSpPr>
        <dsp:cNvPr id="0" name=""/>
        <dsp:cNvSpPr/>
      </dsp:nvSpPr>
      <dsp:spPr>
        <a:xfrm rot="16200000">
          <a:off x="4131967" y="1836286"/>
          <a:ext cx="593048" cy="31508"/>
        </a:xfrm>
        <a:custGeom>
          <a:avLst/>
          <a:gdLst/>
          <a:ahLst/>
          <a:cxnLst/>
          <a:rect l="0" t="0" r="0" b="0"/>
          <a:pathLst>
            <a:path>
              <a:moveTo>
                <a:pt x="0" y="15754"/>
              </a:moveTo>
              <a:lnTo>
                <a:pt x="593048"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413665" y="1837215"/>
        <a:ext cx="29652" cy="29652"/>
      </dsp:txXfrm>
    </dsp:sp>
    <dsp:sp modelId="{8A6257F6-A386-4A49-A301-761FF7B167A5}">
      <dsp:nvSpPr>
        <dsp:cNvPr id="0" name=""/>
        <dsp:cNvSpPr/>
      </dsp:nvSpPr>
      <dsp:spPr>
        <a:xfrm>
          <a:off x="3653289" y="5112"/>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kern="1200" dirty="0" smtClean="0"/>
            <a:t>Куч ишлатмаслик</a:t>
          </a:r>
          <a:endParaRPr lang="ru-RU" sz="1100" kern="1200" dirty="0"/>
        </a:p>
      </dsp:txBody>
      <dsp:txXfrm>
        <a:off x="3880340" y="232163"/>
        <a:ext cx="1096302" cy="1096302"/>
      </dsp:txXfrm>
    </dsp:sp>
    <dsp:sp modelId="{5E3B7CCE-BBFB-4C0A-B06C-1A9CE8F4EC85}">
      <dsp:nvSpPr>
        <dsp:cNvPr id="0" name=""/>
        <dsp:cNvSpPr/>
      </dsp:nvSpPr>
      <dsp:spPr>
        <a:xfrm rot="19254981">
          <a:off x="5118273" y="2121002"/>
          <a:ext cx="1000629" cy="31508"/>
        </a:xfrm>
        <a:custGeom>
          <a:avLst/>
          <a:gdLst/>
          <a:ahLst/>
          <a:cxnLst/>
          <a:rect l="0" t="0" r="0" b="0"/>
          <a:pathLst>
            <a:path>
              <a:moveTo>
                <a:pt x="0" y="15754"/>
              </a:moveTo>
              <a:lnTo>
                <a:pt x="1000629"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593572" y="2111741"/>
        <a:ext cx="50031" cy="50031"/>
      </dsp:txXfrm>
    </dsp:sp>
    <dsp:sp modelId="{C43798B2-C87C-403E-9AFF-20096481BB22}">
      <dsp:nvSpPr>
        <dsp:cNvPr id="0" name=""/>
        <dsp:cNvSpPr/>
      </dsp:nvSpPr>
      <dsp:spPr>
        <a:xfrm>
          <a:off x="5833476" y="557399"/>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kern="1200" dirty="0" smtClean="0"/>
            <a:t>Низоларни тинч йўл билан ҳал этиш</a:t>
          </a:r>
          <a:endParaRPr lang="ru-RU" sz="1100" kern="1200" dirty="0"/>
        </a:p>
      </dsp:txBody>
      <dsp:txXfrm>
        <a:off x="6060527" y="784450"/>
        <a:ext cx="1096302" cy="1096302"/>
      </dsp:txXfrm>
    </dsp:sp>
    <dsp:sp modelId="{DFE24266-F103-4657-B4BE-883DE861F572}">
      <dsp:nvSpPr>
        <dsp:cNvPr id="0" name=""/>
        <dsp:cNvSpPr/>
      </dsp:nvSpPr>
      <dsp:spPr>
        <a:xfrm rot="771429">
          <a:off x="5483167" y="3380837"/>
          <a:ext cx="460126" cy="31508"/>
        </a:xfrm>
        <a:custGeom>
          <a:avLst/>
          <a:gdLst/>
          <a:ahLst/>
          <a:cxnLst/>
          <a:rect l="0" t="0" r="0" b="0"/>
          <a:pathLst>
            <a:path>
              <a:moveTo>
                <a:pt x="0" y="15754"/>
              </a:moveTo>
              <a:lnTo>
                <a:pt x="460126"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701727" y="3385088"/>
        <a:ext cx="23006" cy="23006"/>
      </dsp:txXfrm>
    </dsp:sp>
    <dsp:sp modelId="{9F853261-678D-4FF0-9A93-19EA153AF87C}">
      <dsp:nvSpPr>
        <dsp:cNvPr id="0" name=""/>
        <dsp:cNvSpPr/>
      </dsp:nvSpPr>
      <dsp:spPr>
        <a:xfrm>
          <a:off x="5918090" y="2845082"/>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kern="1200" dirty="0" smtClean="0"/>
            <a:t>Аралашмаслик </a:t>
          </a:r>
          <a:endParaRPr lang="ru-RU" sz="1100" kern="1200" dirty="0"/>
        </a:p>
      </dsp:txBody>
      <dsp:txXfrm>
        <a:off x="6145141" y="3072133"/>
        <a:ext cx="1096302" cy="1096302"/>
      </dsp:txXfrm>
    </dsp:sp>
    <dsp:sp modelId="{16ACCEFD-0B20-47D1-8FDA-769C20FB97A3}">
      <dsp:nvSpPr>
        <dsp:cNvPr id="0" name=""/>
        <dsp:cNvSpPr/>
      </dsp:nvSpPr>
      <dsp:spPr>
        <a:xfrm rot="3659500">
          <a:off x="4740222" y="4227568"/>
          <a:ext cx="640756" cy="31508"/>
        </a:xfrm>
        <a:custGeom>
          <a:avLst/>
          <a:gdLst/>
          <a:ahLst/>
          <a:cxnLst/>
          <a:rect l="0" t="0" r="0" b="0"/>
          <a:pathLst>
            <a:path>
              <a:moveTo>
                <a:pt x="0" y="15754"/>
              </a:moveTo>
              <a:lnTo>
                <a:pt x="640756"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044582" y="4227303"/>
        <a:ext cx="32037" cy="32037"/>
      </dsp:txXfrm>
    </dsp:sp>
    <dsp:sp modelId="{D3F8EEF7-1DCB-4F57-B8C5-D36973BEBEA4}">
      <dsp:nvSpPr>
        <dsp:cNvPr id="0" name=""/>
        <dsp:cNvSpPr/>
      </dsp:nvSpPr>
      <dsp:spPr>
        <a:xfrm>
          <a:off x="4816686" y="4426259"/>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kern="1200" dirty="0" smtClean="0"/>
            <a:t>Ҳамкорлик </a:t>
          </a:r>
          <a:endParaRPr lang="ru-RU" sz="1100" kern="1200" dirty="0"/>
        </a:p>
      </dsp:txBody>
      <dsp:txXfrm>
        <a:off x="5043737" y="4653310"/>
        <a:ext cx="1096302" cy="1096302"/>
      </dsp:txXfrm>
    </dsp:sp>
    <dsp:sp modelId="{AADE418E-3435-46F1-8DA0-569DC53270C3}">
      <dsp:nvSpPr>
        <dsp:cNvPr id="0" name=""/>
        <dsp:cNvSpPr/>
      </dsp:nvSpPr>
      <dsp:spPr>
        <a:xfrm rot="6942857">
          <a:off x="3595400" y="4225123"/>
          <a:ext cx="570581" cy="31508"/>
        </a:xfrm>
        <a:custGeom>
          <a:avLst/>
          <a:gdLst/>
          <a:ahLst/>
          <a:cxnLst/>
          <a:rect l="0" t="0" r="0" b="0"/>
          <a:pathLst>
            <a:path>
              <a:moveTo>
                <a:pt x="0" y="15754"/>
              </a:moveTo>
              <a:lnTo>
                <a:pt x="570581"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866427" y="4226613"/>
        <a:ext cx="28529" cy="28529"/>
      </dsp:txXfrm>
    </dsp:sp>
    <dsp:sp modelId="{C6810022-4D36-4897-A932-469E84F4DD97}">
      <dsp:nvSpPr>
        <dsp:cNvPr id="0" name=""/>
        <dsp:cNvSpPr/>
      </dsp:nvSpPr>
      <dsp:spPr>
        <a:xfrm>
          <a:off x="2645358" y="4421146"/>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b="0" i="0" kern="1200" smtClean="0"/>
            <a:t>халқаро ҳуқуққа оид мажбуриятларни виждонан бажариш</a:t>
          </a:r>
          <a:endParaRPr lang="ru-RU" sz="1100" kern="1200"/>
        </a:p>
      </dsp:txBody>
      <dsp:txXfrm>
        <a:off x="2872409" y="4648197"/>
        <a:ext cx="1096302" cy="1096302"/>
      </dsp:txXfrm>
    </dsp:sp>
    <dsp:sp modelId="{F2399BA4-E919-4451-AB75-40346570CC19}">
      <dsp:nvSpPr>
        <dsp:cNvPr id="0" name=""/>
        <dsp:cNvSpPr/>
      </dsp:nvSpPr>
      <dsp:spPr>
        <a:xfrm rot="10028571">
          <a:off x="2913689" y="3380837"/>
          <a:ext cx="460126" cy="31508"/>
        </a:xfrm>
        <a:custGeom>
          <a:avLst/>
          <a:gdLst/>
          <a:ahLst/>
          <a:cxnLst/>
          <a:rect l="0" t="0" r="0" b="0"/>
          <a:pathLst>
            <a:path>
              <a:moveTo>
                <a:pt x="0" y="15754"/>
              </a:moveTo>
              <a:lnTo>
                <a:pt x="460126"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132249" y="3385088"/>
        <a:ext cx="23006" cy="23006"/>
      </dsp:txXfrm>
    </dsp:sp>
    <dsp:sp modelId="{9B618104-CA08-4848-90AB-53EF952E5FB2}">
      <dsp:nvSpPr>
        <dsp:cNvPr id="0" name=""/>
        <dsp:cNvSpPr/>
      </dsp:nvSpPr>
      <dsp:spPr>
        <a:xfrm>
          <a:off x="1388489" y="2845082"/>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b="0" i="0" kern="1200" smtClean="0"/>
            <a:t>суверен тенглик</a:t>
          </a:r>
          <a:endParaRPr lang="ru-RU" sz="1100" kern="1200"/>
        </a:p>
      </dsp:txBody>
      <dsp:txXfrm>
        <a:off x="1615540" y="3072133"/>
        <a:ext cx="1096302" cy="1096302"/>
      </dsp:txXfrm>
    </dsp:sp>
    <dsp:sp modelId="{41CA64BE-7CCA-4A06-819E-1421A10DC67B}">
      <dsp:nvSpPr>
        <dsp:cNvPr id="0" name=""/>
        <dsp:cNvSpPr/>
      </dsp:nvSpPr>
      <dsp:spPr>
        <a:xfrm rot="13114286">
          <a:off x="3162304" y="2282683"/>
          <a:ext cx="513697" cy="31508"/>
        </a:xfrm>
        <a:custGeom>
          <a:avLst/>
          <a:gdLst/>
          <a:ahLst/>
          <a:cxnLst/>
          <a:rect l="0" t="0" r="0" b="0"/>
          <a:pathLst>
            <a:path>
              <a:moveTo>
                <a:pt x="0" y="15754"/>
              </a:moveTo>
              <a:lnTo>
                <a:pt x="513697" y="157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406310" y="2285595"/>
        <a:ext cx="25684" cy="25684"/>
      </dsp:txXfrm>
    </dsp:sp>
    <dsp:sp modelId="{1451C9CF-775E-4F57-AEB0-F1C62F381C12}">
      <dsp:nvSpPr>
        <dsp:cNvPr id="0" name=""/>
        <dsp:cNvSpPr/>
      </dsp:nvSpPr>
      <dsp:spPr>
        <a:xfrm>
          <a:off x="1837060" y="879762"/>
          <a:ext cx="1550404" cy="1550404"/>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z-Cyrl-UZ" sz="1100" b="0" i="0" kern="1200" smtClean="0"/>
            <a:t>халқларнинг тенг ҳуқуқлилиги ва ўз тақдирини ўзи белгилаши</a:t>
          </a:r>
          <a:endParaRPr lang="ru-RU" sz="1100" kern="1200"/>
        </a:p>
      </dsp:txBody>
      <dsp:txXfrm>
        <a:off x="2064111" y="1106813"/>
        <a:ext cx="1096302" cy="1096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6BD1-64D5-4730-985C-B6F82518DA70}">
      <dsp:nvSpPr>
        <dsp:cNvPr id="0" name=""/>
        <dsp:cNvSpPr/>
      </dsp:nvSpPr>
      <dsp:spPr>
        <a:xfrm>
          <a:off x="3168363" y="1728197"/>
          <a:ext cx="2825487" cy="2460890"/>
        </a:xfrm>
        <a:prstGeom prst="ellipse">
          <a:avLst/>
        </a:prstGeom>
        <a:solidFill>
          <a:srgbClr val="92D05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z-Cyrl-UZ" sz="2100" b="0" i="0" kern="1200" dirty="0" smtClean="0"/>
            <a:t>1975 йилдаги ЕХЎК Якунловчи акти булар қаторига яна учта қўшади</a:t>
          </a:r>
          <a:endParaRPr lang="ru-RU" sz="2100" kern="1200" dirty="0"/>
        </a:p>
      </dsp:txBody>
      <dsp:txXfrm>
        <a:off x="3582146" y="2088586"/>
        <a:ext cx="1997921" cy="1740112"/>
      </dsp:txXfrm>
    </dsp:sp>
    <dsp:sp modelId="{B90C0721-FA94-4C0C-A18B-B61DFEAAFC9E}">
      <dsp:nvSpPr>
        <dsp:cNvPr id="0" name=""/>
        <dsp:cNvSpPr/>
      </dsp:nvSpPr>
      <dsp:spPr>
        <a:xfrm rot="17240786">
          <a:off x="4794720" y="1537196"/>
          <a:ext cx="448080" cy="40605"/>
        </a:xfrm>
        <a:custGeom>
          <a:avLst/>
          <a:gdLst/>
          <a:ahLst/>
          <a:cxnLst/>
          <a:rect l="0" t="0" r="0" b="0"/>
          <a:pathLst>
            <a:path>
              <a:moveTo>
                <a:pt x="0" y="20302"/>
              </a:moveTo>
              <a:lnTo>
                <a:pt x="448080" y="20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007558" y="1546296"/>
        <a:ext cx="22404" cy="22404"/>
      </dsp:txXfrm>
    </dsp:sp>
    <dsp:sp modelId="{8A6257F6-A386-4A49-A301-761FF7B167A5}">
      <dsp:nvSpPr>
        <dsp:cNvPr id="0" name=""/>
        <dsp:cNvSpPr/>
      </dsp:nvSpPr>
      <dsp:spPr>
        <a:xfrm>
          <a:off x="4104464" y="67817"/>
          <a:ext cx="2357852" cy="1284940"/>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z-Cyrl-UZ" sz="1800" b="0" i="0" kern="1200" dirty="0" smtClean="0"/>
            <a:t>Чегараларнинг  бузилмаслиги </a:t>
          </a:r>
          <a:endParaRPr lang="ru-RU" sz="1800" kern="1200" dirty="0"/>
        </a:p>
      </dsp:txBody>
      <dsp:txXfrm>
        <a:off x="4449763" y="255992"/>
        <a:ext cx="1667254" cy="908590"/>
      </dsp:txXfrm>
    </dsp:sp>
    <dsp:sp modelId="{5E3B7CCE-BBFB-4C0A-B06C-1A9CE8F4EC85}">
      <dsp:nvSpPr>
        <dsp:cNvPr id="0" name=""/>
        <dsp:cNvSpPr/>
      </dsp:nvSpPr>
      <dsp:spPr>
        <a:xfrm rot="1683446">
          <a:off x="5754485" y="3707211"/>
          <a:ext cx="538335" cy="40605"/>
        </a:xfrm>
        <a:custGeom>
          <a:avLst/>
          <a:gdLst/>
          <a:ahLst/>
          <a:cxnLst/>
          <a:rect l="0" t="0" r="0" b="0"/>
          <a:pathLst>
            <a:path>
              <a:moveTo>
                <a:pt x="0" y="20302"/>
              </a:moveTo>
              <a:lnTo>
                <a:pt x="538335" y="20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010194" y="3714055"/>
        <a:ext cx="26916" cy="26916"/>
      </dsp:txXfrm>
    </dsp:sp>
    <dsp:sp modelId="{C43798B2-C87C-403E-9AFF-20096481BB22}">
      <dsp:nvSpPr>
        <dsp:cNvPr id="0" name=""/>
        <dsp:cNvSpPr/>
      </dsp:nvSpPr>
      <dsp:spPr>
        <a:xfrm>
          <a:off x="5976661" y="3456395"/>
          <a:ext cx="2825287" cy="1998011"/>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z-Cyrl-UZ" sz="1800" b="0" i="0" kern="1200" dirty="0" smtClean="0"/>
            <a:t>Инсон ҳуқуқларини ҳурмат қилиш принциплари</a:t>
          </a:r>
          <a:endParaRPr lang="ru-RU" sz="1800" kern="1200" dirty="0"/>
        </a:p>
      </dsp:txBody>
      <dsp:txXfrm>
        <a:off x="6390415" y="3748997"/>
        <a:ext cx="1997779" cy="1412807"/>
      </dsp:txXfrm>
    </dsp:sp>
    <dsp:sp modelId="{16ACCEFD-0B20-47D1-8FDA-769C20FB97A3}">
      <dsp:nvSpPr>
        <dsp:cNvPr id="0" name=""/>
        <dsp:cNvSpPr/>
      </dsp:nvSpPr>
      <dsp:spPr>
        <a:xfrm rot="8796893">
          <a:off x="2749599" y="3892156"/>
          <a:ext cx="768302" cy="40605"/>
        </a:xfrm>
        <a:custGeom>
          <a:avLst/>
          <a:gdLst/>
          <a:ahLst/>
          <a:cxnLst/>
          <a:rect l="0" t="0" r="0" b="0"/>
          <a:pathLst>
            <a:path>
              <a:moveTo>
                <a:pt x="0" y="20302"/>
              </a:moveTo>
              <a:lnTo>
                <a:pt x="768302" y="20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3114543" y="3893251"/>
        <a:ext cx="38415" cy="38415"/>
      </dsp:txXfrm>
    </dsp:sp>
    <dsp:sp modelId="{D3F8EEF7-1DCB-4F57-B8C5-D36973BEBEA4}">
      <dsp:nvSpPr>
        <dsp:cNvPr id="0" name=""/>
        <dsp:cNvSpPr/>
      </dsp:nvSpPr>
      <dsp:spPr>
        <a:xfrm>
          <a:off x="969346" y="3960440"/>
          <a:ext cx="2216153" cy="129628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z-Cyrl-UZ" sz="1800" b="0" i="0" kern="1200" dirty="0" smtClean="0"/>
            <a:t>Ҳудудий  яхлитлик </a:t>
          </a:r>
          <a:endParaRPr lang="ru-RU" sz="1800" kern="1200" dirty="0"/>
        </a:p>
      </dsp:txBody>
      <dsp:txXfrm>
        <a:off x="1293894" y="4150277"/>
        <a:ext cx="1567057" cy="91661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8BB819-9FDD-4578-88DB-EFD4EB06F85B}" type="datetimeFigureOut">
              <a:rPr lang="ru-RU" smtClean="0"/>
              <a:t>19.09.2023</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986106-5F25-445C-9D8B-0186A9DCAB88}" type="slidenum">
              <a:rPr lang="ru-RU" smtClean="0"/>
              <a:t>‹#›</a:t>
            </a:fld>
            <a:endParaRPr lang="ru-RU"/>
          </a:p>
        </p:txBody>
      </p:sp>
    </p:spTree>
    <p:extLst>
      <p:ext uri="{BB962C8B-B14F-4D97-AF65-F5344CB8AC3E}">
        <p14:creationId xmlns:p14="http://schemas.microsoft.com/office/powerpoint/2010/main" val="1434422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D986106-5F25-445C-9D8B-0186A9DCAB88}" type="slidenum">
              <a:rPr lang="ru-RU" smtClean="0"/>
              <a:t>4</a:t>
            </a:fld>
            <a:endParaRPr lang="ru-RU"/>
          </a:p>
        </p:txBody>
      </p:sp>
    </p:spTree>
    <p:extLst>
      <p:ext uri="{BB962C8B-B14F-4D97-AF65-F5344CB8AC3E}">
        <p14:creationId xmlns:p14="http://schemas.microsoft.com/office/powerpoint/2010/main" val="324349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19.09.2023</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3087" y="188640"/>
            <a:ext cx="8619393" cy="1224136"/>
          </a:xfrm>
        </p:spPr>
        <p:txBody>
          <a:bodyPr>
            <a:normAutofit/>
          </a:bodyPr>
          <a:lstStyle/>
          <a:p>
            <a:pPr algn="ctr"/>
            <a:r>
              <a:rPr lang="ru-RU" sz="3100" b="1" dirty="0" smtClean="0"/>
              <a:t>«</a:t>
            </a:r>
            <a:r>
              <a:rPr lang="ru-RU" sz="3100" b="1" dirty="0"/>
              <a:t>ИНСОН ҲУҚУҚЛАРИ </a:t>
            </a:r>
            <a:r>
              <a:rPr lang="ru-RU" sz="3100" b="1" dirty="0" err="1"/>
              <a:t>ва</a:t>
            </a:r>
            <a:r>
              <a:rPr lang="ru-RU" sz="3100" b="1" dirty="0"/>
              <a:t> ХАЛҚАРО ҲУҚУҚ» </a:t>
            </a:r>
            <a:r>
              <a:rPr lang="ru-RU" sz="3100" b="1" dirty="0" smtClean="0"/>
              <a:t>КАФЕДРАСИ</a:t>
            </a:r>
            <a:endParaRPr lang="ru-RU" dirty="0"/>
          </a:p>
        </p:txBody>
      </p:sp>
      <p:sp>
        <p:nvSpPr>
          <p:cNvPr id="5" name="Прямоугольник 4"/>
          <p:cNvSpPr/>
          <p:nvPr/>
        </p:nvSpPr>
        <p:spPr>
          <a:xfrm>
            <a:off x="611560" y="1878366"/>
            <a:ext cx="8208912" cy="954107"/>
          </a:xfrm>
          <a:prstGeom prst="rect">
            <a:avLst/>
          </a:prstGeom>
        </p:spPr>
        <p:txBody>
          <a:bodyPr wrap="square">
            <a:spAutoFit/>
          </a:bodyPr>
          <a:lstStyle/>
          <a:p>
            <a:pPr algn="ctr">
              <a:buClr>
                <a:schemeClr val="bg2"/>
              </a:buClr>
              <a:buSzPct val="75000"/>
              <a:defRPr/>
            </a:pPr>
            <a:r>
              <a:rPr lang="ru-RU" sz="2800" b="1" i="1" dirty="0" err="1" smtClean="0">
                <a:latin typeface="Times New Roman" panose="02020603050405020304" pitchFamily="18" charset="0"/>
                <a:cs typeface="Times New Roman" panose="02020603050405020304" pitchFamily="18" charset="0"/>
              </a:rPr>
              <a:t>Халқаро</a:t>
            </a:r>
            <a:r>
              <a:rPr lang="ru-RU" sz="2800" b="1" i="1" dirty="0" smtClean="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ҳуқуқ</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нормалари</a:t>
            </a:r>
            <a:r>
              <a:rPr lang="ru-RU" sz="2800" b="1" i="1" dirty="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тушунчаси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турлари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ва</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манбаалари</a:t>
            </a:r>
            <a:endParaRPr lang="ru-RU" sz="2800" b="1" i="1" dirty="0">
              <a:solidFill>
                <a:schemeClr val="tx2">
                  <a:lumMod val="75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6" name="AutoShape 2" descr="10 декабря - День прав человека - Партнерство для Инноваций"/>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6" name="Picture 2" descr="Международный договор купли-продажи: правовое регулирование и основные  пункт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219" y="2973423"/>
            <a:ext cx="4336033"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417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2" name="Прямоугольник 1"/>
          <p:cNvSpPr/>
          <p:nvPr/>
        </p:nvSpPr>
        <p:spPr>
          <a:xfrm>
            <a:off x="4032124" y="206250"/>
            <a:ext cx="1818318" cy="369332"/>
          </a:xfrm>
          <a:prstGeom prst="rect">
            <a:avLst/>
          </a:prstGeom>
        </p:spPr>
        <p:txBody>
          <a:bodyPr wrap="none">
            <a:spAutoFit/>
          </a:bodyPr>
          <a:lstStyle/>
          <a:p>
            <a:r>
              <a:rPr lang="uz-Cyrl-UZ" b="1" dirty="0">
                <a:latin typeface="Times New Roman" panose="02020603050405020304" pitchFamily="18" charset="0"/>
                <a:cs typeface="Times New Roman" panose="02020603050405020304" pitchFamily="18" charset="0"/>
              </a:rPr>
              <a:t>Биринчи гуруҳ </a:t>
            </a:r>
            <a:endParaRPr lang="ru-RU" dirty="0">
              <a:latin typeface="Times New Roman" panose="02020603050405020304" pitchFamily="18" charset="0"/>
              <a:cs typeface="Times New Roman" panose="02020603050405020304" pitchFamily="18" charset="0"/>
            </a:endParaRPr>
          </a:p>
        </p:txBody>
      </p:sp>
      <p:cxnSp>
        <p:nvCxnSpPr>
          <p:cNvPr id="18" name="Прямая со стрелкой 17"/>
          <p:cNvCxnSpPr/>
          <p:nvPr/>
        </p:nvCxnSpPr>
        <p:spPr>
          <a:xfrm flipH="1">
            <a:off x="2937381" y="980728"/>
            <a:ext cx="1850643" cy="1415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3842098" y="471435"/>
            <a:ext cx="2198370" cy="584775"/>
          </a:xfrm>
          <a:prstGeom prst="rect">
            <a:avLst/>
          </a:prstGeom>
        </p:spPr>
        <p:txBody>
          <a:bodyPr wrap="square">
            <a:spAutoFit/>
          </a:bodyPr>
          <a:lstStyle/>
          <a:p>
            <a:pPr algn="ctr"/>
            <a:r>
              <a:rPr lang="uz-Cyrl-UZ" sz="1600" dirty="0">
                <a:latin typeface="Times New Roman" panose="02020603050405020304" pitchFamily="18" charset="0"/>
                <a:cs typeface="Times New Roman" panose="02020603050405020304" pitchFamily="18" charset="0"/>
              </a:rPr>
              <a:t>Халқаро ҳуқуқнинг универсал манбалари</a:t>
            </a:r>
            <a:endParaRPr lang="ru-RU" sz="1600" dirty="0"/>
          </a:p>
        </p:txBody>
      </p:sp>
      <p:sp>
        <p:nvSpPr>
          <p:cNvPr id="25" name="Скругленный прямоугольник 24"/>
          <p:cNvSpPr/>
          <p:nvPr/>
        </p:nvSpPr>
        <p:spPr>
          <a:xfrm>
            <a:off x="445191" y="1202275"/>
            <a:ext cx="1974887" cy="63338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Кейс: Халқаро одат.  </a:t>
            </a:r>
            <a:endParaRPr lang="uz-Cyrl-UZ" sz="1600" dirty="0">
              <a:solidFill>
                <a:schemeClr val="tx1"/>
              </a:solidFill>
              <a:latin typeface="Times New Roman" panose="02020603050405020304" pitchFamily="18" charset="0"/>
              <a:cs typeface="Times New Roman" panose="02020603050405020304" pitchFamily="18" charset="0"/>
            </a:endParaRPr>
          </a:p>
        </p:txBody>
      </p:sp>
      <p:cxnSp>
        <p:nvCxnSpPr>
          <p:cNvPr id="28" name="Прямая со стрелкой 27"/>
          <p:cNvCxnSpPr/>
          <p:nvPr/>
        </p:nvCxnSpPr>
        <p:spPr>
          <a:xfrm>
            <a:off x="5292080" y="1039971"/>
            <a:ext cx="1202286" cy="1355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Скругленный прямоугольник 11"/>
          <p:cNvSpPr/>
          <p:nvPr/>
        </p:nvSpPr>
        <p:spPr>
          <a:xfrm>
            <a:off x="1107558" y="2518856"/>
            <a:ext cx="2101168" cy="109481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Компания </a:t>
            </a:r>
            <a:r>
              <a:rPr lang="en-US" sz="1600" dirty="0" smtClean="0">
                <a:solidFill>
                  <a:schemeClr val="tx1"/>
                </a:solidFill>
                <a:latin typeface="Times New Roman" panose="02020603050405020304" pitchFamily="18" charset="0"/>
                <a:cs typeface="Times New Roman" panose="02020603050405020304" pitchFamily="18" charset="0"/>
              </a:rPr>
              <a:t>SALINI </a:t>
            </a:r>
            <a:endParaRPr lang="uz-Cyrl-UZ" sz="1600" dirty="0" smtClean="0">
              <a:solidFill>
                <a:schemeClr val="tx1"/>
              </a:solidFill>
              <a:latin typeface="Times New Roman" panose="02020603050405020304" pitchFamily="18" charset="0"/>
              <a:cs typeface="Times New Roman" panose="02020603050405020304" pitchFamily="18" charset="0"/>
            </a:endParaRPr>
          </a:p>
          <a:p>
            <a:pPr algn="just"/>
            <a:r>
              <a:rPr lang="uz-Cyrl-UZ" sz="1600" dirty="0" smtClean="0">
                <a:solidFill>
                  <a:schemeClr val="tx1"/>
                </a:solidFill>
                <a:latin typeface="Times New Roman" panose="02020603050405020304" pitchFamily="18" charset="0"/>
                <a:cs typeface="Times New Roman" panose="02020603050405020304" pitchFamily="18" charset="0"/>
              </a:rPr>
              <a:t>(</a:t>
            </a:r>
            <a:r>
              <a:rPr lang="uz-Cyrl-UZ" sz="1600" dirty="0">
                <a:solidFill>
                  <a:schemeClr val="tx1"/>
                </a:solidFill>
                <a:latin typeface="Times New Roman" panose="02020603050405020304" pitchFamily="18" charset="0"/>
                <a:cs typeface="Times New Roman" panose="02020603050405020304" pitchFamily="18" charset="0"/>
              </a:rPr>
              <a:t>Италия фирмаси</a:t>
            </a:r>
            <a:r>
              <a:rPr lang="uz-Cyrl-UZ" sz="1600" dirty="0" smtClean="0">
                <a:solidFill>
                  <a:schemeClr val="tx1"/>
                </a:solidFill>
                <a:latin typeface="Times New Roman" panose="02020603050405020304" pitchFamily="18" charset="0"/>
                <a:cs typeface="Times New Roman" panose="02020603050405020304" pitchFamily="18" charset="0"/>
              </a:rPr>
              <a:t>)</a:t>
            </a: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13" name="Скругленный прямоугольник 12"/>
          <p:cNvSpPr/>
          <p:nvPr/>
        </p:nvSpPr>
        <p:spPr>
          <a:xfrm>
            <a:off x="6125475" y="2573686"/>
            <a:ext cx="2393966" cy="109481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a:solidFill>
                  <a:schemeClr val="tx1"/>
                </a:solidFill>
                <a:latin typeface="Times New Roman" panose="02020603050405020304" pitchFamily="18" charset="0"/>
                <a:cs typeface="Times New Roman" panose="02020603050405020304" pitchFamily="18" charset="0"/>
              </a:rPr>
              <a:t>Марокко </a:t>
            </a:r>
            <a:r>
              <a:rPr lang="uz-Cyrl-UZ" sz="1600" dirty="0" smtClean="0">
                <a:solidFill>
                  <a:schemeClr val="tx1"/>
                </a:solidFill>
                <a:latin typeface="Times New Roman" panose="02020603050405020304" pitchFamily="18" charset="0"/>
                <a:cs typeface="Times New Roman" panose="02020603050405020304" pitchFamily="18" charset="0"/>
              </a:rPr>
              <a:t>Қироллиги </a:t>
            </a: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14" name="Скругленный прямоугольник 13"/>
          <p:cNvSpPr/>
          <p:nvPr/>
        </p:nvSpPr>
        <p:spPr>
          <a:xfrm>
            <a:off x="3997577" y="3613666"/>
            <a:ext cx="1701039" cy="79208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Йўл қурилиши</a:t>
            </a: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4032326" y="3121091"/>
            <a:ext cx="1666290" cy="369332"/>
          </a:xfrm>
          <a:prstGeom prst="rect">
            <a:avLst/>
          </a:prstGeom>
        </p:spPr>
        <p:txBody>
          <a:bodyPr wrap="none">
            <a:spAutoFit/>
          </a:bodyPr>
          <a:lstStyle/>
          <a:p>
            <a:r>
              <a:rPr lang="uz-Cyrl-UZ"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Низо предмети</a:t>
            </a:r>
            <a:endParaRPr lang="ru-RU" dirty="0"/>
          </a:p>
        </p:txBody>
      </p:sp>
      <p:sp>
        <p:nvSpPr>
          <p:cNvPr id="9" name="Прямоугольник 8"/>
          <p:cNvSpPr/>
          <p:nvPr/>
        </p:nvSpPr>
        <p:spPr>
          <a:xfrm>
            <a:off x="6345225" y="2145251"/>
            <a:ext cx="1656184" cy="410882"/>
          </a:xfrm>
          <a:prstGeom prst="rect">
            <a:avLst/>
          </a:prstGeom>
        </p:spPr>
        <p:txBody>
          <a:bodyPr wrap="square">
            <a:spAutoFit/>
          </a:bodyPr>
          <a:lstStyle/>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заказчик</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1251394" y="2137354"/>
            <a:ext cx="1576201" cy="410882"/>
          </a:xfrm>
          <a:prstGeom prst="rect">
            <a:avLst/>
          </a:prstGeom>
        </p:spPr>
        <p:txBody>
          <a:bodyPr wrap="none">
            <a:spAutoFit/>
          </a:bodyPr>
          <a:lstStyle/>
          <a:p>
            <a:pPr indent="449580" algn="just">
              <a:lnSpc>
                <a:spcPct val="115000"/>
              </a:lnSpc>
              <a:spcAft>
                <a:spcPts val="0"/>
              </a:spcAft>
            </a:pP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Инвестор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Прямоугольник 16"/>
          <p:cNvSpPr/>
          <p:nvPr/>
        </p:nvSpPr>
        <p:spPr>
          <a:xfrm>
            <a:off x="827584" y="4472653"/>
            <a:ext cx="8064896" cy="2322174"/>
          </a:xfrm>
          <a:prstGeom prst="rect">
            <a:avLst/>
          </a:prstGeom>
        </p:spPr>
        <p:txBody>
          <a:bodyPr wrap="square">
            <a:spAutoFit/>
          </a:bodyPr>
          <a:lstStyle/>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Биринчи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инвестор томонидан росмана чиқим бўлиши(мас: пул кўринишида, нарса кўринишида, ишчи кучи кўринишида, интелектуал мулк кўринишида ва х.к.).</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Иккинчи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uz-Cyrl-UZ"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таваккалчилик (риск бўлиши).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Учинчи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ишнинг камида 2 йилдан кўроқ муддўатга бўлиши.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Тўртинчи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ўша давлатнинг ривожланишига қўшган фойдаси ва ҳиссаси.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Стрелка влево 18"/>
          <p:cNvSpPr/>
          <p:nvPr/>
        </p:nvSpPr>
        <p:spPr>
          <a:xfrm>
            <a:off x="3347864" y="2708920"/>
            <a:ext cx="2706600" cy="151294"/>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23" name="Стрелка влево 22"/>
          <p:cNvSpPr/>
          <p:nvPr/>
        </p:nvSpPr>
        <p:spPr>
          <a:xfrm rot="10800000">
            <a:off x="3308011" y="3046179"/>
            <a:ext cx="2706600" cy="15129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59626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heel(1)">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heel(1)">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 name="Прямоугольник 1"/>
          <p:cNvSpPr/>
          <p:nvPr/>
        </p:nvSpPr>
        <p:spPr>
          <a:xfrm>
            <a:off x="251520" y="188640"/>
            <a:ext cx="8707396" cy="6428683"/>
          </a:xfrm>
          <a:prstGeom prst="rect">
            <a:avLst/>
          </a:prstGeom>
        </p:spPr>
        <p:txBody>
          <a:bodyPr wrap="square">
            <a:spAutoFit/>
          </a:bodyPr>
          <a:lstStyle/>
          <a:p>
            <a:pPr indent="449580" algn="ctr">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“ЎЗДОНМАХСУЛОТ” АЖ ВА ШВЕЙЦАРИЯНИНГ ROMAK S.A. КОМПАНИЯСИ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Айнан мана шу тўртта талабнинг халқаро одат сифатида тан олиниши билан боғлиқ амалиёт 2006 йилда Ўзбекистоннинг “Ўздонмахсулот” АЖ ва Швейцариянинг ROMAK S.A. компанияси ўртасидаги низода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Парижнинг доимий арбитраж суди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томонидан қўлланилган.</a:t>
            </a:r>
            <a:endParaRPr lang="ru-RU" sz="1400" dirty="0" smtClean="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Ушбу ўринда Ўзбекистон Инвестицион низоларни ҳал этиш халқаро маркази (Вашингтон) томонидан SALINI компанияси ишини кўришда инвесторни тан олиш бўйича ишлаб чиқилган қўшимча тўртта талабни халқаро одат сифатида қўллашни сўрайди</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ROMAK S.A. компанияси дастлаб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Инвестицион низоларни ҳал этиш халқаро маркази (Вашингтон) ишнинг мазкур ишда Парижнинг доимий арбитраж суди томонидан манба сифатида фойдаланилишига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эътироз билдиради</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Кейинчалик агар манба сифатида фойдаланилса ҳам юқоридаги ўша тўртта талабга жавоб беришини маълум қилади. Парижнинг доимий арбитраж суди Инвестицион низоларни ҳал этиш халқаро маркази (Вашингтон) бошқа бўлганлиги билан унинг иши айнан инвестицион низолар билан боғлиқ иш бўлганлиги боис, уни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ҳалқаро одат сифатида тан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олинилишини ва ундан манба сифатида фойдаланилишини маълум қилади. </a:t>
            </a:r>
            <a:r>
              <a:rPr lang="uz-Cyrl-UZ" sz="1400" dirty="0" smtClean="0">
                <a:latin typeface="Calibri" panose="020F0502020204030204" pitchFamily="34" charset="0"/>
                <a:ea typeface="Calibri" panose="020F0502020204030204" pitchFamily="34" charset="0"/>
                <a:cs typeface="Times New Roman" panose="02020603050405020304" pitchFamily="18" charset="0"/>
              </a:rPr>
              <a:t> </a:t>
            </a:r>
          </a:p>
          <a:p>
            <a:pPr indent="449580" algn="just">
              <a:lnSpc>
                <a:spcPct val="115000"/>
              </a:lnSpc>
              <a:spcAft>
                <a:spcPts val="0"/>
              </a:spcAft>
            </a:pPr>
            <a:r>
              <a:rPr lang="ru-RU" sz="1400" b="1" dirty="0" err="1">
                <a:latin typeface="Times New Roman" panose="02020603050405020304" pitchFamily="18" charset="0"/>
                <a:ea typeface="Calibri" panose="020F0502020204030204" pitchFamily="34" charset="0"/>
                <a:cs typeface="Times New Roman" panose="02020603050405020304" pitchFamily="18" charset="0"/>
              </a:rPr>
              <a:t>Тўртта</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талаб</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бўйича</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тарафлар</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томонидан</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келтирилган</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важлар</a:t>
            </a:r>
            <a:r>
              <a:rPr lang="ru-RU" sz="1400" b="1" dirty="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15000"/>
              </a:lnSpc>
              <a:spcAft>
                <a:spcPts val="0"/>
              </a:spcAft>
            </a:pPr>
            <a:r>
              <a:rPr lang="ru-RU" sz="1400" b="1" dirty="0" err="1">
                <a:latin typeface="Times New Roman" panose="02020603050405020304" pitchFamily="18" charset="0"/>
                <a:ea typeface="Calibri" panose="020F0502020204030204" pitchFamily="34" charset="0"/>
                <a:cs typeface="Times New Roman" panose="02020603050405020304" pitchFamily="18" charset="0"/>
              </a:rPr>
              <a:t>Ўзбекистон</a:t>
            </a: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err="1">
                <a:latin typeface="Times New Roman" panose="02020603050405020304" pitchFamily="18" charset="0"/>
                <a:ea typeface="Calibri" panose="020F0502020204030204" pitchFamily="34" charset="0"/>
                <a:cs typeface="Times New Roman" panose="02020603050405020304" pitchFamily="18" charset="0"/>
              </a:rPr>
              <a:t>важлари</a:t>
            </a:r>
            <a:r>
              <a:rPr lang="ru-RU" sz="1400" b="1" dirty="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15000"/>
              </a:lnSpc>
              <a:spcAft>
                <a:spcPts val="0"/>
              </a:spcAft>
            </a:pPr>
            <a:r>
              <a:rPr lang="ru-RU" sz="1400" dirty="0">
                <a:latin typeface="Times New Roman" panose="02020603050405020304" pitchFamily="18" charset="0"/>
                <a:ea typeface="Calibri" panose="020F0502020204030204" pitchFamily="34" charset="0"/>
                <a:cs typeface="Times New Roman" panose="02020603050405020304" pitchFamily="18" charset="0"/>
              </a:rPr>
              <a:t>1.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Ўзбекистон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томони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мазкур</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шартномани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узоқ</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муддатли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эмас</a:t>
            </a:r>
            <a:r>
              <a:rPr lang="ru-RU" sz="1400" dirty="0">
                <a:latin typeface="Times New Roman" panose="02020603050405020304" pitchFamily="18" charset="0"/>
                <a:ea typeface="Calibri" panose="020F0502020204030204" pitchFamily="34" charset="0"/>
                <a:cs typeface="Times New Roman" panose="02020603050405020304" pitchFamily="18" charset="0"/>
              </a:rPr>
              <a:t>, балки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бирмарталик</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шартнома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шунинг</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учун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тўртта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талаблардан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бири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бўлган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шартноманинг</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камида</a:t>
            </a:r>
            <a:r>
              <a:rPr lang="ru-RU" sz="1400" dirty="0">
                <a:latin typeface="Times New Roman" panose="02020603050405020304" pitchFamily="18" charset="0"/>
                <a:ea typeface="Calibri" panose="020F0502020204030204" pitchFamily="34" charset="0"/>
                <a:cs typeface="Times New Roman" panose="02020603050405020304" pitchFamily="18" charset="0"/>
              </a:rPr>
              <a:t> 2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йилдан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кўпроқ</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муддатга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тузилган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бўлиши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лозим</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деган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талабга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жавоб</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бермайди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деб</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таъкидлайди</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p>
          <a:p>
            <a:pPr lvl="0" algn="just"/>
            <a:r>
              <a:rPr lang="ru-RU" sz="1400" dirty="0">
                <a:latin typeface="Times New Roman" panose="02020603050405020304" pitchFamily="18" charset="0"/>
                <a:ea typeface="Calibri" panose="020F0502020204030204" pitchFamily="34" charset="0"/>
                <a:cs typeface="Times New Roman" panose="02020603050405020304" pitchFamily="18" charset="0"/>
              </a:rPr>
              <a:t>2.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Мазкур</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ишда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хеч</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қандай</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таваккалчилик</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асослари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йўқ</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Сабаби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шартнома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Ўздонмахсулот</a:t>
            </a:r>
            <a:r>
              <a:rPr lang="ru-RU" sz="1400" dirty="0">
                <a:latin typeface="Times New Roman" panose="02020603050405020304" pitchFamily="18" charset="0"/>
                <a:ea typeface="Calibri" panose="020F0502020204030204" pitchFamily="34" charset="0"/>
                <a:cs typeface="Times New Roman" panose="02020603050405020304" pitchFamily="18" charset="0"/>
              </a:rPr>
              <a:t>” АЖ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билан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трузилган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Ўздонмахсулот</a:t>
            </a:r>
            <a:r>
              <a:rPr lang="ru-RU" sz="1400" dirty="0">
                <a:latin typeface="Times New Roman" panose="02020603050405020304" pitchFamily="18" charset="0"/>
                <a:ea typeface="Calibri" panose="020F0502020204030204" pitchFamily="34" charset="0"/>
                <a:cs typeface="Times New Roman" panose="02020603050405020304" pitchFamily="18" charset="0"/>
              </a:rPr>
              <a:t>” АЖ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давлат</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назоратида</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бўлганлиги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боис</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бу</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ташкилот</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давлат</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томонидан</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uz-Cyrl-UZ" sz="1400" dirty="0">
                <a:latin typeface="Times New Roman" panose="02020603050405020304" pitchFamily="18" charset="0"/>
                <a:cs typeface="Times New Roman" panose="02020603050405020304" pitchFamily="18" charset="0"/>
              </a:rPr>
              <a:t>кафолатган шунинг учун бу ерда ҳеч қандай хавф бўлиши мумкин эмас деб, таъкидлайди.</a:t>
            </a:r>
            <a:endParaRPr lang="ru-RU" sz="1400" dirty="0">
              <a:latin typeface="Times New Roman" panose="02020603050405020304" pitchFamily="18" charset="0"/>
              <a:cs typeface="Times New Roman" panose="02020603050405020304" pitchFamily="18" charset="0"/>
            </a:endParaRPr>
          </a:p>
          <a:p>
            <a:pPr lvl="0" algn="just"/>
            <a:r>
              <a:rPr lang="uz-Cyrl-UZ" sz="1400" dirty="0" smtClean="0">
                <a:latin typeface="Times New Roman" panose="02020603050405020304" pitchFamily="18" charset="0"/>
                <a:cs typeface="Times New Roman" panose="02020603050405020304" pitchFamily="18" charset="0"/>
              </a:rPr>
              <a:t>3. ROMAK </a:t>
            </a:r>
            <a:r>
              <a:rPr lang="uz-Cyrl-UZ" sz="1400" dirty="0">
                <a:latin typeface="Times New Roman" panose="02020603050405020304" pitchFamily="18" charset="0"/>
                <a:cs typeface="Times New Roman" panose="02020603050405020304" pitchFamily="18" charset="0"/>
              </a:rPr>
              <a:t>S.A. мамлакат ривожига ҳеч қандай ҳисса қўшмаган. Сабаби, дон махсулоти бор йўғи 40 минг тонна бўлиб, бу ҳеч қандай бутун бошли мамлакат ривожига ҳисса қўшилган дейиш учун асос бўлаолмайди деб, таъкидлайди. </a:t>
            </a:r>
            <a:endParaRPr lang="ru-RU" sz="1400" dirty="0">
              <a:latin typeface="Times New Roman" panose="02020603050405020304" pitchFamily="18" charset="0"/>
              <a:cs typeface="Times New Roman" panose="02020603050405020304" pitchFamily="18" charset="0"/>
            </a:endParaRPr>
          </a:p>
          <a:p>
            <a:pPr indent="449580" algn="just">
              <a:lnSpc>
                <a:spcPct val="115000"/>
              </a:lnSpc>
              <a:spcAft>
                <a:spcPts val="0"/>
              </a:spcAft>
            </a:pP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1520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2" name="Прямоугольник 1"/>
          <p:cNvSpPr/>
          <p:nvPr/>
        </p:nvSpPr>
        <p:spPr>
          <a:xfrm>
            <a:off x="251520" y="188640"/>
            <a:ext cx="8707396" cy="5671617"/>
          </a:xfrm>
          <a:prstGeom prst="rect">
            <a:avLst/>
          </a:prstGeom>
        </p:spPr>
        <p:txBody>
          <a:bodyPr wrap="square">
            <a:spAutoFit/>
          </a:bodyPr>
          <a:lstStyle/>
          <a:p>
            <a:pPr indent="449580" algn="ctr">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“ЎЗДОНМАХСУЛОТ” АЖ ВА ШВЕЙЦАРИЯНИНГ ROMAK S.A. </a:t>
            </a: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КОМПАНИЯСИ</a:t>
            </a:r>
          </a:p>
          <a:p>
            <a:r>
              <a:rPr lang="uz-Cyrl-UZ" b="1" dirty="0" smtClean="0"/>
              <a:t>	ROMAK </a:t>
            </a:r>
            <a:r>
              <a:rPr lang="uz-Cyrl-UZ" b="1" dirty="0"/>
              <a:t>S.A. жавоблари: </a:t>
            </a:r>
            <a:endParaRPr lang="ru-RU" dirty="0"/>
          </a:p>
          <a:p>
            <a:pPr lvl="0" algn="just"/>
            <a:r>
              <a:rPr lang="uz-Cyrl-UZ" dirty="0" smtClean="0"/>
              <a:t>1. Бир </a:t>
            </a:r>
            <a:r>
              <a:rPr lang="uz-Cyrl-UZ" dirty="0"/>
              <a:t>марталик шартнома бўлганлиги билан махсулот бир неча босқичда йиллар давомида олиб келинган. Шунинг учун қисқа муддатли эмас деб, жавоб қилади. </a:t>
            </a:r>
            <a:endParaRPr lang="ru-RU" dirty="0"/>
          </a:p>
          <a:p>
            <a:pPr lvl="0" algn="just"/>
            <a:r>
              <a:rPr lang="uz-Cyrl-UZ" dirty="0" smtClean="0"/>
              <a:t>2. Таваккалчиликка </a:t>
            </a:r>
            <a:r>
              <a:rPr lang="uz-Cyrl-UZ" dirty="0"/>
              <a:t>жавоб сифатида, биринчидан Ўзбекистонда инвестицион муҳит барқарор эмас, иккинчидан мамлакатда ички қонунчилик тез-тез ўзгариб туради. Шундай бир шароитда Ўзбекистон билан қилинган шартномани таваккалчилик деб баҳолайди.</a:t>
            </a:r>
            <a:endParaRPr lang="ru-RU" dirty="0"/>
          </a:p>
          <a:p>
            <a:pPr lvl="0" algn="just"/>
            <a:r>
              <a:rPr lang="uz-Cyrl-UZ" dirty="0" smtClean="0"/>
              <a:t>3. “Ўздонмахсулот</a:t>
            </a:r>
            <a:r>
              <a:rPr lang="uz-Cyrl-UZ" dirty="0"/>
              <a:t>” АЖ билан ROMAK S.A. ўртасида шартнома имзоланган вақтда ROMAK S.A. Ўзбекистонга дон махсулоти етказиб берувчи ягона ташкилот бўлган. Ўша пайтлардаги мамлакатнинг иқтисодий аҳволи ва ўзида етиштирилган дон махсулотлари мамлакат ички эҳтиёжини қондираолмаслигини ҳисобга олганда, буни мамлакат ривожига ҳисса қўшиш деб баҳолаш мумкин дейди. </a:t>
            </a:r>
            <a:endParaRPr lang="ru-RU" dirty="0"/>
          </a:p>
          <a:p>
            <a:pPr algn="just"/>
            <a:r>
              <a:rPr lang="uz-Cyrl-UZ" dirty="0" smtClean="0"/>
              <a:t>	Натижада </a:t>
            </a:r>
            <a:r>
              <a:rPr lang="uz-Cyrl-UZ" dirty="0"/>
              <a:t>Парижнинг доимий арбитраж суди ROMAK S.A. компанияси томонидан келтирилган важларни инобатга олиб, компания даъвоси қаноатлантирилади. Компания мазкур ишда ютиб чиқади. Иш 2009 </a:t>
            </a:r>
            <a:r>
              <a:rPr lang="uz-Cyrl-UZ"/>
              <a:t>йилда </a:t>
            </a:r>
            <a:r>
              <a:rPr lang="uz-Cyrl-UZ" smtClean="0"/>
              <a:t>якунланади</a:t>
            </a:r>
            <a:r>
              <a:rPr lang="uz-Cyrl-UZ" dirty="0"/>
              <a:t>. Шу билан юқоридаги 4 та талаб SALINI тести сифатида халқаро ҳуқуқ манбасига айланади.  </a:t>
            </a:r>
            <a:endParaRPr lang="ru-RU" dirty="0"/>
          </a:p>
          <a:p>
            <a:pPr indent="449580" algn="ctr">
              <a:lnSpc>
                <a:spcPct val="115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0354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2" name="Прямоугольник 1"/>
          <p:cNvSpPr/>
          <p:nvPr/>
        </p:nvSpPr>
        <p:spPr>
          <a:xfrm>
            <a:off x="4032124" y="206250"/>
            <a:ext cx="1818318" cy="369332"/>
          </a:xfrm>
          <a:prstGeom prst="rect">
            <a:avLst/>
          </a:prstGeom>
        </p:spPr>
        <p:txBody>
          <a:bodyPr wrap="none">
            <a:spAutoFit/>
          </a:bodyPr>
          <a:lstStyle/>
          <a:p>
            <a:r>
              <a:rPr lang="uz-Cyrl-UZ" b="1" dirty="0">
                <a:latin typeface="Times New Roman" panose="02020603050405020304" pitchFamily="18" charset="0"/>
                <a:cs typeface="Times New Roman" panose="02020603050405020304" pitchFamily="18" charset="0"/>
              </a:rPr>
              <a:t>Биринчи гуруҳ </a:t>
            </a:r>
            <a:endParaRPr lang="ru-RU" dirty="0">
              <a:latin typeface="Times New Roman" panose="02020603050405020304" pitchFamily="18" charset="0"/>
              <a:cs typeface="Times New Roman" panose="02020603050405020304" pitchFamily="18" charset="0"/>
            </a:endParaRPr>
          </a:p>
        </p:txBody>
      </p:sp>
      <p:cxnSp>
        <p:nvCxnSpPr>
          <p:cNvPr id="18" name="Прямая со стрелкой 17"/>
          <p:cNvCxnSpPr/>
          <p:nvPr/>
        </p:nvCxnSpPr>
        <p:spPr>
          <a:xfrm flipH="1">
            <a:off x="2937381" y="980728"/>
            <a:ext cx="1850643" cy="1415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3842098" y="471435"/>
            <a:ext cx="2198370" cy="584775"/>
          </a:xfrm>
          <a:prstGeom prst="rect">
            <a:avLst/>
          </a:prstGeom>
        </p:spPr>
        <p:txBody>
          <a:bodyPr wrap="square">
            <a:spAutoFit/>
          </a:bodyPr>
          <a:lstStyle/>
          <a:p>
            <a:pPr algn="ctr"/>
            <a:r>
              <a:rPr lang="uz-Cyrl-UZ" sz="1600" dirty="0">
                <a:latin typeface="Times New Roman" panose="02020603050405020304" pitchFamily="18" charset="0"/>
                <a:cs typeface="Times New Roman" panose="02020603050405020304" pitchFamily="18" charset="0"/>
              </a:rPr>
              <a:t>Халқаро ҳуқуқнинг универсал манбалари</a:t>
            </a:r>
            <a:endParaRPr lang="ru-RU" sz="1600" dirty="0"/>
          </a:p>
        </p:txBody>
      </p:sp>
      <p:sp>
        <p:nvSpPr>
          <p:cNvPr id="25" name="Скругленный прямоугольник 24"/>
          <p:cNvSpPr/>
          <p:nvPr/>
        </p:nvSpPr>
        <p:spPr>
          <a:xfrm>
            <a:off x="445191" y="1202275"/>
            <a:ext cx="1974887" cy="63338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Кейс: Халқаро одат.  </a:t>
            </a:r>
            <a:endParaRPr lang="uz-Cyrl-UZ" sz="1600" dirty="0">
              <a:solidFill>
                <a:schemeClr val="tx1"/>
              </a:solidFill>
              <a:latin typeface="Times New Roman" panose="02020603050405020304" pitchFamily="18" charset="0"/>
              <a:cs typeface="Times New Roman" panose="02020603050405020304" pitchFamily="18" charset="0"/>
            </a:endParaRPr>
          </a:p>
        </p:txBody>
      </p:sp>
      <p:cxnSp>
        <p:nvCxnSpPr>
          <p:cNvPr id="28" name="Прямая со стрелкой 27"/>
          <p:cNvCxnSpPr/>
          <p:nvPr/>
        </p:nvCxnSpPr>
        <p:spPr>
          <a:xfrm>
            <a:off x="5292080" y="1039971"/>
            <a:ext cx="1202286" cy="1355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Скругленный прямоугольник 11"/>
          <p:cNvSpPr/>
          <p:nvPr/>
        </p:nvSpPr>
        <p:spPr>
          <a:xfrm>
            <a:off x="827584" y="2518856"/>
            <a:ext cx="2381142" cy="109481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400" dirty="0">
                <a:solidFill>
                  <a:schemeClr val="tx1"/>
                </a:solidFill>
                <a:latin typeface="Times New Roman" panose="02020603050405020304" pitchFamily="18" charset="0"/>
                <a:cs typeface="Times New Roman" panose="02020603050405020304" pitchFamily="18" charset="0"/>
              </a:rPr>
              <a:t>“ЎЗДОНМАХСУЛОТ” АЖ </a:t>
            </a:r>
          </a:p>
        </p:txBody>
      </p:sp>
      <p:sp>
        <p:nvSpPr>
          <p:cNvPr id="13" name="Скругленный прямоугольник 12"/>
          <p:cNvSpPr/>
          <p:nvPr/>
        </p:nvSpPr>
        <p:spPr>
          <a:xfrm>
            <a:off x="6125475" y="2573686"/>
            <a:ext cx="2905450" cy="109481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400" dirty="0">
                <a:solidFill>
                  <a:schemeClr val="tx1"/>
                </a:solidFill>
                <a:latin typeface="Times New Roman" panose="02020603050405020304" pitchFamily="18" charset="0"/>
                <a:cs typeface="Times New Roman" panose="02020603050405020304" pitchFamily="18" charset="0"/>
              </a:rPr>
              <a:t>ШВЕЙЦАРИЯНИНГ </a:t>
            </a:r>
            <a:r>
              <a:rPr lang="en-US" sz="1400" dirty="0">
                <a:solidFill>
                  <a:schemeClr val="tx1"/>
                </a:solidFill>
                <a:latin typeface="Times New Roman" panose="02020603050405020304" pitchFamily="18" charset="0"/>
                <a:cs typeface="Times New Roman" panose="02020603050405020304" pitchFamily="18" charset="0"/>
              </a:rPr>
              <a:t>ROMAK S.A. </a:t>
            </a:r>
            <a:r>
              <a:rPr lang="uz-Cyrl-UZ" sz="1400" dirty="0">
                <a:solidFill>
                  <a:schemeClr val="tx1"/>
                </a:solidFill>
                <a:latin typeface="Times New Roman" panose="02020603050405020304" pitchFamily="18" charset="0"/>
                <a:cs typeface="Times New Roman" panose="02020603050405020304" pitchFamily="18" charset="0"/>
              </a:rPr>
              <a:t>КОМПАНИЯСИ</a:t>
            </a:r>
          </a:p>
        </p:txBody>
      </p:sp>
      <p:sp>
        <p:nvSpPr>
          <p:cNvPr id="14" name="Скругленный прямоугольник 13"/>
          <p:cNvSpPr/>
          <p:nvPr/>
        </p:nvSpPr>
        <p:spPr>
          <a:xfrm>
            <a:off x="3962828" y="3671004"/>
            <a:ext cx="1701039" cy="79208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600" dirty="0" smtClean="0">
                <a:solidFill>
                  <a:schemeClr val="tx1"/>
                </a:solidFill>
                <a:latin typeface="Times New Roman" panose="02020603050405020304" pitchFamily="18" charset="0"/>
                <a:cs typeface="Times New Roman" panose="02020603050405020304" pitchFamily="18" charset="0"/>
              </a:rPr>
              <a:t>40 минг тонна дон махсулоти</a:t>
            </a:r>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997577" y="3283834"/>
            <a:ext cx="1666290" cy="369332"/>
          </a:xfrm>
          <a:prstGeom prst="rect">
            <a:avLst/>
          </a:prstGeom>
        </p:spPr>
        <p:txBody>
          <a:bodyPr wrap="none">
            <a:spAutoFit/>
          </a:bodyPr>
          <a:lstStyle/>
          <a:p>
            <a:r>
              <a:rPr lang="uz-Cyrl-UZ"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Низо предмети</a:t>
            </a:r>
            <a:endParaRPr lang="ru-RU" dirty="0"/>
          </a:p>
        </p:txBody>
      </p:sp>
      <p:sp>
        <p:nvSpPr>
          <p:cNvPr id="9" name="Прямоугольник 8"/>
          <p:cNvSpPr/>
          <p:nvPr/>
        </p:nvSpPr>
        <p:spPr>
          <a:xfrm>
            <a:off x="6345225" y="2145251"/>
            <a:ext cx="1656184" cy="410882"/>
          </a:xfrm>
          <a:prstGeom prst="rect">
            <a:avLst/>
          </a:prstGeom>
        </p:spPr>
        <p:txBody>
          <a:bodyPr wrap="square">
            <a:spAutoFit/>
          </a:bodyPr>
          <a:lstStyle/>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заказчик</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1251394" y="2137354"/>
            <a:ext cx="1576201" cy="410882"/>
          </a:xfrm>
          <a:prstGeom prst="rect">
            <a:avLst/>
          </a:prstGeom>
        </p:spPr>
        <p:txBody>
          <a:bodyPr wrap="none">
            <a:spAutoFit/>
          </a:bodyPr>
          <a:lstStyle/>
          <a:p>
            <a:pPr indent="449580" algn="just">
              <a:lnSpc>
                <a:spcPct val="115000"/>
              </a:lnSpc>
              <a:spcAft>
                <a:spcPts val="0"/>
              </a:spcAft>
            </a:pP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Инвестор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Прямоугольник 16"/>
          <p:cNvSpPr/>
          <p:nvPr/>
        </p:nvSpPr>
        <p:spPr>
          <a:xfrm>
            <a:off x="827584" y="4472653"/>
            <a:ext cx="8064896" cy="2322174"/>
          </a:xfrm>
          <a:prstGeom prst="rect">
            <a:avLst/>
          </a:prstGeom>
        </p:spPr>
        <p:txBody>
          <a:bodyPr wrap="square">
            <a:spAutoFit/>
          </a:bodyPr>
          <a:lstStyle/>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Биринчи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инвестор томонидан росмана чиқим бўлиши(мас: пул кўринишида, нарса кўринишида, ишчи кучи кўринишида, интелектуал мулк кўринишида ва х.к.).</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Иккинчи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таваккалчилик.</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Учинчи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ишнинг камида 2 йилдан кўроқ муддўатга бўлиши.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Тўртинчи талаб –</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ўша давлатнинг ривожланишига қўшган фойдаси ва ҳиссаси.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Стрелка влево 18"/>
          <p:cNvSpPr/>
          <p:nvPr/>
        </p:nvSpPr>
        <p:spPr>
          <a:xfrm>
            <a:off x="3347864" y="2708920"/>
            <a:ext cx="2706600" cy="151294"/>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23" name="Стрелка влево 22"/>
          <p:cNvSpPr/>
          <p:nvPr/>
        </p:nvSpPr>
        <p:spPr>
          <a:xfrm rot="10800000">
            <a:off x="3308011" y="3046179"/>
            <a:ext cx="2706600" cy="151294"/>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99852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heel(1)">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heel(1)">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2" name="Прямоугольник 1"/>
          <p:cNvSpPr/>
          <p:nvPr/>
        </p:nvSpPr>
        <p:spPr>
          <a:xfrm>
            <a:off x="4032124" y="206250"/>
            <a:ext cx="1850378" cy="369332"/>
          </a:xfrm>
          <a:prstGeom prst="rect">
            <a:avLst/>
          </a:prstGeom>
        </p:spPr>
        <p:txBody>
          <a:bodyPr wrap="none">
            <a:spAutoFit/>
          </a:bodyPr>
          <a:lstStyle/>
          <a:p>
            <a:r>
              <a:rPr lang="uz-Cyrl-UZ" b="1" dirty="0" smtClean="0">
                <a:latin typeface="Times New Roman" panose="02020603050405020304" pitchFamily="18" charset="0"/>
                <a:cs typeface="Times New Roman" panose="02020603050405020304" pitchFamily="18" charset="0"/>
              </a:rPr>
              <a:t>Иккинчи </a:t>
            </a:r>
            <a:r>
              <a:rPr lang="uz-Cyrl-UZ" b="1" dirty="0">
                <a:latin typeface="Times New Roman" panose="02020603050405020304" pitchFamily="18" charset="0"/>
                <a:cs typeface="Times New Roman" panose="02020603050405020304" pitchFamily="18" charset="0"/>
              </a:rPr>
              <a:t>гуруҳ </a:t>
            </a:r>
            <a:endParaRPr lang="ru-RU" dirty="0">
              <a:latin typeface="Times New Roman" panose="02020603050405020304" pitchFamily="18" charset="0"/>
              <a:cs typeface="Times New Roman" panose="02020603050405020304" pitchFamily="18" charset="0"/>
            </a:endParaRPr>
          </a:p>
        </p:txBody>
      </p:sp>
      <p:cxnSp>
        <p:nvCxnSpPr>
          <p:cNvPr id="18" name="Прямая со стрелкой 17"/>
          <p:cNvCxnSpPr/>
          <p:nvPr/>
        </p:nvCxnSpPr>
        <p:spPr>
          <a:xfrm flipH="1">
            <a:off x="4139952" y="1337793"/>
            <a:ext cx="654915" cy="332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3684132" y="518541"/>
            <a:ext cx="2198370" cy="830997"/>
          </a:xfrm>
          <a:prstGeom prst="rect">
            <a:avLst/>
          </a:prstGeom>
        </p:spPr>
        <p:txBody>
          <a:bodyPr wrap="square">
            <a:spAutoFit/>
          </a:bodyPr>
          <a:lstStyle/>
          <a:p>
            <a:pPr algn="ctr"/>
            <a:r>
              <a:rPr lang="uz-Cyrl-UZ" sz="1600" dirty="0" smtClean="0">
                <a:latin typeface="Times New Roman" panose="02020603050405020304" pitchFamily="18" charset="0"/>
                <a:cs typeface="Times New Roman" panose="02020603050405020304" pitchFamily="18" charset="0"/>
              </a:rPr>
              <a:t>Халқаро ташкилотларнинг қарорлари</a:t>
            </a:r>
            <a:endParaRPr lang="ru-RU" sz="1600" dirty="0"/>
          </a:p>
        </p:txBody>
      </p:sp>
      <p:sp>
        <p:nvSpPr>
          <p:cNvPr id="25" name="Скругленный прямоугольник 24"/>
          <p:cNvSpPr/>
          <p:nvPr/>
        </p:nvSpPr>
        <p:spPr>
          <a:xfrm>
            <a:off x="1783457" y="1759565"/>
            <a:ext cx="6228066" cy="15974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a:solidFill>
                  <a:schemeClr val="tx1"/>
                </a:solidFill>
                <a:latin typeface="Times New Roman" panose="02020603050405020304" pitchFamily="18" charset="0"/>
                <a:cs typeface="Times New Roman" panose="02020603050405020304" pitchFamily="18" charset="0"/>
              </a:rPr>
              <a:t>Халқаро ташкилотларга аъзо давлатлар вакиллари ўртасидаги мунтазам алоқалар туфайли ташкилотда у ёки бу соҳада мавжуд эхтиёжларни тартибга солиш мақсадида ўзларининг </a:t>
            </a:r>
            <a:r>
              <a:rPr lang="uz-Cyrl-UZ" sz="1600" b="1" dirty="0">
                <a:solidFill>
                  <a:schemeClr val="tx1"/>
                </a:solidFill>
                <a:latin typeface="Times New Roman" panose="02020603050405020304" pitchFamily="18" charset="0"/>
                <a:cs typeface="Times New Roman" panose="02020603050405020304" pitchFamily="18" charset="0"/>
              </a:rPr>
              <a:t>қарорларини қабул қилади.</a:t>
            </a:r>
            <a:r>
              <a:rPr lang="uz-Cyrl-UZ" sz="1600" dirty="0">
                <a:solidFill>
                  <a:schemeClr val="tx1"/>
                </a:solidFill>
                <a:latin typeface="Times New Roman" panose="02020603050405020304" pitchFamily="18" charset="0"/>
                <a:cs typeface="Times New Roman" panose="02020603050405020304" pitchFamily="18" charset="0"/>
              </a:rPr>
              <a:t> Ушбу қарорлар бошқа ташкилотлар учун </a:t>
            </a:r>
            <a:r>
              <a:rPr lang="uz-Cyrl-UZ" sz="1600" b="1" dirty="0">
                <a:solidFill>
                  <a:schemeClr val="tx1"/>
                </a:solidFill>
                <a:latin typeface="Times New Roman" panose="02020603050405020304" pitchFamily="18" charset="0"/>
                <a:cs typeface="Times New Roman" panose="02020603050405020304" pitchFamily="18" charset="0"/>
              </a:rPr>
              <a:t>тавсиявий характерга эга </a:t>
            </a:r>
            <a:r>
              <a:rPr lang="uz-Cyrl-UZ" sz="1600" dirty="0">
                <a:solidFill>
                  <a:schemeClr val="tx1"/>
                </a:solidFill>
                <a:latin typeface="Times New Roman" panose="02020603050405020304" pitchFamily="18" charset="0"/>
                <a:cs typeface="Times New Roman" panose="02020603050405020304" pitchFamily="18" charset="0"/>
              </a:rPr>
              <a:t>бўлади. </a:t>
            </a:r>
          </a:p>
        </p:txBody>
      </p:sp>
      <p:cxnSp>
        <p:nvCxnSpPr>
          <p:cNvPr id="28" name="Прямая со стрелкой 27"/>
          <p:cNvCxnSpPr/>
          <p:nvPr/>
        </p:nvCxnSpPr>
        <p:spPr>
          <a:xfrm>
            <a:off x="4997990" y="1349538"/>
            <a:ext cx="647888" cy="312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62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heel(1)">
                                      <p:cBhvr>
                                        <p:cTn id="7"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2" name="Прямоугольник 1"/>
          <p:cNvSpPr/>
          <p:nvPr/>
        </p:nvSpPr>
        <p:spPr>
          <a:xfrm>
            <a:off x="4032124" y="206250"/>
            <a:ext cx="1704506" cy="369332"/>
          </a:xfrm>
          <a:prstGeom prst="rect">
            <a:avLst/>
          </a:prstGeom>
        </p:spPr>
        <p:txBody>
          <a:bodyPr wrap="none">
            <a:spAutoFit/>
          </a:bodyPr>
          <a:lstStyle/>
          <a:p>
            <a:r>
              <a:rPr lang="uz-Cyrl-UZ" b="1" dirty="0" smtClean="0">
                <a:latin typeface="Times New Roman" panose="02020603050405020304" pitchFamily="18" charset="0"/>
                <a:cs typeface="Times New Roman" panose="02020603050405020304" pitchFamily="18" charset="0"/>
              </a:rPr>
              <a:t>Учинчи </a:t>
            </a:r>
            <a:r>
              <a:rPr lang="uz-Cyrl-UZ" b="1" dirty="0">
                <a:latin typeface="Times New Roman" panose="02020603050405020304" pitchFamily="18" charset="0"/>
                <a:cs typeface="Times New Roman" panose="02020603050405020304" pitchFamily="18" charset="0"/>
              </a:rPr>
              <a:t>гуруҳ </a:t>
            </a:r>
            <a:endParaRPr lang="ru-RU" dirty="0">
              <a:latin typeface="Times New Roman" panose="02020603050405020304" pitchFamily="18" charset="0"/>
              <a:cs typeface="Times New Roman" panose="02020603050405020304" pitchFamily="18" charset="0"/>
            </a:endParaRPr>
          </a:p>
        </p:txBody>
      </p:sp>
      <p:cxnSp>
        <p:nvCxnSpPr>
          <p:cNvPr id="18" name="Прямая со стрелкой 17"/>
          <p:cNvCxnSpPr/>
          <p:nvPr/>
        </p:nvCxnSpPr>
        <p:spPr>
          <a:xfrm flipH="1">
            <a:off x="3330218" y="1323207"/>
            <a:ext cx="654915" cy="332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3684132" y="518541"/>
            <a:ext cx="2198370" cy="584775"/>
          </a:xfrm>
          <a:prstGeom prst="rect">
            <a:avLst/>
          </a:prstGeom>
        </p:spPr>
        <p:txBody>
          <a:bodyPr wrap="square">
            <a:spAutoFit/>
          </a:bodyPr>
          <a:lstStyle/>
          <a:p>
            <a:pPr algn="ctr"/>
            <a:r>
              <a:rPr lang="uz-Cyrl-UZ" sz="1600" dirty="0" smtClean="0">
                <a:latin typeface="Times New Roman" panose="02020603050405020304" pitchFamily="18" charset="0"/>
                <a:cs typeface="Times New Roman" panose="02020603050405020304" pitchFamily="18" charset="0"/>
              </a:rPr>
              <a:t>Халқаро ҳуқуқнинг қўшимча манбалари</a:t>
            </a:r>
            <a:endParaRPr lang="ru-RU" sz="1600" dirty="0"/>
          </a:p>
        </p:txBody>
      </p:sp>
      <p:sp>
        <p:nvSpPr>
          <p:cNvPr id="25" name="Скругленный прямоугольник 24"/>
          <p:cNvSpPr/>
          <p:nvPr/>
        </p:nvSpPr>
        <p:spPr>
          <a:xfrm>
            <a:off x="148566" y="2564904"/>
            <a:ext cx="3127290" cy="316835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400" dirty="0">
                <a:solidFill>
                  <a:schemeClr val="tx1"/>
                </a:solidFill>
                <a:latin typeface="Times New Roman" panose="02020603050405020304" pitchFamily="18" charset="0"/>
                <a:cs typeface="Times New Roman" panose="02020603050405020304" pitchFamily="18" charset="0"/>
              </a:rPr>
              <a:t>Ҳуқуқнинг умумий принциплари ҳар қандай ҳуқуқ тизимида амал</a:t>
            </a:r>
          </a:p>
          <a:p>
            <a:pPr algn="just"/>
            <a:r>
              <a:rPr lang="uz-Cyrl-UZ" sz="1400" dirty="0">
                <a:solidFill>
                  <a:schemeClr val="tx1"/>
                </a:solidFill>
                <a:latin typeface="Times New Roman" panose="02020603050405020304" pitchFamily="18" charset="0"/>
                <a:cs typeface="Times New Roman" panose="02020603050405020304" pitchFamily="18" charset="0"/>
              </a:rPr>
              <a:t>қилаверадиган принциплардир. Уларнинг таркиби ҳақида олимлар томонидан ягона фикр шаклланмаган. Айрим ҳуқуқшунос олимларнинг фикрича, </a:t>
            </a:r>
            <a:r>
              <a:rPr lang="uz-Cyrl-UZ" sz="1400" dirty="0" smtClean="0">
                <a:solidFill>
                  <a:schemeClr val="tx1"/>
                </a:solidFill>
                <a:latin typeface="Times New Roman" panose="02020603050405020304" pitchFamily="18" charset="0"/>
                <a:cs typeface="Times New Roman" panose="02020603050405020304" pitchFamily="18" charset="0"/>
              </a:rPr>
              <a:t>ҳуқуқнинг </a:t>
            </a:r>
            <a:r>
              <a:rPr lang="uz-Cyrl-UZ" sz="1400" dirty="0">
                <a:solidFill>
                  <a:schemeClr val="tx1"/>
                </a:solidFill>
                <a:latin typeface="Times New Roman" panose="02020603050405020304" pitchFamily="18" charset="0"/>
                <a:cs typeface="Times New Roman" panose="02020603050405020304" pitchFamily="18" charset="0"/>
              </a:rPr>
              <a:t>умумий принциплари қаторига </a:t>
            </a:r>
            <a:r>
              <a:rPr lang="uz-Cyrl-UZ" sz="1400" b="1" dirty="0">
                <a:solidFill>
                  <a:schemeClr val="tx1"/>
                </a:solidFill>
                <a:latin typeface="Times New Roman" panose="02020603050405020304" pitchFamily="18" charset="0"/>
                <a:cs typeface="Times New Roman" panose="02020603050405020304" pitchFamily="18" charset="0"/>
              </a:rPr>
              <a:t>адолатпарварлик,</a:t>
            </a:r>
            <a:r>
              <a:rPr lang="uz-Cyrl-UZ" sz="1400" dirty="0">
                <a:solidFill>
                  <a:schemeClr val="tx1"/>
                </a:solidFill>
                <a:latin typeface="Times New Roman" panose="02020603050405020304" pitchFamily="18" charset="0"/>
                <a:cs typeface="Times New Roman" panose="02020603050405020304" pitchFamily="18" charset="0"/>
              </a:rPr>
              <a:t> </a:t>
            </a:r>
            <a:r>
              <a:rPr lang="uz-Cyrl-UZ" sz="1400" b="1" dirty="0">
                <a:solidFill>
                  <a:schemeClr val="tx1"/>
                </a:solidFill>
                <a:latin typeface="Times New Roman" panose="02020603050405020304" pitchFamily="18" charset="0"/>
                <a:cs typeface="Times New Roman" panose="02020603050405020304" pitchFamily="18" charset="0"/>
              </a:rPr>
              <a:t>виждонийлик</a:t>
            </a:r>
            <a:r>
              <a:rPr lang="uz-Cyrl-UZ" sz="1400" dirty="0">
                <a:solidFill>
                  <a:schemeClr val="tx1"/>
                </a:solidFill>
                <a:latin typeface="Times New Roman" panose="02020603050405020304" pitchFamily="18" charset="0"/>
                <a:cs typeface="Times New Roman" panose="02020603050405020304" pitchFamily="18" charset="0"/>
              </a:rPr>
              <a:t> каби принципларни киритиш ўринли</a:t>
            </a:r>
          </a:p>
        </p:txBody>
      </p:sp>
      <p:cxnSp>
        <p:nvCxnSpPr>
          <p:cNvPr id="28" name="Прямая со стрелкой 27"/>
          <p:cNvCxnSpPr/>
          <p:nvPr/>
        </p:nvCxnSpPr>
        <p:spPr>
          <a:xfrm>
            <a:off x="5412686" y="1323207"/>
            <a:ext cx="647888" cy="312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Скругленный прямоугольник 11"/>
          <p:cNvSpPr/>
          <p:nvPr/>
        </p:nvSpPr>
        <p:spPr>
          <a:xfrm>
            <a:off x="3348109" y="2824020"/>
            <a:ext cx="2671304" cy="390829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400" dirty="0">
                <a:solidFill>
                  <a:schemeClr val="tx1"/>
                </a:solidFill>
                <a:latin typeface="Times New Roman" panose="02020603050405020304" pitchFamily="18" charset="0"/>
                <a:cs typeface="Times New Roman" panose="02020603050405020304" pitchFamily="18" charset="0"/>
              </a:rPr>
              <a:t>Кўпчилик ҳолларда халқаро ташкилотлар ўзларининг мажбурий юридик кучга эга бўлмаган </a:t>
            </a:r>
            <a:r>
              <a:rPr lang="uz-Cyrl-UZ" sz="1400" dirty="0" smtClean="0">
                <a:solidFill>
                  <a:schemeClr val="tx1"/>
                </a:solidFill>
                <a:latin typeface="Times New Roman" panose="02020603050405020304" pitchFamily="18" charset="0"/>
                <a:cs typeface="Times New Roman" panose="02020603050405020304" pitchFamily="18" charset="0"/>
              </a:rPr>
              <a:t>резолюцияларида </a:t>
            </a:r>
            <a:r>
              <a:rPr lang="uz-Cyrl-UZ" sz="1400" dirty="0">
                <a:solidFill>
                  <a:schemeClr val="tx1"/>
                </a:solidFill>
                <a:latin typeface="Times New Roman" panose="02020603050405020304" pitchFamily="18" charset="0"/>
                <a:cs typeface="Times New Roman" panose="02020603050405020304" pitchFamily="18" charset="0"/>
              </a:rPr>
              <a:t>кейинчалик унинг иштирокчилари томонидан имзоланадиган шартномаларда акс этиши кўзда тутилган принциплар ва нормаларни белгилайди. Масалан, БМТ бош ассамблеясининг резолюциялари инсон ҳуқуқлари бўйича шартномалар мажмуини яратишда бош омил бўлди.</a:t>
            </a:r>
          </a:p>
        </p:txBody>
      </p:sp>
      <p:sp>
        <p:nvSpPr>
          <p:cNvPr id="13" name="Скругленный прямоугольник 12"/>
          <p:cNvSpPr/>
          <p:nvPr/>
        </p:nvSpPr>
        <p:spPr>
          <a:xfrm>
            <a:off x="6228184" y="2564904"/>
            <a:ext cx="2802741" cy="345638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400" dirty="0">
                <a:solidFill>
                  <a:schemeClr val="tx1"/>
                </a:solidFill>
                <a:latin typeface="Times New Roman" panose="02020603050405020304" pitchFamily="18" charset="0"/>
                <a:cs typeface="Times New Roman" panose="02020603050405020304" pitchFamily="18" charset="0"/>
              </a:rPr>
              <a:t>Халқаро суд ва арбитражларнинг қарорлари низода ўзига нисбатан қарор чиқарилаётган томон учунгина мажбурий кучга эга бўлади. Аммо БМТ халқаро судининг қарорлари одатда янги нормаларни ишлаб чиқишда эътиборга </a:t>
            </a:r>
            <a:r>
              <a:rPr lang="uz-Cyrl-UZ" sz="1400" dirty="0" smtClean="0">
                <a:solidFill>
                  <a:schemeClr val="tx1"/>
                </a:solidFill>
                <a:latin typeface="Times New Roman" panose="02020603050405020304" pitchFamily="18" charset="0"/>
                <a:cs typeface="Times New Roman" panose="02020603050405020304" pitchFamily="18" charset="0"/>
              </a:rPr>
              <a:t>олинади. </a:t>
            </a:r>
            <a:r>
              <a:rPr lang="uz-Cyrl-UZ" sz="1400" b="1" dirty="0" smtClean="0">
                <a:solidFill>
                  <a:schemeClr val="tx1"/>
                </a:solidFill>
                <a:latin typeface="Times New Roman" panose="02020603050405020304" pitchFamily="18" charset="0"/>
                <a:cs typeface="Times New Roman" panose="02020603050405020304" pitchFamily="18" charset="0"/>
              </a:rPr>
              <a:t>Арбитражларнинг </a:t>
            </a:r>
            <a:r>
              <a:rPr lang="uz-Cyrl-UZ" sz="1400" b="1" dirty="0">
                <a:solidFill>
                  <a:schemeClr val="tx1"/>
                </a:solidFill>
                <a:latin typeface="Times New Roman" panose="02020603050405020304" pitchFamily="18" charset="0"/>
                <a:cs typeface="Times New Roman" panose="02020603050405020304" pitchFamily="18" charset="0"/>
              </a:rPr>
              <a:t>қарорлари </a:t>
            </a:r>
            <a:r>
              <a:rPr lang="uz-Cyrl-UZ" sz="1400" dirty="0">
                <a:solidFill>
                  <a:schemeClr val="tx1"/>
                </a:solidFill>
                <a:latin typeface="Times New Roman" panose="02020603050405020304" pitchFamily="18" charset="0"/>
                <a:cs typeface="Times New Roman" panose="02020603050405020304" pitchFamily="18" charset="0"/>
              </a:rPr>
              <a:t>томонлар учун мажбурий ҳисобланади ва  </a:t>
            </a:r>
            <a:r>
              <a:rPr lang="uz-Cyrl-UZ" sz="1400" b="1" dirty="0">
                <a:solidFill>
                  <a:schemeClr val="tx1"/>
                </a:solidFill>
                <a:latin typeface="Times New Roman" panose="02020603050405020304" pitchFamily="18" charset="0"/>
                <a:cs typeface="Times New Roman" panose="02020603050405020304" pitchFamily="18" charset="0"/>
              </a:rPr>
              <a:t>унга нисбатан апеляция ёки бошқача усулларда шикоят </a:t>
            </a:r>
            <a:r>
              <a:rPr lang="uz-Cyrl-UZ" sz="1400" b="1" dirty="0" smtClean="0">
                <a:solidFill>
                  <a:schemeClr val="tx1"/>
                </a:solidFill>
                <a:latin typeface="Times New Roman" panose="02020603050405020304" pitchFamily="18" charset="0"/>
                <a:cs typeface="Times New Roman" panose="02020603050405020304" pitchFamily="18" charset="0"/>
              </a:rPr>
              <a:t>берилмайди.</a:t>
            </a:r>
            <a:endParaRPr lang="uz-Cyrl-UZ" sz="1400" b="1" dirty="0">
              <a:solidFill>
                <a:schemeClr val="tx1"/>
              </a:solidFill>
              <a:latin typeface="Times New Roman" panose="02020603050405020304" pitchFamily="18" charset="0"/>
              <a:cs typeface="Times New Roman" panose="02020603050405020304" pitchFamily="18" charset="0"/>
            </a:endParaRPr>
          </a:p>
        </p:txBody>
      </p:sp>
      <p:cxnSp>
        <p:nvCxnSpPr>
          <p:cNvPr id="14" name="Прямая со стрелкой 13"/>
          <p:cNvCxnSpPr/>
          <p:nvPr/>
        </p:nvCxnSpPr>
        <p:spPr>
          <a:xfrm>
            <a:off x="4661864" y="1345010"/>
            <a:ext cx="1500" cy="4410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756926" y="1786011"/>
            <a:ext cx="2083136" cy="584775"/>
          </a:xfrm>
          <a:prstGeom prst="rect">
            <a:avLst/>
          </a:prstGeom>
        </p:spPr>
        <p:txBody>
          <a:bodyPr wrap="square">
            <a:spAutoFit/>
          </a:bodyPr>
          <a:lstStyle/>
          <a:p>
            <a:pPr algn="ctr"/>
            <a:r>
              <a:rPr lang="ru-RU" sz="1600" dirty="0" err="1">
                <a:latin typeface="Times New Roman" panose="02020603050405020304" pitchFamily="18" charset="0"/>
                <a:cs typeface="Times New Roman" panose="02020603050405020304" pitchFamily="18" charset="0"/>
              </a:rPr>
              <a:t>Ҳуқуқнинг</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умумий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принциплари</a:t>
            </a:r>
            <a:r>
              <a:rPr lang="ru-RU" sz="1600" dirty="0">
                <a:latin typeface="Times New Roman" panose="02020603050405020304" pitchFamily="18" charset="0"/>
                <a:cs typeface="Times New Roman" panose="02020603050405020304" pitchFamily="18" charset="0"/>
              </a:rPr>
              <a:t> </a:t>
            </a:r>
          </a:p>
        </p:txBody>
      </p:sp>
      <p:sp>
        <p:nvSpPr>
          <p:cNvPr id="15" name="Прямоугольник 14"/>
          <p:cNvSpPr/>
          <p:nvPr/>
        </p:nvSpPr>
        <p:spPr>
          <a:xfrm>
            <a:off x="3484872" y="1960268"/>
            <a:ext cx="2575702" cy="584775"/>
          </a:xfrm>
          <a:prstGeom prst="rect">
            <a:avLst/>
          </a:prstGeom>
        </p:spPr>
        <p:txBody>
          <a:bodyPr wrap="square">
            <a:spAutoFit/>
          </a:bodyPr>
          <a:lstStyle/>
          <a:p>
            <a:pPr algn="ctr"/>
            <a:r>
              <a:rPr lang="ru-RU" sz="1600" dirty="0" err="1"/>
              <a:t>Халқаро</a:t>
            </a:r>
            <a:r>
              <a:rPr lang="ru-RU" sz="1600" dirty="0"/>
              <a:t> </a:t>
            </a:r>
            <a:r>
              <a:rPr lang="ru-RU" sz="1600" dirty="0" err="1"/>
              <a:t>ташкилотларнинг</a:t>
            </a:r>
            <a:r>
              <a:rPr lang="ru-RU" sz="1600" dirty="0"/>
              <a:t> </a:t>
            </a:r>
            <a:r>
              <a:rPr lang="ru-RU" sz="1600" dirty="0" err="1"/>
              <a:t>резолюциялари</a:t>
            </a:r>
            <a:r>
              <a:rPr lang="ru-RU" sz="1600" dirty="0"/>
              <a:t> </a:t>
            </a:r>
          </a:p>
        </p:txBody>
      </p:sp>
      <p:sp>
        <p:nvSpPr>
          <p:cNvPr id="19" name="Прямоугольник 18"/>
          <p:cNvSpPr/>
          <p:nvPr/>
        </p:nvSpPr>
        <p:spPr>
          <a:xfrm>
            <a:off x="6360442" y="1655359"/>
            <a:ext cx="2524026" cy="861774"/>
          </a:xfrm>
          <a:prstGeom prst="rect">
            <a:avLst/>
          </a:prstGeom>
        </p:spPr>
        <p:txBody>
          <a:bodyPr wrap="square">
            <a:spAutoFit/>
          </a:bodyPr>
          <a:lstStyle/>
          <a:p>
            <a:pPr algn="ctr"/>
            <a:r>
              <a:rPr lang="ru-RU" dirty="0"/>
              <a:t> </a:t>
            </a:r>
            <a:r>
              <a:rPr lang="ru-RU" sz="1600" dirty="0" err="1"/>
              <a:t>Халқаро</a:t>
            </a:r>
            <a:r>
              <a:rPr lang="ru-RU" sz="1600" dirty="0"/>
              <a:t> суд </a:t>
            </a:r>
            <a:r>
              <a:rPr lang="ru-RU" sz="1600" dirty="0" err="1"/>
              <a:t>ва</a:t>
            </a:r>
            <a:r>
              <a:rPr lang="ru-RU" sz="1600" dirty="0"/>
              <a:t> </a:t>
            </a:r>
            <a:r>
              <a:rPr lang="ru-RU" sz="1600" dirty="0" err="1"/>
              <a:t>арбитражларнинг</a:t>
            </a:r>
            <a:r>
              <a:rPr lang="ru-RU" sz="1600" dirty="0"/>
              <a:t> </a:t>
            </a:r>
            <a:r>
              <a:rPr lang="ru-RU" sz="1600" dirty="0" err="1"/>
              <a:t>қарорлари</a:t>
            </a:r>
            <a:r>
              <a:rPr lang="ru-RU" sz="1600" dirty="0"/>
              <a:t> </a:t>
            </a:r>
            <a:endParaRPr lang="ru-RU" dirty="0"/>
          </a:p>
        </p:txBody>
      </p:sp>
    </p:spTree>
    <p:extLst>
      <p:ext uri="{BB962C8B-B14F-4D97-AF65-F5344CB8AC3E}">
        <p14:creationId xmlns:p14="http://schemas.microsoft.com/office/powerpoint/2010/main" val="300772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heel(1)">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33759"/>
            <a:ext cx="6840760" cy="708688"/>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uz-Cyrl-UZ" b="1" dirty="0" smtClean="0"/>
              <a:t>3. Халқаро ҳуқуқ принциплари</a:t>
            </a:r>
            <a:endParaRPr lang="ru-RU" b="1" dirty="0"/>
          </a:p>
        </p:txBody>
      </p:sp>
      <p:graphicFrame>
        <p:nvGraphicFramePr>
          <p:cNvPr id="11" name="Схема 10"/>
          <p:cNvGraphicFramePr/>
          <p:nvPr>
            <p:extLst/>
          </p:nvPr>
        </p:nvGraphicFramePr>
        <p:xfrm>
          <a:off x="107504" y="764704"/>
          <a:ext cx="885698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3388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33759"/>
            <a:ext cx="6840760" cy="708688"/>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uz-Cyrl-UZ" b="1" dirty="0" smtClean="0"/>
              <a:t>3. Халқаро ҳуқуқ принциплари</a:t>
            </a:r>
            <a:endParaRPr lang="ru-RU" b="1" dirty="0"/>
          </a:p>
        </p:txBody>
      </p:sp>
      <p:graphicFrame>
        <p:nvGraphicFramePr>
          <p:cNvPr id="11" name="Схема 10"/>
          <p:cNvGraphicFramePr/>
          <p:nvPr>
            <p:extLst/>
          </p:nvPr>
        </p:nvGraphicFramePr>
        <p:xfrm>
          <a:off x="107504" y="836712"/>
          <a:ext cx="885698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251520" y="921495"/>
            <a:ext cx="3384376" cy="92333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z-Cyrl-UZ" dirty="0" smtClean="0"/>
              <a:t>Халқаро ҳуқуқ </a:t>
            </a:r>
            <a:r>
              <a:rPr lang="uz-Cyrl-UZ" dirty="0"/>
              <a:t>принциплари умум эътироф этилган халқаро ҳуқуқ нормаларидир.</a:t>
            </a:r>
            <a:endParaRPr lang="ru-RU" dirty="0"/>
          </a:p>
        </p:txBody>
      </p:sp>
    </p:spTree>
    <p:extLst>
      <p:ext uri="{BB962C8B-B14F-4D97-AF65-F5344CB8AC3E}">
        <p14:creationId xmlns:p14="http://schemas.microsoft.com/office/powerpoint/2010/main" val="731657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467544" y="1340768"/>
            <a:ext cx="5292081" cy="2736305"/>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b="1" dirty="0" smtClean="0">
                <a:solidFill>
                  <a:schemeClr val="tx1"/>
                </a:solidFill>
                <a:latin typeface="Times New Roman" panose="02020603050405020304" pitchFamily="18" charset="0"/>
                <a:cs typeface="Times New Roman" panose="02020603050405020304" pitchFamily="18" charset="0"/>
              </a:rPr>
              <a:t>Халқаро ҳуқуқ</a:t>
            </a:r>
            <a:r>
              <a:rPr lang="uz-Cyrl-UZ" sz="1600" b="1" dirty="0" smtClean="0">
                <a:solidFill>
                  <a:schemeClr val="tx1"/>
                </a:solidFill>
              </a:rPr>
              <a:t> </a:t>
            </a:r>
            <a:r>
              <a:rPr lang="en-US" sz="1600" b="1" dirty="0">
                <a:solidFill>
                  <a:schemeClr val="tx1"/>
                </a:solidFill>
              </a:rPr>
              <a:t>jus </a:t>
            </a:r>
            <a:r>
              <a:rPr lang="en-US" sz="1600" b="1" dirty="0" err="1">
                <a:solidFill>
                  <a:schemeClr val="tx1"/>
                </a:solidFill>
              </a:rPr>
              <a:t>gentium</a:t>
            </a:r>
            <a:r>
              <a:rPr lang="en-US" sz="1600" b="1" dirty="0">
                <a:solidFill>
                  <a:schemeClr val="tx1"/>
                </a:solidFill>
              </a:rPr>
              <a:t> </a:t>
            </a:r>
            <a:r>
              <a:rPr lang="uz-Cyrl-UZ" sz="1600" dirty="0">
                <a:solidFill>
                  <a:schemeClr val="tx1"/>
                </a:solidFill>
                <a:latin typeface="Times New Roman" panose="02020603050405020304" pitchFamily="18" charset="0"/>
                <a:cs typeface="Times New Roman" panose="02020603050405020304" pitchFamily="18" charset="0"/>
              </a:rPr>
              <a:t>номи билан маълум бўлган. </a:t>
            </a:r>
            <a:r>
              <a:rPr lang="uz-Cyrl-UZ" sz="1600" dirty="0" smtClean="0">
                <a:solidFill>
                  <a:schemeClr val="tx1"/>
                </a:solidFill>
                <a:latin typeface="Times New Roman" panose="02020603050405020304" pitchFamily="18" charset="0"/>
                <a:cs typeface="Times New Roman" panose="02020603050405020304" pitchFamily="18" charset="0"/>
              </a:rPr>
              <a:t>Рим </a:t>
            </a:r>
            <a:r>
              <a:rPr lang="uz-Cyrl-UZ" sz="1600" dirty="0">
                <a:solidFill>
                  <a:schemeClr val="tx1"/>
                </a:solidFill>
                <a:latin typeface="Times New Roman" panose="02020603050405020304" pitchFamily="18" charset="0"/>
                <a:cs typeface="Times New Roman" panose="02020603050405020304" pitchFamily="18" charset="0"/>
              </a:rPr>
              <a:t>фуқаролари ва Рим фуқароси бўлмаганлар, шунингдек фуқаро бўлмаганлар ўртасидаги хусусий муносабатларни тартибга солар эди. </a:t>
            </a:r>
            <a:r>
              <a:rPr lang="en-US" sz="1600" dirty="0">
                <a:solidFill>
                  <a:schemeClr val="tx1"/>
                </a:solidFill>
                <a:latin typeface="Times New Roman" panose="02020603050405020304" pitchFamily="18" charset="0"/>
                <a:cs typeface="Times New Roman" panose="02020603050405020304" pitchFamily="18" charset="0"/>
              </a:rPr>
              <a:t>XVII </a:t>
            </a:r>
            <a:r>
              <a:rPr lang="uz-Cyrl-UZ" sz="1600" dirty="0">
                <a:solidFill>
                  <a:schemeClr val="tx1"/>
                </a:solidFill>
                <a:latin typeface="Times New Roman" panose="02020603050405020304" pitchFamily="18" charset="0"/>
                <a:cs typeface="Times New Roman" panose="02020603050405020304" pitchFamily="18" charset="0"/>
              </a:rPr>
              <a:t>асрнинг ўрталарига келиб, инглиз олими Зеч «</a:t>
            </a:r>
            <a:r>
              <a:rPr lang="en-US" sz="1600" dirty="0">
                <a:solidFill>
                  <a:schemeClr val="tx1"/>
                </a:solidFill>
                <a:latin typeface="Times New Roman" panose="02020603050405020304" pitchFamily="18" charset="0"/>
                <a:cs typeface="Times New Roman" panose="02020603050405020304" pitchFamily="18" charset="0"/>
              </a:rPr>
              <a:t>jus </a:t>
            </a:r>
            <a:r>
              <a:rPr lang="en-US" sz="1600" dirty="0" err="1">
                <a:solidFill>
                  <a:schemeClr val="tx1"/>
                </a:solidFill>
                <a:latin typeface="Times New Roman" panose="02020603050405020304" pitchFamily="18" charset="0"/>
                <a:cs typeface="Times New Roman" panose="02020603050405020304" pitchFamily="18" charset="0"/>
              </a:rPr>
              <a:t>gentium</a:t>
            </a:r>
            <a:r>
              <a:rPr lang="en-US" sz="1600" dirty="0">
                <a:solidFill>
                  <a:schemeClr val="tx1"/>
                </a:solidFill>
                <a:latin typeface="Times New Roman" panose="02020603050405020304" pitchFamily="18" charset="0"/>
                <a:cs typeface="Times New Roman" panose="02020603050405020304" pitchFamily="18" charset="0"/>
              </a:rPr>
              <a:t>» </a:t>
            </a:r>
            <a:r>
              <a:rPr lang="uz-Cyrl-UZ" sz="1600" dirty="0">
                <a:solidFill>
                  <a:schemeClr val="tx1"/>
                </a:solidFill>
                <a:latin typeface="Times New Roman" panose="02020603050405020304" pitchFamily="18" charset="0"/>
                <a:cs typeface="Times New Roman" panose="02020603050405020304" pitchFamily="18" charset="0"/>
              </a:rPr>
              <a:t>ўрнига янада аниқроқ ибора - </a:t>
            </a:r>
            <a:r>
              <a:rPr lang="uz-Cyrl-UZ" sz="1600" b="1" dirty="0">
                <a:solidFill>
                  <a:schemeClr val="tx1"/>
                </a:solidFill>
                <a:latin typeface="Times New Roman" panose="02020603050405020304" pitchFamily="18" charset="0"/>
                <a:cs typeface="Times New Roman" panose="02020603050405020304" pitchFamily="18" charset="0"/>
              </a:rPr>
              <a:t>«</a:t>
            </a:r>
            <a:r>
              <a:rPr lang="en-US" sz="1600" b="1" dirty="0">
                <a:solidFill>
                  <a:schemeClr val="tx1"/>
                </a:solidFill>
                <a:latin typeface="Times New Roman" panose="02020603050405020304" pitchFamily="18" charset="0"/>
                <a:cs typeface="Times New Roman" panose="02020603050405020304" pitchFamily="18" charset="0"/>
              </a:rPr>
              <a:t>jus inter </a:t>
            </a:r>
            <a:r>
              <a:rPr lang="en-US" sz="1600" b="1" dirty="0" err="1">
                <a:solidFill>
                  <a:schemeClr val="tx1"/>
                </a:solidFill>
                <a:latin typeface="Times New Roman" panose="02020603050405020304" pitchFamily="18" charset="0"/>
                <a:cs typeface="Times New Roman" panose="02020603050405020304" pitchFamily="18" charset="0"/>
              </a:rPr>
              <a:t>gentes</a:t>
            </a:r>
            <a:r>
              <a:rPr lang="en-US" sz="1600" b="1" dirty="0">
                <a:solidFill>
                  <a:schemeClr val="tx1"/>
                </a:solidFill>
                <a:latin typeface="Times New Roman" panose="02020603050405020304" pitchFamily="18" charset="0"/>
                <a:cs typeface="Times New Roman" panose="02020603050405020304" pitchFamily="18" charset="0"/>
              </a:rPr>
              <a:t>» </a:t>
            </a:r>
            <a:r>
              <a:rPr lang="en-US" sz="1600" dirty="0">
                <a:solidFill>
                  <a:schemeClr val="tx1"/>
                </a:solidFill>
                <a:latin typeface="Times New Roman" panose="02020603050405020304" pitchFamily="18" charset="0"/>
                <a:cs typeface="Times New Roman" panose="02020603050405020304" pitchFamily="18" charset="0"/>
              </a:rPr>
              <a:t>(</a:t>
            </a:r>
            <a:r>
              <a:rPr lang="uz-Cyrl-UZ" sz="1600" dirty="0">
                <a:solidFill>
                  <a:srgbClr val="FF0000"/>
                </a:solidFill>
                <a:latin typeface="Times New Roman" panose="02020603050405020304" pitchFamily="18" charset="0"/>
                <a:cs typeface="Times New Roman" panose="02020603050405020304" pitchFamily="18" charset="0"/>
              </a:rPr>
              <a:t>халқлар ўртасидаги ҳуқуқ</a:t>
            </a:r>
            <a:r>
              <a:rPr lang="uz-Cyrl-UZ" sz="1600" dirty="0">
                <a:solidFill>
                  <a:schemeClr val="tx1"/>
                </a:solidFill>
                <a:latin typeface="Times New Roman" panose="02020603050405020304" pitchFamily="18" charset="0"/>
                <a:cs typeface="Times New Roman" panose="02020603050405020304" pitchFamily="18" charset="0"/>
              </a:rPr>
              <a:t>) иборасини қўллашни таклиф қилди. Халқаро ҳуқуқ атамаси номи шундан келиб чиққан</a:t>
            </a:r>
            <a:r>
              <a:rPr lang="uz-Cyrl-UZ" sz="1600" dirty="0" smtClean="0">
                <a:solidFill>
                  <a:schemeClr val="tx1"/>
                </a:solidFill>
                <a:latin typeface="Times New Roman" panose="02020603050405020304" pitchFamily="18" charset="0"/>
                <a:cs typeface="Times New Roman" panose="02020603050405020304" pitchFamily="18" charset="0"/>
              </a:rPr>
              <a:t>.</a:t>
            </a:r>
          </a:p>
          <a:p>
            <a:pPr algn="just"/>
            <a:endParaRPr lang="uz-Cyrl-UZ" sz="1600"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4" name="Прямоугольник 3"/>
          <p:cNvSpPr/>
          <p:nvPr/>
        </p:nvSpPr>
        <p:spPr>
          <a:xfrm>
            <a:off x="899592" y="332656"/>
            <a:ext cx="5979331" cy="410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a:t>
            </a:r>
            <a:r>
              <a:rPr lang="uz-Cyrl-UZ" b="1" dirty="0"/>
              <a:t>Халқаро ҳуқуқ </a:t>
            </a:r>
            <a:r>
              <a:rPr lang="uz-Cyrl-UZ" b="1" dirty="0" smtClean="0"/>
              <a:t>тушунчаси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Овал 7"/>
          <p:cNvSpPr/>
          <p:nvPr/>
        </p:nvSpPr>
        <p:spPr>
          <a:xfrm>
            <a:off x="7884368" y="194969"/>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3" name="Рисунок 2"/>
          <p:cNvPicPr>
            <a:picLocks noChangeAspect="1"/>
          </p:cNvPicPr>
          <p:nvPr/>
        </p:nvPicPr>
        <p:blipFill>
          <a:blip r:embed="rId2"/>
          <a:stretch>
            <a:fillRect/>
          </a:stretch>
        </p:blipFill>
        <p:spPr>
          <a:xfrm>
            <a:off x="6084169" y="1637357"/>
            <a:ext cx="2736304" cy="2736304"/>
          </a:xfrm>
          <a:prstGeom prst="rect">
            <a:avLst/>
          </a:prstGeom>
        </p:spPr>
      </p:pic>
    </p:spTree>
    <p:extLst>
      <p:ext uri="{BB962C8B-B14F-4D97-AF65-F5344CB8AC3E}">
        <p14:creationId xmlns:p14="http://schemas.microsoft.com/office/powerpoint/2010/main" val="155971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2651827" y="1143905"/>
            <a:ext cx="3504349" cy="239553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Халқаро ҳуқуқшунос </a:t>
            </a:r>
            <a:r>
              <a:rPr lang="uz-Cyrl-UZ" sz="1600" dirty="0">
                <a:solidFill>
                  <a:schemeClr val="tx1"/>
                </a:solidFill>
                <a:latin typeface="Times New Roman" panose="02020603050405020304" pitchFamily="18" charset="0"/>
                <a:cs typeface="Times New Roman" panose="02020603050405020304" pitchFamily="18" charset="0"/>
              </a:rPr>
              <a:t>В.А.Незабитовский (1824-1883</a:t>
            </a:r>
            <a:r>
              <a:rPr lang="uz-Cyrl-UZ" sz="1600" dirty="0" smtClean="0">
                <a:solidFill>
                  <a:schemeClr val="tx1"/>
                </a:solidFill>
                <a:latin typeface="Times New Roman" panose="02020603050405020304" pitchFamily="18" charset="0"/>
                <a:cs typeface="Times New Roman" panose="02020603050405020304" pitchFamily="18" charset="0"/>
              </a:rPr>
              <a:t>) </a:t>
            </a:r>
            <a:r>
              <a:rPr lang="uz-Cyrl-UZ" sz="1600" dirty="0">
                <a:solidFill>
                  <a:schemeClr val="tx1"/>
                </a:solidFill>
                <a:latin typeface="Times New Roman" panose="02020603050405020304" pitchFamily="18" charset="0"/>
                <a:cs typeface="Times New Roman" panose="02020603050405020304" pitchFamily="18" charset="0"/>
              </a:rPr>
              <a:t>бу ҳуқуқни </a:t>
            </a:r>
            <a:r>
              <a:rPr lang="uz-Cyrl-UZ" sz="1600" b="1" dirty="0">
                <a:solidFill>
                  <a:schemeClr val="tx1"/>
                </a:solidFill>
                <a:latin typeface="Times New Roman" panose="02020603050405020304" pitchFamily="18" charset="0"/>
                <a:cs typeface="Times New Roman" panose="02020603050405020304" pitchFamily="18" charset="0"/>
              </a:rPr>
              <a:t>давлатлараро ҳуқуқ </a:t>
            </a:r>
            <a:r>
              <a:rPr lang="uz-Cyrl-UZ" sz="1600" dirty="0">
                <a:solidFill>
                  <a:schemeClr val="tx1"/>
                </a:solidFill>
                <a:latin typeface="Times New Roman" panose="02020603050405020304" pitchFamily="18" charset="0"/>
                <a:cs typeface="Times New Roman" panose="02020603050405020304" pitchFamily="18" charset="0"/>
              </a:rPr>
              <a:t>деб аташ </a:t>
            </a:r>
            <a:r>
              <a:rPr lang="uz-Cyrl-UZ" sz="1600" dirty="0" smtClean="0">
                <a:solidFill>
                  <a:schemeClr val="tx1"/>
                </a:solidFill>
                <a:latin typeface="Times New Roman" panose="02020603050405020304" pitchFamily="18" charset="0"/>
                <a:cs typeface="Times New Roman" panose="02020603050405020304" pitchFamily="18" charset="0"/>
              </a:rPr>
              <a:t>тўғрироқ дейди. Чунки </a:t>
            </a:r>
            <a:r>
              <a:rPr lang="uz-Cyrl-UZ" sz="1600" b="1" dirty="0">
                <a:solidFill>
                  <a:schemeClr val="tx1"/>
                </a:solidFill>
                <a:latin typeface="Times New Roman" panose="02020603050405020304" pitchFamily="18" charset="0"/>
                <a:cs typeface="Times New Roman" panose="02020603050405020304" pitchFamily="18" charset="0"/>
              </a:rPr>
              <a:t>«халқаро </a:t>
            </a:r>
            <a:r>
              <a:rPr lang="uz-Cyrl-UZ" sz="1600" b="1" dirty="0" smtClean="0">
                <a:solidFill>
                  <a:schemeClr val="tx1"/>
                </a:solidFill>
                <a:latin typeface="Times New Roman" panose="02020603050405020304" pitchFamily="18" charset="0"/>
                <a:cs typeface="Times New Roman" panose="02020603050405020304" pitchFamily="18" charset="0"/>
              </a:rPr>
              <a:t>ҳуқуқ </a:t>
            </a:r>
            <a:r>
              <a:rPr lang="uz-Cyrl-UZ" sz="1600" dirty="0" smtClean="0">
                <a:solidFill>
                  <a:schemeClr val="tx1"/>
                </a:solidFill>
                <a:latin typeface="Times New Roman" panose="02020603050405020304" pitchFamily="18" charset="0"/>
                <a:cs typeface="Times New Roman" panose="02020603050405020304" pitchFamily="18" charset="0"/>
              </a:rPr>
              <a:t>бу  - халқлар </a:t>
            </a:r>
            <a:r>
              <a:rPr lang="uz-Cyrl-UZ" sz="1600" dirty="0">
                <a:solidFill>
                  <a:schemeClr val="tx1"/>
                </a:solidFill>
                <a:latin typeface="Times New Roman" panose="02020603050405020304" pitchFamily="18" charset="0"/>
                <a:cs typeface="Times New Roman" panose="02020603050405020304" pitchFamily="18" charset="0"/>
              </a:rPr>
              <a:t>ўртасидаги эмас, балки </a:t>
            </a:r>
            <a:r>
              <a:rPr lang="uz-Cyrl-UZ" sz="1600" b="1" dirty="0">
                <a:solidFill>
                  <a:schemeClr val="tx1"/>
                </a:solidFill>
                <a:latin typeface="Times New Roman" panose="02020603050405020304" pitchFamily="18" charset="0"/>
                <a:cs typeface="Times New Roman" panose="02020603050405020304" pitchFamily="18" charset="0"/>
              </a:rPr>
              <a:t>давлатлар ўртасидаги </a:t>
            </a:r>
            <a:r>
              <a:rPr lang="uz-Cyrl-UZ" sz="1600" dirty="0">
                <a:solidFill>
                  <a:schemeClr val="tx1"/>
                </a:solidFill>
                <a:latin typeface="Times New Roman" panose="02020603050405020304" pitchFamily="18" charset="0"/>
                <a:cs typeface="Times New Roman" panose="02020603050405020304" pitchFamily="18" charset="0"/>
              </a:rPr>
              <a:t>муносабатларни тартибга </a:t>
            </a:r>
            <a:r>
              <a:rPr lang="uz-Cyrl-UZ" sz="1600" dirty="0" smtClean="0">
                <a:solidFill>
                  <a:schemeClr val="tx1"/>
                </a:solidFill>
                <a:latin typeface="Times New Roman" panose="02020603050405020304" pitchFamily="18" charset="0"/>
                <a:cs typeface="Times New Roman" panose="02020603050405020304" pitchFamily="18" charset="0"/>
              </a:rPr>
              <a:t>солади</a:t>
            </a:r>
            <a:r>
              <a:rPr lang="uz-Cyrl-UZ" sz="1600" b="1" dirty="0" smtClean="0">
                <a:solidFill>
                  <a:schemeClr val="tx1"/>
                </a:solidFill>
                <a:latin typeface="Times New Roman" panose="02020603050405020304" pitchFamily="18" charset="0"/>
                <a:cs typeface="Times New Roman" panose="02020603050405020304" pitchFamily="18" charset="0"/>
              </a:rPr>
              <a:t>» </a:t>
            </a:r>
            <a:r>
              <a:rPr lang="uz-Cyrl-UZ" sz="1600" dirty="0" smtClean="0">
                <a:solidFill>
                  <a:schemeClr val="tx1"/>
                </a:solidFill>
                <a:latin typeface="Times New Roman" panose="02020603050405020304" pitchFamily="18" charset="0"/>
                <a:cs typeface="Times New Roman" panose="02020603050405020304" pitchFamily="18" charset="0"/>
              </a:rPr>
              <a:t>дейди. </a:t>
            </a:r>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4" name="Прямоугольник 3"/>
          <p:cNvSpPr/>
          <p:nvPr/>
        </p:nvSpPr>
        <p:spPr>
          <a:xfrm>
            <a:off x="899592" y="332656"/>
            <a:ext cx="5979331" cy="41088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spcAft>
                <a:spcPts val="0"/>
              </a:spcAft>
            </a:pP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a:t>
            </a:r>
            <a:r>
              <a:rPr lang="uz-Cyrl-UZ" b="1" dirty="0"/>
              <a:t>Халқаро ҳуқуқ </a:t>
            </a:r>
            <a:r>
              <a:rPr lang="uz-Cyrl-UZ" b="1" dirty="0" smtClean="0"/>
              <a:t>тушунчаси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Овал 7"/>
          <p:cNvSpPr/>
          <p:nvPr/>
        </p:nvSpPr>
        <p:spPr>
          <a:xfrm>
            <a:off x="7884368" y="194969"/>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solidFill>
                <a:srgbClr val="FFFF00"/>
              </a:solidFill>
            </a:endParaRPr>
          </a:p>
          <a:p>
            <a:pPr algn="ctr"/>
            <a:endParaRPr lang="ru-RU" sz="2000" b="1" dirty="0"/>
          </a:p>
        </p:txBody>
      </p:sp>
      <p:pic>
        <p:nvPicPr>
          <p:cNvPr id="3" name="Рисунок 2"/>
          <p:cNvPicPr>
            <a:picLocks noChangeAspect="1"/>
          </p:cNvPicPr>
          <p:nvPr/>
        </p:nvPicPr>
        <p:blipFill>
          <a:blip r:embed="rId2"/>
          <a:stretch>
            <a:fillRect/>
          </a:stretch>
        </p:blipFill>
        <p:spPr>
          <a:xfrm>
            <a:off x="146865" y="1086315"/>
            <a:ext cx="2095499" cy="2453120"/>
          </a:xfrm>
          <a:prstGeom prst="rect">
            <a:avLst/>
          </a:prstGeom>
        </p:spPr>
      </p:pic>
      <p:pic>
        <p:nvPicPr>
          <p:cNvPr id="2" name="Рисунок 1"/>
          <p:cNvPicPr>
            <a:picLocks noChangeAspect="1"/>
          </p:cNvPicPr>
          <p:nvPr/>
        </p:nvPicPr>
        <p:blipFill>
          <a:blip r:embed="rId3"/>
          <a:stretch>
            <a:fillRect/>
          </a:stretch>
        </p:blipFill>
        <p:spPr>
          <a:xfrm>
            <a:off x="6565639" y="1143905"/>
            <a:ext cx="2353302" cy="2240753"/>
          </a:xfrm>
          <a:prstGeom prst="rect">
            <a:avLst/>
          </a:prstGeom>
        </p:spPr>
      </p:pic>
      <p:pic>
        <p:nvPicPr>
          <p:cNvPr id="9" name="Рисунок 8"/>
          <p:cNvPicPr>
            <a:picLocks noChangeAspect="1"/>
          </p:cNvPicPr>
          <p:nvPr/>
        </p:nvPicPr>
        <p:blipFill>
          <a:blip r:embed="rId4"/>
          <a:stretch>
            <a:fillRect/>
          </a:stretch>
        </p:blipFill>
        <p:spPr>
          <a:xfrm>
            <a:off x="7310971" y="1728044"/>
            <a:ext cx="1005445" cy="1072474"/>
          </a:xfrm>
          <a:prstGeom prst="rect">
            <a:avLst/>
          </a:prstGeom>
        </p:spPr>
      </p:pic>
      <p:pic>
        <p:nvPicPr>
          <p:cNvPr id="10" name="Рисунок 9"/>
          <p:cNvPicPr>
            <a:picLocks noChangeAspect="1"/>
          </p:cNvPicPr>
          <p:nvPr/>
        </p:nvPicPr>
        <p:blipFill>
          <a:blip r:embed="rId5"/>
          <a:stretch>
            <a:fillRect/>
          </a:stretch>
        </p:blipFill>
        <p:spPr>
          <a:xfrm>
            <a:off x="4644008" y="3977480"/>
            <a:ext cx="4195986" cy="2763888"/>
          </a:xfrm>
          <a:prstGeom prst="rect">
            <a:avLst/>
          </a:prstGeom>
        </p:spPr>
      </p:pic>
      <p:pic>
        <p:nvPicPr>
          <p:cNvPr id="12" name="Рисунок 11"/>
          <p:cNvPicPr>
            <a:picLocks noChangeAspect="1"/>
          </p:cNvPicPr>
          <p:nvPr/>
        </p:nvPicPr>
        <p:blipFill>
          <a:blip r:embed="rId6"/>
          <a:stretch>
            <a:fillRect/>
          </a:stretch>
        </p:blipFill>
        <p:spPr>
          <a:xfrm>
            <a:off x="2460894" y="4509120"/>
            <a:ext cx="2016224" cy="1952798"/>
          </a:xfrm>
          <a:prstGeom prst="rect">
            <a:avLst/>
          </a:prstGeom>
        </p:spPr>
      </p:pic>
    </p:spTree>
    <p:extLst>
      <p:ext uri="{BB962C8B-B14F-4D97-AF65-F5344CB8AC3E}">
        <p14:creationId xmlns:p14="http://schemas.microsoft.com/office/powerpoint/2010/main" val="137749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000" fill="hold"/>
                                        <p:tgtEl>
                                          <p:spTgt spid="12"/>
                                        </p:tgtEl>
                                        <p:attrNameLst>
                                          <p:attrName>ppt_w</p:attrName>
                                        </p:attrNameLst>
                                      </p:cBhvr>
                                      <p:tavLst>
                                        <p:tav tm="0">
                                          <p:val>
                                            <p:fltVal val="0"/>
                                          </p:val>
                                        </p:tav>
                                        <p:tav tm="100000">
                                          <p:val>
                                            <p:strVal val="#ppt_w"/>
                                          </p:val>
                                        </p:tav>
                                      </p:tavLst>
                                    </p:anim>
                                    <p:anim calcmode="lin" valueType="num">
                                      <p:cBhvr>
                                        <p:cTn id="20" dur="1000" fill="hold"/>
                                        <p:tgtEl>
                                          <p:spTgt spid="12"/>
                                        </p:tgtEl>
                                        <p:attrNameLst>
                                          <p:attrName>ppt_h</p:attrName>
                                        </p:attrNameLst>
                                      </p:cBhvr>
                                      <p:tavLst>
                                        <p:tav tm="0">
                                          <p:val>
                                            <p:fltVal val="0"/>
                                          </p:val>
                                        </p:tav>
                                        <p:tav tm="100000">
                                          <p:val>
                                            <p:strVal val="#ppt_h"/>
                                          </p:val>
                                        </p:tav>
                                      </p:tavLst>
                                    </p:anim>
                                    <p:anim calcmode="lin" valueType="num">
                                      <p:cBhvr>
                                        <p:cTn id="21" dur="1000" fill="hold"/>
                                        <p:tgtEl>
                                          <p:spTgt spid="12"/>
                                        </p:tgtEl>
                                        <p:attrNameLst>
                                          <p:attrName>style.rotation</p:attrName>
                                        </p:attrNameLst>
                                      </p:cBhvr>
                                      <p:tavLst>
                                        <p:tav tm="0">
                                          <p:val>
                                            <p:fltVal val="90"/>
                                          </p:val>
                                        </p:tav>
                                        <p:tav tm="100000">
                                          <p:val>
                                            <p:fltVal val="0"/>
                                          </p:val>
                                        </p:tav>
                                      </p:tavLst>
                                    </p:anim>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353108" y="1748716"/>
            <a:ext cx="4110880" cy="18002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b="1" dirty="0">
                <a:solidFill>
                  <a:schemeClr val="tx1"/>
                </a:solidFill>
              </a:rPr>
              <a:t>Халқаро ҳуқуқ нормаси </a:t>
            </a:r>
            <a:r>
              <a:rPr lang="uz-Cyrl-UZ" sz="1600" dirty="0">
                <a:solidFill>
                  <a:schemeClr val="tx1"/>
                </a:solidFill>
              </a:rPr>
              <a:t>– халқаро ҳуқуқ субъектларининг битими асосида тузилган расмий қоида бўлиб, ушбу субъектларнинг </a:t>
            </a:r>
            <a:r>
              <a:rPr lang="uz-Cyrl-UZ" sz="1600" dirty="0" smtClean="0">
                <a:solidFill>
                  <a:schemeClr val="tx1"/>
                </a:solidFill>
              </a:rPr>
              <a:t>ҳуқуқлари ва </a:t>
            </a:r>
            <a:r>
              <a:rPr lang="uz-Cyrl-UZ" sz="1600" dirty="0">
                <a:solidFill>
                  <a:schemeClr val="tx1"/>
                </a:solidFill>
              </a:rPr>
              <a:t>мажбуриятларини белгилайди </a:t>
            </a:r>
            <a:r>
              <a:rPr lang="uz-Cyrl-UZ" sz="1600" dirty="0" smtClean="0">
                <a:solidFill>
                  <a:schemeClr val="tx1"/>
                </a:solidFill>
              </a:rPr>
              <a:t>ҳамда </a:t>
            </a:r>
            <a:r>
              <a:rPr lang="uz-Cyrl-UZ" sz="1600" dirty="0">
                <a:solidFill>
                  <a:schemeClr val="tx1"/>
                </a:solidFill>
              </a:rPr>
              <a:t>уларни юридик механизм билан таъминлайди. </a:t>
            </a:r>
            <a:endParaRPr lang="uz-Cyrl-UZ" sz="1600" dirty="0" smtClean="0">
              <a:solidFill>
                <a:schemeClr val="tx1"/>
              </a:solidFill>
            </a:endParaRPr>
          </a:p>
        </p:txBody>
      </p:sp>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4" name="Прямоугольник 3"/>
          <p:cNvSpPr/>
          <p:nvPr/>
        </p:nvSpPr>
        <p:spPr>
          <a:xfrm>
            <a:off x="899592" y="332656"/>
            <a:ext cx="5979331" cy="3904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pP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a:t>
            </a:r>
            <a:r>
              <a:rPr lang="uz-Cyrl-UZ" b="1" dirty="0"/>
              <a:t>Халқаро ҳуқуқ нормалари тушунчаси ва </a:t>
            </a:r>
            <a:r>
              <a:rPr lang="uz-Cyrl-UZ" b="1" dirty="0" smtClean="0"/>
              <a:t>таснифи</a:t>
            </a:r>
          </a:p>
        </p:txBody>
      </p:sp>
      <p:sp>
        <p:nvSpPr>
          <p:cNvPr id="8" name="Овал 7"/>
          <p:cNvSpPr/>
          <p:nvPr/>
        </p:nvSpPr>
        <p:spPr>
          <a:xfrm>
            <a:off x="7884368" y="194969"/>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pic>
        <p:nvPicPr>
          <p:cNvPr id="9" name="Рисунок 8"/>
          <p:cNvPicPr>
            <a:picLocks noChangeAspect="1"/>
          </p:cNvPicPr>
          <p:nvPr/>
        </p:nvPicPr>
        <p:blipFill>
          <a:blip r:embed="rId3"/>
          <a:stretch>
            <a:fillRect/>
          </a:stretch>
        </p:blipFill>
        <p:spPr>
          <a:xfrm>
            <a:off x="5155151" y="1124744"/>
            <a:ext cx="3810000" cy="2424171"/>
          </a:xfrm>
          <a:prstGeom prst="rect">
            <a:avLst/>
          </a:prstGeom>
        </p:spPr>
      </p:pic>
      <p:sp>
        <p:nvSpPr>
          <p:cNvPr id="3" name="Прямоугольная выноска 2"/>
          <p:cNvSpPr/>
          <p:nvPr/>
        </p:nvSpPr>
        <p:spPr>
          <a:xfrm>
            <a:off x="1259632" y="900882"/>
            <a:ext cx="1584176" cy="721620"/>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z-Cyrl-UZ" b="1" dirty="0" smtClean="0"/>
              <a:t>Тушунчаси</a:t>
            </a:r>
            <a:endParaRPr lang="ru-RU" b="1" dirty="0"/>
          </a:p>
        </p:txBody>
      </p:sp>
      <p:sp>
        <p:nvSpPr>
          <p:cNvPr id="10" name="Скругленный прямоугольник 9"/>
          <p:cNvSpPr/>
          <p:nvPr/>
        </p:nvSpPr>
        <p:spPr>
          <a:xfrm>
            <a:off x="500335" y="4869160"/>
            <a:ext cx="4654815" cy="151216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arenR"/>
            </a:pPr>
            <a:r>
              <a:rPr lang="uz-Cyrl-UZ" sz="2400" b="1" dirty="0" smtClean="0">
                <a:solidFill>
                  <a:schemeClr val="tx1"/>
                </a:solidFill>
              </a:rPr>
              <a:t>Универсал нормалар</a:t>
            </a:r>
            <a:r>
              <a:rPr lang="uz-Cyrl-UZ" sz="2400" dirty="0" smtClean="0">
                <a:solidFill>
                  <a:schemeClr val="tx1"/>
                </a:solidFill>
              </a:rPr>
              <a:t>.</a:t>
            </a:r>
          </a:p>
          <a:p>
            <a:pPr marL="342900" indent="-342900" algn="just">
              <a:buAutoNum type="arabicParenR"/>
            </a:pPr>
            <a:r>
              <a:rPr lang="uz-Cyrl-UZ" sz="2400" b="1" dirty="0">
                <a:solidFill>
                  <a:schemeClr val="tx1"/>
                </a:solidFill>
              </a:rPr>
              <a:t>Партикуляр </a:t>
            </a:r>
            <a:r>
              <a:rPr lang="uz-Cyrl-UZ" sz="2400" dirty="0">
                <a:solidFill>
                  <a:schemeClr val="tx1"/>
                </a:solidFill>
              </a:rPr>
              <a:t>ёки</a:t>
            </a:r>
            <a:r>
              <a:rPr lang="uz-Cyrl-UZ" sz="2400" b="1" dirty="0">
                <a:solidFill>
                  <a:schemeClr val="tx1"/>
                </a:solidFill>
              </a:rPr>
              <a:t> маҳаллий (ёки минтақавий) нормалар</a:t>
            </a:r>
            <a:r>
              <a:rPr lang="uz-Cyrl-UZ" sz="1600" dirty="0" smtClean="0">
                <a:solidFill>
                  <a:schemeClr val="tx1"/>
                </a:solidFill>
              </a:rPr>
              <a:t>.</a:t>
            </a:r>
          </a:p>
        </p:txBody>
      </p:sp>
      <p:sp>
        <p:nvSpPr>
          <p:cNvPr id="11" name="Прямоугольная выноска 10"/>
          <p:cNvSpPr/>
          <p:nvPr/>
        </p:nvSpPr>
        <p:spPr>
          <a:xfrm>
            <a:off x="827584" y="4013393"/>
            <a:ext cx="2376264" cy="729553"/>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z-Cyrl-UZ" sz="2000" b="1" dirty="0" smtClean="0"/>
              <a:t>Таснифи</a:t>
            </a:r>
            <a:endParaRPr lang="ru-RU" sz="2000" b="1" dirty="0"/>
          </a:p>
        </p:txBody>
      </p:sp>
    </p:spTree>
    <p:extLst>
      <p:ext uri="{BB962C8B-B14F-4D97-AF65-F5344CB8AC3E}">
        <p14:creationId xmlns:p14="http://schemas.microsoft.com/office/powerpoint/2010/main" val="146035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1)">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4" name="Прямоугольник 3"/>
          <p:cNvSpPr/>
          <p:nvPr/>
        </p:nvSpPr>
        <p:spPr>
          <a:xfrm>
            <a:off x="899592" y="332656"/>
            <a:ext cx="5979331" cy="3904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pP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a:t>
            </a:r>
            <a:r>
              <a:rPr lang="uz-Cyrl-UZ" b="1" dirty="0"/>
              <a:t>Халқаро ҳуқуқ нормалари тушунчаси ва </a:t>
            </a:r>
            <a:r>
              <a:rPr lang="uz-Cyrl-UZ" b="1" dirty="0" smtClean="0"/>
              <a:t>таснифи</a:t>
            </a:r>
          </a:p>
        </p:txBody>
      </p:sp>
      <p:sp>
        <p:nvSpPr>
          <p:cNvPr id="8" name="Овал 7"/>
          <p:cNvSpPr/>
          <p:nvPr/>
        </p:nvSpPr>
        <p:spPr>
          <a:xfrm>
            <a:off x="7884368" y="194969"/>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sp>
        <p:nvSpPr>
          <p:cNvPr id="10" name="Скругленный прямоугольник 9"/>
          <p:cNvSpPr/>
          <p:nvPr/>
        </p:nvSpPr>
        <p:spPr>
          <a:xfrm>
            <a:off x="323529" y="927290"/>
            <a:ext cx="3240360" cy="75608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2400" b="1" dirty="0" smtClean="0">
                <a:solidFill>
                  <a:schemeClr val="tx1"/>
                </a:solidFill>
              </a:rPr>
              <a:t>Универсал нормалар</a:t>
            </a:r>
            <a:endParaRPr lang="uz-Cyrl-UZ" sz="2400" dirty="0" smtClean="0">
              <a:solidFill>
                <a:schemeClr val="tx1"/>
              </a:solidFill>
            </a:endParaRPr>
          </a:p>
        </p:txBody>
      </p:sp>
      <p:sp>
        <p:nvSpPr>
          <p:cNvPr id="12" name="Скругленный прямоугольник 11"/>
          <p:cNvSpPr/>
          <p:nvPr/>
        </p:nvSpPr>
        <p:spPr>
          <a:xfrm>
            <a:off x="363469" y="1859340"/>
            <a:ext cx="8457003" cy="37299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dirty="0" smtClean="0">
                <a:solidFill>
                  <a:schemeClr val="tx1"/>
                </a:solidFill>
                <a:latin typeface="Times New Roman" panose="02020603050405020304" pitchFamily="18" charset="0"/>
                <a:cs typeface="Times New Roman" panose="02020603050405020304" pitchFamily="18" charset="0"/>
              </a:rPr>
              <a:t>Халқаро ҳуқуқнинг </a:t>
            </a:r>
            <a:r>
              <a:rPr lang="uz-Cyrl-UZ" sz="1600" dirty="0">
                <a:solidFill>
                  <a:schemeClr val="tx1"/>
                </a:solidFill>
                <a:latin typeface="Times New Roman" panose="02020603050405020304" pitchFamily="18" charset="0"/>
                <a:cs typeface="Times New Roman" panose="02020603050405020304" pitchFamily="18" charset="0"/>
              </a:rPr>
              <a:t>барча субъектлари учун умуммажбурий бўлган нормалар. Универсал нормаларда ҳар қандай ҳуқуқ субъектлари учун муҳим бўлган қоидалар, </a:t>
            </a:r>
            <a:r>
              <a:rPr lang="uz-Cyrl-UZ" sz="1600" b="1" dirty="0">
                <a:solidFill>
                  <a:schemeClr val="tx1"/>
                </a:solidFill>
                <a:latin typeface="Times New Roman" panose="02020603050405020304" pitchFamily="18" charset="0"/>
                <a:cs typeface="Times New Roman" panose="02020603050405020304" pitchFamily="18" charset="0"/>
              </a:rPr>
              <a:t>жумладан, </a:t>
            </a:r>
            <a:r>
              <a:rPr lang="uz-Cyrl-UZ" sz="1600" dirty="0">
                <a:solidFill>
                  <a:schemeClr val="tx1"/>
                </a:solidFill>
                <a:latin typeface="Times New Roman" panose="02020603050405020304" pitchFamily="18" charset="0"/>
                <a:cs typeface="Times New Roman" panose="02020603050405020304" pitchFamily="18" charset="0"/>
              </a:rPr>
              <a:t>ҳар қандай давлатнинг ички ваколатига кирадиган ишларига аралашиш учун ҳуқуқ берилмаслик, инсоннинг асосий ҳуқуқлари, қадр-қиммати, эркак ва аёлларнинг тенг ҳуқуқлилиги, катта ва кичик миллатлар ҳуқуқларининг тенглиги, шартномалар ва халқаро ҳуқуқнинг бошқа манбаларидан келиб чиқадиган мажбуриятларга ҳурмат билан қараш, шунингдек, адолатга риоя қилиш мумкин бўлган шарт-шароитни вужудга келтириш каби масалалар белгиланади. Шу жиҳатдан универсал аҳамият касб этади. </a:t>
            </a:r>
            <a:endParaRPr lang="uz-Cyrl-UZ" sz="1600" dirty="0" smtClean="0">
              <a:solidFill>
                <a:schemeClr val="tx1"/>
              </a:solidFill>
              <a:latin typeface="Times New Roman" panose="02020603050405020304" pitchFamily="18" charset="0"/>
              <a:cs typeface="Times New Roman" panose="02020603050405020304" pitchFamily="18" charset="0"/>
            </a:endParaRPr>
          </a:p>
          <a:p>
            <a:pPr algn="just"/>
            <a:r>
              <a:rPr lang="uz-Cyrl-UZ" sz="1600" b="1" dirty="0" smtClean="0">
                <a:solidFill>
                  <a:schemeClr val="tx1"/>
                </a:solidFill>
                <a:latin typeface="Times New Roman" panose="02020603050405020304" pitchFamily="18" charset="0"/>
                <a:cs typeface="Times New Roman" panose="02020603050405020304" pitchFamily="18" charset="0"/>
              </a:rPr>
              <a:t>Масалан</a:t>
            </a:r>
            <a:r>
              <a:rPr lang="uz-Cyrl-UZ" sz="1600" b="1" dirty="0">
                <a:solidFill>
                  <a:schemeClr val="tx1"/>
                </a:solidFill>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ü"/>
            </a:pPr>
            <a:r>
              <a:rPr lang="uz-Cyrl-UZ" sz="1600" dirty="0" smtClean="0">
                <a:solidFill>
                  <a:schemeClr val="tx1"/>
                </a:solidFill>
                <a:latin typeface="Times New Roman" panose="02020603050405020304" pitchFamily="18" charset="0"/>
                <a:cs typeface="Times New Roman" panose="02020603050405020304" pitchFamily="18" charset="0"/>
              </a:rPr>
              <a:t>1945 </a:t>
            </a:r>
            <a:r>
              <a:rPr lang="uz-Cyrl-UZ" sz="1600" dirty="0">
                <a:solidFill>
                  <a:schemeClr val="tx1"/>
                </a:solidFill>
                <a:latin typeface="Times New Roman" panose="02020603050405020304" pitchFamily="18" charset="0"/>
                <a:cs typeface="Times New Roman" panose="02020603050405020304" pitchFamily="18" charset="0"/>
              </a:rPr>
              <a:t>йилги БМТнинг </a:t>
            </a:r>
            <a:r>
              <a:rPr lang="uz-Cyrl-UZ" sz="1600" dirty="0" smtClean="0">
                <a:solidFill>
                  <a:schemeClr val="tx1"/>
                </a:solidFill>
                <a:latin typeface="Times New Roman" panose="02020603050405020304" pitchFamily="18" charset="0"/>
                <a:cs typeface="Times New Roman" panose="02020603050405020304" pitchFamily="18" charset="0"/>
              </a:rPr>
              <a:t>Низоми;</a:t>
            </a:r>
          </a:p>
          <a:p>
            <a:pPr marL="285750" indent="-285750" algn="just">
              <a:buFont typeface="Wingdings" panose="05000000000000000000" pitchFamily="2" charset="2"/>
              <a:buChar char="ü"/>
            </a:pPr>
            <a:r>
              <a:rPr lang="uz-Cyrl-UZ" sz="1600" dirty="0" smtClean="0">
                <a:solidFill>
                  <a:schemeClr val="tx1"/>
                </a:solidFill>
                <a:latin typeface="Times New Roman" panose="02020603050405020304" pitchFamily="18" charset="0"/>
                <a:cs typeface="Times New Roman" panose="02020603050405020304" pitchFamily="18" charset="0"/>
              </a:rPr>
              <a:t>БМТ </a:t>
            </a:r>
            <a:r>
              <a:rPr lang="uz-Cyrl-UZ" sz="1600" dirty="0">
                <a:solidFill>
                  <a:schemeClr val="tx1"/>
                </a:solidFill>
                <a:latin typeface="Times New Roman" panose="02020603050405020304" pitchFamily="18" charset="0"/>
                <a:cs typeface="Times New Roman" panose="02020603050405020304" pitchFamily="18" charset="0"/>
              </a:rPr>
              <a:t>Бош Ассамблеясининг 1985 йил </a:t>
            </a:r>
            <a:r>
              <a:rPr lang="uz-Cyrl-UZ" sz="1600" dirty="0" smtClean="0">
                <a:solidFill>
                  <a:schemeClr val="tx1"/>
                </a:solidFill>
                <a:latin typeface="Times New Roman" panose="02020603050405020304" pitchFamily="18" charset="0"/>
                <a:cs typeface="Times New Roman" panose="02020603050405020304" pitchFamily="18" charset="0"/>
              </a:rPr>
              <a:t>29 ноябрдаги 40/32-сонли </a:t>
            </a:r>
            <a:r>
              <a:rPr lang="uz-Cyrl-UZ" sz="1600" dirty="0">
                <a:solidFill>
                  <a:schemeClr val="tx1"/>
                </a:solidFill>
                <a:latin typeface="Times New Roman" panose="02020603050405020304" pitchFamily="18" charset="0"/>
                <a:cs typeface="Times New Roman" panose="02020603050405020304" pitchFamily="18" charset="0"/>
              </a:rPr>
              <a:t>резолюцияси билан маъқулланган </a:t>
            </a:r>
            <a:r>
              <a:rPr lang="uz-Cyrl-UZ" sz="1600" b="1" dirty="0">
                <a:solidFill>
                  <a:schemeClr val="tx1"/>
                </a:solidFill>
                <a:latin typeface="Times New Roman" panose="02020603050405020304" pitchFamily="18" charset="0"/>
                <a:cs typeface="Times New Roman" panose="02020603050405020304" pitchFamily="18" charset="0"/>
              </a:rPr>
              <a:t>Суд органлари мустақиллигининг асосий </a:t>
            </a:r>
            <a:r>
              <a:rPr lang="uz-Cyrl-UZ" sz="1600" b="1" dirty="0" smtClean="0">
                <a:solidFill>
                  <a:schemeClr val="tx1"/>
                </a:solidFill>
                <a:latin typeface="Times New Roman" panose="02020603050405020304" pitchFamily="18" charset="0"/>
                <a:cs typeface="Times New Roman" panose="02020603050405020304" pitchFamily="18" charset="0"/>
              </a:rPr>
              <a:t>принциплари</a:t>
            </a:r>
            <a:r>
              <a:rPr lang="uz-Cyrl-UZ" sz="1600" dirty="0" smtClean="0">
                <a:solidFill>
                  <a:schemeClr val="tx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r>
              <a:rPr lang="ru-RU" sz="1600" dirty="0" smtClean="0">
                <a:solidFill>
                  <a:schemeClr val="tx1"/>
                </a:solidFill>
                <a:latin typeface="Times New Roman" panose="02020603050405020304" pitchFamily="18" charset="0"/>
                <a:cs typeface="Times New Roman" panose="02020603050405020304" pitchFamily="18" charset="0"/>
              </a:rPr>
              <a:t>1961 </a:t>
            </a:r>
            <a:r>
              <a:rPr lang="ru-RU" sz="1600" dirty="0" err="1">
                <a:solidFill>
                  <a:schemeClr val="tx1"/>
                </a:solidFill>
                <a:latin typeface="Times New Roman" panose="02020603050405020304" pitchFamily="18" charset="0"/>
                <a:cs typeface="Times New Roman" panose="02020603050405020304" pitchFamily="18" charset="0"/>
              </a:rPr>
              <a:t>йилги</a:t>
            </a:r>
            <a:r>
              <a:rPr lang="ru-RU" sz="1600" dirty="0">
                <a:solidFill>
                  <a:schemeClr val="tx1"/>
                </a:solidFill>
                <a:latin typeface="Times New Roman" panose="02020603050405020304" pitchFamily="18" charset="0"/>
                <a:cs typeface="Times New Roman" panose="02020603050405020304" pitchFamily="18" charset="0"/>
              </a:rPr>
              <a:t> Дипломатик </a:t>
            </a:r>
            <a:r>
              <a:rPr lang="ru-RU" sz="1600" dirty="0" err="1">
                <a:solidFill>
                  <a:schemeClr val="tx1"/>
                </a:solidFill>
                <a:latin typeface="Times New Roman" panose="02020603050405020304" pitchFamily="18" charset="0"/>
                <a:cs typeface="Times New Roman" panose="02020603050405020304" pitchFamily="18" charset="0"/>
              </a:rPr>
              <a:t>алоқалар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тўғрисидаги</a:t>
            </a:r>
            <a:r>
              <a:rPr lang="ru-RU" sz="1600" dirty="0">
                <a:solidFill>
                  <a:schemeClr val="tx1"/>
                </a:solidFill>
                <a:latin typeface="Times New Roman" panose="02020603050405020304" pitchFamily="18" charset="0"/>
                <a:cs typeface="Times New Roman" panose="02020603050405020304" pitchFamily="18" charset="0"/>
              </a:rPr>
              <a:t> Вена </a:t>
            </a:r>
            <a:r>
              <a:rPr lang="ru-RU" sz="1600" dirty="0" err="1" smtClean="0">
                <a:solidFill>
                  <a:schemeClr val="tx1"/>
                </a:solidFill>
                <a:latin typeface="Times New Roman" panose="02020603050405020304" pitchFamily="18" charset="0"/>
                <a:cs typeface="Times New Roman" panose="02020603050405020304" pitchFamily="18" charset="0"/>
              </a:rPr>
              <a:t>конвенцияси</a:t>
            </a:r>
            <a:r>
              <a:rPr lang="ru-RU" sz="1600" dirty="0" smtClean="0">
                <a:solidFill>
                  <a:schemeClr val="tx1"/>
                </a:solidFill>
                <a:latin typeface="Times New Roman" panose="02020603050405020304" pitchFamily="18" charset="0"/>
                <a:cs typeface="Times New Roman" panose="02020603050405020304" pitchFamily="18" charset="0"/>
              </a:rPr>
              <a:t>.</a:t>
            </a:r>
            <a:r>
              <a:rPr lang="uz-Cyrl-UZ" sz="1600" dirty="0" smtClean="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5906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1859340"/>
            <a:ext cx="7704856" cy="369332"/>
          </a:xfrm>
          <a:prstGeom prst="rect">
            <a:avLst/>
          </a:prstGeom>
        </p:spPr>
        <p:txBody>
          <a:bodyPr wrap="square">
            <a:spAutoFit/>
          </a:bodyPr>
          <a:lstStyle/>
          <a:p>
            <a:endParaRPr lang="ru-RU" dirty="0"/>
          </a:p>
        </p:txBody>
      </p:sp>
      <p:sp>
        <p:nvSpPr>
          <p:cNvPr id="4" name="Прямоугольник 3"/>
          <p:cNvSpPr/>
          <p:nvPr/>
        </p:nvSpPr>
        <p:spPr>
          <a:xfrm>
            <a:off x="899592" y="332656"/>
            <a:ext cx="5979331" cy="3904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457200" algn="ctr">
              <a:lnSpc>
                <a:spcPct val="115000"/>
              </a:lnSpc>
            </a:pPr>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a:t>
            </a:r>
            <a:r>
              <a:rPr lang="uz-Cyrl-UZ" b="1" dirty="0"/>
              <a:t>Халқаро ҳуқуқ нормалари тушунчаси ва </a:t>
            </a:r>
            <a:r>
              <a:rPr lang="uz-Cyrl-UZ" b="1" dirty="0" smtClean="0"/>
              <a:t>таснифи</a:t>
            </a:r>
          </a:p>
        </p:txBody>
      </p:sp>
      <p:sp>
        <p:nvSpPr>
          <p:cNvPr id="8" name="Овал 7"/>
          <p:cNvSpPr/>
          <p:nvPr/>
        </p:nvSpPr>
        <p:spPr>
          <a:xfrm>
            <a:off x="7884368" y="194969"/>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solidFill>
                <a:srgbClr val="FFFF00"/>
              </a:solidFill>
            </a:endParaRPr>
          </a:p>
          <a:p>
            <a:pPr algn="ctr"/>
            <a:endParaRPr lang="ru-RU" sz="2000" b="1" dirty="0"/>
          </a:p>
        </p:txBody>
      </p:sp>
      <p:sp>
        <p:nvSpPr>
          <p:cNvPr id="10" name="Скругленный прямоугольник 9"/>
          <p:cNvSpPr/>
          <p:nvPr/>
        </p:nvSpPr>
        <p:spPr>
          <a:xfrm>
            <a:off x="323529" y="927290"/>
            <a:ext cx="4248472" cy="75608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2400" b="1" dirty="0" smtClean="0">
                <a:solidFill>
                  <a:schemeClr val="tx1"/>
                </a:solidFill>
              </a:rPr>
              <a:t>Партикуляр </a:t>
            </a:r>
            <a:r>
              <a:rPr lang="uz-Cyrl-UZ" sz="2400" dirty="0">
                <a:solidFill>
                  <a:schemeClr val="tx1"/>
                </a:solidFill>
              </a:rPr>
              <a:t>ёки</a:t>
            </a:r>
            <a:r>
              <a:rPr lang="uz-Cyrl-UZ" sz="2400" b="1" dirty="0">
                <a:solidFill>
                  <a:schemeClr val="tx1"/>
                </a:solidFill>
              </a:rPr>
              <a:t> маҳаллий (ёки минтақавий) </a:t>
            </a:r>
            <a:r>
              <a:rPr lang="uz-Cyrl-UZ" sz="2400" b="1" dirty="0" smtClean="0">
                <a:solidFill>
                  <a:schemeClr val="tx1"/>
                </a:solidFill>
              </a:rPr>
              <a:t>нормалар</a:t>
            </a:r>
            <a:endParaRPr lang="uz-Cyrl-UZ" sz="2400" dirty="0" smtClean="0">
              <a:solidFill>
                <a:schemeClr val="tx1"/>
              </a:solidFill>
            </a:endParaRPr>
          </a:p>
        </p:txBody>
      </p:sp>
      <p:sp>
        <p:nvSpPr>
          <p:cNvPr id="12" name="Скругленный прямоугольник 11"/>
          <p:cNvSpPr/>
          <p:nvPr/>
        </p:nvSpPr>
        <p:spPr>
          <a:xfrm>
            <a:off x="363469" y="1859340"/>
            <a:ext cx="8457003" cy="394592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z-Cyrl-UZ" sz="1600" b="1" dirty="0" smtClean="0">
                <a:solidFill>
                  <a:schemeClr val="tx1"/>
                </a:solidFill>
                <a:latin typeface="Times New Roman" panose="02020603050405020304" pitchFamily="18" charset="0"/>
                <a:cs typeface="Times New Roman" panose="02020603050405020304" pitchFamily="18" charset="0"/>
              </a:rPr>
              <a:t>Партикуляр</a:t>
            </a:r>
            <a:r>
              <a:rPr lang="uz-Cyrl-UZ" sz="1600" dirty="0" smtClean="0">
                <a:solidFill>
                  <a:schemeClr val="tx1"/>
                </a:solidFill>
                <a:latin typeface="Times New Roman" panose="02020603050405020304" pitchFamily="18" charset="0"/>
                <a:cs typeface="Times New Roman" panose="02020603050405020304" pitchFamily="18" charset="0"/>
              </a:rPr>
              <a:t> (чекланган доирадаги </a:t>
            </a:r>
            <a:r>
              <a:rPr lang="uz-Cyrl-UZ" sz="1600" dirty="0">
                <a:solidFill>
                  <a:schemeClr val="tx1"/>
                </a:solidFill>
                <a:latin typeface="Times New Roman" panose="02020603050405020304" pitchFamily="18" charset="0"/>
                <a:cs typeface="Times New Roman" panose="02020603050405020304" pitchFamily="18" charset="0"/>
              </a:rPr>
              <a:t>иштирокчилар орасида ҳаракат қилувчи) ёки </a:t>
            </a:r>
            <a:r>
              <a:rPr lang="uz-Cyrl-UZ" sz="1600" b="1" dirty="0">
                <a:solidFill>
                  <a:schemeClr val="tx1"/>
                </a:solidFill>
                <a:latin typeface="Times New Roman" panose="02020603050405020304" pitchFamily="18" charset="0"/>
                <a:cs typeface="Times New Roman" panose="02020603050405020304" pitchFamily="18" charset="0"/>
              </a:rPr>
              <a:t>маҳаллий </a:t>
            </a:r>
            <a:r>
              <a:rPr lang="uz-Cyrl-UZ" sz="1600" dirty="0">
                <a:solidFill>
                  <a:schemeClr val="tx1"/>
                </a:solidFill>
                <a:latin typeface="Times New Roman" panose="02020603050405020304" pitchFamily="18" charset="0"/>
                <a:cs typeface="Times New Roman" panose="02020603050405020304" pitchFamily="18" charset="0"/>
              </a:rPr>
              <a:t>(ёки </a:t>
            </a:r>
            <a:r>
              <a:rPr lang="uz-Cyrl-UZ" sz="1600" b="1" dirty="0">
                <a:solidFill>
                  <a:schemeClr val="tx1"/>
                </a:solidFill>
                <a:latin typeface="Times New Roman" panose="02020603050405020304" pitchFamily="18" charset="0"/>
                <a:cs typeface="Times New Roman" panose="02020603050405020304" pitchFamily="18" charset="0"/>
              </a:rPr>
              <a:t>минтақавий</a:t>
            </a:r>
            <a:r>
              <a:rPr lang="uz-Cyrl-UZ" sz="1600" dirty="0">
                <a:solidFill>
                  <a:schemeClr val="tx1"/>
                </a:solidFill>
                <a:latin typeface="Times New Roman" panose="02020603050405020304" pitchFamily="18" charset="0"/>
                <a:cs typeface="Times New Roman" panose="02020603050405020304" pitchFamily="18" charset="0"/>
              </a:rPr>
              <a:t>)  нормалар қатнашчиларининг доираси чекланган бўлиб, улар нафақат қўшни ёки бир минтақада жойлашган, балки дунёнинг турли нуқталарида жойлашган икки ёки ундан ортиқ давлатлар ўртасидаги муносабатларни тартибга солиши мумкин</a:t>
            </a:r>
            <a:r>
              <a:rPr lang="uz-Cyrl-UZ" sz="1600" dirty="0" smtClean="0">
                <a:solidFill>
                  <a:schemeClr val="tx1"/>
                </a:solidFill>
                <a:latin typeface="Times New Roman" panose="02020603050405020304" pitchFamily="18" charset="0"/>
                <a:cs typeface="Times New Roman" panose="02020603050405020304" pitchFamily="18" charset="0"/>
              </a:rPr>
              <a:t>.</a:t>
            </a:r>
          </a:p>
          <a:p>
            <a:pPr algn="just"/>
            <a:r>
              <a:rPr lang="uz-Cyrl-UZ" sz="1600" b="1" dirty="0">
                <a:solidFill>
                  <a:schemeClr val="tx1"/>
                </a:solidFill>
                <a:latin typeface="Times New Roman" panose="02020603050405020304" pitchFamily="18" charset="0"/>
                <a:cs typeface="Times New Roman" panose="02020603050405020304" pitchFamily="18" charset="0"/>
              </a:rPr>
              <a:t>Масалан, </a:t>
            </a:r>
            <a:endParaRPr lang="uz-Cyrl-UZ" sz="1600" b="1" dirty="0" smtClean="0">
              <a:solidFill>
                <a:schemeClr val="tx1"/>
              </a:solidFill>
              <a:latin typeface="Times New Roman" panose="02020603050405020304" pitchFamily="18" charset="0"/>
              <a:cs typeface="Times New Roman" panose="02020603050405020304" pitchFamily="18" charset="0"/>
            </a:endParaRPr>
          </a:p>
          <a:p>
            <a:pPr algn="just"/>
            <a:r>
              <a:rPr lang="uz-Cyrl-UZ" sz="1600" dirty="0" smtClean="0">
                <a:solidFill>
                  <a:schemeClr val="tx1"/>
                </a:solidFill>
                <a:latin typeface="Times New Roman" panose="02020603050405020304" pitchFamily="18" charset="0"/>
                <a:cs typeface="Times New Roman" panose="02020603050405020304" pitchFamily="18" charset="0"/>
              </a:rPr>
              <a:t>Инсон </a:t>
            </a:r>
            <a:r>
              <a:rPr lang="uz-Cyrl-UZ" sz="1600" dirty="0">
                <a:solidFill>
                  <a:schemeClr val="tx1"/>
                </a:solidFill>
                <a:latin typeface="Times New Roman" panose="02020603050405020304" pitchFamily="18" charset="0"/>
                <a:cs typeface="Times New Roman" panose="02020603050405020304" pitchFamily="18" charset="0"/>
              </a:rPr>
              <a:t>ҳуқуқлари соҳасидаги </a:t>
            </a:r>
            <a:r>
              <a:rPr lang="uz-Cyrl-UZ" sz="1600" b="1" dirty="0">
                <a:solidFill>
                  <a:schemeClr val="tx1"/>
                </a:solidFill>
                <a:latin typeface="Times New Roman" panose="02020603050405020304" pitchFamily="18" charset="0"/>
                <a:cs typeface="Times New Roman" panose="02020603050405020304" pitchFamily="18" charset="0"/>
              </a:rPr>
              <a:t>минтақавий</a:t>
            </a:r>
            <a:r>
              <a:rPr lang="uz-Cyrl-UZ" sz="1600" dirty="0">
                <a:solidFill>
                  <a:schemeClr val="tx1"/>
                </a:solidFill>
                <a:latin typeface="Times New Roman" panose="02020603050405020304" pitchFamily="18" charset="0"/>
                <a:cs typeface="Times New Roman" panose="02020603050405020304" pitchFamily="18" charset="0"/>
              </a:rPr>
              <a:t> халқаро ҳужжатлар жумласига қуйидагиларни келтириш мумкин: </a:t>
            </a:r>
            <a:r>
              <a:rPr lang="uz-Cyrl-UZ" sz="1600" i="1" dirty="0">
                <a:solidFill>
                  <a:srgbClr val="FF0000"/>
                </a:solidFill>
                <a:latin typeface="Times New Roman" panose="02020603050405020304" pitchFamily="18" charset="0"/>
                <a:cs typeface="Times New Roman" panose="02020603050405020304" pitchFamily="18" charset="0"/>
              </a:rPr>
              <a:t>Инсон ҳуқуқ ва мажбуриятлари Америка декларацияси(1948 й.), </a:t>
            </a:r>
            <a:r>
              <a:rPr lang="uz-Cyrl-UZ" sz="1600" i="1" dirty="0" smtClean="0">
                <a:solidFill>
                  <a:srgbClr val="FF0000"/>
                </a:solidFill>
                <a:latin typeface="Times New Roman" panose="02020603050405020304" pitchFamily="18" charset="0"/>
                <a:cs typeface="Times New Roman" panose="02020603050405020304" pitchFamily="18" charset="0"/>
              </a:rPr>
              <a:t>Инсон </a:t>
            </a:r>
            <a:r>
              <a:rPr lang="uz-Cyrl-UZ" sz="1600" i="1" dirty="0">
                <a:solidFill>
                  <a:srgbClr val="FF0000"/>
                </a:solidFill>
                <a:latin typeface="Times New Roman" panose="02020603050405020304" pitchFamily="18" charset="0"/>
                <a:cs typeface="Times New Roman" panose="02020603050405020304" pitchFamily="18" charset="0"/>
              </a:rPr>
              <a:t>ҳуқуқ ва асосий эркинликларининг ҳимояси тўғрисидаги Европа конвенцияси(1950 й.), Европа ижтимоий </a:t>
            </a:r>
            <a:r>
              <a:rPr lang="uz-Cyrl-UZ" sz="1600" i="1" dirty="0" smtClean="0">
                <a:solidFill>
                  <a:srgbClr val="FF0000"/>
                </a:solidFill>
                <a:latin typeface="Times New Roman" panose="02020603050405020304" pitchFamily="18" charset="0"/>
                <a:cs typeface="Times New Roman" panose="02020603050405020304" pitchFamily="18" charset="0"/>
              </a:rPr>
              <a:t>хартияси(1961 </a:t>
            </a:r>
            <a:r>
              <a:rPr lang="uz-Cyrl-UZ" sz="1600" i="1" dirty="0">
                <a:solidFill>
                  <a:srgbClr val="FF0000"/>
                </a:solidFill>
                <a:latin typeface="Times New Roman" panose="02020603050405020304" pitchFamily="18" charset="0"/>
                <a:cs typeface="Times New Roman" panose="02020603050405020304" pitchFamily="18" charset="0"/>
              </a:rPr>
              <a:t>й.,) Америка қитъаси давлатлари Инсон ҳуқуқлари тўғрисидаги Америка конвенцияси(1969 й.,) Африка давлатлари — Африка бирлиги ташкилоти аъзолари томонидан қабул қилинган Инсон ва халқлар ҳуқуқлари Африка хартияси(1981 й.), Араб давлатлари Лигаси доирасида Инсон ҳуқуқлари Араб хартияси(1994 й.), Европа кенгаши тўғрисидаги шартнома(1992 й.) ва ҳ.к.  </a:t>
            </a:r>
            <a:endParaRPr lang="uz-Cyrl-UZ" sz="1600" i="1"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774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pic>
        <p:nvPicPr>
          <p:cNvPr id="1030" name="Picture 6" descr="Доброум - Люди – рабы государства? Не раз обсуждал на форумах эту тему и  далее намерен корректно показать, что да, рабы. Только оговорка: рабство –  не дискретное, а “аналоговое” состояние, у него"/>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670" y="7441117"/>
            <a:ext cx="912543" cy="5289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9" name="Скругленный прямоугольник 8"/>
          <p:cNvSpPr/>
          <p:nvPr/>
        </p:nvSpPr>
        <p:spPr>
          <a:xfrm>
            <a:off x="57318" y="2902243"/>
            <a:ext cx="2522127" cy="17281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uz-Cyrl-UZ" sz="1600" b="1" dirty="0" smtClean="0">
                <a:solidFill>
                  <a:schemeClr val="tx1"/>
                </a:solidFill>
                <a:latin typeface="Times New Roman" panose="02020603050405020304" pitchFamily="18" charset="0"/>
                <a:cs typeface="Times New Roman" panose="02020603050405020304" pitchFamily="18" charset="0"/>
              </a:rPr>
              <a:t>Халқаро шартнома;</a:t>
            </a:r>
          </a:p>
          <a:p>
            <a:pPr marL="285750" indent="-285750" algn="just">
              <a:buFont typeface="Wingdings" panose="05000000000000000000" pitchFamily="2" charset="2"/>
              <a:buChar char="ü"/>
            </a:pPr>
            <a:r>
              <a:rPr lang="uz-Cyrl-UZ" sz="1600" b="1" dirty="0" smtClean="0">
                <a:solidFill>
                  <a:schemeClr val="tx1"/>
                </a:solidFill>
                <a:latin typeface="Times New Roman" panose="02020603050405020304" pitchFamily="18" charset="0"/>
                <a:cs typeface="Times New Roman" panose="02020603050405020304" pitchFamily="18" charset="0"/>
              </a:rPr>
              <a:t>Халқаро </a:t>
            </a:r>
            <a:r>
              <a:rPr lang="uz-Cyrl-UZ" sz="1600" b="1" dirty="0">
                <a:solidFill>
                  <a:schemeClr val="tx1"/>
                </a:solidFill>
                <a:latin typeface="Times New Roman" panose="02020603050405020304" pitchFamily="18" charset="0"/>
                <a:cs typeface="Times New Roman" panose="02020603050405020304" pitchFamily="18" charset="0"/>
              </a:rPr>
              <a:t>одат. </a:t>
            </a:r>
          </a:p>
        </p:txBody>
      </p:sp>
      <p:sp>
        <p:nvSpPr>
          <p:cNvPr id="14" name="Скругленный прямоугольник 13"/>
          <p:cNvSpPr/>
          <p:nvPr/>
        </p:nvSpPr>
        <p:spPr>
          <a:xfrm>
            <a:off x="3275856" y="535323"/>
            <a:ext cx="4603414" cy="88032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600" dirty="0">
                <a:solidFill>
                  <a:schemeClr val="tx1"/>
                </a:solidFill>
                <a:latin typeface="Times New Roman" panose="02020603050405020304" pitchFamily="18" charset="0"/>
                <a:cs typeface="Times New Roman" panose="02020603050405020304" pitchFamily="18" charset="0"/>
              </a:rPr>
              <a:t>Халқаро ҳуқуқ манбалари </a:t>
            </a:r>
            <a:r>
              <a:rPr lang="uz-Cyrl-UZ" sz="1600" b="1" dirty="0">
                <a:solidFill>
                  <a:schemeClr val="tx1"/>
                </a:solidFill>
                <a:latin typeface="Times New Roman" panose="02020603050405020304" pitchFamily="18" charset="0"/>
                <a:cs typeface="Times New Roman" panose="02020603050405020304" pitchFamily="18" charset="0"/>
              </a:rPr>
              <a:t>халқаро ҳуқуқ нормалари кўринишида </a:t>
            </a:r>
            <a:r>
              <a:rPr lang="uz-Cyrl-UZ" sz="1600" dirty="0">
                <a:solidFill>
                  <a:schemeClr val="tx1"/>
                </a:solidFill>
                <a:latin typeface="Times New Roman" panose="02020603050405020304" pitchFamily="18" charset="0"/>
                <a:cs typeface="Times New Roman" panose="02020603050405020304" pitchFamily="18" charset="0"/>
              </a:rPr>
              <a:t>мавжуд </a:t>
            </a:r>
            <a:r>
              <a:rPr lang="uz-Cyrl-UZ" sz="1600" dirty="0" smtClean="0">
                <a:solidFill>
                  <a:schemeClr val="tx1"/>
                </a:solidFill>
                <a:latin typeface="Times New Roman" panose="02020603050405020304" pitchFamily="18" charset="0"/>
                <a:cs typeface="Times New Roman" panose="02020603050405020304" pitchFamily="18" charset="0"/>
              </a:rPr>
              <a:t>бўлади ва қуйидаги </a:t>
            </a:r>
            <a:r>
              <a:rPr lang="uz-Cyrl-UZ" sz="1600" b="1" dirty="0" smtClean="0">
                <a:solidFill>
                  <a:schemeClr val="tx1"/>
                </a:solidFill>
                <a:latin typeface="Times New Roman" panose="02020603050405020304" pitchFamily="18" charset="0"/>
                <a:cs typeface="Times New Roman" panose="02020603050405020304" pitchFamily="18" charset="0"/>
              </a:rPr>
              <a:t>3 гурухга </a:t>
            </a:r>
            <a:r>
              <a:rPr lang="uz-Cyrl-UZ" sz="1600" dirty="0" smtClean="0">
                <a:solidFill>
                  <a:schemeClr val="tx1"/>
                </a:solidFill>
                <a:latin typeface="Times New Roman" panose="02020603050405020304" pitchFamily="18" charset="0"/>
                <a:cs typeface="Times New Roman" panose="02020603050405020304" pitchFamily="18" charset="0"/>
              </a:rPr>
              <a:t>ажратилади</a:t>
            </a:r>
          </a:p>
        </p:txBody>
      </p:sp>
      <p:sp>
        <p:nvSpPr>
          <p:cNvPr id="15" name="Скругленный прямоугольник 14"/>
          <p:cNvSpPr/>
          <p:nvPr/>
        </p:nvSpPr>
        <p:spPr>
          <a:xfrm>
            <a:off x="3321827" y="2820913"/>
            <a:ext cx="2105433" cy="180457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600" b="1" dirty="0" smtClean="0">
                <a:solidFill>
                  <a:schemeClr val="tx1"/>
                </a:solidFill>
                <a:latin typeface="Times New Roman" panose="02020603050405020304" pitchFamily="18" charset="0"/>
                <a:cs typeface="Times New Roman" panose="02020603050405020304" pitchFamily="18" charset="0"/>
              </a:rPr>
              <a:t>Халқаро</a:t>
            </a:r>
            <a:endParaRPr lang="uz-Cyrl-UZ" sz="1600" b="1" dirty="0">
              <a:solidFill>
                <a:schemeClr val="tx1"/>
              </a:solidFill>
              <a:latin typeface="Times New Roman" panose="02020603050405020304" pitchFamily="18" charset="0"/>
              <a:cs typeface="Times New Roman" panose="02020603050405020304" pitchFamily="18" charset="0"/>
            </a:endParaRPr>
          </a:p>
          <a:p>
            <a:pPr algn="ctr"/>
            <a:r>
              <a:rPr lang="uz-Cyrl-UZ" sz="1600" b="1" dirty="0">
                <a:solidFill>
                  <a:schemeClr val="tx1"/>
                </a:solidFill>
                <a:latin typeface="Times New Roman" panose="02020603050405020304" pitchFamily="18" charset="0"/>
                <a:cs typeface="Times New Roman" panose="02020603050405020304" pitchFamily="18" charset="0"/>
              </a:rPr>
              <a:t>ташкилотларнинг </a:t>
            </a:r>
            <a:r>
              <a:rPr lang="uz-Cyrl-UZ" sz="1600" b="1" dirty="0" smtClean="0">
                <a:solidFill>
                  <a:schemeClr val="tx1"/>
                </a:solidFill>
                <a:latin typeface="Times New Roman" panose="02020603050405020304" pitchFamily="18" charset="0"/>
                <a:cs typeface="Times New Roman" panose="02020603050405020304" pitchFamily="18" charset="0"/>
              </a:rPr>
              <a:t>қарорлари </a:t>
            </a:r>
            <a:endParaRPr lang="uz-Cyrl-UZ" sz="1600" b="1" dirty="0">
              <a:solidFill>
                <a:schemeClr val="tx1"/>
              </a:solidFill>
              <a:latin typeface="Times New Roman" panose="02020603050405020304" pitchFamily="18" charset="0"/>
              <a:cs typeface="Times New Roman" panose="02020603050405020304" pitchFamily="18" charset="0"/>
            </a:endParaRPr>
          </a:p>
        </p:txBody>
      </p:sp>
      <p:sp>
        <p:nvSpPr>
          <p:cNvPr id="16" name="Скругленный прямоугольник 15"/>
          <p:cNvSpPr/>
          <p:nvPr/>
        </p:nvSpPr>
        <p:spPr>
          <a:xfrm>
            <a:off x="5868144" y="2742836"/>
            <a:ext cx="3162781" cy="18876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uz-Cyrl-UZ" sz="1500" b="1" dirty="0">
                <a:solidFill>
                  <a:schemeClr val="tx1"/>
                </a:solidFill>
                <a:latin typeface="Times New Roman" panose="02020603050405020304" pitchFamily="18" charset="0"/>
                <a:cs typeface="Times New Roman" panose="02020603050405020304" pitchFamily="18" charset="0"/>
              </a:rPr>
              <a:t>Ҳуқуқнинг умумий </a:t>
            </a:r>
            <a:r>
              <a:rPr lang="uz-Cyrl-UZ" sz="1500" b="1" dirty="0" smtClean="0">
                <a:solidFill>
                  <a:schemeClr val="tx1"/>
                </a:solidFill>
                <a:latin typeface="Times New Roman" panose="02020603050405020304" pitchFamily="18" charset="0"/>
                <a:cs typeface="Times New Roman" panose="02020603050405020304" pitchFamily="18" charset="0"/>
              </a:rPr>
              <a:t>принциплари; </a:t>
            </a:r>
          </a:p>
          <a:p>
            <a:pPr marL="285750" indent="-285750" algn="just">
              <a:buFont typeface="Wingdings" panose="05000000000000000000" pitchFamily="2" charset="2"/>
              <a:buChar char="ü"/>
            </a:pPr>
            <a:r>
              <a:rPr lang="uz-Cyrl-UZ" sz="1500" b="1" dirty="0" smtClean="0">
                <a:solidFill>
                  <a:schemeClr val="tx1"/>
                </a:solidFill>
                <a:latin typeface="Times New Roman" panose="02020603050405020304" pitchFamily="18" charset="0"/>
                <a:cs typeface="Times New Roman" panose="02020603050405020304" pitchFamily="18" charset="0"/>
              </a:rPr>
              <a:t>Халқаро </a:t>
            </a:r>
            <a:r>
              <a:rPr lang="uz-Cyrl-UZ" sz="1500" b="1" dirty="0">
                <a:solidFill>
                  <a:schemeClr val="tx1"/>
                </a:solidFill>
                <a:latin typeface="Times New Roman" panose="02020603050405020304" pitchFamily="18" charset="0"/>
                <a:cs typeface="Times New Roman" panose="02020603050405020304" pitchFamily="18" charset="0"/>
              </a:rPr>
              <a:t>ташкилотларнинг </a:t>
            </a:r>
            <a:r>
              <a:rPr lang="uz-Cyrl-UZ" sz="1500" b="1" dirty="0" smtClean="0">
                <a:solidFill>
                  <a:schemeClr val="tx1"/>
                </a:solidFill>
                <a:latin typeface="Times New Roman" panose="02020603050405020304" pitchFamily="18" charset="0"/>
                <a:cs typeface="Times New Roman" panose="02020603050405020304" pitchFamily="18" charset="0"/>
              </a:rPr>
              <a:t>резолюциялари; </a:t>
            </a:r>
          </a:p>
          <a:p>
            <a:pPr marL="285750" indent="-285750" algn="just">
              <a:buFont typeface="Wingdings" panose="05000000000000000000" pitchFamily="2" charset="2"/>
              <a:buChar char="ü"/>
            </a:pPr>
            <a:r>
              <a:rPr lang="uz-Cyrl-UZ" sz="1500" b="1" dirty="0" smtClean="0">
                <a:solidFill>
                  <a:schemeClr val="tx1"/>
                </a:solidFill>
                <a:latin typeface="Times New Roman" panose="02020603050405020304" pitchFamily="18" charset="0"/>
                <a:cs typeface="Times New Roman" panose="02020603050405020304" pitchFamily="18" charset="0"/>
              </a:rPr>
              <a:t>Халқаро </a:t>
            </a:r>
            <a:r>
              <a:rPr lang="uz-Cyrl-UZ" sz="1500" b="1" dirty="0">
                <a:solidFill>
                  <a:schemeClr val="tx1"/>
                </a:solidFill>
                <a:latin typeface="Times New Roman" panose="02020603050405020304" pitchFamily="18" charset="0"/>
                <a:cs typeface="Times New Roman" panose="02020603050405020304" pitchFamily="18" charset="0"/>
              </a:rPr>
              <a:t>суд ва арбитражларнинг </a:t>
            </a:r>
            <a:r>
              <a:rPr lang="uz-Cyrl-UZ" sz="1500" b="1" dirty="0" smtClean="0">
                <a:solidFill>
                  <a:schemeClr val="tx1"/>
                </a:solidFill>
                <a:latin typeface="Times New Roman" panose="02020603050405020304" pitchFamily="18" charset="0"/>
                <a:cs typeface="Times New Roman" panose="02020603050405020304" pitchFamily="18" charset="0"/>
              </a:rPr>
              <a:t>қарорлари.</a:t>
            </a:r>
            <a:endParaRPr lang="uz-Cyrl-UZ" sz="1500" b="1" dirty="0">
              <a:solidFill>
                <a:schemeClr val="tx1"/>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419254" y="1820552"/>
            <a:ext cx="1818318" cy="369332"/>
          </a:xfrm>
          <a:prstGeom prst="rect">
            <a:avLst/>
          </a:prstGeom>
        </p:spPr>
        <p:txBody>
          <a:bodyPr wrap="none">
            <a:spAutoFit/>
          </a:bodyPr>
          <a:lstStyle/>
          <a:p>
            <a:r>
              <a:rPr lang="uz-Cyrl-UZ" b="1" dirty="0">
                <a:latin typeface="Times New Roman" panose="02020603050405020304" pitchFamily="18" charset="0"/>
                <a:cs typeface="Times New Roman" panose="02020603050405020304" pitchFamily="18" charset="0"/>
              </a:rPr>
              <a:t>Биринчи гуруҳ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505206" y="1820552"/>
            <a:ext cx="1850378" cy="369332"/>
          </a:xfrm>
          <a:prstGeom prst="rect">
            <a:avLst/>
          </a:prstGeom>
        </p:spPr>
        <p:txBody>
          <a:bodyPr wrap="none">
            <a:spAutoFit/>
          </a:bodyPr>
          <a:lstStyle/>
          <a:p>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Иккинчи </a:t>
            </a: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гуруҳ </a:t>
            </a:r>
            <a:endParaRPr lang="ru-RU" dirty="0"/>
          </a:p>
        </p:txBody>
      </p:sp>
      <p:sp>
        <p:nvSpPr>
          <p:cNvPr id="5" name="Прямоугольник 4"/>
          <p:cNvSpPr/>
          <p:nvPr/>
        </p:nvSpPr>
        <p:spPr>
          <a:xfrm>
            <a:off x="6814193" y="1820552"/>
            <a:ext cx="1704506" cy="369332"/>
          </a:xfrm>
          <a:prstGeom prst="rect">
            <a:avLst/>
          </a:prstGeom>
        </p:spPr>
        <p:txBody>
          <a:bodyPr wrap="none">
            <a:spAutoFit/>
          </a:bodyPr>
          <a:lstStyle/>
          <a:p>
            <a:r>
              <a:rPr lang="uz-Cyrl-UZ"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Учинчи </a:t>
            </a:r>
            <a:r>
              <a:rPr lang="uz-Cyrl-UZ"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гуруҳ </a:t>
            </a:r>
            <a:endParaRPr lang="ru-RU" dirty="0"/>
          </a:p>
        </p:txBody>
      </p:sp>
      <p:cxnSp>
        <p:nvCxnSpPr>
          <p:cNvPr id="18" name="Прямая со стрелкой 17"/>
          <p:cNvCxnSpPr/>
          <p:nvPr/>
        </p:nvCxnSpPr>
        <p:spPr>
          <a:xfrm flipH="1">
            <a:off x="2095675" y="1428563"/>
            <a:ext cx="1599104" cy="413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H="1">
            <a:off x="4635653" y="1445290"/>
            <a:ext cx="336424" cy="4926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6560282" y="1468276"/>
            <a:ext cx="836408" cy="469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219197" y="2158060"/>
            <a:ext cx="2198370" cy="584775"/>
          </a:xfrm>
          <a:prstGeom prst="rect">
            <a:avLst/>
          </a:prstGeom>
        </p:spPr>
        <p:txBody>
          <a:bodyPr wrap="square">
            <a:spAutoFit/>
          </a:bodyPr>
          <a:lstStyle/>
          <a:p>
            <a:pPr algn="ctr"/>
            <a:r>
              <a:rPr lang="uz-Cyrl-UZ" sz="1600" dirty="0">
                <a:latin typeface="Times New Roman" panose="02020603050405020304" pitchFamily="18" charset="0"/>
                <a:cs typeface="Times New Roman" panose="02020603050405020304" pitchFamily="18" charset="0"/>
              </a:rPr>
              <a:t>Халқаро ҳуқуқнинг универсал манбалари</a:t>
            </a:r>
            <a:endParaRPr lang="ru-RU" sz="1600" dirty="0"/>
          </a:p>
        </p:txBody>
      </p:sp>
      <p:sp>
        <p:nvSpPr>
          <p:cNvPr id="27" name="Прямоугольник 26"/>
          <p:cNvSpPr/>
          <p:nvPr/>
        </p:nvSpPr>
        <p:spPr>
          <a:xfrm>
            <a:off x="3460446" y="2128008"/>
            <a:ext cx="1944216" cy="584775"/>
          </a:xfrm>
          <a:prstGeom prst="rect">
            <a:avLst/>
          </a:prstGeom>
        </p:spPr>
        <p:txBody>
          <a:bodyPr wrap="square">
            <a:spAutoFit/>
          </a:bodyPr>
          <a:lstStyle/>
          <a:p>
            <a:pPr algn="ctr"/>
            <a:r>
              <a:rPr lang="uz-Cyrl-UZ" sz="1600" dirty="0">
                <a:latin typeface="Times New Roman" panose="02020603050405020304" pitchFamily="18" charset="0"/>
                <a:cs typeface="Times New Roman" panose="02020603050405020304" pitchFamily="18" charset="0"/>
              </a:rPr>
              <a:t>халқаро ҳуқуқнинг махсус манбалари</a:t>
            </a:r>
            <a:endParaRPr lang="ru-RU" sz="1600" dirty="0"/>
          </a:p>
        </p:txBody>
      </p:sp>
      <p:sp>
        <p:nvSpPr>
          <p:cNvPr id="29" name="Прямоугольник 28"/>
          <p:cNvSpPr/>
          <p:nvPr/>
        </p:nvSpPr>
        <p:spPr>
          <a:xfrm>
            <a:off x="6543582" y="2128007"/>
            <a:ext cx="2487343" cy="584775"/>
          </a:xfrm>
          <a:prstGeom prst="rect">
            <a:avLst/>
          </a:prstGeom>
        </p:spPr>
        <p:txBody>
          <a:bodyPr wrap="square">
            <a:spAutoFit/>
          </a:bodyPr>
          <a:lstStyle/>
          <a:p>
            <a:pPr algn="ctr"/>
            <a:r>
              <a:rPr lang="uz-Cyrl-UZ"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халқаро ҳуқуқнинг қўшимча манбалари</a:t>
            </a:r>
            <a:endParaRPr lang="ru-RU" sz="1600" dirty="0"/>
          </a:p>
        </p:txBody>
      </p:sp>
    </p:spTree>
    <p:extLst>
      <p:ext uri="{BB962C8B-B14F-4D97-AF65-F5344CB8AC3E}">
        <p14:creationId xmlns:p14="http://schemas.microsoft.com/office/powerpoint/2010/main" val="428548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heel(1)">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heel(1)">
                                      <p:cBhvr>
                                        <p:cTn id="17" dur="2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heel(1)">
                                      <p:cBhvr>
                                        <p:cTn id="2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grpSp>
        <p:nvGrpSpPr>
          <p:cNvPr id="6" name="Группа 5"/>
          <p:cNvGrpSpPr/>
          <p:nvPr/>
        </p:nvGrpSpPr>
        <p:grpSpPr>
          <a:xfrm>
            <a:off x="251520" y="89919"/>
            <a:ext cx="2599231" cy="890809"/>
            <a:chOff x="221605" y="0"/>
            <a:chExt cx="2599231" cy="1579211"/>
          </a:xfrm>
        </p:grpSpPr>
        <p:sp>
          <p:nvSpPr>
            <p:cNvPr id="7" name="Скругленный прямоугольник 6"/>
            <p:cNvSpPr/>
            <p:nvPr/>
          </p:nvSpPr>
          <p:spPr>
            <a:xfrm>
              <a:off x="221605" y="0"/>
              <a:ext cx="2599231" cy="1579211"/>
            </a:xfrm>
            <a:prstGeom prst="roundRect">
              <a:avLst>
                <a:gd name="adj" fmla="val 16670"/>
              </a:avLst>
            </a:prstGeom>
          </p:spPr>
          <p:style>
            <a:lnRef idx="0">
              <a:schemeClr val="accent4"/>
            </a:lnRef>
            <a:fillRef idx="3">
              <a:schemeClr val="accent4"/>
            </a:fillRef>
            <a:effectRef idx="3">
              <a:schemeClr val="accent4"/>
            </a:effectRef>
            <a:fontRef idx="minor">
              <a:schemeClr val="lt1"/>
            </a:fontRef>
          </p:style>
        </p:sp>
        <p:sp>
          <p:nvSpPr>
            <p:cNvPr id="8" name="Скругленный прямоугольник 4"/>
            <p:cNvSpPr txBox="1"/>
            <p:nvPr/>
          </p:nvSpPr>
          <p:spPr>
            <a:xfrm>
              <a:off x="298709" y="0"/>
              <a:ext cx="2445021" cy="14250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2400" b="1" dirty="0"/>
                <a:t>3-§. </a:t>
              </a:r>
              <a:r>
                <a:rPr lang="ru-RU" sz="2000" b="1" dirty="0" err="1"/>
                <a:t>Халқаро</a:t>
              </a:r>
              <a:r>
                <a:rPr lang="ru-RU" sz="2000" b="1" dirty="0"/>
                <a:t> </a:t>
              </a:r>
              <a:r>
                <a:rPr lang="ru-RU" sz="2000" b="1" dirty="0" err="1"/>
                <a:t>ҳуқуқ</a:t>
              </a:r>
              <a:r>
                <a:rPr lang="ru-RU" sz="2000" b="1" dirty="0"/>
                <a:t> </a:t>
              </a:r>
              <a:r>
                <a:rPr lang="ru-RU" sz="2000" b="1" dirty="0" err="1"/>
                <a:t>манбалари</a:t>
              </a:r>
              <a:endParaRPr lang="ru-RU" sz="3600" b="1" kern="1200" dirty="0"/>
            </a:p>
          </p:txBody>
        </p:sp>
      </p:grpSp>
      <p:sp>
        <p:nvSpPr>
          <p:cNvPr id="9" name="Скругленный прямоугольник 8"/>
          <p:cNvSpPr/>
          <p:nvPr/>
        </p:nvSpPr>
        <p:spPr>
          <a:xfrm>
            <a:off x="1043608" y="1400011"/>
            <a:ext cx="3384376" cy="246103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z-Cyrl-UZ" sz="1600" b="1" dirty="0">
              <a:solidFill>
                <a:schemeClr val="tx1"/>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4032124" y="206250"/>
            <a:ext cx="1818318" cy="369332"/>
          </a:xfrm>
          <a:prstGeom prst="rect">
            <a:avLst/>
          </a:prstGeom>
        </p:spPr>
        <p:txBody>
          <a:bodyPr wrap="none">
            <a:spAutoFit/>
          </a:bodyPr>
          <a:lstStyle/>
          <a:p>
            <a:r>
              <a:rPr lang="uz-Cyrl-UZ" b="1" dirty="0">
                <a:latin typeface="Times New Roman" panose="02020603050405020304" pitchFamily="18" charset="0"/>
                <a:cs typeface="Times New Roman" panose="02020603050405020304" pitchFamily="18" charset="0"/>
              </a:rPr>
              <a:t>Биринчи гуруҳ </a:t>
            </a:r>
            <a:endParaRPr lang="ru-RU" dirty="0">
              <a:latin typeface="Times New Roman" panose="02020603050405020304" pitchFamily="18" charset="0"/>
              <a:cs typeface="Times New Roman" panose="02020603050405020304" pitchFamily="18" charset="0"/>
            </a:endParaRPr>
          </a:p>
        </p:txBody>
      </p:sp>
      <p:cxnSp>
        <p:nvCxnSpPr>
          <p:cNvPr id="18" name="Прямая со стрелкой 17"/>
          <p:cNvCxnSpPr/>
          <p:nvPr/>
        </p:nvCxnSpPr>
        <p:spPr>
          <a:xfrm flipH="1">
            <a:off x="3779912" y="980728"/>
            <a:ext cx="1008112"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3842098" y="471435"/>
            <a:ext cx="2198370" cy="584775"/>
          </a:xfrm>
          <a:prstGeom prst="rect">
            <a:avLst/>
          </a:prstGeom>
        </p:spPr>
        <p:txBody>
          <a:bodyPr wrap="square">
            <a:spAutoFit/>
          </a:bodyPr>
          <a:lstStyle/>
          <a:p>
            <a:pPr algn="ctr"/>
            <a:r>
              <a:rPr lang="uz-Cyrl-UZ" sz="1600" dirty="0">
                <a:latin typeface="Times New Roman" panose="02020603050405020304" pitchFamily="18" charset="0"/>
                <a:cs typeface="Times New Roman" panose="02020603050405020304" pitchFamily="18" charset="0"/>
              </a:rPr>
              <a:t>Халқаро ҳуқуқнинг универсал манбалари</a:t>
            </a:r>
            <a:endParaRPr lang="ru-RU" sz="1600" dirty="0"/>
          </a:p>
        </p:txBody>
      </p:sp>
      <p:sp>
        <p:nvSpPr>
          <p:cNvPr id="17" name="Прямоугольник 16"/>
          <p:cNvSpPr/>
          <p:nvPr/>
        </p:nvSpPr>
        <p:spPr>
          <a:xfrm>
            <a:off x="1268978" y="1461356"/>
            <a:ext cx="2942982" cy="2322174"/>
          </a:xfrm>
          <a:prstGeom prst="rect">
            <a:avLst/>
          </a:prstGeom>
        </p:spPr>
        <p:txBody>
          <a:bodyPr wrap="square">
            <a:spAutoFit/>
          </a:bodyPr>
          <a:lstStyle/>
          <a:p>
            <a:pPr algn="just">
              <a:lnSpc>
                <a:spcPct val="115000"/>
              </a:lnSpc>
              <a:spcAft>
                <a:spcPts val="0"/>
              </a:spcAft>
            </a:pPr>
            <a:r>
              <a:rPr lang="uz-Cyrl-UZ" b="1" dirty="0" smtClean="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Халқаро шартнома</a:t>
            </a:r>
            <a:r>
              <a:rPr lang="uz-Cyrl-UZ" dirty="0" smtClean="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uz-Cyrl-UZ"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 халқаро ҳуқуқ томонидан тартибга солинадиган давлатлар ва халқаро ҳуқуқнинг бошқа субъектлари ўртасидаги битимдир.</a:t>
            </a:r>
            <a:r>
              <a:rPr lang="uz-Cyrl-U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Скругленный прямоугольник 24"/>
          <p:cNvSpPr/>
          <p:nvPr/>
        </p:nvSpPr>
        <p:spPr>
          <a:xfrm>
            <a:off x="4653354" y="1520599"/>
            <a:ext cx="4377571" cy="486072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b="1" dirty="0" err="1" smtClean="0">
                <a:solidFill>
                  <a:schemeClr val="tx1"/>
                </a:solidFill>
                <a:latin typeface="Times New Roman" panose="02020603050405020304" pitchFamily="18" charset="0"/>
                <a:cs typeface="Times New Roman" panose="02020603050405020304" pitchFamily="18" charset="0"/>
              </a:rPr>
              <a:t>Одат</a:t>
            </a:r>
            <a:r>
              <a:rPr lang="ru-RU" sz="1600" b="1" dirty="0" smtClean="0">
                <a:solidFill>
                  <a:schemeClr val="tx1"/>
                </a:solidFill>
                <a:latin typeface="Times New Roman" panose="02020603050405020304" pitchFamily="18" charset="0"/>
                <a:cs typeface="Times New Roman" panose="02020603050405020304" pitchFamily="18" charset="0"/>
              </a:rPr>
              <a:t> — </a:t>
            </a:r>
            <a:r>
              <a:rPr lang="ru-RU" sz="1600" b="1" dirty="0" err="1" smtClean="0">
                <a:solidFill>
                  <a:schemeClr val="tx1"/>
                </a:solidFill>
                <a:latin typeface="Times New Roman" panose="02020603050405020304" pitchFamily="18" charset="0"/>
                <a:cs typeface="Times New Roman" panose="02020603050405020304" pitchFamily="18" charset="0"/>
              </a:rPr>
              <a:t>халқаро</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ҳуқуқ</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манбаи</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Одат</a:t>
            </a:r>
            <a:r>
              <a:rPr lang="ru-RU" sz="1600" dirty="0">
                <a:solidFill>
                  <a:schemeClr val="tx1"/>
                </a:solidFill>
                <a:latin typeface="Times New Roman" panose="02020603050405020304" pitchFamily="18" charset="0"/>
                <a:cs typeface="Times New Roman" panose="02020603050405020304" pitchFamily="18" charset="0"/>
              </a:rPr>
              <a:t> БМТ </a:t>
            </a:r>
            <a:r>
              <a:rPr lang="ru-RU" sz="1600" dirty="0" err="1">
                <a:solidFill>
                  <a:schemeClr val="tx1"/>
                </a:solidFill>
                <a:latin typeface="Times New Roman" panose="02020603050405020304" pitchFamily="18" charset="0"/>
                <a:cs typeface="Times New Roman" panose="02020603050405020304" pitchFamily="18" charset="0"/>
              </a:rPr>
              <a:t>Халқаро</a:t>
            </a:r>
            <a:r>
              <a:rPr lang="ru-RU" sz="1600" dirty="0">
                <a:solidFill>
                  <a:schemeClr val="tx1"/>
                </a:solidFill>
                <a:latin typeface="Times New Roman" panose="02020603050405020304" pitchFamily="18" charset="0"/>
                <a:cs typeface="Times New Roman" panose="02020603050405020304" pitchFamily="18" charset="0"/>
              </a:rPr>
              <a:t> суди </a:t>
            </a:r>
            <a:r>
              <a:rPr lang="ru-RU" sz="1600" dirty="0" err="1">
                <a:solidFill>
                  <a:schemeClr val="tx1"/>
                </a:solidFill>
                <a:latin typeface="Times New Roman" panose="02020603050405020304" pitchFamily="18" charset="0"/>
                <a:cs typeface="Times New Roman" panose="02020603050405020304" pitchFamily="18" charset="0"/>
              </a:rPr>
              <a:t>статутининг</a:t>
            </a:r>
            <a:r>
              <a:rPr lang="ru-RU" sz="1600" dirty="0">
                <a:solidFill>
                  <a:schemeClr val="tx1"/>
                </a:solidFill>
                <a:latin typeface="Times New Roman" panose="02020603050405020304" pitchFamily="18" charset="0"/>
                <a:cs typeface="Times New Roman" panose="02020603050405020304" pitchFamily="18" charset="0"/>
              </a:rPr>
              <a:t> 38-моддасида «</a:t>
            </a:r>
            <a:r>
              <a:rPr lang="ru-RU" sz="1600" dirty="0" err="1">
                <a:solidFill>
                  <a:schemeClr val="tx1"/>
                </a:solidFill>
                <a:latin typeface="Times New Roman" panose="02020603050405020304" pitchFamily="18" charset="0"/>
                <a:cs typeface="Times New Roman" panose="02020603050405020304" pitchFamily="18" charset="0"/>
              </a:rPr>
              <a:t>ҳуқуқий</a:t>
            </a:r>
            <a:r>
              <a:rPr lang="ru-RU" sz="1600" dirty="0">
                <a:solidFill>
                  <a:schemeClr val="tx1"/>
                </a:solidFill>
                <a:latin typeface="Times New Roman" panose="02020603050405020304" pitchFamily="18" charset="0"/>
                <a:cs typeface="Times New Roman" panose="02020603050405020304" pitchFamily="18" charset="0"/>
              </a:rPr>
              <a:t> норма </a:t>
            </a:r>
            <a:r>
              <a:rPr lang="ru-RU" sz="1600" dirty="0" err="1">
                <a:solidFill>
                  <a:schemeClr val="tx1"/>
                </a:solidFill>
                <a:latin typeface="Times New Roman" panose="02020603050405020304" pitchFamily="18" charset="0"/>
                <a:cs typeface="Times New Roman" panose="02020603050405020304" pitchFamily="18" charset="0"/>
              </a:rPr>
              <a:t>сифатида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қабул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қилинган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умумий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амалиёт»нинг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далили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деб</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белгиланган</a:t>
            </a:r>
            <a:r>
              <a:rPr lang="ru-RU" sz="1600" dirty="0">
                <a:solidFill>
                  <a:schemeClr val="tx1"/>
                </a:solidFill>
                <a:latin typeface="Times New Roman" panose="02020603050405020304" pitchFamily="18" charset="0"/>
                <a:cs typeface="Times New Roman" panose="02020603050405020304" pitchFamily="18" charset="0"/>
              </a:rPr>
              <a:t>.</a:t>
            </a:r>
          </a:p>
          <a:p>
            <a:pPr algn="just"/>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err="1" smtClean="0">
                <a:solidFill>
                  <a:schemeClr val="tx1"/>
                </a:solidFill>
                <a:latin typeface="Times New Roman" panose="02020603050405020304" pitchFamily="18" charset="0"/>
                <a:cs typeface="Times New Roman" panose="02020603050405020304" pitchFamily="18" charset="0"/>
              </a:rPr>
              <a:t>Бироқ</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ҳар</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қандай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халқаро</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одатларни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ҳам</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ҳуқуқий</a:t>
            </a:r>
            <a:r>
              <a:rPr lang="ru-RU" sz="1600" dirty="0">
                <a:solidFill>
                  <a:schemeClr val="tx1"/>
                </a:solidFill>
                <a:latin typeface="Times New Roman" panose="02020603050405020304" pitchFamily="18" charset="0"/>
                <a:cs typeface="Times New Roman" panose="02020603050405020304" pitchFamily="18" charset="0"/>
              </a:rPr>
              <a:t> норма </a:t>
            </a:r>
            <a:r>
              <a:rPr lang="ru-RU" sz="1600" dirty="0" err="1">
                <a:solidFill>
                  <a:schemeClr val="tx1"/>
                </a:solidFill>
                <a:latin typeface="Times New Roman" panose="02020603050405020304" pitchFamily="18" charset="0"/>
                <a:cs typeface="Times New Roman" panose="02020603050405020304" pitchFamily="18" charset="0"/>
              </a:rPr>
              <a:t>сифатида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қўллаш</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мумкин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эмас</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Бунинг</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учун</a:t>
            </a: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одат</a:t>
            </a:r>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қуйидаги</a:t>
            </a:r>
            <a:r>
              <a:rPr lang="ru-RU" sz="1600" dirty="0">
                <a:solidFill>
                  <a:schemeClr val="tx1"/>
                </a:solidFill>
                <a:latin typeface="Times New Roman" panose="02020603050405020304" pitchFamily="18" charset="0"/>
                <a:cs typeface="Times New Roman" panose="02020603050405020304" pitchFamily="18" charset="0"/>
              </a:rPr>
              <a:t> 3 та </a:t>
            </a:r>
            <a:r>
              <a:rPr lang="ru-RU" sz="1600" dirty="0" err="1">
                <a:solidFill>
                  <a:schemeClr val="tx1"/>
                </a:solidFill>
                <a:latin typeface="Times New Roman" panose="02020603050405020304" pitchFamily="18" charset="0"/>
                <a:cs typeface="Times New Roman" panose="02020603050405020304" pitchFamily="18" charset="0"/>
              </a:rPr>
              <a:t>талабга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жавоб</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бериши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лозим</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a:solidFill>
                  <a:schemeClr val="tx1"/>
                </a:solidFill>
                <a:latin typeface="Times New Roman" panose="02020603050405020304" pitchFamily="18" charset="0"/>
                <a:cs typeface="Times New Roman" panose="02020603050405020304" pitchFamily="18" charset="0"/>
              </a:rPr>
              <a:t>1. </a:t>
            </a:r>
            <a:r>
              <a:rPr lang="ru-RU" sz="1600" dirty="0" err="1">
                <a:solidFill>
                  <a:schemeClr val="tx1"/>
                </a:solidFill>
                <a:latin typeface="Times New Roman" panose="02020603050405020304" pitchFamily="18" charset="0"/>
                <a:cs typeface="Times New Roman" panose="02020603050405020304" pitchFamily="18" charset="0"/>
              </a:rPr>
              <a:t>халқаро</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одат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нормалари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узоқ</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вақт</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давомида</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қўлланилган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бўлиши</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a:solidFill>
                  <a:schemeClr val="tx1"/>
                </a:solidFill>
                <a:latin typeface="Times New Roman" panose="02020603050405020304" pitchFamily="18" charset="0"/>
                <a:cs typeface="Times New Roman" panose="02020603050405020304" pitchFamily="18" charset="0"/>
              </a:rPr>
              <a:t>2. </a:t>
            </a:r>
            <a:r>
              <a:rPr lang="ru-RU" sz="1600" dirty="0" err="1">
                <a:solidFill>
                  <a:schemeClr val="tx1"/>
                </a:solidFill>
                <a:latin typeface="Times New Roman" panose="02020603050405020304" pitchFamily="18" charset="0"/>
                <a:cs typeface="Times New Roman" panose="02020603050405020304" pitchFamily="18" charset="0"/>
              </a:rPr>
              <a:t>халқаро</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ҳуқуқ</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субъектлари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томонидан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олинган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бўлиши</a:t>
            </a:r>
            <a:r>
              <a:rPr lang="ru-RU" sz="1600" dirty="0">
                <a:solidFill>
                  <a:schemeClr val="tx1"/>
                </a:solidFill>
                <a:latin typeface="Times New Roman" panose="02020603050405020304" pitchFamily="18" charset="0"/>
                <a:cs typeface="Times New Roman" panose="02020603050405020304" pitchFamily="18" charset="0"/>
              </a:rPr>
              <a:t>; </a:t>
            </a:r>
          </a:p>
          <a:p>
            <a:pPr algn="just"/>
            <a:r>
              <a:rPr lang="ru-RU" sz="1600" dirty="0">
                <a:solidFill>
                  <a:schemeClr val="tx1"/>
                </a:solidFill>
                <a:latin typeface="Times New Roman" panose="02020603050405020304" pitchFamily="18" charset="0"/>
                <a:cs typeface="Times New Roman" panose="02020603050405020304" pitchFamily="18" charset="0"/>
              </a:rPr>
              <a:t>3. </a:t>
            </a:r>
            <a:r>
              <a:rPr lang="ru-RU" sz="1600" dirty="0" err="1">
                <a:solidFill>
                  <a:schemeClr val="tx1"/>
                </a:solidFill>
                <a:latin typeface="Times New Roman" panose="02020603050405020304" pitchFamily="18" charset="0"/>
                <a:cs typeface="Times New Roman" panose="02020603050405020304" pitchFamily="18" charset="0"/>
              </a:rPr>
              <a:t>ҳуқуқий</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мажбурийлиги</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тан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олинган</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бўлиши</a:t>
            </a:r>
            <a:r>
              <a:rPr lang="ru-RU" sz="1600" dirty="0">
                <a:solidFill>
                  <a:schemeClr val="tx1"/>
                </a:solidFill>
                <a:latin typeface="Times New Roman" panose="02020603050405020304" pitchFamily="18" charset="0"/>
                <a:cs typeface="Times New Roman" panose="02020603050405020304" pitchFamily="18" charset="0"/>
              </a:rPr>
              <a:t>. </a:t>
            </a:r>
          </a:p>
          <a:p>
            <a:pPr algn="just"/>
            <a:endParaRPr lang="uz-Cyrl-UZ" sz="1600" dirty="0">
              <a:solidFill>
                <a:schemeClr val="tx1"/>
              </a:solidFill>
              <a:latin typeface="Times New Roman" panose="02020603050405020304" pitchFamily="18" charset="0"/>
              <a:cs typeface="Times New Roman" panose="02020603050405020304" pitchFamily="18" charset="0"/>
            </a:endParaRPr>
          </a:p>
        </p:txBody>
      </p:sp>
      <p:cxnSp>
        <p:nvCxnSpPr>
          <p:cNvPr id="28" name="Прямая со стрелкой 27"/>
          <p:cNvCxnSpPr/>
          <p:nvPr/>
        </p:nvCxnSpPr>
        <p:spPr>
          <a:xfrm>
            <a:off x="5292080" y="1039971"/>
            <a:ext cx="748388" cy="36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Скругленный прямоугольник 13"/>
          <p:cNvSpPr/>
          <p:nvPr/>
        </p:nvSpPr>
        <p:spPr>
          <a:xfrm flipH="1">
            <a:off x="57276" y="4003099"/>
            <a:ext cx="4370708" cy="246103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Халқаро</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ҳуқуқий</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одатдан</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халқаро</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ҳуқуқий</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одатийликни</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фарқлаш</a:t>
            </a:r>
            <a:r>
              <a:rPr lang="ru-RU" sz="1600" b="1" i="1" dirty="0">
                <a:solidFill>
                  <a:schemeClr val="tx1"/>
                </a:solidFill>
                <a:latin typeface="Times New Roman" panose="02020603050405020304" pitchFamily="18" charset="0"/>
                <a:cs typeface="Times New Roman" panose="02020603050405020304" pitchFamily="18" charset="0"/>
              </a:rPr>
              <a:t> </a:t>
            </a:r>
            <a:r>
              <a:rPr lang="ru-RU" sz="1600" b="1" i="1" dirty="0" err="1">
                <a:solidFill>
                  <a:schemeClr val="tx1"/>
                </a:solidFill>
                <a:latin typeface="Times New Roman" panose="02020603050405020304" pitchFamily="18" charset="0"/>
                <a:cs typeface="Times New Roman" panose="02020603050405020304" pitchFamily="18" charset="0"/>
              </a:rPr>
              <a:t>лозим</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Одатийлик</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бу</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давлатларнинг</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юридик</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мажбурий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кучга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эга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бўлмаган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умумий</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амалиётидир</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Масалан</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халқаро</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такаллуф</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кўрсатиш</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нормалари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яъни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давлат</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раҳбари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ёки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ҳукумат</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бошлиғини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кутиб</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олиш</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тантанали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маросими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очиқ</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денгизда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кемаларнинг</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ўзаро</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мушакбозлиги</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ва</a:t>
            </a:r>
            <a:r>
              <a:rPr lang="ru-RU" sz="1600" i="1" dirty="0">
                <a:solidFill>
                  <a:schemeClr val="tx1"/>
                </a:solidFill>
                <a:latin typeface="Times New Roman" panose="02020603050405020304" pitchFamily="18" charset="0"/>
                <a:cs typeface="Times New Roman" panose="02020603050405020304" pitchFamily="18" charset="0"/>
              </a:rPr>
              <a:t> </a:t>
            </a:r>
            <a:r>
              <a:rPr lang="ru-RU" sz="1600" i="1" dirty="0" err="1">
                <a:solidFill>
                  <a:schemeClr val="tx1"/>
                </a:solidFill>
                <a:latin typeface="Times New Roman" panose="02020603050405020304" pitchFamily="18" charset="0"/>
                <a:cs typeface="Times New Roman" panose="02020603050405020304" pitchFamily="18" charset="0"/>
              </a:rPr>
              <a:t>х.к</a:t>
            </a:r>
            <a:r>
              <a:rPr lang="ru-RU" sz="1600" i="1" dirty="0">
                <a:solidFill>
                  <a:schemeClr val="tx1"/>
                </a:solidFill>
                <a:latin typeface="Times New Roman" panose="02020603050405020304" pitchFamily="18" charset="0"/>
                <a:cs typeface="Times New Roman" panose="02020603050405020304" pitchFamily="18" charset="0"/>
              </a:rPr>
              <a:t>. </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3" name="Стрелка углом 2"/>
          <p:cNvSpPr/>
          <p:nvPr/>
        </p:nvSpPr>
        <p:spPr>
          <a:xfrm rot="11654931">
            <a:off x="4208785" y="6224960"/>
            <a:ext cx="1575980" cy="47835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60028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heel(1)">
                                      <p:cBhvr>
                                        <p:cTn id="1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вал 10"/>
          <p:cNvSpPr/>
          <p:nvPr/>
        </p:nvSpPr>
        <p:spPr>
          <a:xfrm>
            <a:off x="7956376" y="116632"/>
            <a:ext cx="1074549" cy="54856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2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3-§. </a:t>
            </a:r>
            <a:endParaRPr lang="ru-RU" sz="2000" dirty="0">
              <a:solidFill>
                <a:srgbClr val="FFFF00"/>
              </a:solidFill>
            </a:endParaRPr>
          </a:p>
          <a:p>
            <a:pPr algn="ctr"/>
            <a:endParaRPr lang="ru-RU" sz="2000" b="1" dirty="0"/>
          </a:p>
        </p:txBody>
      </p:sp>
      <p:sp>
        <p:nvSpPr>
          <p:cNvPr id="4" name="Прямоугольник 3"/>
          <p:cNvSpPr/>
          <p:nvPr/>
        </p:nvSpPr>
        <p:spPr>
          <a:xfrm>
            <a:off x="284738" y="260648"/>
            <a:ext cx="8208912" cy="6552563"/>
          </a:xfrm>
          <a:prstGeom prst="rect">
            <a:avLst/>
          </a:prstGeom>
        </p:spPr>
        <p:txBody>
          <a:bodyPr wrap="square">
            <a:spAutoFit/>
          </a:bodyPr>
          <a:lstStyle/>
          <a:p>
            <a:pPr indent="449580" algn="ctr">
              <a:lnSpc>
                <a:spcPct val="115000"/>
              </a:lnSpc>
              <a:spcAft>
                <a:spcPts val="0"/>
              </a:spcAft>
            </a:pPr>
            <a:r>
              <a:rPr lang="uz-Cyrl-UZ" sz="1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SALINI КОМПАНИЯСИ (ИТАЛИЯ ФИРМАСИ) ВА МАРОККО ҚИРОЛЛИГИ</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uz-Cyrl-UZ" sz="1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Кейис:</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SALINI компанияси (Италия фирмаси) 1994 йилда Марокко Қироллигига йўл қурилиши яъни, трасса қуриш учун инвестиция киритади. Мамлакатдаги ноқулай об-ҳаво шароити ва баъзи техник сабабларга кўра йўл қурилиши юзасидан лойиҳани ўз вақтида якунлай олмайди. Ва иш кўрсатилган режадан (32 ой) 4 ойга кечикади (36 ойга чўзилади). Натижада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Марокко Қироллиги мазкур лойиҳани мажбурий тугатиш чораларини кўради.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Бундан норози бўлган SALINI компанияси (Италия фирмаси) 2000 йилда    мазкур низо юзасидан Марокко қироллигига қарши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Инвестицион низоларни ҳал этиш халқаро марказига(Вашингтон) ариза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билан мурожаат қилади. Халқаро марказ томонидан SALINI компанияси (Италия фирмаси) иши юзасидан махсус трибунал ташкил этилади ва  трибул мавжуд ҳужжатлар билан танишиб чиқиб, SALINI компаниясининг (Италия фирмаси) ҳақиқатдан ҳам инвестор эканлигини тан олади. Халқаро марказнинг инвесторни ҳақиқатдан ҳам инвестор ёки инвестор эмаслигини белгилаш юзасидан ўзининг махсус талаблари мавжуд бўлиб, ушбу ўринда халқаро марказ аввало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“Давлатлар ва ажнабий шахслар ўртасидаги инвестицияга доир низоларни ҳал этиш тартиби тўғрисида”ги</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Конвенцияга (1965 йил 18 март, Вашингтон) асосланади. Конвенциянинг 25-моддаси биринчи қисмида Марказ </a:t>
            </a:r>
            <a:r>
              <a:rPr lang="uz-Cyrl-UZ" sz="14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инвестицион низолар билан боғлиқ масалаларни кўриш ваколатига </a:t>
            </a:r>
            <a:r>
              <a:rPr lang="uz-Cyrl-UZ"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эгалиги белгиланган.</a:t>
            </a:r>
            <a:r>
              <a:rPr lang="ru-RU" sz="1200" dirty="0" smtClean="0"/>
              <a:t> </a:t>
            </a:r>
            <a:r>
              <a:rPr lang="en-US" sz="1400" dirty="0">
                <a:latin typeface="Times New Roman" panose="02020603050405020304" pitchFamily="18" charset="0"/>
                <a:cs typeface="Times New Roman" panose="02020603050405020304" pitchFamily="18" charset="0"/>
              </a:rPr>
              <a:t>SALINI </a:t>
            </a:r>
            <a:r>
              <a:rPr lang="ru-RU" sz="1400" dirty="0" err="1">
                <a:latin typeface="Times New Roman" panose="02020603050405020304" pitchFamily="18" charset="0"/>
                <a:cs typeface="Times New Roman" panose="02020603050405020304" pitchFamily="18" charset="0"/>
              </a:rPr>
              <a:t>компанияси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иши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юзасидан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Марказда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ташкил</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этилган</a:t>
            </a:r>
            <a:r>
              <a:rPr lang="ru-RU" sz="1400" dirty="0">
                <a:latin typeface="Times New Roman" panose="02020603050405020304" pitchFamily="18" charset="0"/>
                <a:cs typeface="Times New Roman" panose="02020603050405020304" pitchFamily="18" charset="0"/>
              </a:rPr>
              <a:t> трибунал </a:t>
            </a:r>
            <a:r>
              <a:rPr lang="ru-RU" sz="1400" dirty="0" err="1">
                <a:latin typeface="Times New Roman" panose="02020603050405020304" pitchFamily="18" charset="0"/>
                <a:cs typeface="Times New Roman" panose="02020603050405020304" pitchFamily="18" charset="0"/>
              </a:rPr>
              <a:t>мазкур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ишни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кўриш</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давомида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ўзини</a:t>
            </a:r>
            <a:r>
              <a:rPr lang="ru-RU" sz="1400" dirty="0">
                <a:latin typeface="Times New Roman" panose="02020603050405020304" pitchFamily="18" charset="0"/>
                <a:cs typeface="Times New Roman" panose="02020603050405020304" pitchFamily="18" charset="0"/>
              </a:rPr>
              <a:t> инвестор </a:t>
            </a:r>
            <a:r>
              <a:rPr lang="ru-RU" sz="1400" dirty="0" err="1">
                <a:latin typeface="Times New Roman" panose="02020603050405020304" pitchFamily="18" charset="0"/>
                <a:cs typeface="Times New Roman" panose="02020603050405020304" pitchFamily="18" charset="0"/>
              </a:rPr>
              <a:t>деб</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даъво</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қилаётган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шахс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томонидан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мамлакатга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киритилаётган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манба</a:t>
            </a:r>
            <a:r>
              <a:rPr lang="ru-RU" sz="1400" dirty="0">
                <a:latin typeface="Times New Roman" panose="02020603050405020304" pitchFamily="18" charset="0"/>
                <a:cs typeface="Times New Roman" panose="02020603050405020304" pitchFamily="18" charset="0"/>
              </a:rPr>
              <a:t>(пул </a:t>
            </a:r>
            <a:r>
              <a:rPr lang="ru-RU" sz="1400" dirty="0" err="1">
                <a:latin typeface="Times New Roman" panose="02020603050405020304" pitchFamily="18" charset="0"/>
                <a:cs typeface="Times New Roman" panose="02020603050405020304" pitchFamily="18" charset="0"/>
              </a:rPr>
              <a:t>ва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бошқа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кўринишдаги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ҳақиқатда</a:t>
            </a:r>
            <a:r>
              <a:rPr lang="ru-RU" sz="1400" dirty="0">
                <a:latin typeface="Times New Roman" panose="02020603050405020304" pitchFamily="18" charset="0"/>
                <a:cs typeface="Times New Roman" panose="02020603050405020304" pitchFamily="18" charset="0"/>
              </a:rPr>
              <a:t> инвестиция </a:t>
            </a:r>
            <a:r>
              <a:rPr lang="ru-RU" sz="1400" dirty="0" err="1">
                <a:latin typeface="Times New Roman" panose="02020603050405020304" pitchFamily="18" charset="0"/>
                <a:cs typeface="Times New Roman" panose="02020603050405020304" pitchFamily="18" charset="0"/>
              </a:rPr>
              <a:t>деб</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олиш</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учун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унинг</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муайян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талабларга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жавоб</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бериши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лозимлигини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келтиради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ва</a:t>
            </a:r>
            <a:r>
              <a:rPr lang="ru-RU" sz="1400" dirty="0">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ўзлари</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томонидан</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ишлаб</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чиқилган</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мазкур</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талабларни</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санаб</a:t>
            </a:r>
            <a:r>
              <a:rPr lang="ru-RU" sz="1400" dirty="0">
                <a:solidFill>
                  <a:srgbClr val="FF0000"/>
                </a:solidFill>
                <a:latin typeface="Times New Roman" panose="02020603050405020304" pitchFamily="18" charset="0"/>
                <a:cs typeface="Times New Roman" panose="02020603050405020304" pitchFamily="18" charset="0"/>
              </a:rPr>
              <a:t> </a:t>
            </a:r>
            <a:r>
              <a:rPr lang="ru-RU" sz="1400" dirty="0" err="1">
                <a:solidFill>
                  <a:srgbClr val="FF0000"/>
                </a:solidFill>
                <a:latin typeface="Times New Roman" panose="02020603050405020304" pitchFamily="18" charset="0"/>
                <a:cs typeface="Times New Roman" panose="02020603050405020304" pitchFamily="18" charset="0"/>
              </a:rPr>
              <a:t>ўтади</a:t>
            </a:r>
            <a:r>
              <a:rPr lang="ru-RU" sz="1400" dirty="0">
                <a:solidFill>
                  <a:srgbClr val="FF0000"/>
                </a:solidFill>
                <a:latin typeface="Times New Roman" panose="02020603050405020304" pitchFamily="18" charset="0"/>
                <a:cs typeface="Times New Roman" panose="02020603050405020304" pitchFamily="18" charset="0"/>
              </a:rPr>
              <a:t>. </a:t>
            </a:r>
          </a:p>
          <a:p>
            <a:pPr algn="just">
              <a:spcAft>
                <a:spcPts val="0"/>
              </a:spcAft>
            </a:pPr>
            <a:r>
              <a:rPr lang="ru-RU" sz="1400" b="1" dirty="0" err="1">
                <a:latin typeface="Times New Roman" panose="02020603050405020304" pitchFamily="18" charset="0"/>
                <a:cs typeface="Times New Roman" panose="02020603050405020304" pitchFamily="18" charset="0"/>
              </a:rPr>
              <a:t>Биринчи</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талаб</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инвестор </a:t>
            </a:r>
            <a:r>
              <a:rPr lang="ru-RU" sz="1400" dirty="0" err="1">
                <a:latin typeface="Times New Roman" panose="02020603050405020304" pitchFamily="18" charset="0"/>
                <a:cs typeface="Times New Roman" panose="02020603050405020304" pitchFamily="18" charset="0"/>
              </a:rPr>
              <a:t>томонидан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росмана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чиқим</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бўлиши</a:t>
            </a:r>
            <a:r>
              <a:rPr lang="ru-RU" sz="1400" dirty="0">
                <a:latin typeface="Times New Roman" panose="02020603050405020304" pitchFamily="18" charset="0"/>
                <a:cs typeface="Times New Roman" panose="02020603050405020304" pitchFamily="18" charset="0"/>
              </a:rPr>
              <a:t>(</a:t>
            </a:r>
            <a:r>
              <a:rPr lang="ru-RU" sz="1400" dirty="0" err="1">
                <a:latin typeface="Times New Roman" panose="02020603050405020304" pitchFamily="18" charset="0"/>
                <a:cs typeface="Times New Roman" panose="02020603050405020304" pitchFamily="18" charset="0"/>
              </a:rPr>
              <a:t>мас</a:t>
            </a:r>
            <a:r>
              <a:rPr lang="ru-RU" sz="1400" dirty="0">
                <a:latin typeface="Times New Roman" panose="02020603050405020304" pitchFamily="18" charset="0"/>
                <a:cs typeface="Times New Roman" panose="02020603050405020304" pitchFamily="18" charset="0"/>
              </a:rPr>
              <a:t>: пул </a:t>
            </a:r>
            <a:r>
              <a:rPr lang="ru-RU" sz="1400" dirty="0" err="1">
                <a:latin typeface="Times New Roman" panose="02020603050405020304" pitchFamily="18" charset="0"/>
                <a:cs typeface="Times New Roman" panose="02020603050405020304" pitchFamily="18" charset="0"/>
              </a:rPr>
              <a:t>кўринишида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нарса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кўринишида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ишчи</a:t>
            </a:r>
            <a:r>
              <a:rPr lang="ru-RU" sz="1400" dirty="0">
                <a:latin typeface="Times New Roman" panose="02020603050405020304" pitchFamily="18" charset="0"/>
                <a:cs typeface="Times New Roman" panose="02020603050405020304" pitchFamily="18" charset="0"/>
              </a:rPr>
              <a:t> кучи </a:t>
            </a:r>
            <a:r>
              <a:rPr lang="ru-RU" sz="1400" dirty="0" err="1">
                <a:latin typeface="Times New Roman" panose="02020603050405020304" pitchFamily="18" charset="0"/>
                <a:cs typeface="Times New Roman" panose="02020603050405020304" pitchFamily="18" charset="0"/>
              </a:rPr>
              <a:t>кўринишида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интелектуал</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мулк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кўринишида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ва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х.к</a:t>
            </a:r>
            <a:r>
              <a:rPr lang="ru-RU" sz="1400" dirty="0">
                <a:latin typeface="Times New Roman" panose="02020603050405020304" pitchFamily="18" charset="0"/>
                <a:cs typeface="Times New Roman" panose="02020603050405020304" pitchFamily="18" charset="0"/>
              </a:rPr>
              <a:t>.).</a:t>
            </a:r>
          </a:p>
          <a:p>
            <a:pPr algn="just">
              <a:spcAft>
                <a:spcPts val="0"/>
              </a:spcAft>
            </a:pPr>
            <a:r>
              <a:rPr lang="ru-RU" sz="1400" b="1" dirty="0" err="1">
                <a:latin typeface="Times New Roman" panose="02020603050405020304" pitchFamily="18" charset="0"/>
                <a:cs typeface="Times New Roman" panose="02020603050405020304" pitchFamily="18" charset="0"/>
              </a:rPr>
              <a:t>Иккинчи</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талаб</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таваккалчилик</a:t>
            </a:r>
            <a:r>
              <a:rPr lang="ru-RU" sz="1400" dirty="0">
                <a:latin typeface="Times New Roman" panose="02020603050405020304" pitchFamily="18" charset="0"/>
                <a:cs typeface="Times New Roman" panose="02020603050405020304" pitchFamily="18" charset="0"/>
              </a:rPr>
              <a:t>.</a:t>
            </a:r>
          </a:p>
          <a:p>
            <a:pPr algn="just">
              <a:spcAft>
                <a:spcPts val="0"/>
              </a:spcAft>
            </a:pPr>
            <a:r>
              <a:rPr lang="ru-RU" sz="1400" b="1" dirty="0" err="1">
                <a:latin typeface="Times New Roman" panose="02020603050405020304" pitchFamily="18" charset="0"/>
                <a:cs typeface="Times New Roman" panose="02020603050405020304" pitchFamily="18" charset="0"/>
              </a:rPr>
              <a:t>Учинчи</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талаб</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ишнинг</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камида</a:t>
            </a:r>
            <a:r>
              <a:rPr lang="ru-RU" sz="1400" dirty="0">
                <a:latin typeface="Times New Roman" panose="02020603050405020304" pitchFamily="18" charset="0"/>
                <a:cs typeface="Times New Roman" panose="02020603050405020304" pitchFamily="18" charset="0"/>
              </a:rPr>
              <a:t> 2 </a:t>
            </a:r>
            <a:r>
              <a:rPr lang="ru-RU" sz="1400" dirty="0" err="1">
                <a:latin typeface="Times New Roman" panose="02020603050405020304" pitchFamily="18" charset="0"/>
                <a:cs typeface="Times New Roman" panose="02020603050405020304" pitchFamily="18" charset="0"/>
              </a:rPr>
              <a:t>йилдан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кўроқ</a:t>
            </a:r>
            <a:r>
              <a:rPr lang="ru-RU" sz="1400" dirty="0">
                <a:latin typeface="Times New Roman" panose="02020603050405020304" pitchFamily="18" charset="0"/>
                <a:cs typeface="Times New Roman" panose="02020603050405020304" pitchFamily="18" charset="0"/>
              </a:rPr>
              <a:t> </a:t>
            </a:r>
            <a:r>
              <a:rPr lang="ru-RU" sz="1400" dirty="0" err="1" smtClean="0">
                <a:latin typeface="Times New Roman" panose="02020603050405020304" pitchFamily="18" charset="0"/>
                <a:cs typeface="Times New Roman" panose="02020603050405020304" pitchFamily="18" charset="0"/>
              </a:rPr>
              <a:t>муддатга</a:t>
            </a:r>
            <a:r>
              <a:rPr lang="ru-RU" sz="1400" dirty="0" smtClean="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бўлиши</a:t>
            </a:r>
            <a:r>
              <a:rPr lang="ru-RU" sz="1400" dirty="0">
                <a:latin typeface="Times New Roman" panose="02020603050405020304" pitchFamily="18" charset="0"/>
                <a:cs typeface="Times New Roman" panose="02020603050405020304" pitchFamily="18" charset="0"/>
              </a:rPr>
              <a:t>.</a:t>
            </a:r>
          </a:p>
          <a:p>
            <a:pPr algn="just">
              <a:spcAft>
                <a:spcPts val="0"/>
              </a:spcAft>
            </a:pPr>
            <a:r>
              <a:rPr lang="ru-RU" sz="1400" b="1" dirty="0" err="1">
                <a:latin typeface="Times New Roman" panose="02020603050405020304" pitchFamily="18" charset="0"/>
                <a:cs typeface="Times New Roman" panose="02020603050405020304" pitchFamily="18" charset="0"/>
              </a:rPr>
              <a:t>Тўртинчи</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талаб</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ўша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давлатнинг</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ривожланишига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қўшган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фойдаси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ва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ҳиссаси</a:t>
            </a:r>
            <a:r>
              <a:rPr lang="ru-RU" sz="1400" dirty="0" smtClean="0">
                <a:latin typeface="Times New Roman" panose="02020603050405020304" pitchFamily="18" charset="0"/>
                <a:cs typeface="Times New Roman" panose="02020603050405020304" pitchFamily="18" charset="0"/>
              </a:rPr>
              <a:t>.</a:t>
            </a:r>
          </a:p>
          <a:p>
            <a:pPr algn="just"/>
            <a:r>
              <a:rPr lang="uz-Cyrl-UZ" sz="1400" dirty="0">
                <a:latin typeface="Times New Roman" panose="02020603050405020304" pitchFamily="18" charset="0"/>
                <a:cs typeface="Times New Roman" panose="02020603050405020304" pitchFamily="18" charset="0"/>
              </a:rPr>
              <a:t>SALINI компанияси мазкур талабларга тўлиқ жавоб беради. Бироқ, Марокко Қироллиги томонидан мазкур лойиҳани мажбурий тугатилиши ноқонуний бўлганлигини асослаб бераолмайди. Натижада иш Марокко Қироллиги фойдасига ҳал бўлади. </a:t>
            </a:r>
            <a:endParaRPr lang="ru-RU" sz="1400" dirty="0">
              <a:latin typeface="Times New Roman" panose="02020603050405020304" pitchFamily="18" charset="0"/>
              <a:cs typeface="Times New Roman" panose="02020603050405020304" pitchFamily="18" charset="0"/>
            </a:endParaRPr>
          </a:p>
          <a:p>
            <a:pPr algn="just"/>
            <a:r>
              <a:rPr lang="uz-Cyrl-UZ" sz="1400" dirty="0">
                <a:latin typeface="Times New Roman" panose="02020603050405020304" pitchFamily="18" charset="0"/>
                <a:cs typeface="Times New Roman" panose="02020603050405020304" pitchFamily="18" charset="0"/>
              </a:rPr>
              <a:t>Халқаро марказ трибунали томонидан инвесторни тан олиш бўйича ишлаб чиқилган юқоридаги </a:t>
            </a:r>
            <a:r>
              <a:rPr lang="uz-Cyrl-UZ" sz="1400" b="1" dirty="0">
                <a:latin typeface="Times New Roman" panose="02020603050405020304" pitchFamily="18" charset="0"/>
                <a:cs typeface="Times New Roman" panose="02020603050405020304" pitchFamily="18" charset="0"/>
              </a:rPr>
              <a:t>қўшимча тўртта талаб</a:t>
            </a:r>
            <a:r>
              <a:rPr lang="uz-Cyrl-UZ" sz="1400" dirty="0">
                <a:latin typeface="Times New Roman" panose="02020603050405020304" pitchFamily="18" charset="0"/>
                <a:cs typeface="Times New Roman" panose="02020603050405020304" pitchFamily="18" charset="0"/>
              </a:rPr>
              <a:t> амалиётда биринчиси эди. Мазкур талаб шунга ўхшаш кейинги халқаро ишларда халқаро одат сифатида фойдаланила бошланган. </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29871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22143</TotalTime>
  <Words>1613</Words>
  <Application>Microsoft Office PowerPoint</Application>
  <PresentationFormat>Экран (4:3)</PresentationFormat>
  <Paragraphs>158</Paragraphs>
  <Slides>17</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Arial</vt:lpstr>
      <vt:lpstr>Calibri</vt:lpstr>
      <vt:lpstr>Franklin Gothic Book</vt:lpstr>
      <vt:lpstr>Franklin Gothic Medium</vt:lpstr>
      <vt:lpstr>Times New Roman</vt:lpstr>
      <vt:lpstr>Tunga</vt:lpstr>
      <vt:lpstr>Wingdings</vt:lpstr>
      <vt:lpstr>Углы</vt:lpstr>
      <vt:lpstr>«ИНСОН ҲУҚУҚЛАРИ ва ХАЛҚАРО ҲУҚУҚ» КАФЕДРАСИ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Халқаро ҳуқуқ принциплари</vt:lpstr>
      <vt:lpstr>3. Халқаро ҳуқуқ принциплари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Инсон ҳуқуқлари ва халқаро ҳуқуқ</dc:title>
  <dc:creator>user</dc:creator>
  <cp:lastModifiedBy>User</cp:lastModifiedBy>
  <cp:revision>341</cp:revision>
  <dcterms:created xsi:type="dcterms:W3CDTF">2021-05-06T04:11:15Z</dcterms:created>
  <dcterms:modified xsi:type="dcterms:W3CDTF">2023-09-19T07:24:46Z</dcterms:modified>
</cp:coreProperties>
</file>