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5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20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05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76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5732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064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291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338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86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22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34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6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4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37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835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83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12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98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65CF-0D5E-4025-96FC-7ECFFF0F71EB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B98B1-80AC-4702-9EF9-57EAC8DC2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6369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ex.uz/docs/3523891#3530710" TargetMode="External"/><Relationship Id="rId2" Type="http://schemas.openxmlformats.org/officeDocument/2006/relationships/hyperlink" Target="http://lex.uz/docs/3523891#3531018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ex.uz/docs/3523891#3532260" TargetMode="External"/><Relationship Id="rId2" Type="http://schemas.openxmlformats.org/officeDocument/2006/relationships/hyperlink" Target="http://lex.uz/docs/3523891#353071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ex.uz/docs/3523891#3530677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ex.uz/docs/3523891#3530738" TargetMode="External"/><Relationship Id="rId2" Type="http://schemas.openxmlformats.org/officeDocument/2006/relationships/hyperlink" Target="http://lex.uz/docs/3523891#3530739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ex.uz/docs/3523891#3527459" TargetMode="External"/><Relationship Id="rId7" Type="http://schemas.openxmlformats.org/officeDocument/2006/relationships/hyperlink" Target="http://lex.uz/docs/3523891#3530630" TargetMode="External"/><Relationship Id="rId2" Type="http://schemas.openxmlformats.org/officeDocument/2006/relationships/hyperlink" Target="http://lex.uz/docs/3523891#352740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lex.uz/docs/3523891#3528173" TargetMode="External"/><Relationship Id="rId5" Type="http://schemas.openxmlformats.org/officeDocument/2006/relationships/hyperlink" Target="http://lex.uz/docs/3523891#3528169" TargetMode="External"/><Relationship Id="rId4" Type="http://schemas.openxmlformats.org/officeDocument/2006/relationships/hyperlink" Target="http://lex.uz/docs/3523891#352815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lex.uz/docs/3523891#3530710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ex.uz/docs/3523891#3530640" TargetMode="External"/><Relationship Id="rId2" Type="http://schemas.openxmlformats.org/officeDocument/2006/relationships/hyperlink" Target="http://lex.uz/docs/3523891#353063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err="1"/>
              <a:t>Процессуал</a:t>
            </a:r>
            <a:r>
              <a:rPr lang="ru-RU" b="1" dirty="0"/>
              <a:t> </a:t>
            </a:r>
            <a:r>
              <a:rPr lang="ru-RU" b="1" dirty="0" err="1"/>
              <a:t>муддатлар</a:t>
            </a:r>
            <a:r>
              <a:rPr lang="ru-RU" b="1" dirty="0"/>
              <a:t> </a:t>
            </a:r>
            <a:r>
              <a:rPr lang="ru-RU" b="1" dirty="0" err="1"/>
              <a:t>тўғрисидаги</a:t>
            </a:r>
            <a:r>
              <a:rPr lang="ru-RU" b="1" dirty="0"/>
              <a:t> </a:t>
            </a:r>
            <a:r>
              <a:rPr lang="ru-RU" b="1" dirty="0" err="1"/>
              <a:t>нормалар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9327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856984" cy="6336704"/>
          </a:xfrm>
        </p:spPr>
        <p:txBody>
          <a:bodyPr>
            <a:noAutofit/>
          </a:bodyPr>
          <a:lstStyle/>
          <a:p>
            <a:pPr indent="541338" algn="just"/>
            <a:r>
              <a:rPr lang="uz-Cyrl-UZ" sz="2200" dirty="0">
                <a:solidFill>
                  <a:schemeClr val="tx1"/>
                </a:solidFill>
              </a:rPr>
              <a:t>Қ</a:t>
            </a:r>
            <a:r>
              <a:rPr lang="ru-RU" sz="2200" dirty="0" err="1">
                <a:solidFill>
                  <a:schemeClr val="tx1"/>
                </a:solidFill>
              </a:rPr>
              <a:t>ўшимча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далилни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тақдим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этиш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учун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процессуал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муддат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талаб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қилинган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далилнинг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алоқа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ташкилоти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томонидан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етказиб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бериладиган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вақт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ҳисобга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олинган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ҳолда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белгиланиши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лозим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indent="541338" algn="just"/>
            <a:r>
              <a:rPr lang="ru-RU" sz="2200" dirty="0">
                <a:solidFill>
                  <a:schemeClr val="tx1"/>
                </a:solidFill>
              </a:rPr>
              <a:t>Суд </a:t>
            </a:r>
            <a:r>
              <a:rPr lang="ru-RU" sz="2200" dirty="0" err="1">
                <a:solidFill>
                  <a:schemeClr val="tx1"/>
                </a:solidFill>
              </a:rPr>
              <a:t>томонидан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белгиланган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процессуал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муддат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тугагунига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қадар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ишда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иштирок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этувчи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шахс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шунингдек</a:t>
            </a:r>
            <a:r>
              <a:rPr lang="ru-RU" sz="2200" dirty="0">
                <a:solidFill>
                  <a:schemeClr val="tx1"/>
                </a:solidFill>
              </a:rPr>
              <a:t> суд </a:t>
            </a:r>
            <a:r>
              <a:rPr lang="ru-RU" sz="2200" dirty="0" err="1">
                <a:solidFill>
                  <a:schemeClr val="tx1"/>
                </a:solidFill>
              </a:rPr>
              <a:t>томонидан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муайян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ҳаракатларни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амалга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ошириш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мажбурияти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юклатилган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шахс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муайян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процессуал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ҳаракатларни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ўз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вақтида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амалга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ошириш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учун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ўзига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боғлиқ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бўлган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барча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чораларни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кўриши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керак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indent="541338" algn="just"/>
            <a:r>
              <a:rPr lang="ru-RU" sz="2200" dirty="0" err="1">
                <a:solidFill>
                  <a:schemeClr val="tx1"/>
                </a:solidFill>
              </a:rPr>
              <a:t>Агар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ишда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иштирок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этувчи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шахс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шунингдек</a:t>
            </a:r>
            <a:r>
              <a:rPr lang="ru-RU" sz="2200" dirty="0">
                <a:solidFill>
                  <a:schemeClr val="tx1"/>
                </a:solidFill>
              </a:rPr>
              <a:t> суд </a:t>
            </a:r>
            <a:r>
              <a:rPr lang="ru-RU" sz="2200" dirty="0" err="1">
                <a:solidFill>
                  <a:schemeClr val="tx1"/>
                </a:solidFill>
              </a:rPr>
              <a:t>томонидан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муайян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ҳаракатларни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амалга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ошириш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мажбурияти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юклатилган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шахс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далилларни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тақдим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этиш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ёки</a:t>
            </a:r>
            <a:r>
              <a:rPr lang="ru-RU" sz="2200" dirty="0">
                <a:solidFill>
                  <a:schemeClr val="tx1"/>
                </a:solidFill>
              </a:rPr>
              <a:t> суд </a:t>
            </a:r>
            <a:r>
              <a:rPr lang="ru-RU" sz="2200" dirty="0" err="1">
                <a:solidFill>
                  <a:schemeClr val="tx1"/>
                </a:solidFill>
              </a:rPr>
              <a:t>томонидан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белгиланган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муддатда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тақдим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этиш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имкониятига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эга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бўлмаса</a:t>
            </a:r>
            <a:r>
              <a:rPr lang="ru-RU" sz="2200" dirty="0">
                <a:solidFill>
                  <a:schemeClr val="tx1"/>
                </a:solidFill>
              </a:rPr>
              <a:t>, у </a:t>
            </a:r>
            <a:r>
              <a:rPr lang="ru-RU" sz="2200" dirty="0" err="1">
                <a:solidFill>
                  <a:schemeClr val="tx1"/>
                </a:solidFill>
              </a:rPr>
              <a:t>тегишли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ажрим</a:t>
            </a:r>
            <a:r>
              <a:rPr lang="ru-RU" sz="2200" dirty="0">
                <a:solidFill>
                  <a:schemeClr val="tx1"/>
                </a:solidFill>
              </a:rPr>
              <a:t> (</a:t>
            </a:r>
            <a:r>
              <a:rPr lang="ru-RU" sz="2200" dirty="0" err="1">
                <a:solidFill>
                  <a:schemeClr val="tx1"/>
                </a:solidFill>
              </a:rPr>
              <a:t>топшириқ</a:t>
            </a:r>
            <a:r>
              <a:rPr lang="ru-RU" sz="2200" dirty="0">
                <a:solidFill>
                  <a:schemeClr val="tx1"/>
                </a:solidFill>
              </a:rPr>
              <a:t>)ни </a:t>
            </a:r>
            <a:r>
              <a:rPr lang="ru-RU" sz="2200" dirty="0" err="1">
                <a:solidFill>
                  <a:schemeClr val="tx1"/>
                </a:solidFill>
              </a:rPr>
              <a:t>олганидан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сўнг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беш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кунлик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муддат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ичида</a:t>
            </a:r>
            <a:r>
              <a:rPr lang="ru-RU" sz="2200" dirty="0">
                <a:solidFill>
                  <a:schemeClr val="tx1"/>
                </a:solidFill>
              </a:rPr>
              <a:t>, суд </a:t>
            </a:r>
            <a:r>
              <a:rPr lang="ru-RU" sz="2200" dirty="0" err="1">
                <a:solidFill>
                  <a:schemeClr val="tx1"/>
                </a:solidFill>
              </a:rPr>
              <a:t>томонидан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белгиланган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муддат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беш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кундан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кам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бўлганда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эса</a:t>
            </a:r>
            <a:r>
              <a:rPr lang="ru-RU" sz="2200" dirty="0">
                <a:solidFill>
                  <a:schemeClr val="tx1"/>
                </a:solidFill>
              </a:rPr>
              <a:t> суд </a:t>
            </a:r>
            <a:r>
              <a:rPr lang="ru-RU" sz="2200" dirty="0" err="1">
                <a:solidFill>
                  <a:schemeClr val="tx1"/>
                </a:solidFill>
              </a:rPr>
              <a:t>ажримини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олган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кундан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бошлаб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зудлик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билан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бу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ҳақида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сабабини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кўрсатган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ҳолда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судни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ёзма</a:t>
            </a:r>
            <a:r>
              <a:rPr lang="ru-RU" sz="2200" dirty="0">
                <a:solidFill>
                  <a:schemeClr val="tx1"/>
                </a:solidFill>
              </a:rPr>
              <a:t> (электрон) </a:t>
            </a:r>
            <a:r>
              <a:rPr lang="ru-RU" sz="2200" dirty="0" err="1">
                <a:solidFill>
                  <a:schemeClr val="tx1"/>
                </a:solidFill>
              </a:rPr>
              <a:t>шаклда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хабардор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қилиши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шарт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indent="541338" algn="just"/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084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6264696"/>
          </a:xfrm>
        </p:spPr>
        <p:txBody>
          <a:bodyPr>
            <a:normAutofit/>
          </a:bodyPr>
          <a:lstStyle/>
          <a:p>
            <a:pPr indent="541338" algn="just"/>
            <a:r>
              <a:rPr lang="ru-RU" dirty="0">
                <a:solidFill>
                  <a:schemeClr val="tx1"/>
                </a:solidFill>
              </a:rPr>
              <a:t>МСИЮТК 149-моддасининг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биринчи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қисмига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мувофиқ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асослар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мавжуд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бўлганда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кейинга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қолдирилиши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мумкин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Судлар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шуни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назарда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тутиши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керакки</a:t>
            </a:r>
            <a:r>
              <a:rPr lang="ru-RU" dirty="0">
                <a:solidFill>
                  <a:schemeClr val="tx1"/>
                </a:solidFill>
              </a:rPr>
              <a:t>, суд </a:t>
            </a:r>
            <a:r>
              <a:rPr lang="ru-RU" dirty="0" err="1">
                <a:solidFill>
                  <a:schemeClr val="tx1"/>
                </a:solidFill>
              </a:rPr>
              <a:t>мажлиси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тўсқинлик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қилаётган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ҳолатларни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бартараф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этиш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учун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зарур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бўлган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оқилона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қолдирилиши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лозим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бироқ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қолдиришларни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ҳисобга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ҳолда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МСИЮТКнинг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  <a:hlinkClick r:id="rId3"/>
              </a:rPr>
              <a:t>141-моддасида </a:t>
            </a:r>
            <a:r>
              <a:rPr lang="ru-RU" dirty="0" err="1">
                <a:solidFill>
                  <a:schemeClr val="tx1"/>
                </a:solidFill>
              </a:rPr>
              <a:t>назарда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тутилган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муддатлардан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ошмаслиги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керак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541338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532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3D2E62-0049-4C9E-A28C-F8C87ECB3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75" y="1916832"/>
            <a:ext cx="8432849" cy="3168352"/>
          </a:xfrm>
        </p:spPr>
        <p:txBody>
          <a:bodyPr>
            <a:normAutofit/>
          </a:bodyPr>
          <a:lstStyle/>
          <a:p>
            <a:pPr indent="541338" algn="just"/>
            <a:r>
              <a:rPr lang="ru-RU" dirty="0"/>
              <a:t>Суд </a:t>
            </a:r>
            <a:r>
              <a:rPr lang="ru-RU" dirty="0" err="1"/>
              <a:t>мажлисида</a:t>
            </a:r>
            <a:r>
              <a:rPr lang="ru-RU" dirty="0"/>
              <a:t> </a:t>
            </a:r>
            <a:r>
              <a:rPr lang="ru-RU" dirty="0" err="1"/>
              <a:t>эълон</a:t>
            </a:r>
            <a:r>
              <a:rPr lang="ru-RU" dirty="0"/>
              <a:t> </a:t>
            </a:r>
            <a:r>
              <a:rPr lang="ru-RU" dirty="0" err="1"/>
              <a:t>қилинадиган</a:t>
            </a:r>
            <a:r>
              <a:rPr lang="ru-RU" dirty="0"/>
              <a:t> </a:t>
            </a:r>
            <a:r>
              <a:rPr lang="ru-RU" dirty="0" err="1"/>
              <a:t>танаффуснинг</a:t>
            </a:r>
            <a:r>
              <a:rPr lang="ru-RU" dirty="0"/>
              <a:t> </a:t>
            </a:r>
            <a:r>
              <a:rPr lang="ru-RU" dirty="0" err="1"/>
              <a:t>муддати</a:t>
            </a:r>
            <a:r>
              <a:rPr lang="ru-RU" dirty="0"/>
              <a:t> </a:t>
            </a:r>
            <a:r>
              <a:rPr lang="ru-RU" dirty="0" err="1"/>
              <a:t>МСИЮТКнинг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>
                <a:hlinkClick r:id="rId2"/>
              </a:rPr>
              <a:t>141</a:t>
            </a:r>
            <a:r>
              <a:rPr lang="ru-RU" dirty="0">
                <a:hlinkClick r:id="rId3"/>
              </a:rPr>
              <a:t>-моддасида 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тутилган</a:t>
            </a:r>
            <a:r>
              <a:rPr lang="ru-RU" dirty="0"/>
              <a:t> </a:t>
            </a:r>
            <a:r>
              <a:rPr lang="ru-RU" dirty="0" err="1"/>
              <a:t>ишни</a:t>
            </a:r>
            <a:r>
              <a:rPr lang="ru-RU" dirty="0"/>
              <a:t> </a:t>
            </a:r>
            <a:r>
              <a:rPr lang="ru-RU" dirty="0" err="1"/>
              <a:t>кўриш</a:t>
            </a:r>
            <a:r>
              <a:rPr lang="ru-RU" dirty="0"/>
              <a:t> </a:t>
            </a:r>
            <a:r>
              <a:rPr lang="ru-RU" dirty="0" err="1"/>
              <a:t>муддатига</a:t>
            </a:r>
            <a:r>
              <a:rPr lang="ru-RU" dirty="0"/>
              <a:t> </a:t>
            </a:r>
            <a:r>
              <a:rPr lang="ru-RU" dirty="0" err="1"/>
              <a:t>киради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2428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24544" y="3113584"/>
            <a:ext cx="8784976" cy="3744416"/>
          </a:xfrm>
        </p:spPr>
        <p:txBody>
          <a:bodyPr>
            <a:normAutofit/>
          </a:bodyPr>
          <a:lstStyle/>
          <a:p>
            <a:pPr indent="541338"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ЭЪТИБОРИНГИЗ УЧУН РАҲМАТ!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1338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6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496944" cy="5904656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141-модда. Суд </a:t>
            </a:r>
            <a:r>
              <a:rPr lang="ru-RU" b="1" dirty="0" err="1">
                <a:solidFill>
                  <a:schemeClr val="tx1"/>
                </a:solidFill>
              </a:rPr>
              <a:t>муҳокамасининг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муддатлари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Агар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ушбу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Кодексда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бошқача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тартиб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назарда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тутилмаган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бўлса</a:t>
            </a:r>
            <a:r>
              <a:rPr lang="ru-RU" dirty="0">
                <a:solidFill>
                  <a:schemeClr val="tx1"/>
                </a:solidFill>
              </a:rPr>
              <a:t>, суд </a:t>
            </a:r>
            <a:r>
              <a:rPr lang="ru-RU" dirty="0" err="1">
                <a:solidFill>
                  <a:schemeClr val="tx1"/>
                </a:solidFill>
              </a:rPr>
              <a:t>муҳокамаси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суд </a:t>
            </a:r>
            <a:r>
              <a:rPr lang="ru-RU" dirty="0" err="1">
                <a:solidFill>
                  <a:schemeClr val="tx1"/>
                </a:solidFill>
              </a:rPr>
              <a:t>муҳокамасига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тайёрлаш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тўғрисидаги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ажрим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чиқарилган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эътиборан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ойдан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ошмаган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тугалланиши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керак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Алоҳида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ҳолларда</a:t>
            </a:r>
            <a:r>
              <a:rPr lang="ru-RU" dirty="0">
                <a:solidFill>
                  <a:schemeClr val="tx1"/>
                </a:solidFill>
              </a:rPr>
              <a:t>, суд </a:t>
            </a:r>
            <a:r>
              <a:rPr lang="ru-RU" dirty="0" err="1">
                <a:solidFill>
                  <a:schemeClr val="tx1"/>
                </a:solidFill>
              </a:rPr>
              <a:t>муҳокамасининг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муддати</a:t>
            </a:r>
            <a:r>
              <a:rPr lang="ru-RU" dirty="0">
                <a:solidFill>
                  <a:schemeClr val="tx1"/>
                </a:solidFill>
              </a:rPr>
              <a:t> суд </a:t>
            </a:r>
            <a:r>
              <a:rPr lang="ru-RU" dirty="0" err="1">
                <a:solidFill>
                  <a:schemeClr val="tx1"/>
                </a:solidFill>
              </a:rPr>
              <a:t>раиси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томонидан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ойдан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ошмаган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узайтирилиши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мумкин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1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280920" cy="4320480"/>
          </a:xfrm>
        </p:spPr>
        <p:txBody>
          <a:bodyPr>
            <a:normAutofit/>
          </a:bodyPr>
          <a:lstStyle/>
          <a:p>
            <a:pPr indent="444500"/>
            <a:r>
              <a:rPr lang="ru-RU" b="1" dirty="0" err="1">
                <a:solidFill>
                  <a:schemeClr val="tx1"/>
                </a:solidFill>
              </a:rPr>
              <a:t>Сайловга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оид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ишлар</a:t>
            </a:r>
            <a:endParaRPr lang="uz-Cyrl-UZ" dirty="0">
              <a:solidFill>
                <a:schemeClr val="tx1"/>
              </a:solidFill>
            </a:endParaRPr>
          </a:p>
          <a:p>
            <a:pPr indent="444500"/>
            <a:endParaRPr lang="uz-Cyrl-UZ" b="1" dirty="0">
              <a:solidFill>
                <a:schemeClr val="tx1"/>
              </a:solidFill>
            </a:endParaRPr>
          </a:p>
          <a:p>
            <a:pPr indent="444500" algn="just"/>
            <a:r>
              <a:rPr lang="ru-RU" dirty="0" err="1">
                <a:solidFill>
                  <a:schemeClr val="tx1"/>
                </a:solidFill>
              </a:rPr>
              <a:t>Сайлов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комиссиясининг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хатти-ҳаракатлари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қарорлари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устидан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берилган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шикоят</a:t>
            </a:r>
            <a:r>
              <a:rPr lang="ru-RU" dirty="0">
                <a:solidFill>
                  <a:schemeClr val="tx1"/>
                </a:solidFill>
              </a:rPr>
              <a:t> суд </a:t>
            </a:r>
            <a:r>
              <a:rPr lang="ru-RU" dirty="0" err="1">
                <a:solidFill>
                  <a:schemeClr val="tx1"/>
                </a:solidFill>
              </a:rPr>
              <a:t>томонидан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шикоят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берилган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эътиборан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уч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кун</a:t>
            </a:r>
            <a:r>
              <a:rPr lang="ru-RU" dirty="0" err="1">
                <a:solidFill>
                  <a:schemeClr val="tx1"/>
                </a:solidFill>
              </a:rPr>
              <a:t>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кечиктирмай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чиқилиши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агар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сайловга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олти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кун</a:t>
            </a:r>
            <a:r>
              <a:rPr lang="ru-RU" dirty="0" err="1">
                <a:solidFill>
                  <a:schemeClr val="tx1"/>
                </a:solidFill>
              </a:rPr>
              <a:t>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вақт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қолган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бўлса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дарҳол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чиқилиши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лозим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444500" algn="just"/>
            <a:r>
              <a:rPr lang="ru-RU" dirty="0" err="1">
                <a:solidFill>
                  <a:schemeClr val="tx1"/>
                </a:solidFill>
              </a:rPr>
              <a:t>Суднинг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ҳал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қилув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қарори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чиқарилиши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биланоқ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дарҳол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тегишли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сайлов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комиссиясига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аризачига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топширилади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89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6264696"/>
          </a:xfrm>
        </p:spPr>
        <p:txBody>
          <a:bodyPr>
            <a:normAutofit/>
          </a:bodyPr>
          <a:lstStyle/>
          <a:p>
            <a:pPr indent="541338" algn="just"/>
            <a:r>
              <a:rPr lang="ru-RU" dirty="0">
                <a:solidFill>
                  <a:schemeClr val="tx1"/>
                </a:solidFill>
              </a:rPr>
              <a:t>Судья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тайёрлаш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пайтида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ариза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шикоят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судга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келиб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тушган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бошлаб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кечиктирмасдан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МСИЮТКнинг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  <a:hlinkClick r:id="rId2"/>
              </a:rPr>
              <a:t>140-моддасида </a:t>
            </a:r>
            <a:r>
              <a:rPr lang="ru-RU" dirty="0" err="1">
                <a:solidFill>
                  <a:schemeClr val="tx1"/>
                </a:solidFill>
              </a:rPr>
              <a:t>назарда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тутилган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тегишли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процессуал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ҳаракатларни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амалга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ошириши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лозим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541338" algn="just"/>
            <a:r>
              <a:rPr lang="ru-RU" dirty="0" err="1">
                <a:solidFill>
                  <a:schemeClr val="tx1"/>
                </a:solidFill>
              </a:rPr>
              <a:t>Бундай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процессуал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ҳаракатлар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белгиланган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кунлик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охирги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тугагунига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қадар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бажарилиши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керак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4445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03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6264696"/>
          </a:xfrm>
        </p:spPr>
        <p:txBody>
          <a:bodyPr>
            <a:normAutofit/>
          </a:bodyPr>
          <a:lstStyle/>
          <a:p>
            <a:pPr indent="444500" algn="just"/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тайёрлаш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тўғрисидаги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ажрим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чиқарилган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бошлаб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ой </a:t>
            </a:r>
            <a:r>
              <a:rPr lang="ru-RU" dirty="0" err="1">
                <a:solidFill>
                  <a:schemeClr val="tx1"/>
                </a:solidFill>
              </a:rPr>
              <a:t>ичида</a:t>
            </a:r>
            <a:r>
              <a:rPr lang="ru-RU" dirty="0">
                <a:solidFill>
                  <a:schemeClr val="tx1"/>
                </a:solidFill>
              </a:rPr>
              <a:t> суд </a:t>
            </a:r>
            <a:r>
              <a:rPr lang="ru-RU" dirty="0" err="1">
                <a:solidFill>
                  <a:schemeClr val="tx1"/>
                </a:solidFill>
              </a:rPr>
              <a:t>ҳужжати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қабул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қилиниши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керак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Муддатнинг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ўтиши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тайёрлаш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ёки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аризани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юритишга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қабул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қилиш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қўзғатиш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тўғрисидаги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ажрим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чиқарилган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бошланади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процессуал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охирги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кунида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тугайди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Муддатнинг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охирги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бўлмаган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тўғри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ҳолларда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ундан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кейин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келадиган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биринчи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тугаши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ҳисобланади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indent="4445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66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48680"/>
            <a:ext cx="8280920" cy="5976664"/>
          </a:xfrm>
        </p:spPr>
        <p:txBody>
          <a:bodyPr>
            <a:normAutofit/>
          </a:bodyPr>
          <a:lstStyle/>
          <a:p>
            <a:pPr indent="541338" algn="just"/>
            <a:r>
              <a:rPr lang="ru-RU" dirty="0">
                <a:solidFill>
                  <a:schemeClr val="tx1"/>
                </a:solidFill>
              </a:rPr>
              <a:t>МСИЮТК 141-моддасининг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иккинчи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қисмига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мувофиқ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алоҳида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ҳолларда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муддати</a:t>
            </a:r>
            <a:r>
              <a:rPr lang="ru-RU" dirty="0">
                <a:solidFill>
                  <a:schemeClr val="tx1"/>
                </a:solidFill>
              </a:rPr>
              <a:t> суд </a:t>
            </a:r>
            <a:r>
              <a:rPr lang="ru-RU" dirty="0" err="1">
                <a:solidFill>
                  <a:schemeClr val="tx1"/>
                </a:solidFill>
              </a:rPr>
              <a:t>раиси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томонидан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ойдан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ошмаган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узайтирилиши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мумкин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indent="541338" algn="just"/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узайтириш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ҳақидаги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билдирги</a:t>
            </a:r>
            <a:r>
              <a:rPr lang="ru-RU" dirty="0">
                <a:solidFill>
                  <a:schemeClr val="tx1"/>
                </a:solidFill>
              </a:rPr>
              <a:t> судья </a:t>
            </a:r>
            <a:r>
              <a:rPr lang="ru-RU" dirty="0" err="1">
                <a:solidFill>
                  <a:schemeClr val="tx1"/>
                </a:solidFill>
              </a:rPr>
              <a:t>томонидан</a:t>
            </a:r>
            <a:r>
              <a:rPr lang="ru-RU" dirty="0">
                <a:solidFill>
                  <a:schemeClr val="tx1"/>
                </a:solidFill>
              </a:rPr>
              <a:t> суд </a:t>
            </a:r>
            <a:r>
              <a:rPr lang="ru-RU" dirty="0" err="1">
                <a:solidFill>
                  <a:schemeClr val="tx1"/>
                </a:solidFill>
              </a:rPr>
              <a:t>раисига</a:t>
            </a:r>
            <a:r>
              <a:rPr lang="ru-RU" dirty="0">
                <a:solidFill>
                  <a:schemeClr val="tx1"/>
                </a:solidFill>
              </a:rPr>
              <a:t> МСИЮТК 141-моддасининг 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биринчи</a:t>
            </a:r>
            <a:r>
              <a:rPr lang="ru-RU" dirty="0">
                <a:solidFill>
                  <a:schemeClr val="tx1"/>
                </a:solidFill>
                <a:hlinkClick r:id="rId3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қисмида</a:t>
            </a:r>
            <a:r>
              <a:rPr lang="ru-RU" dirty="0">
                <a:solidFill>
                  <a:schemeClr val="tx1"/>
                </a:solidFill>
                <a:hlinkClick r:id="rId3"/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назарда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тутилган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тугагунига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қадар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берилиши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керак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indent="541338" algn="just"/>
            <a:r>
              <a:rPr lang="ru-RU" dirty="0" err="1">
                <a:solidFill>
                  <a:schemeClr val="tx1"/>
                </a:solidFill>
              </a:rPr>
              <a:t>МСИЮТКда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узайтириш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учун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асослар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мавжуд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бўлганда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уни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неча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маротаба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узайтиришни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тақиқловчи</a:t>
            </a:r>
            <a:r>
              <a:rPr lang="ru-RU" dirty="0">
                <a:solidFill>
                  <a:schemeClr val="tx1"/>
                </a:solidFill>
              </a:rPr>
              <a:t> норма </a:t>
            </a:r>
            <a:r>
              <a:rPr lang="ru-RU" dirty="0" err="1">
                <a:solidFill>
                  <a:schemeClr val="tx1"/>
                </a:solidFill>
              </a:rPr>
              <a:t>мавжуд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эмас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Бироқ</a:t>
            </a:r>
            <a:r>
              <a:rPr lang="ru-RU" dirty="0">
                <a:solidFill>
                  <a:schemeClr val="tx1"/>
                </a:solidFill>
              </a:rPr>
              <a:t> бунда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умумий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икки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ойдан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ошиши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мумкин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эмас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541338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67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8280920" cy="5616624"/>
          </a:xfrm>
        </p:spPr>
        <p:txBody>
          <a:bodyPr>
            <a:normAutofit/>
          </a:bodyPr>
          <a:lstStyle/>
          <a:p>
            <a:pPr indent="541338" algn="just"/>
            <a:r>
              <a:rPr lang="ru-RU" dirty="0">
                <a:solidFill>
                  <a:schemeClr val="tx1"/>
                </a:solidFill>
              </a:rPr>
              <a:t>МСИЮТК 18-моддасининг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тўртинчи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қисми</a:t>
            </a:r>
            <a:r>
              <a:rPr lang="ru-RU" dirty="0">
                <a:solidFill>
                  <a:schemeClr val="tx1"/>
                </a:solidFill>
              </a:rPr>
              <a:t> (Судья </a:t>
            </a:r>
            <a:r>
              <a:rPr lang="ru-RU" dirty="0" err="1">
                <a:solidFill>
                  <a:schemeClr val="tx1"/>
                </a:solidFill>
              </a:rPr>
              <a:t>алмаштирилганидан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сўнг</a:t>
            </a:r>
            <a:r>
              <a:rPr lang="ru-RU" dirty="0">
                <a:solidFill>
                  <a:schemeClr val="tx1"/>
                </a:solidFill>
              </a:rPr>
              <a:t>), </a:t>
            </a:r>
            <a:r>
              <a:rPr lang="ru-RU" dirty="0">
                <a:solidFill>
                  <a:schemeClr val="tx1"/>
                </a:solidFill>
                <a:hlinkClick r:id="rId3"/>
              </a:rPr>
              <a:t>25-моддаси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Ўзини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ўзи</a:t>
            </a:r>
            <a:r>
              <a:rPr lang="ru-RU" dirty="0">
                <a:solidFill>
                  <a:schemeClr val="tx1"/>
                </a:solidFill>
              </a:rPr>
              <a:t> рад </a:t>
            </a:r>
            <a:r>
              <a:rPr lang="ru-RU" dirty="0" err="1">
                <a:solidFill>
                  <a:schemeClr val="tx1"/>
                </a:solidFill>
              </a:rPr>
              <a:t>қилиш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тўғрисидаги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ёки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судьяни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ёхуд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нечта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судьяни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ёинки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бутун</a:t>
            </a:r>
            <a:r>
              <a:rPr lang="ru-RU" dirty="0">
                <a:solidFill>
                  <a:schemeClr val="tx1"/>
                </a:solidFill>
              </a:rPr>
              <a:t> суд </a:t>
            </a:r>
            <a:r>
              <a:rPr lang="ru-RU" dirty="0" err="1">
                <a:solidFill>
                  <a:schemeClr val="tx1"/>
                </a:solidFill>
              </a:rPr>
              <a:t>таркибини</a:t>
            </a:r>
            <a:r>
              <a:rPr lang="ru-RU" dirty="0">
                <a:solidFill>
                  <a:schemeClr val="tx1"/>
                </a:solidFill>
              </a:rPr>
              <a:t> рад </a:t>
            </a:r>
            <a:r>
              <a:rPr lang="ru-RU" dirty="0" err="1">
                <a:solidFill>
                  <a:schemeClr val="tx1"/>
                </a:solidFill>
              </a:rPr>
              <a:t>қилиш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ҳақидаги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ариза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қаноатлантирилган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тақдирда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ўша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судда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бироқ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судьяларнинг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бошқа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таркибида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кўрилади</a:t>
            </a:r>
            <a:r>
              <a:rPr lang="ru-RU" dirty="0">
                <a:solidFill>
                  <a:schemeClr val="tx1"/>
                </a:solidFill>
              </a:rPr>
              <a:t>), 42-моддасининг </a:t>
            </a:r>
            <a:r>
              <a:rPr lang="ru-RU" dirty="0" err="1">
                <a:solidFill>
                  <a:schemeClr val="tx1"/>
                </a:solidFill>
                <a:hlinkClick r:id="rId4"/>
              </a:rPr>
              <a:t>тўртинчи</a:t>
            </a:r>
            <a:r>
              <a:rPr lang="ru-RU" dirty="0">
                <a:solidFill>
                  <a:schemeClr val="tx1"/>
                </a:solidFill>
                <a:hlinkClick r:id="rId4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4"/>
              </a:rPr>
              <a:t>қисми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Ишга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дахлдор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бўлмаган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жавобгар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алмаштирилганидан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сўнг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бошланади</a:t>
            </a:r>
            <a:r>
              <a:rPr lang="ru-RU" dirty="0">
                <a:solidFill>
                  <a:schemeClr val="tx1"/>
                </a:solidFill>
              </a:rPr>
              <a:t>), </a:t>
            </a:r>
            <a:r>
              <a:rPr lang="ru-RU" dirty="0">
                <a:solidFill>
                  <a:schemeClr val="tx1"/>
                </a:solidFill>
                <a:hlinkClick r:id="rId5"/>
              </a:rPr>
              <a:t>44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  <a:hlinkClick r:id="rId6"/>
              </a:rPr>
              <a:t>45-моддалари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Низонинг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предметига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нисбатан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мустақил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талаблар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билан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қилувчи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учинчи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шахслар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Низонинг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предметига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нисбатан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мустақил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талаблар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билан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арз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қилмайдиган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учинчи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шахслар</a:t>
            </a:r>
            <a:r>
              <a:rPr lang="ru-RU" dirty="0">
                <a:solidFill>
                  <a:schemeClr val="tx1"/>
                </a:solidFill>
              </a:rPr>
              <a:t>), 137-моддасининг </a:t>
            </a:r>
            <a:r>
              <a:rPr lang="ru-RU" dirty="0" err="1">
                <a:solidFill>
                  <a:schemeClr val="tx1"/>
                </a:solidFill>
                <a:hlinkClick r:id="rId7"/>
              </a:rPr>
              <a:t>иккинчи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учинчи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қисмлари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Ишларни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битта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юритишга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бирлаштириш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назарда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тутилган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ҳолларда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янгидан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бошланади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indent="541338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24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280920" cy="4320480"/>
          </a:xfrm>
        </p:spPr>
        <p:txBody>
          <a:bodyPr>
            <a:normAutofit/>
          </a:bodyPr>
          <a:lstStyle/>
          <a:p>
            <a:pPr indent="444500" algn="just"/>
            <a:endParaRPr lang="ru-RU" dirty="0">
              <a:solidFill>
                <a:schemeClr val="tx1"/>
              </a:solidFill>
            </a:endParaRPr>
          </a:p>
          <a:p>
            <a:pPr indent="444500" algn="just"/>
            <a:endParaRPr lang="ru-RU" dirty="0">
              <a:solidFill>
                <a:schemeClr val="tx1"/>
              </a:solidFill>
            </a:endParaRPr>
          </a:p>
          <a:p>
            <a:pPr indent="444500" algn="just"/>
            <a:r>
              <a:rPr lang="ru-RU" dirty="0" err="1">
                <a:solidFill>
                  <a:schemeClr val="tx1"/>
                </a:solidFill>
              </a:rPr>
              <a:t>Юқорида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қайд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этилган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асосларга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янгидан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бошланиши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МСИЮТКнинг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  <a:hlinkClick r:id="rId2"/>
              </a:rPr>
              <a:t>141-моддасида </a:t>
            </a:r>
            <a:r>
              <a:rPr lang="ru-RU" dirty="0" err="1">
                <a:solidFill>
                  <a:schemeClr val="tx1"/>
                </a:solidFill>
              </a:rPr>
              <a:t>назарда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тутилган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муддатининг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янгидан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бошланишига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олиб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келмайди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indent="4445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9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6264696"/>
          </a:xfrm>
        </p:spPr>
        <p:txBody>
          <a:bodyPr>
            <a:normAutofit/>
          </a:bodyPr>
          <a:lstStyle/>
          <a:p>
            <a:pPr indent="541338" algn="just"/>
            <a:r>
              <a:rPr lang="ru-RU" dirty="0">
                <a:solidFill>
                  <a:schemeClr val="tx1"/>
                </a:solidFill>
              </a:rPr>
              <a:t>МСИЮТК 137-моддаси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иккинчи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қисмининг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мазмунига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айни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шахслар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иштирок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этувчи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турдаги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неча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битта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юритишга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бирлаштирилган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тақдирда</a:t>
            </a:r>
            <a:r>
              <a:rPr lang="ru-RU" dirty="0">
                <a:solidFill>
                  <a:schemeClr val="tx1"/>
                </a:solidFill>
              </a:rPr>
              <a:t>, улар </a:t>
            </a:r>
            <a:r>
              <a:rPr lang="ru-RU" dirty="0" err="1">
                <a:solidFill>
                  <a:schemeClr val="tx1"/>
                </a:solidFill>
              </a:rPr>
              <a:t>бўйича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кейинроқ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тайинланган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бўйича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белгиланади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indent="541338" algn="just"/>
            <a:r>
              <a:rPr lang="ru-RU" dirty="0">
                <a:solidFill>
                  <a:schemeClr val="tx1"/>
                </a:solidFill>
              </a:rPr>
              <a:t>МСИЮТК 138-моддасининг 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тўртинчи</a:t>
            </a:r>
            <a:r>
              <a:rPr lang="ru-RU" dirty="0">
                <a:solidFill>
                  <a:schemeClr val="tx1"/>
                </a:solidFill>
                <a:hlinkClick r:id="rId3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қисмига</a:t>
            </a:r>
            <a:r>
              <a:rPr lang="ru-RU" dirty="0">
                <a:solidFill>
                  <a:schemeClr val="tx1"/>
                </a:solidFill>
                <a:hlinkClick r:id="rId3"/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мувофиқ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ёки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нечта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бирлаштирилган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талаб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алоҳида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юритишга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ажратилган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тақдирда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ажратилган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талаб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бўйича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ишни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кўриш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муддати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талабларнинг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бир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қисмини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ажратиш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тўғрисидаги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ажрим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чиқарилган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кундан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бошлаб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ҳисобланади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2884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275</TotalTime>
  <Words>690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Trebuchet MS</vt:lpstr>
      <vt:lpstr>Берлин</vt:lpstr>
      <vt:lpstr>Процессуал муддатлар тўғрисидаги нормалар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Суд мажлисида эълон қилинадиган танаффуснинг муддати МСИЮТКнинг  141-моддасида назарда тутилган ишни кўриш муддатига киради.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 разделения властей</dc:title>
  <dc:creator>DELL</dc:creator>
  <cp:lastModifiedBy>user</cp:lastModifiedBy>
  <cp:revision>27</cp:revision>
  <dcterms:created xsi:type="dcterms:W3CDTF">2024-11-30T02:55:25Z</dcterms:created>
  <dcterms:modified xsi:type="dcterms:W3CDTF">2025-01-20T10:44:35Z</dcterms:modified>
</cp:coreProperties>
</file>