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a:srgbClr val="FF99FF"/>
    <a:srgbClr val="FFCCFF"/>
    <a:srgbClr val="FFFFCC"/>
    <a:srgbClr val="99FF99"/>
    <a:srgbClr val="66FF66"/>
    <a:srgbClr val="DCF5C5"/>
    <a:srgbClr val="52A2CA"/>
    <a:srgbClr val="F8F3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B6088A-C872-4B77-9BF6-D759290C5A34}"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ru-RU"/>
        </a:p>
      </dgm:t>
    </dgm:pt>
    <dgm:pt modelId="{BB9E233B-A25A-4EAE-A88A-C7AAB7E97068}">
      <dgm:prSet phldrT="[Текст]"/>
      <dgm:spPr/>
      <dgm:t>
        <a:bodyPr/>
        <a:lstStyle/>
        <a:p>
          <a:pPr algn="just"/>
          <a:r>
            <a:rPr lang="uz-Cyrl-UZ" b="1" dirty="0">
              <a:solidFill>
                <a:schemeClr val="tx1"/>
              </a:solidFill>
              <a:latin typeface="Cambria" panose="02040503050406030204" pitchFamily="18" charset="0"/>
              <a:ea typeface="Cambria" panose="02040503050406030204" pitchFamily="18" charset="0"/>
            </a:rPr>
            <a:t>Конституция 46-модда: </a:t>
          </a:r>
          <a:r>
            <a:rPr lang="ru-RU" b="1" dirty="0" err="1">
              <a:solidFill>
                <a:schemeClr val="tx1"/>
              </a:solidFill>
              <a:latin typeface="Cambria" panose="02040503050406030204" pitchFamily="18" charset="0"/>
              <a:ea typeface="Cambria" panose="02040503050406030204" pitchFamily="18" charset="0"/>
            </a:rPr>
            <a:t>ҳар</a:t>
          </a:r>
          <a:r>
            <a:rPr lang="ru-RU" b="1" dirty="0">
              <a:solidFill>
                <a:schemeClr val="tx1"/>
              </a:solidFill>
              <a:latin typeface="Cambria" panose="02040503050406030204" pitchFamily="18" charset="0"/>
              <a:ea typeface="Cambria" panose="02040503050406030204" pitchFamily="18" charset="0"/>
            </a:rPr>
            <a:t> ким </a:t>
          </a:r>
          <a:r>
            <a:rPr lang="ru-RU" b="1" dirty="0" err="1">
              <a:solidFill>
                <a:schemeClr val="tx1"/>
              </a:solidFill>
              <a:latin typeface="Cambria" panose="02040503050406030204" pitchFamily="18" charset="0"/>
              <a:ea typeface="Cambria" panose="02040503050406030204" pitchFamily="18" charset="0"/>
            </a:rPr>
            <a:t>қариганда</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меҳнат</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қобилиятини</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йўқотганда</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ишсизликда</a:t>
          </a:r>
          <a:r>
            <a:rPr lang="ru-RU" b="1" dirty="0">
              <a:solidFill>
                <a:schemeClr val="tx1"/>
              </a:solidFill>
              <a:latin typeface="Cambria" panose="02040503050406030204" pitchFamily="18" charset="0"/>
              <a:ea typeface="Cambria" panose="02040503050406030204" pitchFamily="18" charset="0"/>
            </a:rPr>
            <a:t>, </a:t>
          </a:r>
          <a:r>
            <a:rPr lang="uz-Cyrl-UZ" b="1" noProof="0" dirty="0">
              <a:solidFill>
                <a:schemeClr val="tx1"/>
              </a:solidFill>
              <a:latin typeface="Cambria" panose="02040503050406030204" pitchFamily="18" charset="0"/>
              <a:ea typeface="Cambria" panose="02040503050406030204" pitchFamily="18" charset="0"/>
            </a:rPr>
            <a:t>шунингдек</a:t>
          </a:r>
          <a:r>
            <a:rPr lang="ru-RU" b="1" dirty="0">
              <a:solidFill>
                <a:schemeClr val="tx1"/>
              </a:solidFill>
              <a:latin typeface="Cambria" panose="02040503050406030204" pitchFamily="18" charset="0"/>
              <a:ea typeface="Cambria" panose="02040503050406030204" pitchFamily="18" charset="0"/>
            </a:rPr>
            <a:t> </a:t>
          </a:r>
          <a:r>
            <a:rPr lang="uz-Cyrl-UZ" b="1" noProof="0" dirty="0">
              <a:solidFill>
                <a:schemeClr val="tx1"/>
              </a:solidFill>
              <a:latin typeface="Cambria" panose="02040503050406030204" pitchFamily="18" charset="0"/>
              <a:ea typeface="Cambria" panose="02040503050406030204" pitchFamily="18" charset="0"/>
            </a:rPr>
            <a:t>боқувчисини</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йўқотганда</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ва</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қонунда</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назарда</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тутилган</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бошқа</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ҳолларда</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ижтимоий</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таъминот</a:t>
          </a:r>
          <a:r>
            <a:rPr lang="ru-RU" b="1" dirty="0">
              <a:solidFill>
                <a:schemeClr val="tx1"/>
              </a:solidFill>
              <a:latin typeface="Cambria" panose="02040503050406030204" pitchFamily="18" charset="0"/>
              <a:ea typeface="Cambria" panose="02040503050406030204" pitchFamily="18" charset="0"/>
            </a:rPr>
            <a:t> </a:t>
          </a:r>
          <a:r>
            <a:rPr lang="uz-Cyrl-UZ" b="1" noProof="0" dirty="0">
              <a:solidFill>
                <a:schemeClr val="tx1"/>
              </a:solidFill>
              <a:latin typeface="Cambria" panose="02040503050406030204" pitchFamily="18" charset="0"/>
              <a:ea typeface="Cambria" panose="02040503050406030204" pitchFamily="18" charset="0"/>
            </a:rPr>
            <a:t>ҳуқуқига</a:t>
          </a:r>
          <a:r>
            <a:rPr lang="ru-RU" b="1" dirty="0">
              <a:solidFill>
                <a:schemeClr val="tx1"/>
              </a:solidFill>
              <a:latin typeface="Cambria" panose="02040503050406030204" pitchFamily="18" charset="0"/>
              <a:ea typeface="Cambria" panose="02040503050406030204" pitchFamily="18" charset="0"/>
            </a:rPr>
            <a:t> </a:t>
          </a:r>
          <a:r>
            <a:rPr lang="ru-RU" b="1" dirty="0" err="1">
              <a:solidFill>
                <a:schemeClr val="tx1"/>
              </a:solidFill>
              <a:latin typeface="Cambria" panose="02040503050406030204" pitchFamily="18" charset="0"/>
              <a:ea typeface="Cambria" panose="02040503050406030204" pitchFamily="18" charset="0"/>
            </a:rPr>
            <a:t>эга</a:t>
          </a:r>
          <a:r>
            <a:rPr lang="ru-RU" b="1" dirty="0">
              <a:solidFill>
                <a:schemeClr val="tx1"/>
              </a:solidFill>
              <a:latin typeface="Cambria" panose="02040503050406030204" pitchFamily="18" charset="0"/>
              <a:ea typeface="Cambria" panose="02040503050406030204" pitchFamily="18" charset="0"/>
            </a:rPr>
            <a:t>.</a:t>
          </a:r>
        </a:p>
      </dgm:t>
    </dgm:pt>
    <dgm:pt modelId="{5CF66BCE-C956-4D39-A59B-530D3111C2B2}" type="parTrans" cxnId="{D610C896-8396-48C9-B4F9-0F294785FCF1}">
      <dgm:prSet/>
      <dgm:spPr/>
      <dgm:t>
        <a:bodyPr/>
        <a:lstStyle/>
        <a:p>
          <a:endParaRPr lang="ru-RU"/>
        </a:p>
      </dgm:t>
    </dgm:pt>
    <dgm:pt modelId="{8306D603-D925-43A2-972C-EBB77A2094EE}" type="sibTrans" cxnId="{D610C896-8396-48C9-B4F9-0F294785FCF1}">
      <dgm:prSet/>
      <dgm:spPr/>
      <dgm:t>
        <a:bodyPr/>
        <a:lstStyle/>
        <a:p>
          <a:endParaRPr lang="ru-RU"/>
        </a:p>
      </dgm:t>
    </dgm:pt>
    <dgm:pt modelId="{C5D3FB53-8B90-4BC4-9EAD-171CF459AFC5}">
      <dgm:prSet phldrT="[Текст]"/>
      <dgm:spPr/>
      <dgm:t>
        <a:bodyPr/>
        <a:lstStyle/>
        <a:p>
          <a:pPr algn="ctr"/>
          <a:r>
            <a:rPr lang="ru-RU" dirty="0" err="1">
              <a:latin typeface="Cambria" panose="02040503050406030204" pitchFamily="18" charset="0"/>
              <a:ea typeface="Cambria" panose="02040503050406030204" pitchFamily="18" charset="0"/>
            </a:rPr>
            <a:t>Ўзбекистон</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Республикасида</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доимий</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яшаб</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турган</a:t>
          </a:r>
          <a:r>
            <a:rPr lang="ru-RU" dirty="0">
              <a:latin typeface="Cambria" panose="02040503050406030204" pitchFamily="18" charset="0"/>
              <a:ea typeface="Cambria" panose="02040503050406030204" pitchFamily="18" charset="0"/>
            </a:rPr>
            <a:t> чет эл </a:t>
          </a:r>
          <a:r>
            <a:rPr lang="ru-RU" dirty="0" err="1">
              <a:latin typeface="Cambria" panose="02040503050406030204" pitchFamily="18" charset="0"/>
              <a:ea typeface="Cambria" panose="02040503050406030204" pitchFamily="18" charset="0"/>
            </a:rPr>
            <a:t>фуқаролари</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ва</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фуқаролиги</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бўлмаган</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шахслар</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Ўзбекистон</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Республикаси</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фуқаролари</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билан</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тенг</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равишда</a:t>
          </a:r>
          <a:r>
            <a:rPr lang="ru-RU" dirty="0">
              <a:latin typeface="Cambria" panose="02040503050406030204" pitchFamily="18" charset="0"/>
              <a:ea typeface="Cambria" panose="02040503050406030204" pitchFamily="18" charset="0"/>
            </a:rPr>
            <a:t> пенсия </a:t>
          </a:r>
          <a:r>
            <a:rPr lang="ru-RU" dirty="0" err="1">
              <a:latin typeface="Cambria" panose="02040503050406030204" pitchFamily="18" charset="0"/>
              <a:ea typeface="Cambria" panose="02040503050406030204" pitchFamily="18" charset="0"/>
            </a:rPr>
            <a:t>олиш</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ҳуқуқига</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эгадирлар</a:t>
          </a:r>
          <a:r>
            <a:rPr lang="ru-RU" dirty="0">
              <a:latin typeface="Cambria" panose="02040503050406030204" pitchFamily="18" charset="0"/>
              <a:ea typeface="Cambria" panose="02040503050406030204" pitchFamily="18" charset="0"/>
            </a:rPr>
            <a:t>.</a:t>
          </a:r>
        </a:p>
      </dgm:t>
    </dgm:pt>
    <dgm:pt modelId="{55BDA0E9-1944-4C86-A4FE-D80263520F24}" type="parTrans" cxnId="{37266BBE-AF8A-432D-8E8B-07A76F0D91A8}">
      <dgm:prSet/>
      <dgm:spPr/>
      <dgm:t>
        <a:bodyPr/>
        <a:lstStyle/>
        <a:p>
          <a:endParaRPr lang="ru-RU"/>
        </a:p>
      </dgm:t>
    </dgm:pt>
    <dgm:pt modelId="{72C9D8EC-6E25-4A8E-BD3F-E00673C7A704}" type="sibTrans" cxnId="{37266BBE-AF8A-432D-8E8B-07A76F0D91A8}">
      <dgm:prSet/>
      <dgm:spPr/>
      <dgm:t>
        <a:bodyPr/>
        <a:lstStyle/>
        <a:p>
          <a:endParaRPr lang="ru-RU"/>
        </a:p>
      </dgm:t>
    </dgm:pt>
    <dgm:pt modelId="{DC34AA1A-2A2E-4C90-AF40-2AB1F12A454A}">
      <dgm:prSet phldrT="[Текст]"/>
      <dgm:spPr/>
      <dgm:t>
        <a:bodyPr/>
        <a:lstStyle/>
        <a:p>
          <a:pPr algn="just"/>
          <a:r>
            <a:rPr lang="uz-Cyrl-UZ" dirty="0">
              <a:latin typeface="Cambria" panose="02040503050406030204" pitchFamily="18" charset="0"/>
              <a:ea typeface="Cambria" panose="02040503050406030204" pitchFamily="18" charset="0"/>
            </a:rPr>
            <a:t>Қонуннинг 1-моддаси - </a:t>
          </a:r>
          <a:r>
            <a:rPr lang="ru-RU" dirty="0" err="1">
              <a:latin typeface="Cambria" panose="02040503050406030204" pitchFamily="18" charset="0"/>
              <a:ea typeface="Cambria" panose="02040503050406030204" pitchFamily="18" charset="0"/>
            </a:rPr>
            <a:t>Ўзбекистон</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Республикаси</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фуқаролари</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ушбу</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Қонунда</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назарда</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тутилган</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тартибда</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давлат</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томонидан</a:t>
          </a:r>
          <a:r>
            <a:rPr lang="ru-RU" dirty="0">
              <a:latin typeface="Cambria" panose="02040503050406030204" pitchFamily="18" charset="0"/>
              <a:ea typeface="Cambria" panose="02040503050406030204" pitchFamily="18" charset="0"/>
            </a:rPr>
            <a:t> пенсия </a:t>
          </a:r>
          <a:r>
            <a:rPr lang="ru-RU" dirty="0" err="1">
              <a:latin typeface="Cambria" panose="02040503050406030204" pitchFamily="18" charset="0"/>
              <a:ea typeface="Cambria" panose="02040503050406030204" pitchFamily="18" charset="0"/>
            </a:rPr>
            <a:t>билан</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таъминланиш</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ҳуқуқига</a:t>
          </a:r>
          <a:r>
            <a:rPr lang="ru-RU" dirty="0">
              <a:latin typeface="Cambria" panose="02040503050406030204" pitchFamily="18" charset="0"/>
              <a:ea typeface="Cambria" panose="02040503050406030204" pitchFamily="18" charset="0"/>
            </a:rPr>
            <a:t> </a:t>
          </a:r>
          <a:r>
            <a:rPr lang="ru-RU" dirty="0" err="1">
              <a:latin typeface="Cambria" panose="02040503050406030204" pitchFamily="18" charset="0"/>
              <a:ea typeface="Cambria" panose="02040503050406030204" pitchFamily="18" charset="0"/>
            </a:rPr>
            <a:t>эгадирлар</a:t>
          </a:r>
          <a:r>
            <a:rPr lang="ru-RU" dirty="0">
              <a:latin typeface="Cambria" panose="02040503050406030204" pitchFamily="18" charset="0"/>
              <a:ea typeface="Cambria" panose="02040503050406030204" pitchFamily="18" charset="0"/>
            </a:rPr>
            <a:t>.</a:t>
          </a:r>
        </a:p>
      </dgm:t>
    </dgm:pt>
    <dgm:pt modelId="{9521287F-15DE-4715-872D-64C8517BA2EA}" type="parTrans" cxnId="{FDC9362F-B8BA-467C-99C3-4CDBCB1C0325}">
      <dgm:prSet/>
      <dgm:spPr/>
      <dgm:t>
        <a:bodyPr/>
        <a:lstStyle/>
        <a:p>
          <a:endParaRPr lang="ru-RU"/>
        </a:p>
      </dgm:t>
    </dgm:pt>
    <dgm:pt modelId="{C43F0D12-CA1C-4294-A72E-3740751D913F}" type="sibTrans" cxnId="{FDC9362F-B8BA-467C-99C3-4CDBCB1C0325}">
      <dgm:prSet/>
      <dgm:spPr/>
      <dgm:t>
        <a:bodyPr/>
        <a:lstStyle/>
        <a:p>
          <a:endParaRPr lang="ru-RU"/>
        </a:p>
      </dgm:t>
    </dgm:pt>
    <dgm:pt modelId="{5C2BE4F9-340E-4786-95A9-90C21FA20C50}" type="pres">
      <dgm:prSet presAssocID="{60B6088A-C872-4B77-9BF6-D759290C5A34}" presName="cycle" presStyleCnt="0">
        <dgm:presLayoutVars>
          <dgm:dir/>
          <dgm:resizeHandles val="exact"/>
        </dgm:presLayoutVars>
      </dgm:prSet>
      <dgm:spPr/>
    </dgm:pt>
    <dgm:pt modelId="{C62CDB0B-CEBD-4981-A794-BF17DFA8E7AB}" type="pres">
      <dgm:prSet presAssocID="{BB9E233B-A25A-4EAE-A88A-C7AAB7E97068}" presName="node" presStyleLbl="node1" presStyleIdx="0" presStyleCnt="3" custScaleX="360913">
        <dgm:presLayoutVars>
          <dgm:bulletEnabled val="1"/>
        </dgm:presLayoutVars>
      </dgm:prSet>
      <dgm:spPr/>
    </dgm:pt>
    <dgm:pt modelId="{A226453F-62EC-4E8E-9187-3659690B57FC}" type="pres">
      <dgm:prSet presAssocID="{BB9E233B-A25A-4EAE-A88A-C7AAB7E97068}" presName="spNode" presStyleCnt="0"/>
      <dgm:spPr/>
    </dgm:pt>
    <dgm:pt modelId="{07493F1C-E310-42A9-9537-12B79B25BCCB}" type="pres">
      <dgm:prSet presAssocID="{8306D603-D925-43A2-972C-EBB77A2094EE}" presName="sibTrans" presStyleLbl="sibTrans1D1" presStyleIdx="0" presStyleCnt="3"/>
      <dgm:spPr/>
    </dgm:pt>
    <dgm:pt modelId="{D0F6D51C-0F0F-4D1A-B1C8-6EB0E081E55B}" type="pres">
      <dgm:prSet presAssocID="{C5D3FB53-8B90-4BC4-9EAD-171CF459AFC5}" presName="node" presStyleLbl="node1" presStyleIdx="1" presStyleCnt="3" custScaleX="113458" custScaleY="168946">
        <dgm:presLayoutVars>
          <dgm:bulletEnabled val="1"/>
        </dgm:presLayoutVars>
      </dgm:prSet>
      <dgm:spPr/>
    </dgm:pt>
    <dgm:pt modelId="{7B15B536-FCA5-407A-BA25-83968585214F}" type="pres">
      <dgm:prSet presAssocID="{C5D3FB53-8B90-4BC4-9EAD-171CF459AFC5}" presName="spNode" presStyleCnt="0"/>
      <dgm:spPr/>
    </dgm:pt>
    <dgm:pt modelId="{60401F95-0DBE-431A-9F9C-AEB1A28C4D94}" type="pres">
      <dgm:prSet presAssocID="{72C9D8EC-6E25-4A8E-BD3F-E00673C7A704}" presName="sibTrans" presStyleLbl="sibTrans1D1" presStyleIdx="1" presStyleCnt="3"/>
      <dgm:spPr/>
    </dgm:pt>
    <dgm:pt modelId="{C50C7389-4412-4066-A44A-738612289190}" type="pres">
      <dgm:prSet presAssocID="{DC34AA1A-2A2E-4C90-AF40-2AB1F12A454A}" presName="node" presStyleLbl="node1" presStyleIdx="2" presStyleCnt="3" custAng="0" custScaleX="203025" custScaleY="130157">
        <dgm:presLayoutVars>
          <dgm:bulletEnabled val="1"/>
        </dgm:presLayoutVars>
      </dgm:prSet>
      <dgm:spPr/>
    </dgm:pt>
    <dgm:pt modelId="{650E83AC-EB17-4561-ADE5-0E79B3B6DC4E}" type="pres">
      <dgm:prSet presAssocID="{DC34AA1A-2A2E-4C90-AF40-2AB1F12A454A}" presName="spNode" presStyleCnt="0"/>
      <dgm:spPr/>
    </dgm:pt>
    <dgm:pt modelId="{6122DA4E-6485-4050-959B-8857B6301460}" type="pres">
      <dgm:prSet presAssocID="{C43F0D12-CA1C-4294-A72E-3740751D913F}" presName="sibTrans" presStyleLbl="sibTrans1D1" presStyleIdx="2" presStyleCnt="3"/>
      <dgm:spPr/>
    </dgm:pt>
  </dgm:ptLst>
  <dgm:cxnLst>
    <dgm:cxn modelId="{8E6A3B03-25D9-4975-B691-15AB3F782822}" type="presOf" srcId="{BB9E233B-A25A-4EAE-A88A-C7AAB7E97068}" destId="{C62CDB0B-CEBD-4981-A794-BF17DFA8E7AB}" srcOrd="0" destOrd="0" presId="urn:microsoft.com/office/officeart/2005/8/layout/cycle5"/>
    <dgm:cxn modelId="{EFAA4E0A-FA50-47F3-B052-6E650FA9E8B3}" type="presOf" srcId="{60B6088A-C872-4B77-9BF6-D759290C5A34}" destId="{5C2BE4F9-340E-4786-95A9-90C21FA20C50}" srcOrd="0" destOrd="0" presId="urn:microsoft.com/office/officeart/2005/8/layout/cycle5"/>
    <dgm:cxn modelId="{D921B20E-58CE-46CE-8666-874C86FB4238}" type="presOf" srcId="{C5D3FB53-8B90-4BC4-9EAD-171CF459AFC5}" destId="{D0F6D51C-0F0F-4D1A-B1C8-6EB0E081E55B}" srcOrd="0" destOrd="0" presId="urn:microsoft.com/office/officeart/2005/8/layout/cycle5"/>
    <dgm:cxn modelId="{88BDBC14-9E17-489A-BE91-4DB9C8A6E33A}" type="presOf" srcId="{72C9D8EC-6E25-4A8E-BD3F-E00673C7A704}" destId="{60401F95-0DBE-431A-9F9C-AEB1A28C4D94}" srcOrd="0" destOrd="0" presId="urn:microsoft.com/office/officeart/2005/8/layout/cycle5"/>
    <dgm:cxn modelId="{FDC9362F-B8BA-467C-99C3-4CDBCB1C0325}" srcId="{60B6088A-C872-4B77-9BF6-D759290C5A34}" destId="{DC34AA1A-2A2E-4C90-AF40-2AB1F12A454A}" srcOrd="2" destOrd="0" parTransId="{9521287F-15DE-4715-872D-64C8517BA2EA}" sibTransId="{C43F0D12-CA1C-4294-A72E-3740751D913F}"/>
    <dgm:cxn modelId="{4A727593-8A2F-407C-B885-FC266511A477}" type="presOf" srcId="{8306D603-D925-43A2-972C-EBB77A2094EE}" destId="{07493F1C-E310-42A9-9537-12B79B25BCCB}" srcOrd="0" destOrd="0" presId="urn:microsoft.com/office/officeart/2005/8/layout/cycle5"/>
    <dgm:cxn modelId="{D610C896-8396-48C9-B4F9-0F294785FCF1}" srcId="{60B6088A-C872-4B77-9BF6-D759290C5A34}" destId="{BB9E233B-A25A-4EAE-A88A-C7AAB7E97068}" srcOrd="0" destOrd="0" parTransId="{5CF66BCE-C956-4D39-A59B-530D3111C2B2}" sibTransId="{8306D603-D925-43A2-972C-EBB77A2094EE}"/>
    <dgm:cxn modelId="{37266BBE-AF8A-432D-8E8B-07A76F0D91A8}" srcId="{60B6088A-C872-4B77-9BF6-D759290C5A34}" destId="{C5D3FB53-8B90-4BC4-9EAD-171CF459AFC5}" srcOrd="1" destOrd="0" parTransId="{55BDA0E9-1944-4C86-A4FE-D80263520F24}" sibTransId="{72C9D8EC-6E25-4A8E-BD3F-E00673C7A704}"/>
    <dgm:cxn modelId="{96EC03BF-E84F-48EF-883A-30173A053107}" type="presOf" srcId="{DC34AA1A-2A2E-4C90-AF40-2AB1F12A454A}" destId="{C50C7389-4412-4066-A44A-738612289190}" srcOrd="0" destOrd="0" presId="urn:microsoft.com/office/officeart/2005/8/layout/cycle5"/>
    <dgm:cxn modelId="{696086E2-D11C-45A2-9471-708668A2E9FB}" type="presOf" srcId="{C43F0D12-CA1C-4294-A72E-3740751D913F}" destId="{6122DA4E-6485-4050-959B-8857B6301460}" srcOrd="0" destOrd="0" presId="urn:microsoft.com/office/officeart/2005/8/layout/cycle5"/>
    <dgm:cxn modelId="{403F7D01-135E-49BF-988A-E259800B94D1}" type="presParOf" srcId="{5C2BE4F9-340E-4786-95A9-90C21FA20C50}" destId="{C62CDB0B-CEBD-4981-A794-BF17DFA8E7AB}" srcOrd="0" destOrd="0" presId="urn:microsoft.com/office/officeart/2005/8/layout/cycle5"/>
    <dgm:cxn modelId="{0F2CAAC3-CC8A-4B7C-8553-8D218DFBD7D6}" type="presParOf" srcId="{5C2BE4F9-340E-4786-95A9-90C21FA20C50}" destId="{A226453F-62EC-4E8E-9187-3659690B57FC}" srcOrd="1" destOrd="0" presId="urn:microsoft.com/office/officeart/2005/8/layout/cycle5"/>
    <dgm:cxn modelId="{458C7DBC-CE1E-439D-97FC-04FCC8F68C38}" type="presParOf" srcId="{5C2BE4F9-340E-4786-95A9-90C21FA20C50}" destId="{07493F1C-E310-42A9-9537-12B79B25BCCB}" srcOrd="2" destOrd="0" presId="urn:microsoft.com/office/officeart/2005/8/layout/cycle5"/>
    <dgm:cxn modelId="{96FF7F02-D5B1-4FCC-A9DA-DB41584EBF24}" type="presParOf" srcId="{5C2BE4F9-340E-4786-95A9-90C21FA20C50}" destId="{D0F6D51C-0F0F-4D1A-B1C8-6EB0E081E55B}" srcOrd="3" destOrd="0" presId="urn:microsoft.com/office/officeart/2005/8/layout/cycle5"/>
    <dgm:cxn modelId="{DF78BE19-FBF1-4154-80AA-16A4A6135EBB}" type="presParOf" srcId="{5C2BE4F9-340E-4786-95A9-90C21FA20C50}" destId="{7B15B536-FCA5-407A-BA25-83968585214F}" srcOrd="4" destOrd="0" presId="urn:microsoft.com/office/officeart/2005/8/layout/cycle5"/>
    <dgm:cxn modelId="{080F5F02-9DB7-4629-87A0-2C72829D8F7B}" type="presParOf" srcId="{5C2BE4F9-340E-4786-95A9-90C21FA20C50}" destId="{60401F95-0DBE-431A-9F9C-AEB1A28C4D94}" srcOrd="5" destOrd="0" presId="urn:microsoft.com/office/officeart/2005/8/layout/cycle5"/>
    <dgm:cxn modelId="{578AC8D4-36CA-45B2-8C24-469F7956E86D}" type="presParOf" srcId="{5C2BE4F9-340E-4786-95A9-90C21FA20C50}" destId="{C50C7389-4412-4066-A44A-738612289190}" srcOrd="6" destOrd="0" presId="urn:microsoft.com/office/officeart/2005/8/layout/cycle5"/>
    <dgm:cxn modelId="{BF17B304-5470-4910-BD4E-D9C1CC3C992C}" type="presParOf" srcId="{5C2BE4F9-340E-4786-95A9-90C21FA20C50}" destId="{650E83AC-EB17-4561-ADE5-0E79B3B6DC4E}" srcOrd="7" destOrd="0" presId="urn:microsoft.com/office/officeart/2005/8/layout/cycle5"/>
    <dgm:cxn modelId="{095A33BC-ABB9-4B5A-B6D8-0A1775AFDB11}" type="presParOf" srcId="{5C2BE4F9-340E-4786-95A9-90C21FA20C50}" destId="{6122DA4E-6485-4050-959B-8857B6301460}" srcOrd="8"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B9BB80-F099-45A1-824B-D21F679B869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2738A2B8-40FD-470D-8A26-819DBA730172}">
      <dgm:prSet phldrT="[Текст]"/>
      <dgm:spPr>
        <a:solidFill>
          <a:srgbClr val="52A2CA"/>
        </a:solidFill>
      </dgm:spPr>
      <dgm:t>
        <a:bodyPr/>
        <a:lstStyle/>
        <a:p>
          <a:r>
            <a:rPr lang="uz-Cyrl-UZ" dirty="0">
              <a:solidFill>
                <a:schemeClr val="tx1"/>
              </a:solidFill>
              <a:latin typeface="Cambria" panose="02040503050406030204" pitchFamily="18" charset="0"/>
              <a:ea typeface="Cambria" panose="02040503050406030204" pitchFamily="18" charset="0"/>
            </a:rPr>
            <a:t>Ёшга доир пенсия</a:t>
          </a:r>
          <a:endParaRPr lang="ru-RU" dirty="0">
            <a:solidFill>
              <a:schemeClr val="tx1"/>
            </a:solidFill>
            <a:latin typeface="Cambria" panose="02040503050406030204" pitchFamily="18" charset="0"/>
            <a:ea typeface="Cambria" panose="02040503050406030204" pitchFamily="18" charset="0"/>
          </a:endParaRPr>
        </a:p>
      </dgm:t>
    </dgm:pt>
    <dgm:pt modelId="{54B77545-D368-49B4-8641-8AEDC201B3B6}" type="parTrans" cxnId="{09C2D7DA-3787-4636-B4A6-885AA3DA90F5}">
      <dgm:prSet/>
      <dgm:spPr/>
      <dgm:t>
        <a:bodyPr/>
        <a:lstStyle/>
        <a:p>
          <a:endParaRPr lang="ru-RU"/>
        </a:p>
      </dgm:t>
    </dgm:pt>
    <dgm:pt modelId="{0E9140B6-6622-4604-B61E-C7409EA1C37F}" type="sibTrans" cxnId="{09C2D7DA-3787-4636-B4A6-885AA3DA90F5}">
      <dgm:prSet/>
      <dgm:spPr/>
      <dgm:t>
        <a:bodyPr/>
        <a:lstStyle/>
        <a:p>
          <a:endParaRPr lang="ru-RU"/>
        </a:p>
      </dgm:t>
    </dgm:pt>
    <dgm:pt modelId="{BEB83732-21CA-4341-B35A-E4F21A667F09}">
      <dgm:prSet phldrT="[Текст]"/>
      <dgm:spPr>
        <a:solidFill>
          <a:srgbClr val="52A2CA"/>
        </a:solidFill>
      </dgm:spPr>
      <dgm:t>
        <a:bodyPr/>
        <a:lstStyle/>
        <a:p>
          <a:r>
            <a:rPr lang="uz-Cyrl-UZ" dirty="0">
              <a:solidFill>
                <a:schemeClr val="tx1"/>
              </a:solidFill>
              <a:latin typeface="Cambria" panose="02040503050406030204" pitchFamily="18" charset="0"/>
              <a:ea typeface="Cambria" panose="02040503050406030204" pitchFamily="18" charset="0"/>
            </a:rPr>
            <a:t>Ногиронлик пенсияси</a:t>
          </a:r>
          <a:endParaRPr lang="ru-RU" dirty="0">
            <a:solidFill>
              <a:schemeClr val="tx1"/>
            </a:solidFill>
            <a:latin typeface="Cambria" panose="02040503050406030204" pitchFamily="18" charset="0"/>
            <a:ea typeface="Cambria" panose="02040503050406030204" pitchFamily="18" charset="0"/>
          </a:endParaRPr>
        </a:p>
      </dgm:t>
    </dgm:pt>
    <dgm:pt modelId="{6F1FF328-8CE7-41D9-9B9F-D631925D300C}" type="parTrans" cxnId="{8E52DA87-5AC1-43E1-B19E-DC3A411973AC}">
      <dgm:prSet/>
      <dgm:spPr/>
      <dgm:t>
        <a:bodyPr/>
        <a:lstStyle/>
        <a:p>
          <a:endParaRPr lang="ru-RU"/>
        </a:p>
      </dgm:t>
    </dgm:pt>
    <dgm:pt modelId="{F77544F9-734C-4C60-8723-E4686906DB10}" type="sibTrans" cxnId="{8E52DA87-5AC1-43E1-B19E-DC3A411973AC}">
      <dgm:prSet/>
      <dgm:spPr/>
      <dgm:t>
        <a:bodyPr/>
        <a:lstStyle/>
        <a:p>
          <a:endParaRPr lang="ru-RU"/>
        </a:p>
      </dgm:t>
    </dgm:pt>
    <dgm:pt modelId="{FB681502-8278-4FCA-B3C7-65D9CC5B2CAF}">
      <dgm:prSet phldrT="[Текст]"/>
      <dgm:spPr>
        <a:solidFill>
          <a:srgbClr val="52A2CA"/>
        </a:solidFill>
      </dgm:spPr>
      <dgm:t>
        <a:bodyPr/>
        <a:lstStyle/>
        <a:p>
          <a:r>
            <a:rPr lang="uz-Cyrl-UZ" dirty="0">
              <a:solidFill>
                <a:schemeClr val="tx1"/>
              </a:solidFill>
              <a:latin typeface="Cambria" panose="02040503050406030204" pitchFamily="18" charset="0"/>
              <a:ea typeface="Cambria" panose="02040503050406030204" pitchFamily="18" charset="0"/>
            </a:rPr>
            <a:t>Боқувчисини йўқотганлик пенсияси</a:t>
          </a:r>
          <a:endParaRPr lang="ru-RU" dirty="0">
            <a:solidFill>
              <a:schemeClr val="tx1"/>
            </a:solidFill>
            <a:latin typeface="Cambria" panose="02040503050406030204" pitchFamily="18" charset="0"/>
            <a:ea typeface="Cambria" panose="02040503050406030204" pitchFamily="18" charset="0"/>
          </a:endParaRPr>
        </a:p>
      </dgm:t>
    </dgm:pt>
    <dgm:pt modelId="{BD7610F4-42F1-4C10-8278-8E8B0ADD9ECE}" type="parTrans" cxnId="{2BD6EFEE-0047-4F72-850E-1E3C1CA2D671}">
      <dgm:prSet/>
      <dgm:spPr/>
      <dgm:t>
        <a:bodyPr/>
        <a:lstStyle/>
        <a:p>
          <a:endParaRPr lang="ru-RU"/>
        </a:p>
      </dgm:t>
    </dgm:pt>
    <dgm:pt modelId="{392EDC8E-01FB-4CC8-A23E-78F3A0A24C01}" type="sibTrans" cxnId="{2BD6EFEE-0047-4F72-850E-1E3C1CA2D671}">
      <dgm:prSet/>
      <dgm:spPr/>
      <dgm:t>
        <a:bodyPr/>
        <a:lstStyle/>
        <a:p>
          <a:endParaRPr lang="ru-RU"/>
        </a:p>
      </dgm:t>
    </dgm:pt>
    <dgm:pt modelId="{11211EEF-8299-468D-B6AE-1AE1050A2E7B}" type="pres">
      <dgm:prSet presAssocID="{F6B9BB80-F099-45A1-824B-D21F679B869C}" presName="linear" presStyleCnt="0">
        <dgm:presLayoutVars>
          <dgm:dir/>
          <dgm:animLvl val="lvl"/>
          <dgm:resizeHandles val="exact"/>
        </dgm:presLayoutVars>
      </dgm:prSet>
      <dgm:spPr/>
    </dgm:pt>
    <dgm:pt modelId="{898C6708-4269-4C0A-9F47-6BB33D50C952}" type="pres">
      <dgm:prSet presAssocID="{2738A2B8-40FD-470D-8A26-819DBA730172}" presName="parentLin" presStyleCnt="0"/>
      <dgm:spPr/>
    </dgm:pt>
    <dgm:pt modelId="{05FEDF6A-67BE-4700-940D-E1168151CE1A}" type="pres">
      <dgm:prSet presAssocID="{2738A2B8-40FD-470D-8A26-819DBA730172}" presName="parentLeftMargin" presStyleLbl="node1" presStyleIdx="0" presStyleCnt="3"/>
      <dgm:spPr/>
    </dgm:pt>
    <dgm:pt modelId="{0C947CA6-2FC5-45CA-AFD9-848737AF9332}" type="pres">
      <dgm:prSet presAssocID="{2738A2B8-40FD-470D-8A26-819DBA730172}" presName="parentText" presStyleLbl="node1" presStyleIdx="0" presStyleCnt="3">
        <dgm:presLayoutVars>
          <dgm:chMax val="0"/>
          <dgm:bulletEnabled val="1"/>
        </dgm:presLayoutVars>
      </dgm:prSet>
      <dgm:spPr/>
    </dgm:pt>
    <dgm:pt modelId="{CDFBB387-452F-49B7-9ED5-E3598C9BBC19}" type="pres">
      <dgm:prSet presAssocID="{2738A2B8-40FD-470D-8A26-819DBA730172}" presName="negativeSpace" presStyleCnt="0"/>
      <dgm:spPr/>
    </dgm:pt>
    <dgm:pt modelId="{59DBC5BD-7E2D-41FC-BF0A-053403DE7DF9}" type="pres">
      <dgm:prSet presAssocID="{2738A2B8-40FD-470D-8A26-819DBA730172}" presName="childText" presStyleLbl="conFgAcc1" presStyleIdx="0" presStyleCnt="3">
        <dgm:presLayoutVars>
          <dgm:bulletEnabled val="1"/>
        </dgm:presLayoutVars>
      </dgm:prSet>
      <dgm:spPr>
        <a:solidFill>
          <a:srgbClr val="DCF5C5">
            <a:alpha val="90000"/>
          </a:srgbClr>
        </a:solidFill>
      </dgm:spPr>
    </dgm:pt>
    <dgm:pt modelId="{800CD2FC-0458-457C-AEF5-F7C62405FDB8}" type="pres">
      <dgm:prSet presAssocID="{0E9140B6-6622-4604-B61E-C7409EA1C37F}" presName="spaceBetweenRectangles" presStyleCnt="0"/>
      <dgm:spPr/>
    </dgm:pt>
    <dgm:pt modelId="{0825159E-37F9-4400-8486-1AD0C1592DAE}" type="pres">
      <dgm:prSet presAssocID="{BEB83732-21CA-4341-B35A-E4F21A667F09}" presName="parentLin" presStyleCnt="0"/>
      <dgm:spPr/>
    </dgm:pt>
    <dgm:pt modelId="{0CF05E56-FEF1-414F-8740-FF9A3E6394BD}" type="pres">
      <dgm:prSet presAssocID="{BEB83732-21CA-4341-B35A-E4F21A667F09}" presName="parentLeftMargin" presStyleLbl="node1" presStyleIdx="0" presStyleCnt="3"/>
      <dgm:spPr/>
    </dgm:pt>
    <dgm:pt modelId="{F413E5CF-D70B-4074-9920-5A74F4F11924}" type="pres">
      <dgm:prSet presAssocID="{BEB83732-21CA-4341-B35A-E4F21A667F09}" presName="parentText" presStyleLbl="node1" presStyleIdx="1" presStyleCnt="3">
        <dgm:presLayoutVars>
          <dgm:chMax val="0"/>
          <dgm:bulletEnabled val="1"/>
        </dgm:presLayoutVars>
      </dgm:prSet>
      <dgm:spPr/>
    </dgm:pt>
    <dgm:pt modelId="{1B0E8B0D-D6B9-4EB2-BEA1-A6BF14575A44}" type="pres">
      <dgm:prSet presAssocID="{BEB83732-21CA-4341-B35A-E4F21A667F09}" presName="negativeSpace" presStyleCnt="0"/>
      <dgm:spPr/>
    </dgm:pt>
    <dgm:pt modelId="{06A79B97-E1E1-4E1E-975C-AF3223154839}" type="pres">
      <dgm:prSet presAssocID="{BEB83732-21CA-4341-B35A-E4F21A667F09}" presName="childText" presStyleLbl="conFgAcc1" presStyleIdx="1" presStyleCnt="3">
        <dgm:presLayoutVars>
          <dgm:bulletEnabled val="1"/>
        </dgm:presLayoutVars>
      </dgm:prSet>
      <dgm:spPr>
        <a:solidFill>
          <a:srgbClr val="DCF5C5">
            <a:alpha val="90000"/>
          </a:srgbClr>
        </a:solidFill>
      </dgm:spPr>
    </dgm:pt>
    <dgm:pt modelId="{82885208-93C7-40FD-822E-8A585E81D73A}" type="pres">
      <dgm:prSet presAssocID="{F77544F9-734C-4C60-8723-E4686906DB10}" presName="spaceBetweenRectangles" presStyleCnt="0"/>
      <dgm:spPr/>
    </dgm:pt>
    <dgm:pt modelId="{94160BE6-B4B0-4BF8-B46D-DAAE670429FC}" type="pres">
      <dgm:prSet presAssocID="{FB681502-8278-4FCA-B3C7-65D9CC5B2CAF}" presName="parentLin" presStyleCnt="0"/>
      <dgm:spPr/>
    </dgm:pt>
    <dgm:pt modelId="{988BE697-168E-4288-9311-F63157E4552C}" type="pres">
      <dgm:prSet presAssocID="{FB681502-8278-4FCA-B3C7-65D9CC5B2CAF}" presName="parentLeftMargin" presStyleLbl="node1" presStyleIdx="1" presStyleCnt="3"/>
      <dgm:spPr/>
    </dgm:pt>
    <dgm:pt modelId="{9AEA8B4B-C610-4091-9962-EBD0D45AD293}" type="pres">
      <dgm:prSet presAssocID="{FB681502-8278-4FCA-B3C7-65D9CC5B2CAF}" presName="parentText" presStyleLbl="node1" presStyleIdx="2" presStyleCnt="3">
        <dgm:presLayoutVars>
          <dgm:chMax val="0"/>
          <dgm:bulletEnabled val="1"/>
        </dgm:presLayoutVars>
      </dgm:prSet>
      <dgm:spPr/>
    </dgm:pt>
    <dgm:pt modelId="{AA8E7FFA-C77B-43B9-AC2A-FFF15218B438}" type="pres">
      <dgm:prSet presAssocID="{FB681502-8278-4FCA-B3C7-65D9CC5B2CAF}" presName="negativeSpace" presStyleCnt="0"/>
      <dgm:spPr/>
    </dgm:pt>
    <dgm:pt modelId="{5CFE02BE-9F98-4523-B811-867C68E7A3F9}" type="pres">
      <dgm:prSet presAssocID="{FB681502-8278-4FCA-B3C7-65D9CC5B2CAF}" presName="childText" presStyleLbl="conFgAcc1" presStyleIdx="2" presStyleCnt="3">
        <dgm:presLayoutVars>
          <dgm:bulletEnabled val="1"/>
        </dgm:presLayoutVars>
      </dgm:prSet>
      <dgm:spPr>
        <a:solidFill>
          <a:srgbClr val="DCF5C5">
            <a:alpha val="90000"/>
          </a:srgbClr>
        </a:solidFill>
      </dgm:spPr>
    </dgm:pt>
  </dgm:ptLst>
  <dgm:cxnLst>
    <dgm:cxn modelId="{DDA9C60A-52E3-43BD-8FDA-C5B183F5349E}" type="presOf" srcId="{2738A2B8-40FD-470D-8A26-819DBA730172}" destId="{0C947CA6-2FC5-45CA-AFD9-848737AF9332}" srcOrd="1" destOrd="0" presId="urn:microsoft.com/office/officeart/2005/8/layout/list1"/>
    <dgm:cxn modelId="{F0F88514-A8A0-4AFF-9767-036D85ED455D}" type="presOf" srcId="{BEB83732-21CA-4341-B35A-E4F21A667F09}" destId="{0CF05E56-FEF1-414F-8740-FF9A3E6394BD}" srcOrd="0" destOrd="0" presId="urn:microsoft.com/office/officeart/2005/8/layout/list1"/>
    <dgm:cxn modelId="{FBAB0A1D-6A3C-4162-B1E4-63D738E3DA51}" type="presOf" srcId="{FB681502-8278-4FCA-B3C7-65D9CC5B2CAF}" destId="{988BE697-168E-4288-9311-F63157E4552C}" srcOrd="0" destOrd="0" presId="urn:microsoft.com/office/officeart/2005/8/layout/list1"/>
    <dgm:cxn modelId="{8E52DA87-5AC1-43E1-B19E-DC3A411973AC}" srcId="{F6B9BB80-F099-45A1-824B-D21F679B869C}" destId="{BEB83732-21CA-4341-B35A-E4F21A667F09}" srcOrd="1" destOrd="0" parTransId="{6F1FF328-8CE7-41D9-9B9F-D631925D300C}" sibTransId="{F77544F9-734C-4C60-8723-E4686906DB10}"/>
    <dgm:cxn modelId="{4CA3A198-EF24-41FB-906F-BEA97D648D3A}" type="presOf" srcId="{F6B9BB80-F099-45A1-824B-D21F679B869C}" destId="{11211EEF-8299-468D-B6AE-1AE1050A2E7B}" srcOrd="0" destOrd="0" presId="urn:microsoft.com/office/officeart/2005/8/layout/list1"/>
    <dgm:cxn modelId="{7FDC10D0-76C7-4149-950D-B735E0FC5654}" type="presOf" srcId="{BEB83732-21CA-4341-B35A-E4F21A667F09}" destId="{F413E5CF-D70B-4074-9920-5A74F4F11924}" srcOrd="1" destOrd="0" presId="urn:microsoft.com/office/officeart/2005/8/layout/list1"/>
    <dgm:cxn modelId="{09C2D7DA-3787-4636-B4A6-885AA3DA90F5}" srcId="{F6B9BB80-F099-45A1-824B-D21F679B869C}" destId="{2738A2B8-40FD-470D-8A26-819DBA730172}" srcOrd="0" destOrd="0" parTransId="{54B77545-D368-49B4-8641-8AEDC201B3B6}" sibTransId="{0E9140B6-6622-4604-B61E-C7409EA1C37F}"/>
    <dgm:cxn modelId="{2BD6EFEE-0047-4F72-850E-1E3C1CA2D671}" srcId="{F6B9BB80-F099-45A1-824B-D21F679B869C}" destId="{FB681502-8278-4FCA-B3C7-65D9CC5B2CAF}" srcOrd="2" destOrd="0" parTransId="{BD7610F4-42F1-4C10-8278-8E8B0ADD9ECE}" sibTransId="{392EDC8E-01FB-4CC8-A23E-78F3A0A24C01}"/>
    <dgm:cxn modelId="{587788F1-7276-4D0D-80A3-18812D273EE3}" type="presOf" srcId="{FB681502-8278-4FCA-B3C7-65D9CC5B2CAF}" destId="{9AEA8B4B-C610-4091-9962-EBD0D45AD293}" srcOrd="1" destOrd="0" presId="urn:microsoft.com/office/officeart/2005/8/layout/list1"/>
    <dgm:cxn modelId="{5B930CF4-B625-40AF-8C9D-951B29AE4520}" type="presOf" srcId="{2738A2B8-40FD-470D-8A26-819DBA730172}" destId="{05FEDF6A-67BE-4700-940D-E1168151CE1A}" srcOrd="0" destOrd="0" presId="urn:microsoft.com/office/officeart/2005/8/layout/list1"/>
    <dgm:cxn modelId="{32037569-85FC-4619-B9CB-20BE473676E8}" type="presParOf" srcId="{11211EEF-8299-468D-B6AE-1AE1050A2E7B}" destId="{898C6708-4269-4C0A-9F47-6BB33D50C952}" srcOrd="0" destOrd="0" presId="urn:microsoft.com/office/officeart/2005/8/layout/list1"/>
    <dgm:cxn modelId="{6EAF7800-10B9-4340-9598-85C81B4C94DE}" type="presParOf" srcId="{898C6708-4269-4C0A-9F47-6BB33D50C952}" destId="{05FEDF6A-67BE-4700-940D-E1168151CE1A}" srcOrd="0" destOrd="0" presId="urn:microsoft.com/office/officeart/2005/8/layout/list1"/>
    <dgm:cxn modelId="{EF2B63FD-E35E-4D52-9744-0FD93F3B7C71}" type="presParOf" srcId="{898C6708-4269-4C0A-9F47-6BB33D50C952}" destId="{0C947CA6-2FC5-45CA-AFD9-848737AF9332}" srcOrd="1" destOrd="0" presId="urn:microsoft.com/office/officeart/2005/8/layout/list1"/>
    <dgm:cxn modelId="{9535DD1C-B48E-4C3D-A76A-2FCAB1A628AE}" type="presParOf" srcId="{11211EEF-8299-468D-B6AE-1AE1050A2E7B}" destId="{CDFBB387-452F-49B7-9ED5-E3598C9BBC19}" srcOrd="1" destOrd="0" presId="urn:microsoft.com/office/officeart/2005/8/layout/list1"/>
    <dgm:cxn modelId="{F07B8572-FCBB-4562-B147-876DB291510A}" type="presParOf" srcId="{11211EEF-8299-468D-B6AE-1AE1050A2E7B}" destId="{59DBC5BD-7E2D-41FC-BF0A-053403DE7DF9}" srcOrd="2" destOrd="0" presId="urn:microsoft.com/office/officeart/2005/8/layout/list1"/>
    <dgm:cxn modelId="{76DE3509-A155-4BEC-817B-044E42B7D245}" type="presParOf" srcId="{11211EEF-8299-468D-B6AE-1AE1050A2E7B}" destId="{800CD2FC-0458-457C-AEF5-F7C62405FDB8}" srcOrd="3" destOrd="0" presId="urn:microsoft.com/office/officeart/2005/8/layout/list1"/>
    <dgm:cxn modelId="{75A3C64D-1D1A-45C5-A303-64FD31CA469C}" type="presParOf" srcId="{11211EEF-8299-468D-B6AE-1AE1050A2E7B}" destId="{0825159E-37F9-4400-8486-1AD0C1592DAE}" srcOrd="4" destOrd="0" presId="urn:microsoft.com/office/officeart/2005/8/layout/list1"/>
    <dgm:cxn modelId="{E7351CD1-8709-48C6-8238-E18CFDF435C1}" type="presParOf" srcId="{0825159E-37F9-4400-8486-1AD0C1592DAE}" destId="{0CF05E56-FEF1-414F-8740-FF9A3E6394BD}" srcOrd="0" destOrd="0" presId="urn:microsoft.com/office/officeart/2005/8/layout/list1"/>
    <dgm:cxn modelId="{260C70B2-CF9A-438C-BBC0-EA81ED9C4424}" type="presParOf" srcId="{0825159E-37F9-4400-8486-1AD0C1592DAE}" destId="{F413E5CF-D70B-4074-9920-5A74F4F11924}" srcOrd="1" destOrd="0" presId="urn:microsoft.com/office/officeart/2005/8/layout/list1"/>
    <dgm:cxn modelId="{0C94B32A-C0EE-404E-A582-5E99B7D81911}" type="presParOf" srcId="{11211EEF-8299-468D-B6AE-1AE1050A2E7B}" destId="{1B0E8B0D-D6B9-4EB2-BEA1-A6BF14575A44}" srcOrd="5" destOrd="0" presId="urn:microsoft.com/office/officeart/2005/8/layout/list1"/>
    <dgm:cxn modelId="{B8185BA1-C6CA-48E5-A8CB-61C782CFC5E0}" type="presParOf" srcId="{11211EEF-8299-468D-B6AE-1AE1050A2E7B}" destId="{06A79B97-E1E1-4E1E-975C-AF3223154839}" srcOrd="6" destOrd="0" presId="urn:microsoft.com/office/officeart/2005/8/layout/list1"/>
    <dgm:cxn modelId="{8264CF1B-235D-4EC6-B6A7-D73F18BF007A}" type="presParOf" srcId="{11211EEF-8299-468D-B6AE-1AE1050A2E7B}" destId="{82885208-93C7-40FD-822E-8A585E81D73A}" srcOrd="7" destOrd="0" presId="urn:microsoft.com/office/officeart/2005/8/layout/list1"/>
    <dgm:cxn modelId="{9826AB09-482A-4BC9-8190-455CCC7B1976}" type="presParOf" srcId="{11211EEF-8299-468D-B6AE-1AE1050A2E7B}" destId="{94160BE6-B4B0-4BF8-B46D-DAAE670429FC}" srcOrd="8" destOrd="0" presId="urn:microsoft.com/office/officeart/2005/8/layout/list1"/>
    <dgm:cxn modelId="{FBA6290B-6CF4-4945-BB64-A01826715A6A}" type="presParOf" srcId="{94160BE6-B4B0-4BF8-B46D-DAAE670429FC}" destId="{988BE697-168E-4288-9311-F63157E4552C}" srcOrd="0" destOrd="0" presId="urn:microsoft.com/office/officeart/2005/8/layout/list1"/>
    <dgm:cxn modelId="{04899183-FCB7-4E9A-A4E4-CE82712773CF}" type="presParOf" srcId="{94160BE6-B4B0-4BF8-B46D-DAAE670429FC}" destId="{9AEA8B4B-C610-4091-9962-EBD0D45AD293}" srcOrd="1" destOrd="0" presId="urn:microsoft.com/office/officeart/2005/8/layout/list1"/>
    <dgm:cxn modelId="{61A794BE-806B-4EBD-BBAE-2CD205B5A903}" type="presParOf" srcId="{11211EEF-8299-468D-B6AE-1AE1050A2E7B}" destId="{AA8E7FFA-C77B-43B9-AC2A-FFF15218B438}" srcOrd="9" destOrd="0" presId="urn:microsoft.com/office/officeart/2005/8/layout/list1"/>
    <dgm:cxn modelId="{E4099F98-8C4C-4F9C-ADC6-68773C7DCA39}" type="presParOf" srcId="{11211EEF-8299-468D-B6AE-1AE1050A2E7B}" destId="{5CFE02BE-9F98-4523-B811-867C68E7A3F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CDB0B-CEBD-4981-A794-BF17DFA8E7AB}">
      <dsp:nvSpPr>
        <dsp:cNvPr id="0" name=""/>
        <dsp:cNvSpPr/>
      </dsp:nvSpPr>
      <dsp:spPr>
        <a:xfrm>
          <a:off x="623050" y="970"/>
          <a:ext cx="9898148" cy="178264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uz-Cyrl-UZ" sz="1900" b="1" kern="1200" dirty="0">
              <a:solidFill>
                <a:schemeClr val="tx1"/>
              </a:solidFill>
              <a:latin typeface="Cambria" panose="02040503050406030204" pitchFamily="18" charset="0"/>
              <a:ea typeface="Cambria" panose="02040503050406030204" pitchFamily="18" charset="0"/>
            </a:rPr>
            <a:t>Конституция 46-модда: </a:t>
          </a:r>
          <a:r>
            <a:rPr lang="ru-RU" sz="1900" b="1" kern="1200" dirty="0" err="1">
              <a:solidFill>
                <a:schemeClr val="tx1"/>
              </a:solidFill>
              <a:latin typeface="Cambria" panose="02040503050406030204" pitchFamily="18" charset="0"/>
              <a:ea typeface="Cambria" panose="02040503050406030204" pitchFamily="18" charset="0"/>
            </a:rPr>
            <a:t>ҳар</a:t>
          </a:r>
          <a:r>
            <a:rPr lang="ru-RU" sz="1900" b="1" kern="1200" dirty="0">
              <a:solidFill>
                <a:schemeClr val="tx1"/>
              </a:solidFill>
              <a:latin typeface="Cambria" panose="02040503050406030204" pitchFamily="18" charset="0"/>
              <a:ea typeface="Cambria" panose="02040503050406030204" pitchFamily="18" charset="0"/>
            </a:rPr>
            <a:t> ким </a:t>
          </a:r>
          <a:r>
            <a:rPr lang="ru-RU" sz="1900" b="1" kern="1200" dirty="0" err="1">
              <a:solidFill>
                <a:schemeClr val="tx1"/>
              </a:solidFill>
              <a:latin typeface="Cambria" panose="02040503050406030204" pitchFamily="18" charset="0"/>
              <a:ea typeface="Cambria" panose="02040503050406030204" pitchFamily="18" charset="0"/>
            </a:rPr>
            <a:t>қариганда</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меҳнат</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қобилиятини</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йўқотганда</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ишсизликда</a:t>
          </a:r>
          <a:r>
            <a:rPr lang="ru-RU" sz="1900" b="1" kern="1200" dirty="0">
              <a:solidFill>
                <a:schemeClr val="tx1"/>
              </a:solidFill>
              <a:latin typeface="Cambria" panose="02040503050406030204" pitchFamily="18" charset="0"/>
              <a:ea typeface="Cambria" panose="02040503050406030204" pitchFamily="18" charset="0"/>
            </a:rPr>
            <a:t>, </a:t>
          </a:r>
          <a:r>
            <a:rPr lang="uz-Cyrl-UZ" sz="1900" b="1" kern="1200" noProof="0" dirty="0">
              <a:solidFill>
                <a:schemeClr val="tx1"/>
              </a:solidFill>
              <a:latin typeface="Cambria" panose="02040503050406030204" pitchFamily="18" charset="0"/>
              <a:ea typeface="Cambria" panose="02040503050406030204" pitchFamily="18" charset="0"/>
            </a:rPr>
            <a:t>шунингдек</a:t>
          </a:r>
          <a:r>
            <a:rPr lang="ru-RU" sz="1900" b="1" kern="1200" dirty="0">
              <a:solidFill>
                <a:schemeClr val="tx1"/>
              </a:solidFill>
              <a:latin typeface="Cambria" panose="02040503050406030204" pitchFamily="18" charset="0"/>
              <a:ea typeface="Cambria" panose="02040503050406030204" pitchFamily="18" charset="0"/>
            </a:rPr>
            <a:t> </a:t>
          </a:r>
          <a:r>
            <a:rPr lang="uz-Cyrl-UZ" sz="1900" b="1" kern="1200" noProof="0" dirty="0">
              <a:solidFill>
                <a:schemeClr val="tx1"/>
              </a:solidFill>
              <a:latin typeface="Cambria" panose="02040503050406030204" pitchFamily="18" charset="0"/>
              <a:ea typeface="Cambria" panose="02040503050406030204" pitchFamily="18" charset="0"/>
            </a:rPr>
            <a:t>боқувчисини</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йўқотганда</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ва</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қонунда</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назарда</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тутилган</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бошқа</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ҳолларда</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ижтимоий</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таъминот</a:t>
          </a:r>
          <a:r>
            <a:rPr lang="ru-RU" sz="1900" b="1" kern="1200" dirty="0">
              <a:solidFill>
                <a:schemeClr val="tx1"/>
              </a:solidFill>
              <a:latin typeface="Cambria" panose="02040503050406030204" pitchFamily="18" charset="0"/>
              <a:ea typeface="Cambria" panose="02040503050406030204" pitchFamily="18" charset="0"/>
            </a:rPr>
            <a:t> </a:t>
          </a:r>
          <a:r>
            <a:rPr lang="uz-Cyrl-UZ" sz="1900" b="1" kern="1200" noProof="0" dirty="0">
              <a:solidFill>
                <a:schemeClr val="tx1"/>
              </a:solidFill>
              <a:latin typeface="Cambria" panose="02040503050406030204" pitchFamily="18" charset="0"/>
              <a:ea typeface="Cambria" panose="02040503050406030204" pitchFamily="18" charset="0"/>
            </a:rPr>
            <a:t>ҳуқуқига</a:t>
          </a:r>
          <a:r>
            <a:rPr lang="ru-RU" sz="1900" b="1" kern="1200" dirty="0">
              <a:solidFill>
                <a:schemeClr val="tx1"/>
              </a:solidFill>
              <a:latin typeface="Cambria" panose="02040503050406030204" pitchFamily="18" charset="0"/>
              <a:ea typeface="Cambria" panose="02040503050406030204" pitchFamily="18" charset="0"/>
            </a:rPr>
            <a:t> </a:t>
          </a:r>
          <a:r>
            <a:rPr lang="ru-RU" sz="1900" b="1" kern="1200" dirty="0" err="1">
              <a:solidFill>
                <a:schemeClr val="tx1"/>
              </a:solidFill>
              <a:latin typeface="Cambria" panose="02040503050406030204" pitchFamily="18" charset="0"/>
              <a:ea typeface="Cambria" panose="02040503050406030204" pitchFamily="18" charset="0"/>
            </a:rPr>
            <a:t>эга</a:t>
          </a:r>
          <a:r>
            <a:rPr lang="ru-RU" sz="1900" b="1" kern="1200" dirty="0">
              <a:solidFill>
                <a:schemeClr val="tx1"/>
              </a:solidFill>
              <a:latin typeface="Cambria" panose="02040503050406030204" pitchFamily="18" charset="0"/>
              <a:ea typeface="Cambria" panose="02040503050406030204" pitchFamily="18" charset="0"/>
            </a:rPr>
            <a:t>.</a:t>
          </a:r>
        </a:p>
      </dsp:txBody>
      <dsp:txXfrm>
        <a:off x="710072" y="87992"/>
        <a:ext cx="9724104" cy="1608600"/>
      </dsp:txXfrm>
    </dsp:sp>
    <dsp:sp modelId="{07493F1C-E310-42A9-9537-12B79B25BCCB}">
      <dsp:nvSpPr>
        <dsp:cNvPr id="0" name=""/>
        <dsp:cNvSpPr/>
      </dsp:nvSpPr>
      <dsp:spPr>
        <a:xfrm>
          <a:off x="2074830" y="1130217"/>
          <a:ext cx="4751193" cy="4751193"/>
        </a:xfrm>
        <a:custGeom>
          <a:avLst/>
          <a:gdLst/>
          <a:ahLst/>
          <a:cxnLst/>
          <a:rect l="0" t="0" r="0" b="0"/>
          <a:pathLst>
            <a:path>
              <a:moveTo>
                <a:pt x="4196227" y="849567"/>
              </a:moveTo>
              <a:arcTo wR="2375596" hR="2375596" stAng="19201841" swAng="119631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0F6D51C-0F0F-4D1A-B1C8-6EB0E081E55B}">
      <dsp:nvSpPr>
        <dsp:cNvPr id="0" name=""/>
        <dsp:cNvSpPr/>
      </dsp:nvSpPr>
      <dsp:spPr>
        <a:xfrm>
          <a:off x="6073642" y="2949834"/>
          <a:ext cx="3111619" cy="30117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ru-RU" sz="1900" kern="1200" dirty="0" err="1">
              <a:latin typeface="Cambria" panose="02040503050406030204" pitchFamily="18" charset="0"/>
              <a:ea typeface="Cambria" panose="02040503050406030204" pitchFamily="18" charset="0"/>
            </a:rPr>
            <a:t>Ўзбекистон</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Республикасида</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доимий</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яшаб</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турган</a:t>
          </a:r>
          <a:r>
            <a:rPr lang="ru-RU" sz="1900" kern="1200" dirty="0">
              <a:latin typeface="Cambria" panose="02040503050406030204" pitchFamily="18" charset="0"/>
              <a:ea typeface="Cambria" panose="02040503050406030204" pitchFamily="18" charset="0"/>
            </a:rPr>
            <a:t> чет эл </a:t>
          </a:r>
          <a:r>
            <a:rPr lang="ru-RU" sz="1900" kern="1200" dirty="0" err="1">
              <a:latin typeface="Cambria" panose="02040503050406030204" pitchFamily="18" charset="0"/>
              <a:ea typeface="Cambria" panose="02040503050406030204" pitchFamily="18" charset="0"/>
            </a:rPr>
            <a:t>фуқаролари</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ва</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фуқаролиги</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бўлмаган</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шахслар</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Ўзбекистон</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Республикаси</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фуқаролари</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билан</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тенг</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равишда</a:t>
          </a:r>
          <a:r>
            <a:rPr lang="ru-RU" sz="1900" kern="1200" dirty="0">
              <a:latin typeface="Cambria" panose="02040503050406030204" pitchFamily="18" charset="0"/>
              <a:ea typeface="Cambria" panose="02040503050406030204" pitchFamily="18" charset="0"/>
            </a:rPr>
            <a:t> пенсия </a:t>
          </a:r>
          <a:r>
            <a:rPr lang="ru-RU" sz="1900" kern="1200" dirty="0" err="1">
              <a:latin typeface="Cambria" panose="02040503050406030204" pitchFamily="18" charset="0"/>
              <a:ea typeface="Cambria" panose="02040503050406030204" pitchFamily="18" charset="0"/>
            </a:rPr>
            <a:t>олиш</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ҳуқуқига</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эгадирлар</a:t>
          </a:r>
          <a:r>
            <a:rPr lang="ru-RU" sz="1900" kern="1200" dirty="0">
              <a:latin typeface="Cambria" panose="02040503050406030204" pitchFamily="18" charset="0"/>
              <a:ea typeface="Cambria" panose="02040503050406030204" pitchFamily="18" charset="0"/>
            </a:rPr>
            <a:t>.</a:t>
          </a:r>
        </a:p>
      </dsp:txBody>
      <dsp:txXfrm>
        <a:off x="6220661" y="3096853"/>
        <a:ext cx="2817581" cy="2717668"/>
      </dsp:txXfrm>
    </dsp:sp>
    <dsp:sp modelId="{60401F95-0DBE-431A-9F9C-AEB1A28C4D94}">
      <dsp:nvSpPr>
        <dsp:cNvPr id="0" name=""/>
        <dsp:cNvSpPr/>
      </dsp:nvSpPr>
      <dsp:spPr>
        <a:xfrm>
          <a:off x="4424729" y="5476070"/>
          <a:ext cx="4751193" cy="4751193"/>
        </a:xfrm>
        <a:custGeom>
          <a:avLst/>
          <a:gdLst/>
          <a:ahLst/>
          <a:cxnLst/>
          <a:rect l="0" t="0" r="0" b="0"/>
          <a:pathLst>
            <a:path>
              <a:moveTo>
                <a:pt x="1693437" y="100048"/>
              </a:moveTo>
              <a:arcTo wR="2375596" hR="2375596" stAng="15198745" swAng="20253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50C7389-4412-4066-A44A-738612289190}">
      <dsp:nvSpPr>
        <dsp:cNvPr id="0" name=""/>
        <dsp:cNvSpPr/>
      </dsp:nvSpPr>
      <dsp:spPr>
        <a:xfrm>
          <a:off x="730786" y="3295569"/>
          <a:ext cx="5568022" cy="232023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uz-Cyrl-UZ" sz="1900" kern="1200" dirty="0">
              <a:latin typeface="Cambria" panose="02040503050406030204" pitchFamily="18" charset="0"/>
              <a:ea typeface="Cambria" panose="02040503050406030204" pitchFamily="18" charset="0"/>
            </a:rPr>
            <a:t>Қонуннинг 1-моддаси - </a:t>
          </a:r>
          <a:r>
            <a:rPr lang="ru-RU" sz="1900" kern="1200" dirty="0" err="1">
              <a:latin typeface="Cambria" panose="02040503050406030204" pitchFamily="18" charset="0"/>
              <a:ea typeface="Cambria" panose="02040503050406030204" pitchFamily="18" charset="0"/>
            </a:rPr>
            <a:t>Ўзбекистон</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Республикаси</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фуқаролари</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ушбу</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Қонунда</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назарда</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тутилган</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тартибда</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давлат</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томонидан</a:t>
          </a:r>
          <a:r>
            <a:rPr lang="ru-RU" sz="1900" kern="1200" dirty="0">
              <a:latin typeface="Cambria" panose="02040503050406030204" pitchFamily="18" charset="0"/>
              <a:ea typeface="Cambria" panose="02040503050406030204" pitchFamily="18" charset="0"/>
            </a:rPr>
            <a:t> пенсия </a:t>
          </a:r>
          <a:r>
            <a:rPr lang="ru-RU" sz="1900" kern="1200" dirty="0" err="1">
              <a:latin typeface="Cambria" panose="02040503050406030204" pitchFamily="18" charset="0"/>
              <a:ea typeface="Cambria" panose="02040503050406030204" pitchFamily="18" charset="0"/>
            </a:rPr>
            <a:t>билан</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таъминланиш</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ҳуқуқига</a:t>
          </a:r>
          <a:r>
            <a:rPr lang="ru-RU" sz="1900" kern="1200" dirty="0">
              <a:latin typeface="Cambria" panose="02040503050406030204" pitchFamily="18" charset="0"/>
              <a:ea typeface="Cambria" panose="02040503050406030204" pitchFamily="18" charset="0"/>
            </a:rPr>
            <a:t> </a:t>
          </a:r>
          <a:r>
            <a:rPr lang="ru-RU" sz="1900" kern="1200" dirty="0" err="1">
              <a:latin typeface="Cambria" panose="02040503050406030204" pitchFamily="18" charset="0"/>
              <a:ea typeface="Cambria" panose="02040503050406030204" pitchFamily="18" charset="0"/>
            </a:rPr>
            <a:t>эгадирлар</a:t>
          </a:r>
          <a:r>
            <a:rPr lang="ru-RU" sz="1900" kern="1200" dirty="0">
              <a:latin typeface="Cambria" panose="02040503050406030204" pitchFamily="18" charset="0"/>
              <a:ea typeface="Cambria" panose="02040503050406030204" pitchFamily="18" charset="0"/>
            </a:rPr>
            <a:t>.</a:t>
          </a:r>
        </a:p>
      </dsp:txBody>
      <dsp:txXfrm>
        <a:off x="844051" y="3408834"/>
        <a:ext cx="5341492" cy="2093706"/>
      </dsp:txXfrm>
    </dsp:sp>
    <dsp:sp modelId="{6122DA4E-6485-4050-959B-8857B6301460}">
      <dsp:nvSpPr>
        <dsp:cNvPr id="0" name=""/>
        <dsp:cNvSpPr/>
      </dsp:nvSpPr>
      <dsp:spPr>
        <a:xfrm>
          <a:off x="4158857" y="1268696"/>
          <a:ext cx="4751193" cy="4751193"/>
        </a:xfrm>
        <a:custGeom>
          <a:avLst/>
          <a:gdLst/>
          <a:ahLst/>
          <a:cxnLst/>
          <a:rect l="0" t="0" r="0" b="0"/>
          <a:pathLst>
            <a:path>
              <a:moveTo>
                <a:pt x="102143" y="1686486"/>
              </a:moveTo>
              <a:arcTo wR="2375596" hR="2375596" stAng="11811760" swAng="15764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DBC5BD-7E2D-41FC-BF0A-053403DE7DF9}">
      <dsp:nvSpPr>
        <dsp:cNvPr id="0" name=""/>
        <dsp:cNvSpPr/>
      </dsp:nvSpPr>
      <dsp:spPr>
        <a:xfrm>
          <a:off x="0" y="459964"/>
          <a:ext cx="10296525" cy="680400"/>
        </a:xfrm>
        <a:prstGeom prst="rect">
          <a:avLst/>
        </a:prstGeom>
        <a:solidFill>
          <a:srgbClr val="DCF5C5">
            <a:alpha val="90000"/>
          </a:srgb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947CA6-2FC5-45CA-AFD9-848737AF9332}">
      <dsp:nvSpPr>
        <dsp:cNvPr id="0" name=""/>
        <dsp:cNvSpPr/>
      </dsp:nvSpPr>
      <dsp:spPr>
        <a:xfrm>
          <a:off x="514826" y="61444"/>
          <a:ext cx="7207567" cy="797040"/>
        </a:xfrm>
        <a:prstGeom prst="roundRect">
          <a:avLst/>
        </a:prstGeom>
        <a:solidFill>
          <a:srgbClr val="52A2CA"/>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429" tIns="0" rIns="272429" bIns="0" numCol="1" spcCol="1270" anchor="ctr" anchorCtr="0">
          <a:noAutofit/>
        </a:bodyPr>
        <a:lstStyle/>
        <a:p>
          <a:pPr marL="0" lvl="0" indent="0" algn="l" defTabSz="1200150">
            <a:lnSpc>
              <a:spcPct val="90000"/>
            </a:lnSpc>
            <a:spcBef>
              <a:spcPct val="0"/>
            </a:spcBef>
            <a:spcAft>
              <a:spcPct val="35000"/>
            </a:spcAft>
            <a:buNone/>
          </a:pPr>
          <a:r>
            <a:rPr lang="uz-Cyrl-UZ" sz="2700" kern="1200" dirty="0">
              <a:solidFill>
                <a:schemeClr val="tx1"/>
              </a:solidFill>
              <a:latin typeface="Cambria" panose="02040503050406030204" pitchFamily="18" charset="0"/>
              <a:ea typeface="Cambria" panose="02040503050406030204" pitchFamily="18" charset="0"/>
            </a:rPr>
            <a:t>Ёшга доир пенсия</a:t>
          </a:r>
          <a:endParaRPr lang="ru-RU" sz="2700" kern="1200" dirty="0">
            <a:solidFill>
              <a:schemeClr val="tx1"/>
            </a:solidFill>
            <a:latin typeface="Cambria" panose="02040503050406030204" pitchFamily="18" charset="0"/>
            <a:ea typeface="Cambria" panose="02040503050406030204" pitchFamily="18" charset="0"/>
          </a:endParaRPr>
        </a:p>
      </dsp:txBody>
      <dsp:txXfrm>
        <a:off x="553734" y="100352"/>
        <a:ext cx="7129751" cy="719224"/>
      </dsp:txXfrm>
    </dsp:sp>
    <dsp:sp modelId="{06A79B97-E1E1-4E1E-975C-AF3223154839}">
      <dsp:nvSpPr>
        <dsp:cNvPr id="0" name=""/>
        <dsp:cNvSpPr/>
      </dsp:nvSpPr>
      <dsp:spPr>
        <a:xfrm>
          <a:off x="0" y="1684685"/>
          <a:ext cx="10296525" cy="680400"/>
        </a:xfrm>
        <a:prstGeom prst="rect">
          <a:avLst/>
        </a:prstGeom>
        <a:solidFill>
          <a:srgbClr val="DCF5C5">
            <a:alpha val="90000"/>
          </a:srgb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13E5CF-D70B-4074-9920-5A74F4F11924}">
      <dsp:nvSpPr>
        <dsp:cNvPr id="0" name=""/>
        <dsp:cNvSpPr/>
      </dsp:nvSpPr>
      <dsp:spPr>
        <a:xfrm>
          <a:off x="514826" y="1286164"/>
          <a:ext cx="7207567" cy="797040"/>
        </a:xfrm>
        <a:prstGeom prst="roundRect">
          <a:avLst/>
        </a:prstGeom>
        <a:solidFill>
          <a:srgbClr val="52A2CA"/>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429" tIns="0" rIns="272429" bIns="0" numCol="1" spcCol="1270" anchor="ctr" anchorCtr="0">
          <a:noAutofit/>
        </a:bodyPr>
        <a:lstStyle/>
        <a:p>
          <a:pPr marL="0" lvl="0" indent="0" algn="l" defTabSz="1200150">
            <a:lnSpc>
              <a:spcPct val="90000"/>
            </a:lnSpc>
            <a:spcBef>
              <a:spcPct val="0"/>
            </a:spcBef>
            <a:spcAft>
              <a:spcPct val="35000"/>
            </a:spcAft>
            <a:buNone/>
          </a:pPr>
          <a:r>
            <a:rPr lang="uz-Cyrl-UZ" sz="2700" kern="1200" dirty="0">
              <a:solidFill>
                <a:schemeClr val="tx1"/>
              </a:solidFill>
              <a:latin typeface="Cambria" panose="02040503050406030204" pitchFamily="18" charset="0"/>
              <a:ea typeface="Cambria" panose="02040503050406030204" pitchFamily="18" charset="0"/>
            </a:rPr>
            <a:t>Ногиронлик пенсияси</a:t>
          </a:r>
          <a:endParaRPr lang="ru-RU" sz="2700" kern="1200" dirty="0">
            <a:solidFill>
              <a:schemeClr val="tx1"/>
            </a:solidFill>
            <a:latin typeface="Cambria" panose="02040503050406030204" pitchFamily="18" charset="0"/>
            <a:ea typeface="Cambria" panose="02040503050406030204" pitchFamily="18" charset="0"/>
          </a:endParaRPr>
        </a:p>
      </dsp:txBody>
      <dsp:txXfrm>
        <a:off x="553734" y="1325072"/>
        <a:ext cx="7129751" cy="719224"/>
      </dsp:txXfrm>
    </dsp:sp>
    <dsp:sp modelId="{5CFE02BE-9F98-4523-B811-867C68E7A3F9}">
      <dsp:nvSpPr>
        <dsp:cNvPr id="0" name=""/>
        <dsp:cNvSpPr/>
      </dsp:nvSpPr>
      <dsp:spPr>
        <a:xfrm>
          <a:off x="0" y="2909405"/>
          <a:ext cx="10296525" cy="680400"/>
        </a:xfrm>
        <a:prstGeom prst="rect">
          <a:avLst/>
        </a:prstGeom>
        <a:solidFill>
          <a:srgbClr val="DCF5C5">
            <a:alpha val="90000"/>
          </a:srgb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EA8B4B-C610-4091-9962-EBD0D45AD293}">
      <dsp:nvSpPr>
        <dsp:cNvPr id="0" name=""/>
        <dsp:cNvSpPr/>
      </dsp:nvSpPr>
      <dsp:spPr>
        <a:xfrm>
          <a:off x="514826" y="2510885"/>
          <a:ext cx="7207567" cy="797040"/>
        </a:xfrm>
        <a:prstGeom prst="roundRect">
          <a:avLst/>
        </a:prstGeom>
        <a:solidFill>
          <a:srgbClr val="52A2CA"/>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429" tIns="0" rIns="272429" bIns="0" numCol="1" spcCol="1270" anchor="ctr" anchorCtr="0">
          <a:noAutofit/>
        </a:bodyPr>
        <a:lstStyle/>
        <a:p>
          <a:pPr marL="0" lvl="0" indent="0" algn="l" defTabSz="1200150">
            <a:lnSpc>
              <a:spcPct val="90000"/>
            </a:lnSpc>
            <a:spcBef>
              <a:spcPct val="0"/>
            </a:spcBef>
            <a:spcAft>
              <a:spcPct val="35000"/>
            </a:spcAft>
            <a:buNone/>
          </a:pPr>
          <a:r>
            <a:rPr lang="uz-Cyrl-UZ" sz="2700" kern="1200" dirty="0">
              <a:solidFill>
                <a:schemeClr val="tx1"/>
              </a:solidFill>
              <a:latin typeface="Cambria" panose="02040503050406030204" pitchFamily="18" charset="0"/>
              <a:ea typeface="Cambria" panose="02040503050406030204" pitchFamily="18" charset="0"/>
            </a:rPr>
            <a:t>Боқувчисини йўқотганлик пенсияси</a:t>
          </a:r>
          <a:endParaRPr lang="ru-RU" sz="2700" kern="1200" dirty="0">
            <a:solidFill>
              <a:schemeClr val="tx1"/>
            </a:solidFill>
            <a:latin typeface="Cambria" panose="02040503050406030204" pitchFamily="18" charset="0"/>
            <a:ea typeface="Cambria" panose="02040503050406030204" pitchFamily="18" charset="0"/>
          </a:endParaRPr>
        </a:p>
      </dsp:txBody>
      <dsp:txXfrm>
        <a:off x="553734" y="2549793"/>
        <a:ext cx="7129751" cy="719224"/>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10/9/2024</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4069254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10/9/2024</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82036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10/9/2024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9399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10/9/2024</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714876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10/9/2024</a:t>
            </a:fld>
            <a:endParaRPr lang="en-US" dirty="0"/>
          </a:p>
        </p:txBody>
      </p:sp>
    </p:spTree>
    <p:extLst>
      <p:ext uri="{BB962C8B-B14F-4D97-AF65-F5344CB8AC3E}">
        <p14:creationId xmlns:p14="http://schemas.microsoft.com/office/powerpoint/2010/main" val="3977053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10/9/2024</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890463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10/9/2024</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79271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10/9/2024</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934864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10/9/2024</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983891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10/9/2024</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43952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10/9/2024</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167404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10/9/2024</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0149666"/>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68" r:id="rId6"/>
    <p:sldLayoutId id="2147483764" r:id="rId7"/>
    <p:sldLayoutId id="2147483765" r:id="rId8"/>
    <p:sldLayoutId id="2147483766" r:id="rId9"/>
    <p:sldLayoutId id="2147483767" r:id="rId10"/>
    <p:sldLayoutId id="2147483769"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8F3D8"/>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19" name="Picture 3">
            <a:extLst>
              <a:ext uri="{FF2B5EF4-FFF2-40B4-BE49-F238E27FC236}">
                <a16:creationId xmlns:a16="http://schemas.microsoft.com/office/drawing/2014/main" id="{2ED54FB3-C071-50D2-4F21-17717CB3AC01}"/>
              </a:ext>
            </a:extLst>
          </p:cNvPr>
          <p:cNvPicPr>
            <a:picLocks noChangeAspect="1"/>
          </p:cNvPicPr>
          <p:nvPr/>
        </p:nvPicPr>
        <p:blipFill>
          <a:blip r:embed="rId2"/>
          <a:srcRect l="7992" r="7991" b="-1"/>
          <a:stretch/>
        </p:blipFill>
        <p:spPr>
          <a:xfrm>
            <a:off x="4487333" y="0"/>
            <a:ext cx="7704667" cy="6877868"/>
          </a:xfrm>
          <a:custGeom>
            <a:avLst/>
            <a:gdLst/>
            <a:ahLst/>
            <a:cxnLst/>
            <a:rect l="l" t="t" r="r" b="b"/>
            <a:pathLst>
              <a:path w="7704667" h="6877878">
                <a:moveTo>
                  <a:pt x="0" y="0"/>
                </a:moveTo>
                <a:lnTo>
                  <a:pt x="7704667" y="0"/>
                </a:lnTo>
                <a:lnTo>
                  <a:pt x="7704667" y="6877878"/>
                </a:lnTo>
                <a:lnTo>
                  <a:pt x="0" y="6877878"/>
                </a:lnTo>
                <a:lnTo>
                  <a:pt x="0" y="6867939"/>
                </a:lnTo>
                <a:lnTo>
                  <a:pt x="146217" y="6867939"/>
                </a:lnTo>
                <a:lnTo>
                  <a:pt x="252811" y="6795007"/>
                </a:lnTo>
                <a:cubicBezTo>
                  <a:pt x="428996" y="6667346"/>
                  <a:pt x="601946" y="6529451"/>
                  <a:pt x="776494" y="6388681"/>
                </a:cubicBezTo>
                <a:cubicBezTo>
                  <a:pt x="1734992" y="5615677"/>
                  <a:pt x="2676361" y="4981124"/>
                  <a:pt x="2676361" y="3631852"/>
                </a:cubicBezTo>
                <a:cubicBezTo>
                  <a:pt x="2676361" y="2101350"/>
                  <a:pt x="2094814" y="761014"/>
                  <a:pt x="1053668" y="20384"/>
                </a:cubicBezTo>
                <a:lnTo>
                  <a:pt x="1038069" y="9939"/>
                </a:lnTo>
                <a:lnTo>
                  <a:pt x="0" y="9939"/>
                </a:lnTo>
                <a:close/>
              </a:path>
            </a:pathLst>
          </a:custGeom>
        </p:spPr>
      </p:pic>
      <p:sp>
        <p:nvSpPr>
          <p:cNvPr id="27" name="Freeform: Shape 26">
            <a:extLst>
              <a:ext uri="{FF2B5EF4-FFF2-40B4-BE49-F238E27FC236}">
                <a16:creationId xmlns:a16="http://schemas.microsoft.com/office/drawing/2014/main" id="{DCD36D47-40B7-494B-B249-3CBA333DE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75746" cy="6858000"/>
          </a:xfrm>
          <a:custGeom>
            <a:avLst/>
            <a:gdLst>
              <a:gd name="connsiteX0" fmla="*/ 0 w 7475746"/>
              <a:gd name="connsiteY0" fmla="*/ 0 h 6858000"/>
              <a:gd name="connsiteX1" fmla="*/ 5859459 w 7475746"/>
              <a:gd name="connsiteY1" fmla="*/ 0 h 6858000"/>
              <a:gd name="connsiteX2" fmla="*/ 5874848 w 7475746"/>
              <a:gd name="connsiteY2" fmla="*/ 10445 h 6858000"/>
              <a:gd name="connsiteX3" fmla="*/ 7475746 w 7475746"/>
              <a:gd name="connsiteY3" fmla="*/ 3621913 h 6858000"/>
              <a:gd name="connsiteX4" fmla="*/ 5601397 w 7475746"/>
              <a:gd name="connsiteY4" fmla="*/ 6378742 h 6858000"/>
              <a:gd name="connsiteX5" fmla="*/ 5084748 w 7475746"/>
              <a:gd name="connsiteY5" fmla="*/ 6785068 h 6858000"/>
              <a:gd name="connsiteX6" fmla="*/ 4979585 w 7475746"/>
              <a:gd name="connsiteY6" fmla="*/ 6858000 h 6858000"/>
              <a:gd name="connsiteX7" fmla="*/ 0 w 74757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75746" h="6858000">
                <a:moveTo>
                  <a:pt x="0" y="0"/>
                </a:moveTo>
                <a:lnTo>
                  <a:pt x="5859459" y="0"/>
                </a:lnTo>
                <a:lnTo>
                  <a:pt x="5874848" y="10445"/>
                </a:lnTo>
                <a:cubicBezTo>
                  <a:pt x="6902010" y="751075"/>
                  <a:pt x="7475746" y="2091411"/>
                  <a:pt x="7475746" y="3621913"/>
                </a:cubicBezTo>
                <a:cubicBezTo>
                  <a:pt x="7475746" y="4971185"/>
                  <a:pt x="6547021" y="5605738"/>
                  <a:pt x="5601397" y="6378742"/>
                </a:cubicBezTo>
                <a:cubicBezTo>
                  <a:pt x="5429193" y="6519512"/>
                  <a:pt x="5258566" y="6657407"/>
                  <a:pt x="5084748" y="6785068"/>
                </a:cubicBezTo>
                <a:lnTo>
                  <a:pt x="4979585"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9" name="Freeform: Shape 28">
            <a:extLst>
              <a:ext uri="{FF2B5EF4-FFF2-40B4-BE49-F238E27FC236}">
                <a16:creationId xmlns:a16="http://schemas.microsoft.com/office/drawing/2014/main" id="{03AD0D1C-F8BA-4CD1-BC4D-BE1823F3EB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7283242" cy="6858000"/>
          </a:xfrm>
          <a:custGeom>
            <a:avLst/>
            <a:gdLst>
              <a:gd name="connsiteX0" fmla="*/ 0 w 7163694"/>
              <a:gd name="connsiteY0" fmla="*/ 0 h 6858000"/>
              <a:gd name="connsiteX1" fmla="*/ 5525402 w 7163694"/>
              <a:gd name="connsiteY1" fmla="*/ 0 h 6858000"/>
              <a:gd name="connsiteX2" fmla="*/ 5541001 w 7163694"/>
              <a:gd name="connsiteY2" fmla="*/ 10445 h 6858000"/>
              <a:gd name="connsiteX3" fmla="*/ 7163694 w 7163694"/>
              <a:gd name="connsiteY3" fmla="*/ 3621913 h 6858000"/>
              <a:gd name="connsiteX4" fmla="*/ 5263827 w 7163694"/>
              <a:gd name="connsiteY4" fmla="*/ 6378742 h 6858000"/>
              <a:gd name="connsiteX5" fmla="*/ 4740144 w 7163694"/>
              <a:gd name="connsiteY5" fmla="*/ 6785068 h 6858000"/>
              <a:gd name="connsiteX6" fmla="*/ 4633550 w 7163694"/>
              <a:gd name="connsiteY6" fmla="*/ 6858000 h 6858000"/>
              <a:gd name="connsiteX7" fmla="*/ 0 w 716369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63694" h="6858000">
                <a:moveTo>
                  <a:pt x="0" y="0"/>
                </a:moveTo>
                <a:lnTo>
                  <a:pt x="5525402" y="0"/>
                </a:lnTo>
                <a:lnTo>
                  <a:pt x="5541001" y="10445"/>
                </a:lnTo>
                <a:cubicBezTo>
                  <a:pt x="6582147" y="751075"/>
                  <a:pt x="7163694" y="2091411"/>
                  <a:pt x="7163694" y="3621913"/>
                </a:cubicBezTo>
                <a:cubicBezTo>
                  <a:pt x="7163694" y="4971185"/>
                  <a:pt x="6222325" y="5605738"/>
                  <a:pt x="5263827" y="6378742"/>
                </a:cubicBezTo>
                <a:cubicBezTo>
                  <a:pt x="5089279" y="6519512"/>
                  <a:pt x="4916329" y="6657407"/>
                  <a:pt x="4740144" y="6785068"/>
                </a:cubicBezTo>
                <a:lnTo>
                  <a:pt x="4633550"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1" name="Freeform: Shape 30">
            <a:extLst>
              <a:ext uri="{FF2B5EF4-FFF2-40B4-BE49-F238E27FC236}">
                <a16:creationId xmlns:a16="http://schemas.microsoft.com/office/drawing/2014/main" id="{FBA7E51E-7B6A-4A79-8F84-47C845C7A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9836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Заголовок 1">
            <a:extLst>
              <a:ext uri="{FF2B5EF4-FFF2-40B4-BE49-F238E27FC236}">
                <a16:creationId xmlns:a16="http://schemas.microsoft.com/office/drawing/2014/main" id="{C118C5CB-3607-46EF-BEC1-06730B9DB52F}"/>
              </a:ext>
            </a:extLst>
          </p:cNvPr>
          <p:cNvSpPr>
            <a:spLocks noGrp="1"/>
          </p:cNvSpPr>
          <p:nvPr>
            <p:ph type="ctrTitle"/>
          </p:nvPr>
        </p:nvSpPr>
        <p:spPr>
          <a:xfrm>
            <a:off x="0" y="85065"/>
            <a:ext cx="6677025" cy="3105809"/>
          </a:xfrm>
        </p:spPr>
        <p:txBody>
          <a:bodyPr anchor="b">
            <a:normAutofit/>
          </a:bodyPr>
          <a:lstStyle/>
          <a:p>
            <a:pPr algn="just">
              <a:lnSpc>
                <a:spcPct val="110000"/>
              </a:lnSpc>
            </a:pPr>
            <a:r>
              <a:rPr lang="uz-Cyrl-UZ" sz="2400" dirty="0">
                <a:latin typeface="Cambria" panose="02040503050406030204" pitchFamily="18" charset="0"/>
                <a:ea typeface="Cambria" panose="02040503050406030204" pitchFamily="18" charset="0"/>
              </a:rPr>
              <a:t>Фуқароларнинг давлат пенсия таъминотига оид маъмурий низоларни судда кўришнинг айрим жихатлари</a:t>
            </a:r>
          </a:p>
        </p:txBody>
      </p:sp>
      <p:sp>
        <p:nvSpPr>
          <p:cNvPr id="3" name="Подзаголовок 2">
            <a:extLst>
              <a:ext uri="{FF2B5EF4-FFF2-40B4-BE49-F238E27FC236}">
                <a16:creationId xmlns:a16="http://schemas.microsoft.com/office/drawing/2014/main" id="{AD469CDA-D5D1-4E67-981C-4E919CD32328}"/>
              </a:ext>
            </a:extLst>
          </p:cNvPr>
          <p:cNvSpPr>
            <a:spLocks noGrp="1"/>
          </p:cNvSpPr>
          <p:nvPr>
            <p:ph type="subTitle" idx="1"/>
          </p:nvPr>
        </p:nvSpPr>
        <p:spPr>
          <a:xfrm>
            <a:off x="0" y="5533052"/>
            <a:ext cx="5756987" cy="1239881"/>
          </a:xfrm>
        </p:spPr>
        <p:txBody>
          <a:bodyPr anchor="t">
            <a:normAutofit fontScale="70000" lnSpcReduction="20000"/>
          </a:bodyPr>
          <a:lstStyle/>
          <a:p>
            <a:pPr algn="ctr"/>
            <a:r>
              <a:rPr lang="uz-Cyrl-UZ" b="1" dirty="0">
                <a:latin typeface="Cambria" panose="02040503050406030204" pitchFamily="18" charset="0"/>
                <a:ea typeface="Cambria" panose="02040503050406030204" pitchFamily="18" charset="0"/>
              </a:rPr>
              <a:t>Фукаролик ишлари буйича Избоскан туманлараро суди судьяси   </a:t>
            </a:r>
          </a:p>
          <a:p>
            <a:pPr algn="ctr"/>
            <a:r>
              <a:rPr lang="uz-Cyrl-UZ" b="1" dirty="0">
                <a:latin typeface="Cambria" panose="02040503050406030204" pitchFamily="18" charset="0"/>
                <a:ea typeface="Cambria" panose="02040503050406030204" pitchFamily="18" charset="0"/>
              </a:rPr>
              <a:t>Мирзаев Фарходжон Тахирович</a:t>
            </a:r>
          </a:p>
          <a:p>
            <a:endParaRPr lang="ru-RU" dirty="0"/>
          </a:p>
        </p:txBody>
      </p:sp>
    </p:spTree>
    <p:extLst>
      <p:ext uri="{BB962C8B-B14F-4D97-AF65-F5344CB8AC3E}">
        <p14:creationId xmlns:p14="http://schemas.microsoft.com/office/powerpoint/2010/main" val="33053616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9311">
        <p159:morph option="byObject"/>
      </p:transition>
    </mc:Choice>
    <mc:Fallback xmlns="">
      <p:transition spd="slow" advTm="9311">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9A1B588-F31C-4667-9B2B-2BE3794256C0}"/>
              </a:ext>
            </a:extLst>
          </p:cNvPr>
          <p:cNvSpPr/>
          <p:nvPr/>
        </p:nvSpPr>
        <p:spPr>
          <a:xfrm>
            <a:off x="847726" y="571501"/>
            <a:ext cx="10477500" cy="6078587"/>
          </a:xfrm>
          <a:prstGeom prst="rect">
            <a:avLst/>
          </a:prstGeom>
        </p:spPr>
        <p:txBody>
          <a:bodyPr wrap="square">
            <a:spAutoFit/>
          </a:bodyPr>
          <a:lstStyle/>
          <a:p>
            <a:pPr algn="just"/>
            <a:r>
              <a:rPr lang="uz-Cyrl-UZ" sz="1300" dirty="0">
                <a:latin typeface="Cambria" panose="02040503050406030204" pitchFamily="18" charset="0"/>
                <a:ea typeface="Cambria" panose="02040503050406030204" pitchFamily="18" charset="0"/>
              </a:rPr>
              <a:t>1) Пенсионерларга пенсиялар уларнинг танловига кўра доимий яшаш ёки вақтинча турган жойи бўйича Ўзбекистон Республикаси Молия вазирлиги ҳузуридаги бюджетдан ташқари Пенсия жамғармасининг туман (шаҳар) бўлимлари томонидан зиммасига пенсияни етказиб бериш (топшириш) юклатилган ташкилот ва тижорат банкининг филиаллари орқали тўланади.</a:t>
            </a:r>
          </a:p>
          <a:p>
            <a:pPr algn="just"/>
            <a:endParaRPr lang="uz-Cyrl-UZ" sz="1300" dirty="0">
              <a:latin typeface="Cambria" panose="02040503050406030204" pitchFamily="18" charset="0"/>
              <a:ea typeface="Cambria" panose="02040503050406030204" pitchFamily="18" charset="0"/>
            </a:endParaRPr>
          </a:p>
          <a:p>
            <a:pPr algn="just"/>
            <a:r>
              <a:rPr lang="uz-Cyrl-UZ" sz="1300" dirty="0">
                <a:latin typeface="Cambria" panose="02040503050406030204" pitchFamily="18" charset="0"/>
                <a:ea typeface="Cambria" panose="02040503050406030204" pitchFamily="18" charset="0"/>
              </a:rPr>
              <a:t>2) Манзил-колонияларда жазони ўтаётган, озодликдан маҳрум этишга ҳукм қилинган шахсларга пенсиялар тўлаш манзил-колония жойлашган ердаги Ўзбекистон Республикаси Молия вазирлиги ҳузуридаги бюджетдан ташқари Пенсия жамғармасининг туман (шаҳар) бўлимлари томонидан тегишли пенсиялар суммаларини маҳкумларнинг шахсий ҳисобварақларига ўтказиш орқали амалга оширилади.</a:t>
            </a:r>
          </a:p>
          <a:p>
            <a:pPr algn="just"/>
            <a:endParaRPr lang="uz-Cyrl-UZ" sz="1300" dirty="0">
              <a:latin typeface="Cambria" panose="02040503050406030204" pitchFamily="18" charset="0"/>
              <a:ea typeface="Cambria" panose="02040503050406030204" pitchFamily="18" charset="0"/>
            </a:endParaRPr>
          </a:p>
          <a:p>
            <a:pPr algn="just"/>
            <a:r>
              <a:rPr lang="uz-Cyrl-UZ" sz="1300" dirty="0">
                <a:latin typeface="Cambria" panose="02040503050406030204" pitchFamily="18" charset="0"/>
                <a:ea typeface="Cambria" panose="02040503050406030204" pitchFamily="18" charset="0"/>
              </a:rPr>
              <a:t>3) Чин етим болаларга тўлиқ давлат таъминотида турган даврида пенсияни ҳисоблаш базавий миқдорининг 100 фоизи миқдорида пенсия тўланади.</a:t>
            </a:r>
          </a:p>
          <a:p>
            <a:pPr algn="just"/>
            <a:endParaRPr lang="uz-Cyrl-UZ" sz="1300" dirty="0">
              <a:latin typeface="Cambria" panose="02040503050406030204" pitchFamily="18" charset="0"/>
              <a:ea typeface="Cambria" panose="02040503050406030204" pitchFamily="18" charset="0"/>
            </a:endParaRPr>
          </a:p>
          <a:p>
            <a:pPr algn="just"/>
            <a:r>
              <a:rPr lang="uz-Cyrl-UZ" sz="1300" dirty="0">
                <a:latin typeface="Cambria" panose="02040503050406030204" pitchFamily="18" charset="0"/>
                <a:ea typeface="Cambria" panose="02040503050406030204" pitchFamily="18" charset="0"/>
              </a:rPr>
              <a:t>4) Ота-онасининг биридан ажралган ва тўлиқ давлат таъминотида турган болаларга пенсияни ҳисоблаш базавий миқдорининг 50 фоизи миқдорида пенсия тўланади.</a:t>
            </a:r>
          </a:p>
          <a:p>
            <a:pPr algn="just"/>
            <a:endParaRPr lang="uz-Cyrl-UZ" sz="1300" dirty="0">
              <a:latin typeface="Cambria" panose="02040503050406030204" pitchFamily="18" charset="0"/>
              <a:ea typeface="Cambria" panose="02040503050406030204" pitchFamily="18" charset="0"/>
            </a:endParaRPr>
          </a:p>
          <a:p>
            <a:pPr algn="just"/>
            <a:r>
              <a:rPr lang="uz-Cyrl-UZ" sz="1300" dirty="0">
                <a:latin typeface="Cambria" panose="02040503050406030204" pitchFamily="18" charset="0"/>
                <a:ea typeface="Cambria" panose="02040503050406030204" pitchFamily="18" charset="0"/>
              </a:rPr>
              <a:t>Шу даврдаги тўланиши лозим бўлган пенсия пули боланинг номига тижорат банкида очилган депозит ҳисобварағига ўтказиб қўйилади.</a:t>
            </a:r>
          </a:p>
          <a:p>
            <a:pPr algn="ctr"/>
            <a:r>
              <a:rPr lang="uz-Cyrl-UZ" sz="1300" b="1" i="1" dirty="0">
                <a:latin typeface="Cambria" panose="02040503050406030204" pitchFamily="18" charset="0"/>
                <a:ea typeface="Cambria" panose="02040503050406030204" pitchFamily="18" charset="0"/>
              </a:rPr>
              <a:t>Ўтган давр учун пенсияларни тўлаш</a:t>
            </a:r>
          </a:p>
          <a:p>
            <a:pPr algn="ctr"/>
            <a:endParaRPr lang="uz-Cyrl-UZ" sz="1300" b="1" i="1" dirty="0">
              <a:latin typeface="Cambria" panose="02040503050406030204" pitchFamily="18" charset="0"/>
              <a:ea typeface="Cambria" panose="02040503050406030204" pitchFamily="18" charset="0"/>
            </a:endParaRPr>
          </a:p>
          <a:p>
            <a:pPr algn="just"/>
            <a:r>
              <a:rPr lang="uz-Cyrl-UZ" sz="1300" dirty="0">
                <a:latin typeface="Cambria" panose="02040503050406030204" pitchFamily="18" charset="0"/>
                <a:ea typeface="Cambria" panose="02040503050406030204" pitchFamily="18" charset="0"/>
              </a:rPr>
              <a:t>- Пенсионерга ҳисоблаб чиқариб қўйилган, лекин унинг томонидан ўз вақтида талаб қилиб олинмаган пенсия пули пенсияни олиш мақсадида мурожаат этилганидан олдинги йигирма тўрт ойдан ошмаган давр учун тўланади.</a:t>
            </a:r>
          </a:p>
          <a:p>
            <a:pPr algn="just"/>
            <a:endParaRPr lang="uz-Cyrl-UZ" sz="1300" dirty="0">
              <a:latin typeface="Cambria" panose="02040503050406030204" pitchFamily="18" charset="0"/>
              <a:ea typeface="Cambria" panose="02040503050406030204" pitchFamily="18" charset="0"/>
            </a:endParaRPr>
          </a:p>
          <a:p>
            <a:pPr algn="just"/>
            <a:r>
              <a:rPr lang="uz-Cyrl-UZ" sz="1300" dirty="0">
                <a:latin typeface="Cambria" panose="02040503050406030204" pitchFamily="18" charset="0"/>
                <a:ea typeface="Cambria" panose="02040503050406030204" pitchFamily="18" charset="0"/>
              </a:rPr>
              <a:t>- Пенсияни тайинловчи ёки тўловчи органнинг айби билан ўз вақтида олинмай қолган пенсия пули ўтган давр учун муддати чекланмаган ҳолда тўланади.</a:t>
            </a:r>
          </a:p>
          <a:p>
            <a:pPr algn="just"/>
            <a:endParaRPr lang="uz-Cyrl-UZ" sz="1300" dirty="0">
              <a:latin typeface="Cambria" panose="02040503050406030204" pitchFamily="18" charset="0"/>
              <a:ea typeface="Cambria" panose="02040503050406030204" pitchFamily="18" charset="0"/>
            </a:endParaRPr>
          </a:p>
          <a:p>
            <a:pPr marL="285750" indent="-285750" algn="just">
              <a:buFontTx/>
              <a:buChar char="-"/>
            </a:pPr>
            <a:r>
              <a:rPr lang="uz-Cyrl-UZ" sz="1300" dirty="0">
                <a:latin typeface="Cambria" panose="02040503050406030204" pitchFamily="18" charset="0"/>
                <a:ea typeface="Cambria" panose="02040503050406030204" pitchFamily="18" charset="0"/>
              </a:rPr>
              <a:t>Пенсионер вафот этган ой учун олинмай қолган пенсия пули кўрсатиб ўтилган оила аъзоларига ушбу ой учун тўлиқ тўланади.</a:t>
            </a:r>
          </a:p>
          <a:p>
            <a:pPr marL="285750" indent="-285750" algn="just">
              <a:buFontTx/>
              <a:buChar char="-"/>
            </a:pPr>
            <a:r>
              <a:rPr lang="uz-Cyrl-UZ" sz="1300" dirty="0">
                <a:latin typeface="Cambria" panose="02040503050406030204" pitchFamily="18" charset="0"/>
                <a:ea typeface="Cambria" panose="02040503050406030204" pitchFamily="18" charset="0"/>
              </a:rPr>
              <a:t>Пенсионер вафот этган тақдирда унинг оиласига ёки пенсионернинг дафн маросимини ўтказган шахсга пенсияни ҳисоблаш базавий миқдорининг тўрт баробари миқдорида дафн этиш нафақаси тўланади.</a:t>
            </a:r>
          </a:p>
          <a:p>
            <a:pPr algn="just"/>
            <a:r>
              <a:rPr lang="uz-Cyrl-UZ" sz="1300" dirty="0">
                <a:latin typeface="Cambria" panose="02040503050406030204" pitchFamily="18" charset="0"/>
                <a:ea typeface="Cambria" panose="02040503050406030204" pitchFamily="18" charset="0"/>
              </a:rPr>
              <a:t>        Кўрсатиб ўтилган пуллар, уларни олиш учун пенсионер вафот этганидан кейин олтмиш кун ичида мурожаат этилган тақдирда тўланади.</a:t>
            </a:r>
          </a:p>
        </p:txBody>
      </p:sp>
    </p:spTree>
    <p:extLst>
      <p:ext uri="{BB962C8B-B14F-4D97-AF65-F5344CB8AC3E}">
        <p14:creationId xmlns:p14="http://schemas.microsoft.com/office/powerpoint/2010/main" val="622835176"/>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9FFCC"/>
        </a:soli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F5AB40C-2BE0-4403-A7F2-B8B95165E305}"/>
              </a:ext>
            </a:extLst>
          </p:cNvPr>
          <p:cNvSpPr/>
          <p:nvPr/>
        </p:nvSpPr>
        <p:spPr>
          <a:xfrm>
            <a:off x="457200" y="202198"/>
            <a:ext cx="11277600" cy="5909310"/>
          </a:xfrm>
          <a:prstGeom prst="rect">
            <a:avLst/>
          </a:prstGeom>
        </p:spPr>
        <p:txBody>
          <a:bodyPr wrap="square">
            <a:spAutoFit/>
          </a:bodyPr>
          <a:lstStyle/>
          <a:p>
            <a:pPr algn="just"/>
            <a:r>
              <a:rPr lang="uz-Cyrl-UZ" sz="1400" dirty="0">
                <a:latin typeface="Cambria" panose="02040503050406030204" pitchFamily="18" charset="0"/>
                <a:ea typeface="Cambria" panose="02040503050406030204" pitchFamily="18" charset="0"/>
              </a:rPr>
              <a:t>Пенсиялардан чегирмалар:</a:t>
            </a:r>
          </a:p>
          <a:p>
            <a:pPr algn="just"/>
            <a:r>
              <a:rPr lang="uz-Cyrl-UZ" sz="1400" dirty="0">
                <a:latin typeface="Cambria" panose="02040503050406030204" pitchFamily="18" charset="0"/>
                <a:ea typeface="Cambria" panose="02040503050406030204" pitchFamily="18" charset="0"/>
              </a:rPr>
              <a:t>а) суднинг ҳал қилув қарорлари, ажримлари, қарорлари ва ҳукмлари (мулкий ундиришлар борасида), нотариал идораларнинг ижро варақалари ҳамда Ўзбекистон Республикасининг қонунчилигига мувофиқ ижроси суд ҳал қилув қарорларини ижро этиш учун белгиланган тартибда амалга ошириладиган бошқа ҳал қилув қарорлари ва қарорлар асосида;</a:t>
            </a:r>
          </a:p>
          <a:p>
            <a:pPr algn="just"/>
            <a:endParaRPr lang="uz-Cyrl-UZ" sz="1400" dirty="0">
              <a:latin typeface="Cambria" panose="02040503050406030204" pitchFamily="18" charset="0"/>
              <a:ea typeface="Cambria" panose="02040503050406030204" pitchFamily="18" charset="0"/>
            </a:endParaRPr>
          </a:p>
          <a:p>
            <a:pPr algn="just"/>
            <a:r>
              <a:rPr lang="uz-Cyrl-UZ" sz="1400" dirty="0">
                <a:latin typeface="Cambria" panose="02040503050406030204" pitchFamily="18" charset="0"/>
                <a:ea typeface="Cambria" panose="02040503050406030204" pitchFamily="18" charset="0"/>
              </a:rPr>
              <a:t>б) Ўзбекистон Республикаси Молия вазирлиги ҳузуридаги бюджетдан ташқари Пенсия жамғармаси туман (шаҳар) бўлимининг қарорига биноан — пенсионерга унинг томонидан қилинган суиистеъмолликлар оқибатида (қасддан нотўғри ҳужжатларни тақдим этиш, боқувчисини йўқотганлик пенсияси тайинланган оила аъзолари таркибидаги ўзгаришлар ҳақида маълумотлар тақдим этмаслик натижасида) ёхуд ҳисоблашдаги ёки бошқа техник хато оқибатида пенсия миқдоридан ортиқча пуллар тўланган тақдирда қилиниши мумкин.</a:t>
            </a:r>
          </a:p>
          <a:p>
            <a:pPr algn="just"/>
            <a:endParaRPr lang="uz-Cyrl-UZ" sz="1400" dirty="0">
              <a:latin typeface="Cambria" panose="02040503050406030204" pitchFamily="18" charset="0"/>
              <a:ea typeface="Cambria" panose="02040503050406030204" pitchFamily="18" charset="0"/>
            </a:endParaRPr>
          </a:p>
          <a:p>
            <a:pPr algn="just"/>
            <a:r>
              <a:rPr lang="uz-Cyrl-UZ" sz="1400" dirty="0">
                <a:latin typeface="Cambria" panose="02040503050406030204" pitchFamily="18" charset="0"/>
                <a:ea typeface="Cambria" panose="02040503050406030204" pitchFamily="18" charset="0"/>
              </a:rPr>
              <a:t>Текшириш (ўрганиш) ўтказиш бошланган санадан аввалги </a:t>
            </a:r>
            <a:r>
              <a:rPr lang="uz-Cyrl-UZ" sz="1400" b="1" dirty="0">
                <a:latin typeface="Cambria" panose="02040503050406030204" pitchFamily="18" charset="0"/>
                <a:ea typeface="Cambria" panose="02040503050406030204" pitchFamily="18" charset="0"/>
              </a:rPr>
              <a:t>уч йил ва ундан ортиқ даврда тайинланган ва (ёки) қўшимча тақдим этилган ҳужжатларга биноан қайта ҳисобланган</a:t>
            </a:r>
            <a:r>
              <a:rPr lang="uz-Cyrl-UZ" sz="1400" dirty="0">
                <a:latin typeface="Cambria" panose="02040503050406030204" pitchFamily="18" charset="0"/>
                <a:ea typeface="Cambria" panose="02040503050406030204" pitchFamily="18" charset="0"/>
              </a:rPr>
              <a:t> пенсияларнинг текширилишига (ўрганилишига) ҳамда улар бўйича тўланган ортиқча суммаларнинг ушлаб қолинишига (ундирилишига) йўл қўйилмайди.</a:t>
            </a:r>
          </a:p>
          <a:p>
            <a:pPr algn="just"/>
            <a:endParaRPr lang="uz-Cyrl-UZ" sz="1400" dirty="0">
              <a:latin typeface="Cambria" panose="02040503050406030204" pitchFamily="18" charset="0"/>
              <a:ea typeface="Cambria" panose="02040503050406030204" pitchFamily="18" charset="0"/>
            </a:endParaRPr>
          </a:p>
          <a:p>
            <a:pPr algn="just"/>
            <a:r>
              <a:rPr lang="uz-Cyrl-UZ" sz="1400" dirty="0">
                <a:latin typeface="Cambria" panose="02040503050406030204" pitchFamily="18" charset="0"/>
                <a:ea typeface="Cambria" panose="02040503050406030204" pitchFamily="18" charset="0"/>
              </a:rPr>
              <a:t>Пенсионер Ўзбекистон Республикаси Молия вазирлиги ҳузуридаги бюджетдан ташқари Пенсия жамғармаси туман (шаҳар) бўлимининг пенсиядан ортиқча тўланган суммаларни ушлаб қолиш тўғрисидаги қароридан норози бўлган тақдирда, аниқланган қарздорлик суд тартибида ундирилади.</a:t>
            </a:r>
          </a:p>
          <a:p>
            <a:pPr algn="just"/>
            <a:endParaRPr lang="uz-Cyrl-UZ" sz="1400" dirty="0">
              <a:latin typeface="Cambria" panose="02040503050406030204" pitchFamily="18" charset="0"/>
              <a:ea typeface="Cambria" panose="02040503050406030204" pitchFamily="18" charset="0"/>
            </a:endParaRPr>
          </a:p>
          <a:p>
            <a:pPr algn="just"/>
            <a:r>
              <a:rPr lang="uz-Cyrl-UZ" sz="1400" dirty="0">
                <a:latin typeface="Cambria" panose="02040503050406030204" pitchFamily="18" charset="0"/>
                <a:ea typeface="Cambria" panose="02040503050406030204" pitchFamily="18" charset="0"/>
              </a:rPr>
              <a:t>Пенсиялардан юқорида кўрсатиб ўтилганидан ташқари бошқа ҳеч қандай чегирмалар қилиш мумкин эмас.</a:t>
            </a:r>
          </a:p>
          <a:p>
            <a:pPr algn="just"/>
            <a:endParaRPr lang="uz-Cyrl-UZ" sz="1400" dirty="0">
              <a:latin typeface="Cambria" panose="02040503050406030204" pitchFamily="18" charset="0"/>
              <a:ea typeface="Cambria" panose="02040503050406030204" pitchFamily="18" charset="0"/>
            </a:endParaRPr>
          </a:p>
          <a:p>
            <a:pPr algn="just"/>
            <a:r>
              <a:rPr lang="uz-Cyrl-UZ" sz="1400" dirty="0">
                <a:latin typeface="Cambria" panose="02040503050406030204" pitchFamily="18" charset="0"/>
                <a:ea typeface="Cambria" panose="02040503050406030204" pitchFamily="18" charset="0"/>
              </a:rPr>
              <a:t>Пенсиядан чегирмалар қилиш миқдори пенсионерга тўланиши лозим бўлган пулдан ҳисоблаб чиқарилади.</a:t>
            </a:r>
          </a:p>
          <a:p>
            <a:pPr algn="just"/>
            <a:endParaRPr lang="uz-Cyrl-UZ" sz="1400" dirty="0">
              <a:latin typeface="Cambria" panose="02040503050406030204" pitchFamily="18" charset="0"/>
              <a:ea typeface="Cambria" panose="02040503050406030204" pitchFamily="18" charset="0"/>
            </a:endParaRPr>
          </a:p>
          <a:p>
            <a:pPr algn="just"/>
            <a:r>
              <a:rPr lang="uz-Cyrl-UZ" sz="1400" dirty="0">
                <a:latin typeface="Cambria" panose="02040503050406030204" pitchFamily="18" charset="0"/>
                <a:ea typeface="Cambria" panose="02040503050406030204" pitchFamily="18" charset="0"/>
              </a:rPr>
              <a:t>Ҳар ойлик чегирмалар миқдори пенсиянинг 50 фоизидан ошиши мумкин эмас.</a:t>
            </a:r>
          </a:p>
          <a:p>
            <a:pPr algn="just"/>
            <a:endParaRPr lang="uz-Cyrl-UZ" sz="1400" dirty="0">
              <a:latin typeface="Cambria" panose="02040503050406030204" pitchFamily="18" charset="0"/>
              <a:ea typeface="Cambria" panose="02040503050406030204" pitchFamily="18" charset="0"/>
            </a:endParaRPr>
          </a:p>
          <a:p>
            <a:pPr algn="just"/>
            <a:r>
              <a:rPr lang="uz-Cyrl-UZ" sz="1400" dirty="0">
                <a:latin typeface="Cambria" panose="02040503050406030204" pitchFamily="18" charset="0"/>
                <a:ea typeface="Cambria" panose="02040503050406030204" pitchFamily="18" charset="0"/>
              </a:rPr>
              <a:t>Ортиқча тўланган пенсия пули бўйича қарздорлик тўлиқ узилгунга қадар пенсия тўлаш тўхтатилган ҳолларда (масалан, меҳнат қобилияти тикланганлиги туфайли) қолган қарз суд тартибида ундирилади.</a:t>
            </a:r>
          </a:p>
        </p:txBody>
      </p:sp>
    </p:spTree>
    <p:extLst>
      <p:ext uri="{BB962C8B-B14F-4D97-AF65-F5344CB8AC3E}">
        <p14:creationId xmlns:p14="http://schemas.microsoft.com/office/powerpoint/2010/main" val="33405729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B2B92E-18F8-46FE-85B4-582A6E76C00B}"/>
              </a:ext>
            </a:extLst>
          </p:cNvPr>
          <p:cNvSpPr>
            <a:spLocks noGrp="1"/>
          </p:cNvSpPr>
          <p:nvPr>
            <p:ph type="ctrTitle"/>
          </p:nvPr>
        </p:nvSpPr>
        <p:spPr/>
        <p:txBody>
          <a:bodyPr/>
          <a:lstStyle/>
          <a:p>
            <a:pPr algn="ctr"/>
            <a:r>
              <a:rPr lang="uz-Cyrl-UZ" dirty="0">
                <a:solidFill>
                  <a:srgbClr val="FF0000"/>
                </a:solidFill>
                <a:latin typeface="Cambria" panose="02040503050406030204" pitchFamily="18" charset="0"/>
                <a:ea typeface="Cambria" panose="02040503050406030204" pitchFamily="18" charset="0"/>
              </a:rPr>
              <a:t>Эътиборларинг учун раҳмат!</a:t>
            </a:r>
            <a:endParaRPr lang="ru-RU"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987442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54902"/>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C66989-578E-4F8E-A702-A344FE7E2607}"/>
              </a:ext>
            </a:extLst>
          </p:cNvPr>
          <p:cNvSpPr>
            <a:spLocks noGrp="1"/>
          </p:cNvSpPr>
          <p:nvPr>
            <p:ph type="title"/>
          </p:nvPr>
        </p:nvSpPr>
        <p:spPr/>
        <p:txBody>
          <a:bodyPr/>
          <a:lstStyle/>
          <a:p>
            <a:r>
              <a:rPr lang="uz-Cyrl-UZ" i="1" dirty="0">
                <a:latin typeface="Cambria" panose="02040503050406030204" pitchFamily="18" charset="0"/>
                <a:ea typeface="Cambria" panose="02040503050406030204" pitchFamily="18" charset="0"/>
              </a:rPr>
              <a:t>Режа:</a:t>
            </a:r>
            <a:endParaRPr lang="ru-RU" i="1" dirty="0">
              <a:latin typeface="Cambria" panose="02040503050406030204" pitchFamily="18" charset="0"/>
              <a:ea typeface="Cambria" panose="02040503050406030204" pitchFamily="18" charset="0"/>
            </a:endParaRPr>
          </a:p>
        </p:txBody>
      </p:sp>
      <p:sp>
        <p:nvSpPr>
          <p:cNvPr id="3" name="Объект 2">
            <a:extLst>
              <a:ext uri="{FF2B5EF4-FFF2-40B4-BE49-F238E27FC236}">
                <a16:creationId xmlns:a16="http://schemas.microsoft.com/office/drawing/2014/main" id="{288E045F-A196-40AF-8E7C-A52192C86844}"/>
              </a:ext>
            </a:extLst>
          </p:cNvPr>
          <p:cNvSpPr>
            <a:spLocks noGrp="1"/>
          </p:cNvSpPr>
          <p:nvPr>
            <p:ph idx="1"/>
          </p:nvPr>
        </p:nvSpPr>
        <p:spPr/>
        <p:txBody>
          <a:bodyPr>
            <a:normAutofit/>
          </a:bodyPr>
          <a:lstStyle/>
          <a:p>
            <a:pPr algn="just"/>
            <a:r>
              <a:rPr lang="uz-Cyrl-UZ" i="1" dirty="0">
                <a:latin typeface="Cambria" panose="02040503050406030204" pitchFamily="18" charset="0"/>
                <a:ea typeface="Cambria" panose="02040503050406030204" pitchFamily="18" charset="0"/>
              </a:rPr>
              <a:t>1. Давлат пенсия таъминотига оид қонунчилик ҳужжатлари.</a:t>
            </a:r>
          </a:p>
          <a:p>
            <a:pPr algn="just"/>
            <a:r>
              <a:rPr lang="uz-Cyrl-UZ" i="1" dirty="0">
                <a:latin typeface="Cambria" panose="02040503050406030204" pitchFamily="18" charset="0"/>
                <a:ea typeface="Cambria" panose="02040503050406030204" pitchFamily="18" charset="0"/>
              </a:rPr>
              <a:t>2. Фуқароларнинг давлат пенсия таъминоти билан боғлиқ ҳуқуқлари ва давлат пенсия турлари.</a:t>
            </a:r>
          </a:p>
          <a:p>
            <a:r>
              <a:rPr lang="uz-Cyrl-UZ" i="1" dirty="0">
                <a:latin typeface="Cambria" panose="02040503050406030204" pitchFamily="18" charset="0"/>
                <a:ea typeface="Cambria" panose="02040503050406030204" pitchFamily="18" charset="0"/>
              </a:rPr>
              <a:t>3. Пенсия тайинлаш ва тўлаш тартиби.</a:t>
            </a:r>
          </a:p>
          <a:p>
            <a:r>
              <a:rPr lang="uz-Cyrl-UZ" i="1" dirty="0">
                <a:latin typeface="Cambria" panose="02040503050406030204" pitchFamily="18" charset="0"/>
                <a:ea typeface="Cambria" panose="02040503050406030204" pitchFamily="18" charset="0"/>
              </a:rPr>
              <a:t>4. Пенсиялардан чегирма қилиш тартиби.</a:t>
            </a:r>
          </a:p>
          <a:p>
            <a:r>
              <a:rPr lang="uz-Cyrl-UZ" i="1" dirty="0">
                <a:latin typeface="Cambria" panose="02040503050406030204" pitchFamily="18" charset="0"/>
                <a:ea typeface="Cambria" panose="02040503050406030204" pitchFamily="18" charset="0"/>
              </a:rPr>
              <a:t>5. Давлат пенсия таъминоти билан боғлиқ суд амалиёти.</a:t>
            </a:r>
          </a:p>
          <a:p>
            <a:r>
              <a:rPr lang="uz-Cyrl-UZ" i="1" dirty="0">
                <a:latin typeface="Cambria" panose="02040503050406030204" pitchFamily="18" charset="0"/>
                <a:ea typeface="Cambria" panose="02040503050406030204" pitchFamily="18" charset="0"/>
              </a:rPr>
              <a:t>6. Хулоса.</a:t>
            </a:r>
            <a:endParaRPr lang="ru-RU"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290620810"/>
      </p:ext>
    </p:extLst>
  </p:cSld>
  <p:clrMapOvr>
    <a:masterClrMapping/>
  </p:clrMapOvr>
  <mc:AlternateContent xmlns:mc="http://schemas.openxmlformats.org/markup-compatibility/2006" xmlns:p14="http://schemas.microsoft.com/office/powerpoint/2010/main">
    <mc:Choice Requires="p14">
      <p:transition spd="med" p14:dur="700" advTm="3956">
        <p:fade/>
      </p:transition>
    </mc:Choice>
    <mc:Fallback xmlns="">
      <p:transition spd="med" advTm="3956">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CF5C5"/>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713885-2CE9-4046-8E24-38D272588005}"/>
              </a:ext>
            </a:extLst>
          </p:cNvPr>
          <p:cNvSpPr>
            <a:spLocks noGrp="1"/>
          </p:cNvSpPr>
          <p:nvPr>
            <p:ph type="title"/>
          </p:nvPr>
        </p:nvSpPr>
        <p:spPr>
          <a:xfrm>
            <a:off x="2028825" y="95250"/>
            <a:ext cx="8661986" cy="2057400"/>
          </a:xfrm>
        </p:spPr>
        <p:txBody>
          <a:bodyPr>
            <a:normAutofit fontScale="90000"/>
          </a:bodyPr>
          <a:lstStyle/>
          <a:p>
            <a:pPr algn="ctr"/>
            <a:br>
              <a:rPr lang="uz-Cyrl-UZ" dirty="0"/>
            </a:br>
            <a:br>
              <a:rPr lang="uz-Cyrl-UZ" dirty="0"/>
            </a:br>
            <a:br>
              <a:rPr lang="uz-Cyrl-UZ" dirty="0"/>
            </a:br>
            <a:br>
              <a:rPr lang="uz-Cyrl-UZ" dirty="0"/>
            </a:br>
            <a:br>
              <a:rPr lang="uz-Cyrl-UZ" dirty="0"/>
            </a:br>
            <a:r>
              <a:rPr lang="uz-Cyrl-UZ" dirty="0">
                <a:latin typeface="Cambria" panose="02040503050406030204" pitchFamily="18" charset="0"/>
                <a:ea typeface="Cambria" panose="02040503050406030204" pitchFamily="18" charset="0"/>
              </a:rPr>
              <a:t>Давлат пенсия таьминотига оид қонунчилик ҳужжатлари:</a:t>
            </a:r>
            <a:br>
              <a:rPr lang="uz-Cyrl-UZ" dirty="0">
                <a:latin typeface="Cambria" panose="02040503050406030204" pitchFamily="18" charset="0"/>
                <a:ea typeface="Cambria" panose="02040503050406030204" pitchFamily="18" charset="0"/>
              </a:rPr>
            </a:br>
            <a:endParaRPr lang="ru-RU" dirty="0">
              <a:latin typeface="Cambria" panose="02040503050406030204" pitchFamily="18" charset="0"/>
              <a:ea typeface="Cambria" panose="02040503050406030204" pitchFamily="18" charset="0"/>
            </a:endParaRPr>
          </a:p>
        </p:txBody>
      </p:sp>
      <p:sp>
        <p:nvSpPr>
          <p:cNvPr id="3" name="Объект 2">
            <a:extLst>
              <a:ext uri="{FF2B5EF4-FFF2-40B4-BE49-F238E27FC236}">
                <a16:creationId xmlns:a16="http://schemas.microsoft.com/office/drawing/2014/main" id="{D681ECB7-5201-4B50-B6DA-DD336D4FB91F}"/>
              </a:ext>
            </a:extLst>
          </p:cNvPr>
          <p:cNvSpPr>
            <a:spLocks noGrp="1"/>
          </p:cNvSpPr>
          <p:nvPr>
            <p:ph idx="1"/>
          </p:nvPr>
        </p:nvSpPr>
        <p:spPr/>
        <p:txBody>
          <a:bodyPr>
            <a:normAutofit fontScale="92500" lnSpcReduction="10000"/>
          </a:bodyPr>
          <a:lstStyle/>
          <a:p>
            <a:pPr algn="just"/>
            <a:r>
              <a:rPr lang="uz-Cyrl-UZ" dirty="0">
                <a:solidFill>
                  <a:schemeClr val="tx1"/>
                </a:solidFill>
                <a:latin typeface="Cambria" panose="02040503050406030204" pitchFamily="18" charset="0"/>
                <a:ea typeface="Cambria" panose="02040503050406030204" pitchFamily="18" charset="0"/>
              </a:rPr>
              <a:t>Ўзбекистон Республикаси Конституцияси (46-модда)</a:t>
            </a:r>
          </a:p>
          <a:p>
            <a:pPr algn="just"/>
            <a:r>
              <a:rPr lang="uz-Cyrl-UZ" dirty="0">
                <a:solidFill>
                  <a:schemeClr val="tx1"/>
                </a:solidFill>
                <a:latin typeface="Cambria" panose="02040503050406030204" pitchFamily="18" charset="0"/>
                <a:ea typeface="Cambria" panose="02040503050406030204" pitchFamily="18" charset="0"/>
              </a:rPr>
              <a:t>“Фуқароларнинг давлат пенсия таъминоти тўғрисида”ги Қонун (03.09.1993 йил)</a:t>
            </a:r>
          </a:p>
          <a:p>
            <a:pPr algn="just"/>
            <a:r>
              <a:rPr lang="uz-Cyrl-UZ" dirty="0">
                <a:solidFill>
                  <a:schemeClr val="tx1"/>
                </a:solidFill>
                <a:latin typeface="Cambria" panose="02040503050406030204" pitchFamily="18" charset="0"/>
                <a:ea typeface="Cambria" panose="02040503050406030204" pitchFamily="18" charset="0"/>
              </a:rPr>
              <a:t> Ўзбекистон Республикаси Вазирлар Маҳкамасининг 592-сонли қарори билан тасдиқланган “Давлат пенсияларини тайинлаш ва тўлаш тартиби тўғрисида”ги низом (13.10.2022 йил)</a:t>
            </a:r>
          </a:p>
          <a:p>
            <a:pPr algn="just"/>
            <a:r>
              <a:rPr lang="uz-Cyrl-UZ" dirty="0">
                <a:solidFill>
                  <a:schemeClr val="tx1"/>
                </a:solidFill>
                <a:latin typeface="Cambria" panose="02040503050406030204" pitchFamily="18" charset="0"/>
                <a:ea typeface="Cambria" panose="02040503050406030204" pitchFamily="18" charset="0"/>
              </a:rPr>
              <a:t>Ўзбекистон Республикаси Олий суди Пленумининг “</a:t>
            </a:r>
            <a:r>
              <a:rPr lang="ru-RU" dirty="0">
                <a:solidFill>
                  <a:schemeClr val="tx1"/>
                </a:solidFill>
                <a:latin typeface="Cambria" panose="02040503050406030204" pitchFamily="18" charset="0"/>
                <a:ea typeface="Cambria" panose="02040503050406030204" pitchFamily="18" charset="0"/>
              </a:rPr>
              <a:t>Давлат пенсия </a:t>
            </a:r>
            <a:r>
              <a:rPr lang="uz-Cyrl-UZ" dirty="0">
                <a:solidFill>
                  <a:schemeClr val="tx1"/>
                </a:solidFill>
                <a:latin typeface="Cambria" panose="02040503050406030204" pitchFamily="18" charset="0"/>
                <a:ea typeface="Cambria" panose="02040503050406030204" pitchFamily="18" charset="0"/>
              </a:rPr>
              <a:t>таъминоти билан боғлиқ ишлар бўйича суд амалиёти тўғрисида”ги</a:t>
            </a:r>
            <a:r>
              <a:rPr lang="ru-RU" dirty="0">
                <a:solidFill>
                  <a:schemeClr val="tx1"/>
                </a:solidFill>
                <a:latin typeface="Cambria" panose="02040503050406030204" pitchFamily="18" charset="0"/>
                <a:ea typeface="Cambria" panose="02040503050406030204" pitchFamily="18" charset="0"/>
              </a:rPr>
              <a:t> </a:t>
            </a:r>
            <a:r>
              <a:rPr lang="uz-Cyrl-UZ" dirty="0">
                <a:solidFill>
                  <a:schemeClr val="tx1"/>
                </a:solidFill>
                <a:latin typeface="Cambria" panose="02040503050406030204" pitchFamily="18" charset="0"/>
                <a:ea typeface="Cambria" panose="02040503050406030204" pitchFamily="18" charset="0"/>
              </a:rPr>
              <a:t>44 – сонли қарори (29.11.2017 йил)</a:t>
            </a:r>
            <a:endParaRPr lang="ru-RU"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847816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CB7669-6C3F-4DFA-B4C9-1C5326C64810}"/>
              </a:ext>
            </a:extLst>
          </p:cNvPr>
          <p:cNvSpPr>
            <a:spLocks noGrp="1"/>
          </p:cNvSpPr>
          <p:nvPr>
            <p:ph type="title"/>
          </p:nvPr>
        </p:nvSpPr>
        <p:spPr/>
        <p:txBody>
          <a:bodyPr/>
          <a:lstStyle/>
          <a:p>
            <a:endParaRPr lang="ru-RU"/>
          </a:p>
        </p:txBody>
      </p:sp>
      <p:graphicFrame>
        <p:nvGraphicFramePr>
          <p:cNvPr id="4" name="Объект 3">
            <a:extLst>
              <a:ext uri="{FF2B5EF4-FFF2-40B4-BE49-F238E27FC236}">
                <a16:creationId xmlns:a16="http://schemas.microsoft.com/office/drawing/2014/main" id="{7565BF5E-453D-4792-8C93-0306A1D047B1}"/>
              </a:ext>
            </a:extLst>
          </p:cNvPr>
          <p:cNvGraphicFramePr>
            <a:graphicFrameLocks noGrp="1"/>
          </p:cNvGraphicFramePr>
          <p:nvPr>
            <p:ph idx="1"/>
            <p:extLst>
              <p:ext uri="{D42A27DB-BD31-4B8C-83A1-F6EECF244321}">
                <p14:modId xmlns:p14="http://schemas.microsoft.com/office/powerpoint/2010/main" val="3793660117"/>
              </p:ext>
            </p:extLst>
          </p:nvPr>
        </p:nvGraphicFramePr>
        <p:xfrm>
          <a:off x="514350" y="442220"/>
          <a:ext cx="11144250" cy="5973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4427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3442F3-9D15-4CDF-BFC3-F1D2D92A2CEE}"/>
              </a:ext>
            </a:extLst>
          </p:cNvPr>
          <p:cNvSpPr>
            <a:spLocks noGrp="1"/>
          </p:cNvSpPr>
          <p:nvPr>
            <p:ph type="title"/>
          </p:nvPr>
        </p:nvSpPr>
        <p:spPr/>
        <p:txBody>
          <a:bodyPr/>
          <a:lstStyle/>
          <a:p>
            <a:pPr algn="ctr"/>
            <a:r>
              <a:rPr lang="uz-Cyrl-UZ" dirty="0">
                <a:latin typeface="Cambria" panose="02040503050406030204" pitchFamily="18" charset="0"/>
                <a:ea typeface="Cambria" panose="02040503050406030204" pitchFamily="18" charset="0"/>
              </a:rPr>
              <a:t>Пенсия турлари</a:t>
            </a:r>
            <a:endParaRPr lang="ru-RU" dirty="0">
              <a:latin typeface="Cambria" panose="02040503050406030204" pitchFamily="18" charset="0"/>
              <a:ea typeface="Cambria" panose="02040503050406030204" pitchFamily="18" charset="0"/>
            </a:endParaRPr>
          </a:p>
        </p:txBody>
      </p:sp>
      <p:graphicFrame>
        <p:nvGraphicFramePr>
          <p:cNvPr id="6" name="Объект 5">
            <a:extLst>
              <a:ext uri="{FF2B5EF4-FFF2-40B4-BE49-F238E27FC236}">
                <a16:creationId xmlns:a16="http://schemas.microsoft.com/office/drawing/2014/main" id="{0BFA56D3-45E0-46E9-81C8-6F0AE59B130F}"/>
              </a:ext>
            </a:extLst>
          </p:cNvPr>
          <p:cNvGraphicFramePr>
            <a:graphicFrameLocks noGrp="1"/>
          </p:cNvGraphicFramePr>
          <p:nvPr>
            <p:ph idx="1"/>
            <p:extLst>
              <p:ext uri="{D42A27DB-BD31-4B8C-83A1-F6EECF244321}">
                <p14:modId xmlns:p14="http://schemas.microsoft.com/office/powerpoint/2010/main" val="2909049287"/>
              </p:ext>
            </p:extLst>
          </p:nvPr>
        </p:nvGraphicFramePr>
        <p:xfrm>
          <a:off x="1447799" y="2255838"/>
          <a:ext cx="10296525" cy="365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365520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98D9BF-CCA2-4F93-838F-271CF7AD0E61}"/>
              </a:ext>
            </a:extLst>
          </p:cNvPr>
          <p:cNvSpPr>
            <a:spLocks noGrp="1"/>
          </p:cNvSpPr>
          <p:nvPr>
            <p:ph type="title"/>
          </p:nvPr>
        </p:nvSpPr>
        <p:spPr/>
        <p:txBody>
          <a:bodyPr>
            <a:normAutofit fontScale="90000"/>
          </a:bodyPr>
          <a:lstStyle/>
          <a:p>
            <a:r>
              <a:rPr lang="uz-Cyrl-UZ" dirty="0"/>
              <a:t>Пенсия тайинлаш ва тўлаш тартиби:</a:t>
            </a:r>
            <a:endParaRPr lang="ru-RU" dirty="0"/>
          </a:p>
        </p:txBody>
      </p:sp>
      <p:sp>
        <p:nvSpPr>
          <p:cNvPr id="3" name="Объект 2">
            <a:extLst>
              <a:ext uri="{FF2B5EF4-FFF2-40B4-BE49-F238E27FC236}">
                <a16:creationId xmlns:a16="http://schemas.microsoft.com/office/drawing/2014/main" id="{DB26BE7E-D178-486B-8B9B-D56A2CA99D24}"/>
              </a:ext>
            </a:extLst>
          </p:cNvPr>
          <p:cNvSpPr>
            <a:spLocks noGrp="1"/>
          </p:cNvSpPr>
          <p:nvPr>
            <p:ph idx="1"/>
          </p:nvPr>
        </p:nvSpPr>
        <p:spPr/>
        <p:txBody>
          <a:bodyPr>
            <a:normAutofit fontScale="85000" lnSpcReduction="10000"/>
          </a:bodyPr>
          <a:lstStyle/>
          <a:p>
            <a:pPr algn="ctr"/>
            <a:r>
              <a:rPr lang="uz-Cyrl-UZ" dirty="0">
                <a:latin typeface="Cambria" panose="02040503050406030204" pitchFamily="18" charset="0"/>
                <a:ea typeface="Cambria" panose="02040503050406030204" pitchFamily="18" charset="0"/>
              </a:rPr>
              <a:t>Фуқаро ёки унинг қонуний вакили пенсия тайинлашни сўраб ўз танловига кўра қуйидаги усуллардан бирини қўллаган ҳолда мурожаат қилиш ҳуқуқига эга:</a:t>
            </a:r>
          </a:p>
          <a:p>
            <a:pPr algn="just"/>
            <a:r>
              <a:rPr lang="uz-Cyrl-UZ" b="1" i="1" dirty="0">
                <a:latin typeface="Cambria" panose="02040503050406030204" pitchFamily="18" charset="0"/>
                <a:ea typeface="Cambria" panose="02040503050406030204" pitchFamily="18" charset="0"/>
              </a:rPr>
              <a:t>1.</a:t>
            </a:r>
            <a:r>
              <a:rPr lang="uz-Cyrl-UZ" i="1" dirty="0">
                <a:latin typeface="Cambria" panose="02040503050406030204" pitchFamily="18" charset="0"/>
                <a:ea typeface="Cambria" panose="02040503050406030204" pitchFamily="18" charset="0"/>
              </a:rPr>
              <a:t> </a:t>
            </a:r>
            <a:r>
              <a:rPr lang="uz-Cyrl-UZ" i="1" u="sng" dirty="0">
                <a:latin typeface="Cambria" panose="02040503050406030204" pitchFamily="18" charset="0"/>
                <a:ea typeface="Cambria" panose="02040503050406030204" pitchFamily="18" charset="0"/>
              </a:rPr>
              <a:t>Доимий яшаш ёки вақтинча турган жойи бўйича Ўзбекистон Республикаси Иқтисодиёт ва молия вазирлиги ҳузуридаги бюджетдан ташқари Пенсия жамғармасининг туман (шаҳар) бўлимига ариза билан;</a:t>
            </a:r>
          </a:p>
          <a:p>
            <a:pPr algn="just"/>
            <a:r>
              <a:rPr lang="uz-Cyrl-UZ" b="1" i="1" dirty="0">
                <a:latin typeface="Cambria" panose="02040503050406030204" pitchFamily="18" charset="0"/>
                <a:ea typeface="Cambria" panose="02040503050406030204" pitchFamily="18" charset="0"/>
              </a:rPr>
              <a:t>2.</a:t>
            </a:r>
            <a:r>
              <a:rPr lang="uz-Cyrl-UZ" i="1" dirty="0">
                <a:latin typeface="Cambria" panose="02040503050406030204" pitchFamily="18" charset="0"/>
                <a:ea typeface="Cambria" panose="02040503050406030204" pitchFamily="18" charset="0"/>
              </a:rPr>
              <a:t> </a:t>
            </a:r>
            <a:r>
              <a:rPr lang="uz-Cyrl-UZ" i="1" u="sng" dirty="0">
                <a:latin typeface="Cambria" panose="02040503050406030204" pitchFamily="18" charset="0"/>
                <a:ea typeface="Cambria" panose="02040503050406030204" pitchFamily="18" charset="0"/>
              </a:rPr>
              <a:t>Яшаш жойидан қатъи назар, Ўзбекистон Республикаси Адлия вазирлиги давлат хизматлари марказида сўровнома тўлдирган ҳолда;</a:t>
            </a:r>
          </a:p>
          <a:p>
            <a:pPr algn="just"/>
            <a:r>
              <a:rPr lang="uz-Cyrl-UZ" b="1" i="1" dirty="0">
                <a:latin typeface="Cambria" panose="02040503050406030204" pitchFamily="18" charset="0"/>
                <a:ea typeface="Cambria" panose="02040503050406030204" pitchFamily="18" charset="0"/>
              </a:rPr>
              <a:t>3.</a:t>
            </a:r>
            <a:r>
              <a:rPr lang="uz-Cyrl-UZ" i="1" dirty="0">
                <a:latin typeface="Cambria" panose="02040503050406030204" pitchFamily="18" charset="0"/>
                <a:ea typeface="Cambria" panose="02040503050406030204" pitchFamily="18" charset="0"/>
              </a:rPr>
              <a:t> Ўзбекистон Республикасининг Ягона интерактив давлат хизматлари портали орқали сўровнома тўлдирган ҳолда.</a:t>
            </a:r>
          </a:p>
          <a:p>
            <a:endParaRPr lang="ru-RU" dirty="0"/>
          </a:p>
        </p:txBody>
      </p:sp>
    </p:spTree>
    <p:extLst>
      <p:ext uri="{BB962C8B-B14F-4D97-AF65-F5344CB8AC3E}">
        <p14:creationId xmlns:p14="http://schemas.microsoft.com/office/powerpoint/2010/main" val="73411428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9D298B8-81AE-4F64-90E9-16647CC989DF}"/>
              </a:ext>
            </a:extLst>
          </p:cNvPr>
          <p:cNvSpPr>
            <a:spLocks noGrp="1"/>
          </p:cNvSpPr>
          <p:nvPr>
            <p:ph idx="1"/>
          </p:nvPr>
        </p:nvSpPr>
        <p:spPr>
          <a:xfrm>
            <a:off x="1733550" y="542926"/>
            <a:ext cx="8953500" cy="5430380"/>
          </a:xfrm>
        </p:spPr>
        <p:txBody>
          <a:bodyPr/>
          <a:lstStyle/>
          <a:p>
            <a:pPr algn="just"/>
            <a:r>
              <a:rPr lang="uz-Cyrl-UZ" dirty="0">
                <a:solidFill>
                  <a:schemeClr val="tx1"/>
                </a:solidFill>
                <a:latin typeface="Cambria" panose="02040503050406030204" pitchFamily="18" charset="0"/>
                <a:ea typeface="Cambria" panose="02040503050406030204" pitchFamily="18" charset="0"/>
              </a:rPr>
              <a:t>Манзил-колонияларда жазони ўтаётган озодликдан маҳрум этишга ҳукм қилинган шахслар пенсия тайинлашни сўраб ариза билан манзил-колония жойлашган ердаги Ўзбекистон Республикаси Иқтисодиёт ва молия вазирлиги ҳузуридаги бюджетдан ташқари Пенсия жамғармасининг бевосита туман (шаҳар) бўлимига ёки сўровнома тўлдирган ҳолда Ўзбекистон Республикаси Адлия вазирлиги давлат хизматлари марказлари орқали мурожаат этиши мумкин.</a:t>
            </a:r>
          </a:p>
          <a:p>
            <a:pPr algn="just"/>
            <a:endParaRPr lang="uz-Cyrl-UZ" dirty="0">
              <a:latin typeface="Cambria" panose="02040503050406030204" pitchFamily="18" charset="0"/>
              <a:ea typeface="Cambria" panose="02040503050406030204" pitchFamily="18" charset="0"/>
            </a:endParaRPr>
          </a:p>
          <a:p>
            <a:pPr algn="just"/>
            <a:r>
              <a:rPr lang="uz-Cyrl-UZ" dirty="0">
                <a:solidFill>
                  <a:schemeClr val="tx1"/>
                </a:solidFill>
                <a:latin typeface="Cambria" panose="02040503050406030204" pitchFamily="18" charset="0"/>
                <a:ea typeface="Cambria" panose="02040503050406030204" pitchFamily="18" charset="0"/>
              </a:rPr>
              <a:t>Пенсияларни Ўзбекистон Республикаси Молия вазирлиги ҳузуридаги бюджетдан ташқари Пенсия жамғармасининг туман (шаҳар) бўлимлари тайинлайди.</a:t>
            </a:r>
          </a:p>
        </p:txBody>
      </p:sp>
    </p:spTree>
    <p:extLst>
      <p:ext uri="{BB962C8B-B14F-4D97-AF65-F5344CB8AC3E}">
        <p14:creationId xmlns:p14="http://schemas.microsoft.com/office/powerpoint/2010/main" val="2282880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DC551645-3D72-41B5-B685-036502FB12E7}"/>
              </a:ext>
            </a:extLst>
          </p:cNvPr>
          <p:cNvSpPr/>
          <p:nvPr/>
        </p:nvSpPr>
        <p:spPr>
          <a:xfrm>
            <a:off x="657225" y="209550"/>
            <a:ext cx="10877550" cy="3816429"/>
          </a:xfrm>
          <a:prstGeom prst="rect">
            <a:avLst/>
          </a:prstGeom>
        </p:spPr>
        <p:txBody>
          <a:bodyPr wrap="square">
            <a:spAutoFit/>
          </a:bodyPr>
          <a:lstStyle/>
          <a:p>
            <a:pPr algn="ctr"/>
            <a:r>
              <a:rPr lang="uz-Cyrl-UZ" sz="1400" dirty="0">
                <a:latin typeface="Cambria" panose="02040503050406030204" pitchFamily="18" charset="0"/>
                <a:ea typeface="Cambria" panose="02040503050406030204" pitchFamily="18" charset="0"/>
              </a:rPr>
              <a:t>Пенсиялар:</a:t>
            </a:r>
          </a:p>
          <a:p>
            <a:pPr algn="ctr"/>
            <a:endParaRPr lang="uz-Cyrl-UZ" sz="1400" dirty="0"/>
          </a:p>
          <a:p>
            <a:pPr algn="just"/>
            <a:r>
              <a:rPr lang="uz-Cyrl-UZ" sz="1400" dirty="0">
                <a:latin typeface="Cambria" panose="02040503050406030204" pitchFamily="18" charset="0"/>
                <a:ea typeface="Cambria" panose="02040503050406030204" pitchFamily="18" charset="0"/>
              </a:rPr>
              <a:t>а) </a:t>
            </a:r>
            <a:r>
              <a:rPr lang="uz-Cyrl-UZ" sz="1400" b="1" dirty="0">
                <a:latin typeface="Cambria" panose="02040503050406030204" pitchFamily="18" charset="0"/>
                <a:ea typeface="Cambria" panose="02040503050406030204" pitchFamily="18" charset="0"/>
              </a:rPr>
              <a:t>ёшга доир пенсия</a:t>
            </a:r>
            <a:r>
              <a:rPr lang="uz-Cyrl-UZ" sz="1400" dirty="0">
                <a:latin typeface="Cambria" panose="02040503050406030204" pitchFamily="18" charset="0"/>
                <a:ea typeface="Cambria" panose="02040503050406030204" pitchFamily="18" charset="0"/>
              </a:rPr>
              <a:t> — агар пенсия олиш ҳуқуқи пайдо бўлган кундан бошлаб </a:t>
            </a:r>
            <a:r>
              <a:rPr lang="uz-Cyrl-UZ" sz="1400" b="1" dirty="0">
                <a:latin typeface="Cambria" panose="02040503050406030204" pitchFamily="18" charset="0"/>
                <a:ea typeface="Cambria" panose="02040503050406030204" pitchFamily="18" charset="0"/>
              </a:rPr>
              <a:t>олтмиш кун ичида</a:t>
            </a:r>
            <a:r>
              <a:rPr lang="uz-Cyrl-UZ" sz="1400" dirty="0">
                <a:latin typeface="Cambria" panose="02040503050406030204" pitchFamily="18" charset="0"/>
                <a:ea typeface="Cambria" panose="02040503050406030204" pitchFamily="18" charset="0"/>
              </a:rPr>
              <a:t> уни сўраб мурожаат этилган бўлса, </a:t>
            </a:r>
            <a:r>
              <a:rPr lang="uz-Cyrl-UZ" sz="1400" b="1" dirty="0">
                <a:latin typeface="Cambria" panose="02040503050406030204" pitchFamily="18" charset="0"/>
                <a:ea typeface="Cambria" panose="02040503050406030204" pitchFamily="18" charset="0"/>
              </a:rPr>
              <a:t>пенсия ёшига тўлган кундан эътиборан</a:t>
            </a:r>
            <a:r>
              <a:rPr lang="uz-Cyrl-UZ" sz="1400" dirty="0">
                <a:latin typeface="Cambria" panose="02040503050406030204" pitchFamily="18" charset="0"/>
                <a:ea typeface="Cambria" panose="02040503050406030204" pitchFamily="18" charset="0"/>
              </a:rPr>
              <a:t> тайинланади. Ушбу пенсия умрбод тайинланади;</a:t>
            </a:r>
          </a:p>
          <a:p>
            <a:pPr algn="just"/>
            <a:endParaRPr lang="uz-Cyrl-UZ" sz="1400" dirty="0">
              <a:latin typeface="Cambria" panose="02040503050406030204" pitchFamily="18" charset="0"/>
              <a:ea typeface="Cambria" panose="02040503050406030204" pitchFamily="18" charset="0"/>
            </a:endParaRPr>
          </a:p>
          <a:p>
            <a:pPr algn="just"/>
            <a:r>
              <a:rPr lang="uz-Cyrl-UZ" sz="1400" dirty="0">
                <a:latin typeface="Cambria" panose="02040503050406030204" pitchFamily="18" charset="0"/>
                <a:ea typeface="Cambria" panose="02040503050406030204" pitchFamily="18" charset="0"/>
              </a:rPr>
              <a:t>б) </a:t>
            </a:r>
            <a:r>
              <a:rPr lang="uz-Cyrl-UZ" sz="1400" b="1" dirty="0">
                <a:latin typeface="Cambria" panose="02040503050406030204" pitchFamily="18" charset="0"/>
                <a:ea typeface="Cambria" panose="02040503050406030204" pitchFamily="18" charset="0"/>
              </a:rPr>
              <a:t>ногиронлик пенсияси</a:t>
            </a:r>
            <a:r>
              <a:rPr lang="uz-Cyrl-UZ" sz="1400" dirty="0">
                <a:latin typeface="Cambria" panose="02040503050406030204" pitchFamily="18" charset="0"/>
                <a:ea typeface="Cambria" panose="02040503050406030204" pitchFamily="18" charset="0"/>
              </a:rPr>
              <a:t> — агар ногиронлик белгиланган кундан эътиборан </a:t>
            </a:r>
            <a:r>
              <a:rPr lang="uz-Cyrl-UZ" sz="1400" b="1" dirty="0">
                <a:latin typeface="Cambria" panose="02040503050406030204" pitchFamily="18" charset="0"/>
                <a:ea typeface="Cambria" panose="02040503050406030204" pitchFamily="18" charset="0"/>
              </a:rPr>
              <a:t>олтмиш кундан кечиктирмай</a:t>
            </a:r>
            <a:r>
              <a:rPr lang="uz-Cyrl-UZ" sz="1400" dirty="0">
                <a:latin typeface="Cambria" panose="02040503050406030204" pitchFamily="18" charset="0"/>
                <a:ea typeface="Cambria" panose="02040503050406030204" pitchFamily="18" charset="0"/>
              </a:rPr>
              <a:t> пенсия сўраб мурожаат этилган бўлса, тиббий-ижтимоий эксперт комиссиялари </a:t>
            </a:r>
            <a:r>
              <a:rPr lang="uz-Cyrl-UZ" sz="1400" b="1" dirty="0">
                <a:latin typeface="Cambria" panose="02040503050406030204" pitchFamily="18" charset="0"/>
                <a:ea typeface="Cambria" panose="02040503050406030204" pitchFamily="18" charset="0"/>
              </a:rPr>
              <a:t>ногиронликни белгилаган кундан эътиборан</a:t>
            </a:r>
            <a:r>
              <a:rPr lang="uz-Cyrl-UZ" sz="1400" dirty="0">
                <a:latin typeface="Cambria" panose="02040503050406030204" pitchFamily="18" charset="0"/>
                <a:ea typeface="Cambria" panose="02040503050406030204" pitchFamily="18" charset="0"/>
              </a:rPr>
              <a:t> тайинланади. Ушбу пенсия бутун ногиронлик даври учун тайинланади. Ногиронлиги бўлган 60 ёшдан ошган эркакларга ва 55 ёшдан ошган аёлларга — ногиронлик пенсиялари умрбод тайинланади. Ушбу ногиронлиги бўлган шахсларни қайта тиббий кўрикдан ўтказиш фақат уларнинг аризасига биноан амалга оширилади; </a:t>
            </a:r>
          </a:p>
          <a:p>
            <a:pPr algn="just"/>
            <a:endParaRPr lang="uz-Cyrl-UZ" sz="1400" dirty="0">
              <a:latin typeface="Cambria" panose="02040503050406030204" pitchFamily="18" charset="0"/>
              <a:ea typeface="Cambria" panose="02040503050406030204" pitchFamily="18" charset="0"/>
            </a:endParaRPr>
          </a:p>
          <a:p>
            <a:pPr algn="just"/>
            <a:r>
              <a:rPr lang="uz-Cyrl-UZ" sz="1400" dirty="0">
                <a:latin typeface="Cambria" panose="02040503050406030204" pitchFamily="18" charset="0"/>
                <a:ea typeface="Cambria" panose="02040503050406030204" pitchFamily="18" charset="0"/>
              </a:rPr>
              <a:t>в) </a:t>
            </a:r>
            <a:r>
              <a:rPr lang="uz-Cyrl-UZ" sz="1400" b="1" dirty="0">
                <a:latin typeface="Cambria" panose="02040503050406030204" pitchFamily="18" charset="0"/>
                <a:ea typeface="Cambria" panose="02040503050406030204" pitchFamily="18" charset="0"/>
              </a:rPr>
              <a:t>боқувчисини йўқотганлик пенсияси</a:t>
            </a:r>
            <a:r>
              <a:rPr lang="uz-Cyrl-UZ" sz="1400" dirty="0">
                <a:latin typeface="Cambria" panose="02040503050406030204" pitchFamily="18" charset="0"/>
                <a:ea typeface="Cambria" panose="02040503050406030204" pitchFamily="18" charset="0"/>
              </a:rPr>
              <a:t> — пенсия олиш ҳуқуқи пайдо бўлган кундан бошлаб, лекин пенсия тайинланиши учун мурожаат этишдан олдинги </a:t>
            </a:r>
            <a:r>
              <a:rPr lang="uz-Cyrl-UZ" sz="1400" b="1" dirty="0">
                <a:latin typeface="Cambria" panose="02040503050406030204" pitchFamily="18" charset="0"/>
                <a:ea typeface="Cambria" panose="02040503050406030204" pitchFamily="18" charset="0"/>
              </a:rPr>
              <a:t>6 ойдан ошмаган муддатдан эътиборан</a:t>
            </a:r>
            <a:r>
              <a:rPr lang="uz-Cyrl-UZ" sz="1400" dirty="0">
                <a:latin typeface="Cambria" panose="02040503050406030204" pitchFamily="18" charset="0"/>
                <a:ea typeface="Cambria" panose="02040503050406030204" pitchFamily="18" charset="0"/>
              </a:rPr>
              <a:t> тайинланади. Пенсия ушбу Қонуннинг 19-моддасига мувофиқ марҳумнинг оила аъзоси меҳнатга қобилиятсиз деб ҳисобланган бутун давр учун, оиланинг: эркаклар — 60 ёшга, аёллар — 55 ёшга тўлган аъзолари учун эса — умрбод тайинланади.</a:t>
            </a:r>
          </a:p>
          <a:p>
            <a:pPr algn="just"/>
            <a:endParaRPr lang="uz-Cyrl-UZ" sz="1400" dirty="0">
              <a:latin typeface="Cambria" panose="02040503050406030204" pitchFamily="18" charset="0"/>
              <a:ea typeface="Cambria" panose="02040503050406030204" pitchFamily="18" charset="0"/>
            </a:endParaRPr>
          </a:p>
          <a:p>
            <a:pPr algn="just"/>
            <a:r>
              <a:rPr lang="uz-Cyrl-UZ" sz="1400" b="1" dirty="0">
                <a:latin typeface="Cambria" panose="02040503050406030204" pitchFamily="18" charset="0"/>
                <a:ea typeface="Cambria" panose="02040503050406030204" pitchFamily="18" charset="0"/>
              </a:rPr>
              <a:t>Бошқа барча ҳолларда пенсия мурожаат этилган кундан эътиборан тайинланади.</a:t>
            </a:r>
          </a:p>
        </p:txBody>
      </p:sp>
    </p:spTree>
    <p:extLst>
      <p:ext uri="{BB962C8B-B14F-4D97-AF65-F5344CB8AC3E}">
        <p14:creationId xmlns:p14="http://schemas.microsoft.com/office/powerpoint/2010/main" val="40661102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54BE669-BBB7-4B36-B988-80A2F2993744}"/>
              </a:ext>
            </a:extLst>
          </p:cNvPr>
          <p:cNvSpPr/>
          <p:nvPr/>
        </p:nvSpPr>
        <p:spPr>
          <a:xfrm>
            <a:off x="885824" y="514350"/>
            <a:ext cx="10277475" cy="5401479"/>
          </a:xfrm>
          <a:prstGeom prst="rect">
            <a:avLst/>
          </a:prstGeom>
        </p:spPr>
        <p:txBody>
          <a:bodyPr wrap="square">
            <a:spAutoFit/>
          </a:bodyPr>
          <a:lstStyle/>
          <a:p>
            <a:pPr algn="ctr"/>
            <a:r>
              <a:rPr lang="uz-Cyrl-UZ" sz="1500" b="1" i="1" dirty="0">
                <a:latin typeface="Cambria" panose="02040503050406030204" pitchFamily="18" charset="0"/>
                <a:ea typeface="Cambria" panose="02040503050406030204" pitchFamily="18" charset="0"/>
              </a:rPr>
              <a:t>Пенсияларни қайта ҳисоблаш:</a:t>
            </a:r>
          </a:p>
          <a:p>
            <a:pPr algn="ctr"/>
            <a:endParaRPr lang="uz-Cyrl-UZ" sz="1500" b="1" i="1" dirty="0">
              <a:latin typeface="Cambria" panose="02040503050406030204" pitchFamily="18" charset="0"/>
              <a:ea typeface="Cambria" panose="02040503050406030204" pitchFamily="18" charset="0"/>
            </a:endParaRPr>
          </a:p>
          <a:p>
            <a:pPr algn="just"/>
            <a:r>
              <a:rPr lang="ru-RU" sz="1500" dirty="0">
                <a:latin typeface="Cambria" panose="02040503050406030204" pitchFamily="18" charset="0"/>
                <a:ea typeface="Cambria" panose="02040503050406030204" pitchFamily="18" charset="0"/>
              </a:rPr>
              <a:t>- </a:t>
            </a:r>
            <a:r>
              <a:rPr lang="uz-Cyrl-UZ" sz="1500" dirty="0">
                <a:latin typeface="Cambria" panose="02040503050406030204" pitchFamily="18" charset="0"/>
                <a:ea typeface="Cambria" panose="02040503050406030204" pitchFamily="18" charset="0"/>
              </a:rPr>
              <a:t>пенсионер пенсия миқдорига таъсир кўрсатувчи (пенсия тайинланишигача бўлган иш стажи ва иш ҳақи тўғрисидаги ҳамда бошқа) қўшимча ҳужжатларни тақдим этган тақдирда;</a:t>
            </a:r>
          </a:p>
          <a:p>
            <a:pPr algn="just"/>
            <a:endParaRPr lang="uz-Cyrl-UZ" sz="1500" dirty="0">
              <a:latin typeface="Cambria" panose="02040503050406030204" pitchFamily="18" charset="0"/>
              <a:ea typeface="Cambria" panose="02040503050406030204" pitchFamily="18" charset="0"/>
            </a:endParaRPr>
          </a:p>
          <a:p>
            <a:pPr algn="just"/>
            <a:r>
              <a:rPr lang="uz-Cyrl-UZ" sz="1500" dirty="0">
                <a:latin typeface="Cambria" panose="02040503050406030204" pitchFamily="18" charset="0"/>
                <a:ea typeface="Cambria" panose="02040503050406030204" pitchFamily="18" charset="0"/>
              </a:rPr>
              <a:t>- ногиронлик гуруҳи ўзгарганда;</a:t>
            </a:r>
          </a:p>
          <a:p>
            <a:pPr algn="just"/>
            <a:endParaRPr lang="uz-Cyrl-UZ" sz="1500" dirty="0">
              <a:latin typeface="Cambria" panose="02040503050406030204" pitchFamily="18" charset="0"/>
              <a:ea typeface="Cambria" panose="02040503050406030204" pitchFamily="18" charset="0"/>
            </a:endParaRPr>
          </a:p>
          <a:p>
            <a:pPr algn="just"/>
            <a:r>
              <a:rPr lang="uz-Cyrl-UZ" sz="1500" dirty="0">
                <a:latin typeface="Cambria" panose="02040503050406030204" pitchFamily="18" charset="0"/>
                <a:ea typeface="Cambria" panose="02040503050406030204" pitchFamily="18" charset="0"/>
              </a:rPr>
              <a:t>- боқувчисини йўқотганлик пенсияси оладиган оила аъзолари сони ўзгарганда;</a:t>
            </a:r>
          </a:p>
          <a:p>
            <a:pPr algn="just"/>
            <a:endParaRPr lang="uz-Cyrl-UZ" sz="1500" dirty="0">
              <a:latin typeface="Cambria" panose="02040503050406030204" pitchFamily="18" charset="0"/>
              <a:ea typeface="Cambria" panose="02040503050406030204" pitchFamily="18" charset="0"/>
            </a:endParaRPr>
          </a:p>
          <a:p>
            <a:pPr algn="just"/>
            <a:r>
              <a:rPr lang="uz-Cyrl-UZ" sz="1500" dirty="0">
                <a:latin typeface="Cambria" panose="02040503050406030204" pitchFamily="18" charset="0"/>
                <a:ea typeface="Cambria" panose="02040503050406030204" pitchFamily="18" charset="0"/>
              </a:rPr>
              <a:t>- пенсияни ҳисоблашнинг базавий миқдорлари ўзгарган тақдирда;</a:t>
            </a:r>
          </a:p>
          <a:p>
            <a:pPr algn="just"/>
            <a:endParaRPr lang="ru-RU" sz="1500" dirty="0">
              <a:latin typeface="Cambria" panose="02040503050406030204" pitchFamily="18" charset="0"/>
              <a:ea typeface="Cambria" panose="02040503050406030204" pitchFamily="18" charset="0"/>
            </a:endParaRPr>
          </a:p>
          <a:p>
            <a:pPr algn="just"/>
            <a:r>
              <a:rPr lang="uz-Cyrl-UZ" sz="1500" dirty="0">
                <a:latin typeface="Cambria" panose="02040503050406030204" pitchFamily="18" charset="0"/>
                <a:ea typeface="Cambria" panose="02040503050406030204" pitchFamily="18" charset="0"/>
              </a:rPr>
              <a:t>- ёшга доир энг кам пенсия миқдори ўзгарганда;</a:t>
            </a:r>
          </a:p>
          <a:p>
            <a:pPr algn="just"/>
            <a:endParaRPr lang="uz-Cyrl-UZ" sz="1500" dirty="0">
              <a:latin typeface="Cambria" panose="02040503050406030204" pitchFamily="18" charset="0"/>
              <a:ea typeface="Cambria" panose="02040503050406030204" pitchFamily="18" charset="0"/>
            </a:endParaRPr>
          </a:p>
          <a:p>
            <a:pPr algn="just"/>
            <a:r>
              <a:rPr lang="uz-Cyrl-UZ" sz="1500" dirty="0">
                <a:latin typeface="Cambria" panose="02040503050406030204" pitchFamily="18" charset="0"/>
                <a:ea typeface="Cambria" panose="02040503050406030204" pitchFamily="18" charset="0"/>
              </a:rPr>
              <a:t>- даромадлар индексация қилинган тақдирда амалга оширилади. Бунда пенсия миқдори йил давомида товарлар ва хизматларнинг истеъмол нархлари (тарифлари) индекси (инфляция) даражасининг ўсиш суръатлари ҳисобга олинган ҳолда, Ўзбекистон Республикаси Президентининг ҳужжатларига асосан индексация қилинади (оширилади).</a:t>
            </a:r>
          </a:p>
          <a:p>
            <a:pPr algn="just"/>
            <a:endParaRPr lang="uz-Cyrl-UZ" sz="1500" dirty="0">
              <a:latin typeface="Cambria" panose="02040503050406030204" pitchFamily="18" charset="0"/>
              <a:ea typeface="Cambria" panose="02040503050406030204" pitchFamily="18" charset="0"/>
            </a:endParaRPr>
          </a:p>
          <a:p>
            <a:pPr algn="just"/>
            <a:r>
              <a:rPr lang="uz-Cyrl-UZ" sz="1500" dirty="0">
                <a:latin typeface="Cambria" panose="02040503050406030204" pitchFamily="18" charset="0"/>
                <a:ea typeface="Cambria" panose="02040503050406030204" pitchFamily="18" charset="0"/>
              </a:rPr>
              <a:t>- </a:t>
            </a:r>
            <a:r>
              <a:rPr lang="en-US" sz="1500" dirty="0">
                <a:latin typeface="Cambria" panose="02040503050406030204" pitchFamily="18" charset="0"/>
                <a:ea typeface="Cambria" panose="02040503050406030204" pitchFamily="18" charset="0"/>
              </a:rPr>
              <a:t>I </a:t>
            </a:r>
            <a:r>
              <a:rPr lang="uz-Cyrl-UZ" sz="1500" dirty="0">
                <a:latin typeface="Cambria" panose="02040503050406030204" pitchFamily="18" charset="0"/>
                <a:ea typeface="Cambria" panose="02040503050406030204" pitchFamily="18" charset="0"/>
              </a:rPr>
              <a:t>ва</a:t>
            </a:r>
            <a:r>
              <a:rPr lang="ru-RU" sz="1500" dirty="0">
                <a:latin typeface="Cambria" panose="02040503050406030204" pitchFamily="18" charset="0"/>
                <a:ea typeface="Cambria" panose="02040503050406030204" pitchFamily="18" charset="0"/>
              </a:rPr>
              <a:t> </a:t>
            </a:r>
            <a:r>
              <a:rPr lang="en-US" sz="1500" dirty="0">
                <a:latin typeface="Cambria" panose="02040503050406030204" pitchFamily="18" charset="0"/>
                <a:ea typeface="Cambria" panose="02040503050406030204" pitchFamily="18" charset="0"/>
              </a:rPr>
              <a:t>II </a:t>
            </a:r>
            <a:r>
              <a:rPr lang="uz-Cyrl-UZ" sz="1500" dirty="0">
                <a:latin typeface="Cambria" panose="02040503050406030204" pitchFamily="18" charset="0"/>
                <a:ea typeface="Cambria" panose="02040503050406030204" pitchFamily="18" charset="0"/>
              </a:rPr>
              <a:t>гуруҳ ногиронлик пенсияси тайинланганидан кейин камида 1 йил иш стажига эга бўлса, фуқаронинг аризаси асосида иш стажи ва иш ҳақи инобатга олинган ҳолда пенсия ҳар икки йилда бир маротаба қайта ҳисоблаб чиқилади. Бунда пенсияни қайта ҳисоблаш фуқаро пенсия миқдори</a:t>
            </a:r>
            <a:r>
              <a:rPr lang="ru-RU" sz="1500" dirty="0">
                <a:latin typeface="Cambria" panose="02040503050406030204" pitchFamily="18" charset="0"/>
                <a:ea typeface="Cambria" panose="02040503050406030204" pitchFamily="18" charset="0"/>
              </a:rPr>
              <a:t>ни </a:t>
            </a:r>
            <a:r>
              <a:rPr lang="uz-Cyrl-UZ" sz="1500" dirty="0">
                <a:latin typeface="Cambria" panose="02040503050406030204" pitchFamily="18" charset="0"/>
                <a:ea typeface="Cambria" panose="02040503050406030204" pitchFamily="18" charset="0"/>
              </a:rPr>
              <a:t>қайта ҳисоблаш учун мурожаат қилган санадаги ушбу Қонуннинг 17-моддасида кўрсатилган ёшга нисбатан талаб қилинган иш стажидан келиб чиққан ҳолда амалга оширилади.</a:t>
            </a:r>
          </a:p>
        </p:txBody>
      </p:sp>
    </p:spTree>
    <p:extLst>
      <p:ext uri="{BB962C8B-B14F-4D97-AF65-F5344CB8AC3E}">
        <p14:creationId xmlns:p14="http://schemas.microsoft.com/office/powerpoint/2010/main" val="4240218544"/>
      </p:ext>
    </p:extLst>
  </p:cSld>
  <p:clrMapOvr>
    <a:masterClrMapping/>
  </p:clrMapOvr>
  <p:transition spd="med">
    <p:pull/>
  </p:transition>
</p:sld>
</file>

<file path=ppt/theme/theme1.xml><?xml version="1.0" encoding="utf-8"?>
<a:theme xmlns:a="http://schemas.openxmlformats.org/drawingml/2006/main" name="SketchLinesVTI">
  <a:themeElements>
    <a:clrScheme name="SketchLines">
      <a:dk1>
        <a:sysClr val="windowText" lastClr="000000"/>
      </a:dk1>
      <a:lt1>
        <a:sysClr val="window" lastClr="FFFFFF"/>
      </a:lt1>
      <a:dk2>
        <a:srgbClr val="564E4E"/>
      </a:dk2>
      <a:lt2>
        <a:srgbClr val="EEEBE2"/>
      </a:lt2>
      <a:accent1>
        <a:srgbClr val="E54837"/>
      </a:accent1>
      <a:accent2>
        <a:srgbClr val="947F53"/>
      </a:accent2>
      <a:accent3>
        <a:srgbClr val="BE8D64"/>
      </a:accent3>
      <a:accent4>
        <a:srgbClr val="E0C171"/>
      </a:accent4>
      <a:accent5>
        <a:srgbClr val="968572"/>
      </a:accent5>
      <a:accent6>
        <a:srgbClr val="855D5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docProps/app.xml><?xml version="1.0" encoding="utf-8"?>
<Properties xmlns="http://schemas.openxmlformats.org/officeDocument/2006/extended-properties" xmlns:vt="http://schemas.openxmlformats.org/officeDocument/2006/docPropsVTypes">
  <TotalTime>179</TotalTime>
  <Words>1249</Words>
  <Application>Microsoft Office PowerPoint</Application>
  <PresentationFormat>Широкоэкранный</PresentationFormat>
  <Paragraphs>89</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Meiryo</vt:lpstr>
      <vt:lpstr>Cambria</vt:lpstr>
      <vt:lpstr>Corbel</vt:lpstr>
      <vt:lpstr>SketchLinesVTI</vt:lpstr>
      <vt:lpstr>Фуқароларнинг давлат пенсия таъминотига оид маъмурий низоларни судда кўришнинг айрим жихатлари</vt:lpstr>
      <vt:lpstr>Режа:</vt:lpstr>
      <vt:lpstr>     Давлат пенсия таьминотига оид қонунчилик ҳужжатлари: </vt:lpstr>
      <vt:lpstr>Презентация PowerPoint</vt:lpstr>
      <vt:lpstr>Пенсия турлари</vt:lpstr>
      <vt:lpstr>Пенсия тайинлаш ва тўлаш тартиби:</vt:lpstr>
      <vt:lpstr>Презентация PowerPoint</vt:lpstr>
      <vt:lpstr>Презентация PowerPoint</vt:lpstr>
      <vt:lpstr>Презентация PowerPoint</vt:lpstr>
      <vt:lpstr>Презентация PowerPoint</vt:lpstr>
      <vt:lpstr>Презентация PowerPoint</vt:lpstr>
      <vt:lpstr>Эътиборларинг учун раҳмат!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Фуқароларнинг давлат пенсия таъминотига оид маъмурий низоларни судда  кўришнинг айрим жихатлари</dc:title>
  <dc:creator>i7</dc:creator>
  <cp:lastModifiedBy>i7</cp:lastModifiedBy>
  <cp:revision>16</cp:revision>
  <dcterms:created xsi:type="dcterms:W3CDTF">2024-10-09T09:38:29Z</dcterms:created>
  <dcterms:modified xsi:type="dcterms:W3CDTF">2024-10-09T18:12:48Z</dcterms:modified>
</cp:coreProperties>
</file>