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4"/>
  </p:notesMasterIdLst>
  <p:handoutMasterIdLst>
    <p:handoutMasterId r:id="rId25"/>
  </p:handoutMasterIdLst>
  <p:sldIdLst>
    <p:sldId id="280" r:id="rId2"/>
    <p:sldId id="388" r:id="rId3"/>
    <p:sldId id="389" r:id="rId4"/>
    <p:sldId id="390" r:id="rId5"/>
    <p:sldId id="391" r:id="rId6"/>
    <p:sldId id="384" r:id="rId7"/>
    <p:sldId id="393" r:id="rId8"/>
    <p:sldId id="394" r:id="rId9"/>
    <p:sldId id="395" r:id="rId10"/>
    <p:sldId id="396" r:id="rId11"/>
    <p:sldId id="397" r:id="rId12"/>
    <p:sldId id="398" r:id="rId13"/>
    <p:sldId id="399" r:id="rId14"/>
    <p:sldId id="400" r:id="rId15"/>
    <p:sldId id="281" r:id="rId16"/>
    <p:sldId id="401" r:id="rId17"/>
    <p:sldId id="402" r:id="rId18"/>
    <p:sldId id="403" r:id="rId19"/>
    <p:sldId id="404" r:id="rId20"/>
    <p:sldId id="405" r:id="rId21"/>
    <p:sldId id="406" r:id="rId22"/>
    <p:sldId id="407" r:id="rId23"/>
  </p:sldIdLst>
  <p:sldSz cx="12192000"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9F16"/>
    <a:srgbClr val="1181AE"/>
    <a:srgbClr val="F79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89779" autoAdjust="0"/>
  </p:normalViewPr>
  <p:slideViewPr>
    <p:cSldViewPr>
      <p:cViewPr varScale="1">
        <p:scale>
          <a:sx n="104" d="100"/>
          <a:sy n="104" d="100"/>
        </p:scale>
        <p:origin x="1056" y="96"/>
      </p:cViewPr>
      <p:guideLst>
        <p:guide orient="horz" pos="2160"/>
        <p:guide pos="3840"/>
      </p:guideLst>
    </p:cSldViewPr>
  </p:slideViewPr>
  <p:notesTextViewPr>
    <p:cViewPr>
      <p:scale>
        <a:sx n="1" d="1"/>
        <a:sy n="1" d="1"/>
      </p:scale>
      <p:origin x="0" y="0"/>
    </p:cViewPr>
  </p:notesTextViewPr>
  <p:notesViewPr>
    <p:cSldViewPr>
      <p:cViewPr varScale="1">
        <p:scale>
          <a:sx n="57" d="100"/>
          <a:sy n="57" d="100"/>
        </p:scale>
        <p:origin x="2952"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E2D058-9647-498D-80EE-CE627AFC868E}" type="datetimeFigureOut">
              <a:rPr lang="en-US" smtClean="0"/>
              <a:t>2/7/2025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9E2FA5-B3E2-4FD0-82DC-30615C514BD7}" type="slidenum">
              <a:rPr lang="en-US" smtClean="0"/>
              <a:t>‹#›</a:t>
            </a:fld>
            <a:endParaRPr lang="en-US"/>
          </a:p>
        </p:txBody>
      </p:sp>
    </p:spTree>
    <p:extLst>
      <p:ext uri="{BB962C8B-B14F-4D97-AF65-F5344CB8AC3E}">
        <p14:creationId xmlns:p14="http://schemas.microsoft.com/office/powerpoint/2010/main" val="1683705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2/7/2025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userDrawn="1"/>
        </p:nvSpPr>
        <p:spPr>
          <a:xfrm>
            <a:off x="1" y="3225800"/>
            <a:ext cx="12192000" cy="3632200"/>
          </a:xfrm>
          <a:prstGeom prst="rect">
            <a:avLst/>
          </a:prstGeom>
          <a:gradFill flip="none" rotWithShape="1">
            <a:gsLst>
              <a:gs pos="44000">
                <a:srgbClr val="CBCBCB">
                  <a:alpha val="22000"/>
                </a:srgbClr>
              </a:gs>
              <a:gs pos="100000">
                <a:srgbClr val="5F5F5F">
                  <a:alpha val="19000"/>
                </a:srgbClr>
              </a:gs>
              <a:gs pos="100000">
                <a:srgbClr val="FFFFFF">
                  <a:alpha val="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895"/>
            <a:endParaRPr lang="en-US" sz="2399">
              <a:solidFill>
                <a:prstClr val="white"/>
              </a:solidFill>
            </a:endParaRPr>
          </a:p>
        </p:txBody>
      </p:sp>
      <p:sp>
        <p:nvSpPr>
          <p:cNvPr id="2" name="Title 1"/>
          <p:cNvSpPr>
            <a:spLocks noGrp="1"/>
          </p:cNvSpPr>
          <p:nvPr>
            <p:ph type="ctrTitle"/>
          </p:nvPr>
        </p:nvSpPr>
        <p:spPr>
          <a:xfrm>
            <a:off x="914401" y="4987990"/>
            <a:ext cx="10363200" cy="610820"/>
          </a:xfrm>
        </p:spPr>
        <p:txBody>
          <a:bodyPr/>
          <a:lstStyle>
            <a:lvl1pPr algn="ctr">
              <a:defRPr lang="en-US" sz="3999" kern="1200" smtClean="0">
                <a:solidFill>
                  <a:schemeClr val="tx1">
                    <a:lumMod val="75000"/>
                    <a:lumOff val="25000"/>
                  </a:schemeClr>
                </a:solidFill>
                <a:latin typeface="+mj-lt"/>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5509360"/>
            <a:ext cx="8534401" cy="764440"/>
          </a:xfrm>
        </p:spPr>
        <p:txBody>
          <a:bodyPr>
            <a:normAutofit/>
          </a:bodyPr>
          <a:lstStyle>
            <a:lvl1pPr marL="0" indent="0" algn="ctr">
              <a:buNone/>
              <a:defRPr lang="en-US" sz="2399" kern="1200" smtClean="0">
                <a:solidFill>
                  <a:schemeClr val="tx1">
                    <a:lumMod val="65000"/>
                    <a:lumOff val="35000"/>
                  </a:schemeClr>
                </a:solidFill>
                <a:latin typeface="+mj-lt"/>
                <a:ea typeface="+mj-ea"/>
                <a:cs typeface="+mj-cs"/>
              </a:defRPr>
            </a:lvl1pPr>
            <a:lvl2pPr marL="609397" indent="0" algn="ctr">
              <a:buNone/>
              <a:defRPr>
                <a:solidFill>
                  <a:schemeClr val="tx1">
                    <a:tint val="75000"/>
                  </a:schemeClr>
                </a:solidFill>
              </a:defRPr>
            </a:lvl2pPr>
            <a:lvl3pPr marL="1218794" indent="0" algn="ctr">
              <a:buNone/>
              <a:defRPr>
                <a:solidFill>
                  <a:schemeClr val="tx1">
                    <a:tint val="75000"/>
                  </a:schemeClr>
                </a:solidFill>
              </a:defRPr>
            </a:lvl3pPr>
            <a:lvl4pPr marL="1828191" indent="0" algn="ctr">
              <a:buNone/>
              <a:defRPr>
                <a:solidFill>
                  <a:schemeClr val="tx1">
                    <a:tint val="75000"/>
                  </a:schemeClr>
                </a:solidFill>
              </a:defRPr>
            </a:lvl4pPr>
            <a:lvl5pPr marL="2437588" indent="0" algn="ctr">
              <a:buNone/>
              <a:defRPr>
                <a:solidFill>
                  <a:schemeClr val="tx1">
                    <a:tint val="75000"/>
                  </a:schemeClr>
                </a:solidFill>
              </a:defRPr>
            </a:lvl5pPr>
            <a:lvl6pPr marL="3046985" indent="0" algn="ctr">
              <a:buNone/>
              <a:defRPr>
                <a:solidFill>
                  <a:schemeClr val="tx1">
                    <a:tint val="75000"/>
                  </a:schemeClr>
                </a:solidFill>
              </a:defRPr>
            </a:lvl6pPr>
            <a:lvl7pPr marL="3656382" indent="0" algn="ctr">
              <a:buNone/>
              <a:defRPr>
                <a:solidFill>
                  <a:schemeClr val="tx1">
                    <a:tint val="75000"/>
                  </a:schemeClr>
                </a:solidFill>
              </a:defRPr>
            </a:lvl7pPr>
            <a:lvl8pPr marL="4265777" indent="0" algn="ctr">
              <a:buNone/>
              <a:defRPr>
                <a:solidFill>
                  <a:schemeClr val="tx1">
                    <a:tint val="75000"/>
                  </a:schemeClr>
                </a:solidFill>
              </a:defRPr>
            </a:lvl8pPr>
            <a:lvl9pPr marL="487517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48064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4" y="273050"/>
            <a:ext cx="4011084" cy="1162051"/>
          </a:xfrm>
        </p:spPr>
        <p:txBody>
          <a:bodyPr anchor="b"/>
          <a:lstStyle>
            <a:lvl1pPr algn="l">
              <a:defRPr sz="2666" b="1"/>
            </a:lvl1pPr>
          </a:lstStyle>
          <a:p>
            <a:r>
              <a:rPr lang="en-US" smtClean="0"/>
              <a:t>Click to edit Master title style</a:t>
            </a:r>
            <a:endParaRPr lang="en-US"/>
          </a:p>
        </p:txBody>
      </p:sp>
      <p:sp>
        <p:nvSpPr>
          <p:cNvPr id="3" name="Content Placeholder 2"/>
          <p:cNvSpPr>
            <a:spLocks noGrp="1"/>
          </p:cNvSpPr>
          <p:nvPr>
            <p:ph idx="1"/>
          </p:nvPr>
        </p:nvSpPr>
        <p:spPr>
          <a:xfrm>
            <a:off x="4766733" y="273054"/>
            <a:ext cx="6815667" cy="5853113"/>
          </a:xfrm>
        </p:spPr>
        <p:txBody>
          <a:bodyPr/>
          <a:lstStyle>
            <a:lvl1pPr>
              <a:defRPr sz="4266"/>
            </a:lvl1pPr>
            <a:lvl2pPr>
              <a:defRPr sz="3732"/>
            </a:lvl2pPr>
            <a:lvl3pPr>
              <a:defRPr sz="3199"/>
            </a:lvl3pPr>
            <a:lvl4pPr>
              <a:defRPr sz="2666"/>
            </a:lvl4pPr>
            <a:lvl5pPr>
              <a:defRPr sz="2666"/>
            </a:lvl5pPr>
            <a:lvl6pPr>
              <a:defRPr sz="2666"/>
            </a:lvl6pPr>
            <a:lvl7pPr>
              <a:defRPr sz="2666"/>
            </a:lvl7pPr>
            <a:lvl8pPr>
              <a:defRPr sz="2666"/>
            </a:lvl8pPr>
            <a:lvl9pPr>
              <a:defRPr sz="266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4" y="1435103"/>
            <a:ext cx="4011084" cy="4691063"/>
          </a:xfrm>
        </p:spPr>
        <p:txBody>
          <a:bodyPr/>
          <a:lstStyle>
            <a:lvl1pPr marL="0" indent="0">
              <a:buNone/>
              <a:defRPr sz="1866"/>
            </a:lvl1pPr>
            <a:lvl2pPr marL="609422" indent="0">
              <a:buNone/>
              <a:defRPr sz="1600"/>
            </a:lvl2pPr>
            <a:lvl3pPr marL="1218845" indent="0">
              <a:buNone/>
              <a:defRPr sz="1333"/>
            </a:lvl3pPr>
            <a:lvl4pPr marL="1828267" indent="0">
              <a:buNone/>
              <a:defRPr sz="1200"/>
            </a:lvl4pPr>
            <a:lvl5pPr marL="2437689" indent="0">
              <a:buNone/>
              <a:defRPr sz="1200"/>
            </a:lvl5pPr>
            <a:lvl6pPr marL="3047111" indent="0">
              <a:buNone/>
              <a:defRPr sz="1200"/>
            </a:lvl6pPr>
            <a:lvl7pPr marL="3656534" indent="0">
              <a:buNone/>
              <a:defRPr sz="1200"/>
            </a:lvl7pPr>
            <a:lvl8pPr marL="4265955" indent="0">
              <a:buNone/>
              <a:defRPr sz="1200"/>
            </a:lvl8pPr>
            <a:lvl9pPr marL="48753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602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2"/>
            <a:ext cx="7315200" cy="566739"/>
          </a:xfrm>
        </p:spPr>
        <p:txBody>
          <a:bodyPr anchor="b"/>
          <a:lstStyle>
            <a:lvl1pPr algn="l">
              <a:defRPr sz="2666" b="1"/>
            </a:lvl1pPr>
          </a:lstStyle>
          <a:p>
            <a:r>
              <a:rPr lang="en-US" smtClean="0"/>
              <a:t>Click to edit Master title style</a:t>
            </a:r>
            <a:endParaRPr lang="en-US"/>
          </a:p>
        </p:txBody>
      </p:sp>
      <p:sp>
        <p:nvSpPr>
          <p:cNvPr id="3" name="Picture Placeholder 2"/>
          <p:cNvSpPr>
            <a:spLocks noGrp="1"/>
          </p:cNvSpPr>
          <p:nvPr>
            <p:ph type="pic" idx="1"/>
          </p:nvPr>
        </p:nvSpPr>
        <p:spPr>
          <a:xfrm>
            <a:off x="2389718" y="612775"/>
            <a:ext cx="7315200" cy="4114800"/>
          </a:xfrm>
        </p:spPr>
        <p:txBody>
          <a:bodyPr/>
          <a:lstStyle>
            <a:lvl1pPr marL="0" indent="0">
              <a:buNone/>
              <a:defRPr sz="4266"/>
            </a:lvl1pPr>
            <a:lvl2pPr marL="609422" indent="0">
              <a:buNone/>
              <a:defRPr sz="3732"/>
            </a:lvl2pPr>
            <a:lvl3pPr marL="1218845" indent="0">
              <a:buNone/>
              <a:defRPr sz="3199"/>
            </a:lvl3pPr>
            <a:lvl4pPr marL="1828267" indent="0">
              <a:buNone/>
              <a:defRPr sz="2666"/>
            </a:lvl4pPr>
            <a:lvl5pPr marL="2437689" indent="0">
              <a:buNone/>
              <a:defRPr sz="2666"/>
            </a:lvl5pPr>
            <a:lvl6pPr marL="3047111" indent="0">
              <a:buNone/>
              <a:defRPr sz="2666"/>
            </a:lvl6pPr>
            <a:lvl7pPr marL="3656534" indent="0">
              <a:buNone/>
              <a:defRPr sz="2666"/>
            </a:lvl7pPr>
            <a:lvl8pPr marL="4265955" indent="0">
              <a:buNone/>
              <a:defRPr sz="2666"/>
            </a:lvl8pPr>
            <a:lvl9pPr marL="4875378" indent="0">
              <a:buNone/>
              <a:defRPr sz="2666"/>
            </a:lvl9pPr>
          </a:lstStyle>
          <a:p>
            <a:endParaRPr lang="en-US"/>
          </a:p>
        </p:txBody>
      </p:sp>
      <p:sp>
        <p:nvSpPr>
          <p:cNvPr id="4" name="Text Placeholder 3"/>
          <p:cNvSpPr>
            <a:spLocks noGrp="1"/>
          </p:cNvSpPr>
          <p:nvPr>
            <p:ph type="body" sz="half" idx="2"/>
          </p:nvPr>
        </p:nvSpPr>
        <p:spPr>
          <a:xfrm>
            <a:off x="2389718" y="5367340"/>
            <a:ext cx="7315200" cy="804863"/>
          </a:xfrm>
        </p:spPr>
        <p:txBody>
          <a:bodyPr/>
          <a:lstStyle>
            <a:lvl1pPr marL="0" indent="0">
              <a:buNone/>
              <a:defRPr sz="1866"/>
            </a:lvl1pPr>
            <a:lvl2pPr marL="609422" indent="0">
              <a:buNone/>
              <a:defRPr sz="1600"/>
            </a:lvl2pPr>
            <a:lvl3pPr marL="1218845" indent="0">
              <a:buNone/>
              <a:defRPr sz="1333"/>
            </a:lvl3pPr>
            <a:lvl4pPr marL="1828267" indent="0">
              <a:buNone/>
              <a:defRPr sz="1200"/>
            </a:lvl4pPr>
            <a:lvl5pPr marL="2437689" indent="0">
              <a:buNone/>
              <a:defRPr sz="1200"/>
            </a:lvl5pPr>
            <a:lvl6pPr marL="3047111" indent="0">
              <a:buNone/>
              <a:defRPr sz="1200"/>
            </a:lvl6pPr>
            <a:lvl7pPr marL="3656534" indent="0">
              <a:buNone/>
              <a:defRPr sz="1200"/>
            </a:lvl7pPr>
            <a:lvl8pPr marL="4265955" indent="0">
              <a:buNone/>
              <a:defRPr sz="1200"/>
            </a:lvl8pPr>
            <a:lvl9pPr marL="48753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17179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15857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30531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609600" y="274641"/>
            <a:ext cx="10972801" cy="715961"/>
          </a:xfrm>
        </p:spPr>
        <p:txBody>
          <a:bodyPr>
            <a:normAutofit/>
          </a:bodyPr>
          <a:lstStyle>
            <a:lvl1pPr algn="l">
              <a:defRPr sz="3732">
                <a:solidFill>
                  <a:schemeClr val="tx1">
                    <a:lumMod val="65000"/>
                    <a:lumOff val="35000"/>
                  </a:schemeClr>
                </a:solidFill>
              </a:defRPr>
            </a:lvl1pPr>
          </a:lstStyle>
          <a:p>
            <a:r>
              <a:rPr lang="en-US" smtClean="0"/>
              <a:t>Click to edit Master title style</a:t>
            </a:r>
            <a:endParaRPr lang="en-US"/>
          </a:p>
        </p:txBody>
      </p:sp>
      <p:sp>
        <p:nvSpPr>
          <p:cNvPr id="7" name="Text Placeholder 9"/>
          <p:cNvSpPr>
            <a:spLocks noGrp="1"/>
          </p:cNvSpPr>
          <p:nvPr>
            <p:ph type="body" sz="quarter" idx="13" hasCustomPrompt="1"/>
          </p:nvPr>
        </p:nvSpPr>
        <p:spPr>
          <a:xfrm>
            <a:off x="609600" y="990600"/>
            <a:ext cx="10972801" cy="508000"/>
          </a:xfrm>
        </p:spPr>
        <p:txBody>
          <a:bodyPr>
            <a:noAutofit/>
          </a:bodyPr>
          <a:lstStyle>
            <a:lvl1pPr marL="0" indent="0">
              <a:buNone/>
              <a:defRPr sz="1866">
                <a:solidFill>
                  <a:schemeClr val="tx1">
                    <a:lumMod val="65000"/>
                    <a:lumOff val="35000"/>
                  </a:schemeClr>
                </a:solidFill>
              </a:defRPr>
            </a:lvl1pPr>
          </a:lstStyle>
          <a:p>
            <a:pPr lvl="0"/>
            <a:r>
              <a:rPr lang="en-US" smtClean="0"/>
              <a:t>Subtitle</a:t>
            </a:r>
            <a:endParaRPr lang="en-US"/>
          </a:p>
        </p:txBody>
      </p:sp>
    </p:spTree>
    <p:extLst>
      <p:ext uri="{BB962C8B-B14F-4D97-AF65-F5344CB8AC3E}">
        <p14:creationId xmlns:p14="http://schemas.microsoft.com/office/powerpoint/2010/main" val="4000005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Title Only">
    <p:bg>
      <p:bgPr>
        <a:gradFill flip="none" rotWithShape="1">
          <a:gsLst>
            <a:gs pos="81000">
              <a:schemeClr val="bg1">
                <a:lumMod val="95000"/>
              </a:schemeClr>
            </a:gs>
            <a:gs pos="0">
              <a:schemeClr val="bg1"/>
            </a:gs>
            <a:gs pos="100000">
              <a:schemeClr val="bg1">
                <a:lumMod val="9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42"/>
            <a:ext cx="6705600" cy="711081"/>
          </a:xfrm>
        </p:spPr>
        <p:txBody>
          <a:bodyPr>
            <a:noAutofit/>
          </a:bodyPr>
          <a:lstStyle>
            <a:lvl1pPr>
              <a:defRPr sz="3599"/>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6204E2B0-FEF2-4C8F-90A4-46C9D72643E3}" type="datetime1">
              <a:rPr lang="en-US" smtClean="0"/>
              <a:t>2/7/2025</a:t>
            </a:fld>
            <a:endParaRPr lang="en-US"/>
          </a:p>
        </p:txBody>
      </p:sp>
      <p:sp>
        <p:nvSpPr>
          <p:cNvPr id="4" name="Footer Placeholder 3"/>
          <p:cNvSpPr>
            <a:spLocks noGrp="1"/>
          </p:cNvSpPr>
          <p:nvPr>
            <p:ph type="ftr" sz="quarter" idx="11"/>
          </p:nvPr>
        </p:nvSpPr>
        <p:spPr/>
        <p:txBody>
          <a:bodyPr/>
          <a:lstStyle/>
          <a:p>
            <a:r>
              <a:rPr lang="en-US" smtClean="0"/>
              <a:t>SlideModel.com</a:t>
            </a:r>
            <a:endParaRPr lang="en-US"/>
          </a:p>
        </p:txBody>
      </p:sp>
      <p:sp>
        <p:nvSpPr>
          <p:cNvPr id="5" name="Slide Number Placeholder 4"/>
          <p:cNvSpPr>
            <a:spLocks noGrp="1"/>
          </p:cNvSpPr>
          <p:nvPr>
            <p:ph type="sldNum" sz="quarter" idx="12"/>
          </p:nvPr>
        </p:nvSpPr>
        <p:spPr>
          <a:xfrm>
            <a:off x="11430000" y="6356354"/>
            <a:ext cx="762001" cy="36512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w="0">
            <a:noFill/>
            <a:prstDash val="solid"/>
            <a:round/>
            <a:headEnd/>
            <a:tailEnd/>
          </a:ln>
        </p:spPr>
        <p:txBody>
          <a:bodyPr vert="horz" wrap="square" lIns="0" tIns="91440" rIns="0" bIns="91440" numCol="1" anchor="ctr" anchorCtr="1" compatLnSpc="1">
            <a:prstTxWarp prst="textNoShape">
              <a:avLst/>
            </a:prstTxWarp>
          </a:bodyPr>
          <a:lstStyle>
            <a:lvl1pPr algn="r">
              <a:defRPr lang="en-US" sz="1400" kern="0" smtClean="0">
                <a:solidFill>
                  <a:schemeClr val="bg1"/>
                </a:solidFill>
                <a:latin typeface="Arial" pitchFamily="34" charset="0"/>
                <a:cs typeface="Arial" pitchFamily="34" charset="0"/>
              </a:defRPr>
            </a:lvl1pPr>
          </a:lstStyle>
          <a:p>
            <a:fld id="{96E69268-9C8B-4EBF-A9EE-DC5DC2D48DC3}" type="slidenum">
              <a:rPr lang="es-UY" smtClean="0"/>
              <a:pPr/>
              <a:t>‹#›</a:t>
            </a:fld>
            <a:endParaRPr lang="es-UY" dirty="0"/>
          </a:p>
        </p:txBody>
      </p:sp>
      <p:sp>
        <p:nvSpPr>
          <p:cNvPr id="8" name="Text Placeholder 8"/>
          <p:cNvSpPr>
            <a:spLocks noGrp="1"/>
          </p:cNvSpPr>
          <p:nvPr>
            <p:ph type="body" sz="quarter" idx="13" hasCustomPrompt="1"/>
          </p:nvPr>
        </p:nvSpPr>
        <p:spPr>
          <a:xfrm>
            <a:off x="7480301" y="362139"/>
            <a:ext cx="4114800" cy="533400"/>
          </a:xfrm>
        </p:spPr>
        <p:txBody>
          <a:bodyPr anchor="ctr">
            <a:noAutofit/>
          </a:bodyPr>
          <a:lstStyle>
            <a:lvl1pPr marL="0" indent="0" algn="r">
              <a:buNone/>
              <a:defRPr sz="1999" baseline="0">
                <a:solidFill>
                  <a:schemeClr val="tx1">
                    <a:lumMod val="50000"/>
                    <a:lumOff val="50000"/>
                  </a:schemeClr>
                </a:solidFill>
              </a:defRPr>
            </a:lvl1pPr>
          </a:lstStyle>
          <a:p>
            <a:pPr lvl="0"/>
            <a:r>
              <a:rPr lang="en-US" dirty="0" smtClean="0"/>
              <a:t>Breadcrumb 1 &gt; Breadcrumb 2</a:t>
            </a:r>
            <a:endParaRPr lang="es-UY" dirty="0"/>
          </a:p>
        </p:txBody>
      </p:sp>
    </p:spTree>
    <p:extLst>
      <p:ext uri="{BB962C8B-B14F-4D97-AF65-F5344CB8AC3E}">
        <p14:creationId xmlns:p14="http://schemas.microsoft.com/office/powerpoint/2010/main" val="14113282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9"/>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1" cy="1752600"/>
          </a:xfrm>
        </p:spPr>
        <p:txBody>
          <a:bodyPr/>
          <a:lstStyle>
            <a:lvl1pPr marL="0" indent="0" algn="ctr">
              <a:buNone/>
              <a:defRPr>
                <a:solidFill>
                  <a:schemeClr val="tx1">
                    <a:tint val="75000"/>
                  </a:schemeClr>
                </a:solidFill>
              </a:defRPr>
            </a:lvl1pPr>
            <a:lvl2pPr marL="609422" indent="0" algn="ctr">
              <a:buNone/>
              <a:defRPr>
                <a:solidFill>
                  <a:schemeClr val="tx1">
                    <a:tint val="75000"/>
                  </a:schemeClr>
                </a:solidFill>
              </a:defRPr>
            </a:lvl2pPr>
            <a:lvl3pPr marL="1218845" indent="0" algn="ctr">
              <a:buNone/>
              <a:defRPr>
                <a:solidFill>
                  <a:schemeClr val="tx1">
                    <a:tint val="75000"/>
                  </a:schemeClr>
                </a:solidFill>
              </a:defRPr>
            </a:lvl3pPr>
            <a:lvl4pPr marL="1828267" indent="0" algn="ctr">
              <a:buNone/>
              <a:defRPr>
                <a:solidFill>
                  <a:schemeClr val="tx1">
                    <a:tint val="75000"/>
                  </a:schemeClr>
                </a:solidFill>
              </a:defRPr>
            </a:lvl4pPr>
            <a:lvl5pPr marL="2437689" indent="0" algn="ctr">
              <a:buNone/>
              <a:defRPr>
                <a:solidFill>
                  <a:schemeClr val="tx1">
                    <a:tint val="75000"/>
                  </a:schemeClr>
                </a:solidFill>
              </a:defRPr>
            </a:lvl5pPr>
            <a:lvl6pPr marL="3047111" indent="0" algn="ctr">
              <a:buNone/>
              <a:defRPr>
                <a:solidFill>
                  <a:schemeClr val="tx1">
                    <a:tint val="75000"/>
                  </a:schemeClr>
                </a:solidFill>
              </a:defRPr>
            </a:lvl6pPr>
            <a:lvl7pPr marL="3656534" indent="0" algn="ctr">
              <a:buNone/>
              <a:defRPr>
                <a:solidFill>
                  <a:schemeClr val="tx1">
                    <a:tint val="75000"/>
                  </a:schemeClr>
                </a:solidFill>
              </a:defRPr>
            </a:lvl7pPr>
            <a:lvl8pPr marL="4265955" indent="0" algn="ctr">
              <a:buNone/>
              <a:defRPr>
                <a:solidFill>
                  <a:schemeClr val="tx1">
                    <a:tint val="75000"/>
                  </a:schemeClr>
                </a:solidFill>
              </a:defRPr>
            </a:lvl8pPr>
            <a:lvl9pPr marL="48753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90006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99085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5332"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6">
                <a:solidFill>
                  <a:schemeClr val="tx1">
                    <a:tint val="75000"/>
                  </a:schemeClr>
                </a:solidFill>
              </a:defRPr>
            </a:lvl1pPr>
            <a:lvl2pPr marL="609422" indent="0">
              <a:buNone/>
              <a:defRPr sz="2399">
                <a:solidFill>
                  <a:schemeClr val="tx1">
                    <a:tint val="75000"/>
                  </a:schemeClr>
                </a:solidFill>
              </a:defRPr>
            </a:lvl2pPr>
            <a:lvl3pPr marL="1218845" indent="0">
              <a:buNone/>
              <a:defRPr sz="2133">
                <a:solidFill>
                  <a:schemeClr val="tx1">
                    <a:tint val="75000"/>
                  </a:schemeClr>
                </a:solidFill>
              </a:defRPr>
            </a:lvl3pPr>
            <a:lvl4pPr marL="1828267" indent="0">
              <a:buNone/>
              <a:defRPr sz="1866">
                <a:solidFill>
                  <a:schemeClr val="tx1">
                    <a:tint val="75000"/>
                  </a:schemeClr>
                </a:solidFill>
              </a:defRPr>
            </a:lvl4pPr>
            <a:lvl5pPr marL="2437689" indent="0">
              <a:buNone/>
              <a:defRPr sz="1866">
                <a:solidFill>
                  <a:schemeClr val="tx1">
                    <a:tint val="75000"/>
                  </a:schemeClr>
                </a:solidFill>
              </a:defRPr>
            </a:lvl5pPr>
            <a:lvl6pPr marL="3047111" indent="0">
              <a:buNone/>
              <a:defRPr sz="1866">
                <a:solidFill>
                  <a:schemeClr val="tx1">
                    <a:tint val="75000"/>
                  </a:schemeClr>
                </a:solidFill>
              </a:defRPr>
            </a:lvl6pPr>
            <a:lvl7pPr marL="3656534" indent="0">
              <a:buNone/>
              <a:defRPr sz="1866">
                <a:solidFill>
                  <a:schemeClr val="tx1">
                    <a:tint val="75000"/>
                  </a:schemeClr>
                </a:solidFill>
              </a:defRPr>
            </a:lvl7pPr>
            <a:lvl8pPr marL="4265955" indent="0">
              <a:buNone/>
              <a:defRPr sz="1866">
                <a:solidFill>
                  <a:schemeClr val="tx1">
                    <a:tint val="75000"/>
                  </a:schemeClr>
                </a:solidFill>
              </a:defRPr>
            </a:lvl8pPr>
            <a:lvl9pPr marL="4875378" indent="0">
              <a:buNone/>
              <a:defRPr sz="186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951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2"/>
            <a:ext cx="5384800" cy="4525963"/>
          </a:xfrm>
        </p:spPr>
        <p:txBody>
          <a:bodyPr/>
          <a:lstStyle>
            <a:lvl1pPr>
              <a:defRPr sz="3732"/>
            </a:lvl1pPr>
            <a:lvl2pPr>
              <a:defRPr sz="3199"/>
            </a:lvl2pPr>
            <a:lvl3pPr>
              <a:defRPr sz="2666"/>
            </a:lvl3pPr>
            <a:lvl4pPr>
              <a:defRPr sz="2399"/>
            </a:lvl4pPr>
            <a:lvl5pPr>
              <a:defRPr sz="2399"/>
            </a:lvl5pPr>
            <a:lvl6pPr>
              <a:defRPr sz="2399"/>
            </a:lvl6pPr>
            <a:lvl7pPr>
              <a:defRPr sz="2399"/>
            </a:lvl7pPr>
            <a:lvl8pPr>
              <a:defRPr sz="2399"/>
            </a:lvl8pPr>
            <a:lvl9pPr>
              <a:defRPr sz="23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2"/>
            <a:ext cx="5384800" cy="4525963"/>
          </a:xfrm>
        </p:spPr>
        <p:txBody>
          <a:bodyPr/>
          <a:lstStyle>
            <a:lvl1pPr>
              <a:defRPr sz="3732"/>
            </a:lvl1pPr>
            <a:lvl2pPr>
              <a:defRPr sz="3199"/>
            </a:lvl2pPr>
            <a:lvl3pPr>
              <a:defRPr sz="2666"/>
            </a:lvl3pPr>
            <a:lvl4pPr>
              <a:defRPr sz="2399"/>
            </a:lvl4pPr>
            <a:lvl5pPr>
              <a:defRPr sz="2399"/>
            </a:lvl5pPr>
            <a:lvl6pPr>
              <a:defRPr sz="2399"/>
            </a:lvl6pPr>
            <a:lvl7pPr>
              <a:defRPr sz="2399"/>
            </a:lvl7pPr>
            <a:lvl8pPr>
              <a:defRPr sz="2399"/>
            </a:lvl8pPr>
            <a:lvl9pPr>
              <a:defRPr sz="23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22821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4"/>
            <a:ext cx="5386917" cy="639763"/>
          </a:xfrm>
        </p:spPr>
        <p:txBody>
          <a:bodyPr anchor="b"/>
          <a:lstStyle>
            <a:lvl1pPr marL="0" indent="0">
              <a:buNone/>
              <a:defRPr sz="3199" b="1"/>
            </a:lvl1pPr>
            <a:lvl2pPr marL="609422" indent="0">
              <a:buNone/>
              <a:defRPr sz="2666" b="1"/>
            </a:lvl2pPr>
            <a:lvl3pPr marL="1218845" indent="0">
              <a:buNone/>
              <a:defRPr sz="2399" b="1"/>
            </a:lvl3pPr>
            <a:lvl4pPr marL="1828267" indent="0">
              <a:buNone/>
              <a:defRPr sz="2133" b="1"/>
            </a:lvl4pPr>
            <a:lvl5pPr marL="2437689" indent="0">
              <a:buNone/>
              <a:defRPr sz="2133" b="1"/>
            </a:lvl5pPr>
            <a:lvl6pPr marL="3047111" indent="0">
              <a:buNone/>
              <a:defRPr sz="2133" b="1"/>
            </a:lvl6pPr>
            <a:lvl7pPr marL="3656534" indent="0">
              <a:buNone/>
              <a:defRPr sz="2133" b="1"/>
            </a:lvl7pPr>
            <a:lvl8pPr marL="4265955" indent="0">
              <a:buNone/>
              <a:defRPr sz="2133" b="1"/>
            </a:lvl8pPr>
            <a:lvl9pPr marL="48753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199"/>
            </a:lvl1pPr>
            <a:lvl2pPr>
              <a:defRPr sz="2666"/>
            </a:lvl2pPr>
            <a:lvl3pPr>
              <a:defRPr sz="2399"/>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3199" b="1"/>
            </a:lvl1pPr>
            <a:lvl2pPr marL="609422" indent="0">
              <a:buNone/>
              <a:defRPr sz="2666" b="1"/>
            </a:lvl2pPr>
            <a:lvl3pPr marL="1218845" indent="0">
              <a:buNone/>
              <a:defRPr sz="2399" b="1"/>
            </a:lvl3pPr>
            <a:lvl4pPr marL="1828267" indent="0">
              <a:buNone/>
              <a:defRPr sz="2133" b="1"/>
            </a:lvl4pPr>
            <a:lvl5pPr marL="2437689" indent="0">
              <a:buNone/>
              <a:defRPr sz="2133" b="1"/>
            </a:lvl5pPr>
            <a:lvl6pPr marL="3047111" indent="0">
              <a:buNone/>
              <a:defRPr sz="2133" b="1"/>
            </a:lvl6pPr>
            <a:lvl7pPr marL="3656534" indent="0">
              <a:buNone/>
              <a:defRPr sz="2133" b="1"/>
            </a:lvl7pPr>
            <a:lvl8pPr marL="4265955" indent="0">
              <a:buNone/>
              <a:defRPr sz="2133" b="1"/>
            </a:lvl8pPr>
            <a:lvl9pPr marL="48753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3199"/>
            </a:lvl1pPr>
            <a:lvl2pPr>
              <a:defRPr sz="2666"/>
            </a:lvl2pPr>
            <a:lvl3pPr>
              <a:defRPr sz="2399"/>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01716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609600" y="274641"/>
            <a:ext cx="10972801" cy="715961"/>
          </a:xfrm>
        </p:spPr>
        <p:txBody>
          <a:bodyPr>
            <a:normAutofit/>
          </a:bodyPr>
          <a:lstStyle>
            <a:lvl1pPr algn="l">
              <a:defRPr sz="3732">
                <a:solidFill>
                  <a:schemeClr val="tx1">
                    <a:lumMod val="65000"/>
                    <a:lumOff val="35000"/>
                  </a:schemeClr>
                </a:solidFill>
              </a:defRPr>
            </a:lvl1pPr>
          </a:lstStyle>
          <a:p>
            <a:r>
              <a:rPr lang="en-US" smtClean="0"/>
              <a:t>Click to edit Master title style</a:t>
            </a:r>
            <a:endParaRPr lang="en-US"/>
          </a:p>
        </p:txBody>
      </p:sp>
    </p:spTree>
    <p:extLst>
      <p:ext uri="{BB962C8B-B14F-4D97-AF65-F5344CB8AC3E}">
        <p14:creationId xmlns:p14="http://schemas.microsoft.com/office/powerpoint/2010/main" val="8605161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609600" y="274641"/>
            <a:ext cx="10972801" cy="715961"/>
          </a:xfrm>
        </p:spPr>
        <p:txBody>
          <a:bodyPr>
            <a:normAutofit/>
          </a:bodyPr>
          <a:lstStyle>
            <a:lvl1pPr algn="l">
              <a:defRPr sz="3732">
                <a:solidFill>
                  <a:schemeClr val="bg1">
                    <a:lumMod val="50000"/>
                  </a:schemeClr>
                </a:solidFill>
              </a:defRPr>
            </a:lvl1pPr>
          </a:lstStyle>
          <a:p>
            <a:r>
              <a:rPr lang="en-US" smtClean="0"/>
              <a:t>Click to edit Master title style</a:t>
            </a:r>
            <a:endParaRPr lang="en-US"/>
          </a:p>
        </p:txBody>
      </p:sp>
      <p:sp>
        <p:nvSpPr>
          <p:cNvPr id="7" name="Text Placeholder 9"/>
          <p:cNvSpPr>
            <a:spLocks noGrp="1"/>
          </p:cNvSpPr>
          <p:nvPr>
            <p:ph type="body" sz="quarter" idx="13" hasCustomPrompt="1"/>
          </p:nvPr>
        </p:nvSpPr>
        <p:spPr>
          <a:xfrm>
            <a:off x="609600" y="990600"/>
            <a:ext cx="10972801" cy="508000"/>
          </a:xfrm>
        </p:spPr>
        <p:txBody>
          <a:bodyPr>
            <a:noAutofit/>
          </a:bodyPr>
          <a:lstStyle>
            <a:lvl1pPr marL="0" indent="0">
              <a:buNone/>
              <a:defRPr sz="1866">
                <a:solidFill>
                  <a:schemeClr val="bg1">
                    <a:lumMod val="50000"/>
                  </a:schemeClr>
                </a:solidFill>
              </a:defRPr>
            </a:lvl1pPr>
          </a:lstStyle>
          <a:p>
            <a:pPr lvl="0"/>
            <a:r>
              <a:rPr lang="en-US" smtClean="0"/>
              <a:t>Subtitle</a:t>
            </a:r>
            <a:endParaRPr lang="en-US"/>
          </a:p>
        </p:txBody>
      </p:sp>
    </p:spTree>
    <p:extLst>
      <p:ext uri="{BB962C8B-B14F-4D97-AF65-F5344CB8AC3E}">
        <p14:creationId xmlns:p14="http://schemas.microsoft.com/office/powerpoint/2010/main" val="15437556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176A7-B091-469C-82C8-89C693043C40}" type="datetimeFigureOut">
              <a:rPr lang="en-US" smtClean="0">
                <a:solidFill>
                  <a:prstClr val="black">
                    <a:tint val="75000"/>
                  </a:prstClr>
                </a:solidFill>
              </a:rPr>
              <a:pPr/>
              <a:t>2/7/2025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939B1FA-81F2-4940-9AF3-5EAFB5D6669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00000">
              <a:srgbClr val="EEEEEE"/>
            </a:gs>
            <a:gs pos="67000">
              <a:schemeClr val="bg1"/>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1"/>
            <a:ext cx="10972801" cy="711081"/>
          </a:xfrm>
          <a:prstGeom prst="rect">
            <a:avLst/>
          </a:prstGeom>
        </p:spPr>
        <p:txBody>
          <a:bodyPr vert="horz" lIns="91436" tIns="45718" rIns="91436" bIns="4571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138426"/>
            <a:ext cx="10972801" cy="4987739"/>
          </a:xfrm>
          <a:prstGeom prst="rect">
            <a:avLst/>
          </a:prstGeom>
        </p:spPr>
        <p:txBody>
          <a:bodyPr vert="horz" lIns="91436" tIns="45718" rIns="91436"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36" tIns="45718" rIns="91436" bIns="45718" rtlCol="0" anchor="ctr"/>
          <a:lstStyle>
            <a:lvl1pPr algn="l">
              <a:defRPr sz="1600">
                <a:solidFill>
                  <a:schemeClr val="tx1">
                    <a:tint val="75000"/>
                  </a:schemeClr>
                </a:solidFill>
              </a:defRPr>
            </a:lvl1pPr>
          </a:lstStyle>
          <a:p>
            <a:pPr defTabSz="1218895"/>
            <a:fld id="{FD1176A7-B091-469C-82C8-89C693043C40}" type="datetimeFigureOut">
              <a:rPr lang="en-US" smtClean="0">
                <a:solidFill>
                  <a:prstClr val="black">
                    <a:tint val="75000"/>
                  </a:prstClr>
                </a:solidFill>
              </a:rPr>
              <a:pPr defTabSz="1218895"/>
              <a:t>2/7/2025</a:t>
            </a:fld>
            <a:endParaRPr lang="en-US">
              <a:solidFill>
                <a:prstClr val="black">
                  <a:tint val="75000"/>
                </a:prstClr>
              </a:solidFill>
            </a:endParaRPr>
          </a:p>
        </p:txBody>
      </p:sp>
      <p:sp>
        <p:nvSpPr>
          <p:cNvPr id="5" name="Footer Placeholder 4"/>
          <p:cNvSpPr>
            <a:spLocks noGrp="1"/>
          </p:cNvSpPr>
          <p:nvPr>
            <p:ph type="ftr" sz="quarter" idx="3"/>
          </p:nvPr>
        </p:nvSpPr>
        <p:spPr>
          <a:xfrm>
            <a:off x="4165601" y="6356353"/>
            <a:ext cx="3860800" cy="365125"/>
          </a:xfrm>
          <a:prstGeom prst="rect">
            <a:avLst/>
          </a:prstGeom>
        </p:spPr>
        <p:txBody>
          <a:bodyPr vert="horz" lIns="91436" tIns="45718" rIns="91436" bIns="45718" rtlCol="0" anchor="ctr"/>
          <a:lstStyle>
            <a:lvl1pPr algn="ctr">
              <a:defRPr sz="1600">
                <a:solidFill>
                  <a:schemeClr val="tx1">
                    <a:tint val="75000"/>
                  </a:schemeClr>
                </a:solidFill>
              </a:defRPr>
            </a:lvl1pPr>
          </a:lstStyle>
          <a:p>
            <a:pPr defTabSz="1218895"/>
            <a:endParaRPr lang="en-US">
              <a:solidFill>
                <a:prstClr val="black">
                  <a:tint val="75000"/>
                </a:prstClr>
              </a:solidFill>
            </a:endParaRPr>
          </a:p>
        </p:txBody>
      </p:sp>
      <p:sp>
        <p:nvSpPr>
          <p:cNvPr id="6" name="Slide Number Placeholder 5"/>
          <p:cNvSpPr>
            <a:spLocks noGrp="1"/>
          </p:cNvSpPr>
          <p:nvPr>
            <p:ph type="sldNum" sz="quarter" idx="4"/>
          </p:nvPr>
        </p:nvSpPr>
        <p:spPr>
          <a:xfrm>
            <a:off x="8737602" y="6356353"/>
            <a:ext cx="2844800" cy="365125"/>
          </a:xfrm>
          <a:prstGeom prst="rect">
            <a:avLst/>
          </a:prstGeom>
        </p:spPr>
        <p:txBody>
          <a:bodyPr vert="horz" lIns="91436" tIns="45718" rIns="91436" bIns="45718" rtlCol="0" anchor="ctr"/>
          <a:lstStyle>
            <a:lvl1pPr algn="r">
              <a:defRPr sz="1600">
                <a:solidFill>
                  <a:schemeClr val="tx1">
                    <a:tint val="75000"/>
                  </a:schemeClr>
                </a:solidFill>
              </a:defRPr>
            </a:lvl1pPr>
          </a:lstStyle>
          <a:p>
            <a:pPr defTabSz="1218895"/>
            <a:fld id="{5939B1FA-81F2-4940-9AF3-5EAFB5D6669B}" type="slidenum">
              <a:rPr lang="en-US" smtClean="0">
                <a:solidFill>
                  <a:prstClr val="black">
                    <a:tint val="75000"/>
                  </a:prstClr>
                </a:solidFill>
              </a:rPr>
              <a:pPr defTabSz="1218895"/>
              <a:t>‹#›</a:t>
            </a:fld>
            <a:endParaRPr lang="en-US">
              <a:solidFill>
                <a:prstClr val="black">
                  <a:tint val="75000"/>
                </a:prstClr>
              </a:solidFill>
            </a:endParaRPr>
          </a:p>
        </p:txBody>
      </p:sp>
    </p:spTree>
    <p:extLst>
      <p:ext uri="{BB962C8B-B14F-4D97-AF65-F5344CB8AC3E}">
        <p14:creationId xmlns:p14="http://schemas.microsoft.com/office/powerpoint/2010/main" val="1395132002"/>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9" r:id="rId10"/>
    <p:sldLayoutId id="2147483760" r:id="rId11"/>
    <p:sldLayoutId id="2147483761" r:id="rId12"/>
    <p:sldLayoutId id="2147483762" r:id="rId13"/>
    <p:sldLayoutId id="2147483765" r:id="rId14"/>
    <p:sldLayoutId id="2147483768" r:id="rId15"/>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txStyles>
    <p:titleStyle>
      <a:lvl1pPr algn="l" defTabSz="1218845" rtl="0" eaLnBrk="1" latinLnBrk="0" hangingPunct="1">
        <a:spcBef>
          <a:spcPct val="0"/>
        </a:spcBef>
        <a:buNone/>
        <a:defRPr sz="3199" kern="1200">
          <a:solidFill>
            <a:schemeClr val="tx1">
              <a:lumMod val="65000"/>
              <a:lumOff val="35000"/>
            </a:schemeClr>
          </a:solidFill>
          <a:latin typeface="+mj-lt"/>
          <a:ea typeface="+mj-ea"/>
          <a:cs typeface="+mj-cs"/>
        </a:defRPr>
      </a:lvl1pPr>
    </p:titleStyle>
    <p:bodyStyle>
      <a:lvl1pPr marL="457067" indent="-457067" algn="l" defTabSz="1218845" rtl="0" eaLnBrk="1" latinLnBrk="0" hangingPunct="1">
        <a:spcBef>
          <a:spcPct val="20000"/>
        </a:spcBef>
        <a:buFont typeface="Arial" pitchFamily="34" charset="0"/>
        <a:buChar char="•"/>
        <a:defRPr sz="3599" kern="1200">
          <a:solidFill>
            <a:schemeClr val="tx1"/>
          </a:solidFill>
          <a:latin typeface="+mj-lt"/>
          <a:ea typeface="+mn-ea"/>
          <a:cs typeface="+mn-cs"/>
        </a:defRPr>
      </a:lvl1pPr>
      <a:lvl2pPr marL="990311" indent="-380889" algn="l" defTabSz="1218845" rtl="0" eaLnBrk="1" latinLnBrk="0" hangingPunct="1">
        <a:spcBef>
          <a:spcPct val="20000"/>
        </a:spcBef>
        <a:buFont typeface="Arial" pitchFamily="34" charset="0"/>
        <a:buChar char="–"/>
        <a:defRPr sz="3199" kern="1200">
          <a:solidFill>
            <a:schemeClr val="tx1"/>
          </a:solidFill>
          <a:latin typeface="+mj-lt"/>
          <a:ea typeface="+mn-ea"/>
          <a:cs typeface="+mn-cs"/>
        </a:defRPr>
      </a:lvl2pPr>
      <a:lvl3pPr marL="1523555" indent="-304712" algn="l" defTabSz="1218845" rtl="0" eaLnBrk="1" latinLnBrk="0" hangingPunct="1">
        <a:spcBef>
          <a:spcPct val="20000"/>
        </a:spcBef>
        <a:buFont typeface="Arial" pitchFamily="34" charset="0"/>
        <a:buChar char="•"/>
        <a:defRPr sz="2399" kern="1200">
          <a:solidFill>
            <a:schemeClr val="tx1"/>
          </a:solidFill>
          <a:latin typeface="+mj-lt"/>
          <a:ea typeface="+mn-ea"/>
          <a:cs typeface="+mn-cs"/>
        </a:defRPr>
      </a:lvl3pPr>
      <a:lvl4pPr marL="2132979" indent="-304712" algn="l" defTabSz="1218845"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400" indent="-304712" algn="l" defTabSz="1218845"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1822"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6pPr>
      <a:lvl7pPr marL="3961244"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7pPr>
      <a:lvl8pPr marL="4570666"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8pPr>
      <a:lvl9pPr marL="5180089" indent="-304712" algn="l" defTabSz="1218845" rtl="0" eaLnBrk="1" latinLnBrk="0" hangingPunct="1">
        <a:spcBef>
          <a:spcPct val="20000"/>
        </a:spcBef>
        <a:buFont typeface="Arial" pitchFamily="34" charset="0"/>
        <a:buChar char="•"/>
        <a:defRPr sz="2666" kern="1200">
          <a:solidFill>
            <a:schemeClr val="tx1"/>
          </a:solidFill>
          <a:latin typeface="+mn-lt"/>
          <a:ea typeface="+mn-ea"/>
          <a:cs typeface="+mn-cs"/>
        </a:defRPr>
      </a:lvl9pPr>
    </p:bodyStyle>
    <p:otherStyle>
      <a:defPPr>
        <a:defRPr lang="en-US"/>
      </a:defPPr>
      <a:lvl1pPr marL="0" algn="l" defTabSz="1218845" rtl="0" eaLnBrk="1" latinLnBrk="0" hangingPunct="1">
        <a:defRPr sz="2399" kern="1200">
          <a:solidFill>
            <a:schemeClr val="tx1"/>
          </a:solidFill>
          <a:latin typeface="+mn-lt"/>
          <a:ea typeface="+mn-ea"/>
          <a:cs typeface="+mn-cs"/>
        </a:defRPr>
      </a:lvl1pPr>
      <a:lvl2pPr marL="609422" algn="l" defTabSz="1218845" rtl="0" eaLnBrk="1" latinLnBrk="0" hangingPunct="1">
        <a:defRPr sz="2399" kern="1200">
          <a:solidFill>
            <a:schemeClr val="tx1"/>
          </a:solidFill>
          <a:latin typeface="+mn-lt"/>
          <a:ea typeface="+mn-ea"/>
          <a:cs typeface="+mn-cs"/>
        </a:defRPr>
      </a:lvl2pPr>
      <a:lvl3pPr marL="1218845" algn="l" defTabSz="1218845" rtl="0" eaLnBrk="1" latinLnBrk="0" hangingPunct="1">
        <a:defRPr sz="2399" kern="1200">
          <a:solidFill>
            <a:schemeClr val="tx1"/>
          </a:solidFill>
          <a:latin typeface="+mn-lt"/>
          <a:ea typeface="+mn-ea"/>
          <a:cs typeface="+mn-cs"/>
        </a:defRPr>
      </a:lvl3pPr>
      <a:lvl4pPr marL="1828267" algn="l" defTabSz="1218845" rtl="0" eaLnBrk="1" latinLnBrk="0" hangingPunct="1">
        <a:defRPr sz="2399" kern="1200">
          <a:solidFill>
            <a:schemeClr val="tx1"/>
          </a:solidFill>
          <a:latin typeface="+mn-lt"/>
          <a:ea typeface="+mn-ea"/>
          <a:cs typeface="+mn-cs"/>
        </a:defRPr>
      </a:lvl4pPr>
      <a:lvl5pPr marL="2437689" algn="l" defTabSz="1218845" rtl="0" eaLnBrk="1" latinLnBrk="0" hangingPunct="1">
        <a:defRPr sz="2399" kern="1200">
          <a:solidFill>
            <a:schemeClr val="tx1"/>
          </a:solidFill>
          <a:latin typeface="+mn-lt"/>
          <a:ea typeface="+mn-ea"/>
          <a:cs typeface="+mn-cs"/>
        </a:defRPr>
      </a:lvl5pPr>
      <a:lvl6pPr marL="3047111" algn="l" defTabSz="1218845" rtl="0" eaLnBrk="1" latinLnBrk="0" hangingPunct="1">
        <a:defRPr sz="2399" kern="1200">
          <a:solidFill>
            <a:schemeClr val="tx1"/>
          </a:solidFill>
          <a:latin typeface="+mn-lt"/>
          <a:ea typeface="+mn-ea"/>
          <a:cs typeface="+mn-cs"/>
        </a:defRPr>
      </a:lvl6pPr>
      <a:lvl7pPr marL="3656534" algn="l" defTabSz="1218845" rtl="0" eaLnBrk="1" latinLnBrk="0" hangingPunct="1">
        <a:defRPr sz="2399" kern="1200">
          <a:solidFill>
            <a:schemeClr val="tx1"/>
          </a:solidFill>
          <a:latin typeface="+mn-lt"/>
          <a:ea typeface="+mn-ea"/>
          <a:cs typeface="+mn-cs"/>
        </a:defRPr>
      </a:lvl7pPr>
      <a:lvl8pPr marL="4265955" algn="l" defTabSz="1218845" rtl="0" eaLnBrk="1" latinLnBrk="0" hangingPunct="1">
        <a:defRPr sz="2399" kern="1200">
          <a:solidFill>
            <a:schemeClr val="tx1"/>
          </a:solidFill>
          <a:latin typeface="+mn-lt"/>
          <a:ea typeface="+mn-ea"/>
          <a:cs typeface="+mn-cs"/>
        </a:defRPr>
      </a:lvl8pPr>
      <a:lvl9pPr marL="4875378" algn="l" defTabSz="1218845" rtl="0" eaLnBrk="1" latinLnBrk="0" hangingPunct="1">
        <a:defRPr sz="23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6927" y="2286000"/>
            <a:ext cx="12115800" cy="1015663"/>
          </a:xfrm>
          <a:prstGeom prst="rect">
            <a:avLst/>
          </a:prstGeom>
        </p:spPr>
        <p:txBody>
          <a:bodyPr wrap="square">
            <a:spAutoFit/>
          </a:bodyPr>
          <a:lstStyle/>
          <a:p>
            <a:pPr algn="ctr"/>
            <a:r>
              <a:rPr lang="ru-RU" sz="6000" b="1" dirty="0">
                <a:latin typeface="Times New Roman" panose="02020603050405020304" pitchFamily="18" charset="0"/>
                <a:ea typeface="Calibri" panose="020F0502020204030204" pitchFamily="34" charset="0"/>
                <a:cs typeface="Times New Roman" panose="02020603050405020304" pitchFamily="18" charset="0"/>
              </a:rPr>
              <a:t>МАВЗУ: СОЛИҚ НАЗОРАТИ</a:t>
            </a:r>
            <a:endParaRPr lang="ru-RU"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0355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609600" y="1143000"/>
            <a:ext cx="10896600" cy="3785652"/>
          </a:xfrm>
          <a:prstGeom prst="rect">
            <a:avLst/>
          </a:prstGeom>
        </p:spPr>
        <p:txBody>
          <a:bodyPr wrap="square">
            <a:spAutoFit/>
          </a:bodyPr>
          <a:lstStyle/>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 жараёнида солиқ органи солиқ тўловчидан (солиқ агентидан, учинчи шахсдан) ҳисобга олиш ҳужжатларини, тақдим этилган солиқ ҳисоботига ва ҳисобга олиш ҳужжатларига доир тушунтиришларни, шунингдек солиқ ҳамда йиғимларни ҳисоблаб чиқариш ва тўлаш билан боғлиқ бошқа ахборотни Солиқ кодексида назарда тутилган тартибда сўраб олиши мумкин.</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Сўралган ҳужжатлар ва тушунтиришлар солиқ органига тегишли сўров олинган кундан эътиборан беш кун ичида тақдим этилиши керак. Сўралган ҳужжатларни тақдим этиш муддати солиқ тўловчининг ҳужжатлар тақдим этиш учун сабаблари ва зарур бўлган муддатлари кўрсатилган аризасига кўра солиқ органи томонидан узайтирилиши мумкин.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6177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1371600" y="1351508"/>
            <a:ext cx="10058400" cy="4031873"/>
          </a:xfrm>
          <a:prstGeom prst="rect">
            <a:avLst/>
          </a:prstGeom>
        </p:spPr>
        <p:txBody>
          <a:bodyPr wrap="square">
            <a:spAutoFit/>
          </a:bodyPr>
          <a:lstStyle/>
          <a:p>
            <a:pPr indent="450215" algn="just"/>
            <a:r>
              <a:rPr lang="uz-Cyrl-UZ" sz="3200"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 натижасида ҳолатларни аниқлаш ҳамда уларни кўриб чиқиш тартибини шартли равишда иккига бўлиш мумкин.</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sz="3200" dirty="0" smtClean="0">
                <a:latin typeface="Times New Roman" panose="02020603050405020304" pitchFamily="18" charset="0"/>
                <a:ea typeface="Calibri" panose="020F0502020204030204" pitchFamily="34" charset="0"/>
                <a:cs typeface="Times New Roman" panose="02020603050405020304" pitchFamily="18" charset="0"/>
              </a:rPr>
              <a:t>	камерал </a:t>
            </a:r>
            <a:r>
              <a:rPr lang="uz-Cyrl-UZ" sz="3200" dirty="0">
                <a:latin typeface="Times New Roman" panose="02020603050405020304" pitchFamily="18" charset="0"/>
                <a:ea typeface="Calibri" panose="020F0502020204030204" pitchFamily="34" charset="0"/>
                <a:cs typeface="Times New Roman" panose="02020603050405020304" pitchFamily="18" charset="0"/>
              </a:rPr>
              <a:t>солиқ текшируви натижасида топширилган солиқ ҳисоботида тофовут ёки хатоларни аниқлаш, улар бўйича иш юритиш;</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sz="3200" dirty="0" smtClean="0">
                <a:latin typeface="Times New Roman" panose="02020603050405020304" pitchFamily="18" charset="0"/>
                <a:ea typeface="Calibri" panose="020F0502020204030204" pitchFamily="34" charset="0"/>
                <a:cs typeface="Times New Roman" panose="02020603050405020304" pitchFamily="18" charset="0"/>
              </a:rPr>
              <a:t>	камерал </a:t>
            </a:r>
            <a:r>
              <a:rPr lang="uz-Cyrl-UZ" sz="3200" dirty="0">
                <a:latin typeface="Times New Roman" panose="02020603050405020304" pitchFamily="18" charset="0"/>
                <a:ea typeface="Calibri" panose="020F0502020204030204" pitchFamily="34" charset="0"/>
                <a:cs typeface="Times New Roman" panose="02020603050405020304" pitchFamily="18" charset="0"/>
              </a:rPr>
              <a:t>солиқ текшируви натижасида солиққа оид ҳуқуқбузарликни аниқлаш ва у бўйича иш юритиш.</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Стрелка вправо 3"/>
          <p:cNvSpPr/>
          <p:nvPr/>
        </p:nvSpPr>
        <p:spPr>
          <a:xfrm>
            <a:off x="1627909" y="4436457"/>
            <a:ext cx="762000" cy="3810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6" name="Стрелка вправо 5"/>
          <p:cNvSpPr/>
          <p:nvPr/>
        </p:nvSpPr>
        <p:spPr>
          <a:xfrm>
            <a:off x="1627909" y="2986444"/>
            <a:ext cx="762000" cy="3810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7614718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1066800" y="990600"/>
            <a:ext cx="10439400" cy="4339650"/>
          </a:xfrm>
          <a:prstGeom prst="rect">
            <a:avLst/>
          </a:prstGeom>
        </p:spPr>
        <p:txBody>
          <a:bodyPr wrap="square">
            <a:spAutoFit/>
          </a:bodyPr>
          <a:lstStyle/>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 натижалари бўйича текширувни ўтказувчи мансабдор шахс ушбу Низомга 6-иловада келтирилган шаклга мувофиқ хулоса тузади.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Хулосада камерал солиқ текширувини бошлаш ташаббуси учун асос бўлиб хизмат қилган маълумотлар кўрсатилиб, солиққа оид ҳуқуқбузарликларнинг аниқланганлиги ёки аниқланмаганлиги, қисман тасдиғини топганлиги ёки топмаганлиги, солиқ ҳисоботларидаги тафовутлар ёки хатолар баён этилади.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 юзасидан тузилган хулоса солиқ органи раҳбари (раҳбар ўринбосари) томонидан икки кун ичида кўриб чиқилади ва тасдиқланади.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74681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152400" y="381000"/>
            <a:ext cx="11734800" cy="5826210"/>
          </a:xfrm>
          <a:prstGeom prst="rect">
            <a:avLst/>
          </a:prstGeom>
        </p:spPr>
        <p:txBody>
          <a:bodyPr wrap="square">
            <a:spAutoFit/>
          </a:bodyPr>
          <a:lstStyle/>
          <a:p>
            <a:pPr indent="361950" algn="just">
              <a:lnSpc>
                <a:spcPct val="115000"/>
              </a:lnSpc>
            </a:pPr>
            <a:r>
              <a:rPr lang="uz-Cyrl-UZ" sz="1800"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 натижалари бўйича тасдиқланган хулосага кўра солиқ ҳисоботидаги тафовутлар ёки хатолар аниқланган ҳолатлар юзасидан солиқ органи томонидан икки кун муддатда солиқ тўловчига уларни бартараф этиш тўғрисида ушбу Низомга 7-иловага мувофиқ шаклда талабнома юборилади.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ru-RU" sz="1800" dirty="0" err="1">
                <a:latin typeface="Times New Roman" panose="02020603050405020304" pitchFamily="18" charset="0"/>
                <a:ea typeface="Calibri" panose="020F0502020204030204" pitchFamily="34" charset="0"/>
                <a:cs typeface="Times New Roman" panose="02020603050405020304" pitchFamily="18" charset="0"/>
              </a:rPr>
              <a:t>Талабнома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юборилган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сана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камерал</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текшируви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тугатилган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сана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ҳисобланади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этилган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ҳисоботларини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ўрганиш</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таҳлил</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қилиш</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натижалари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бўйича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тафовутлар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ёки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хатолар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аниқланмаган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бўлса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ҳам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камерал</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текшируви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якунланган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деб</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ҳисобланади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бу</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ҳақида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органи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томонидан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тўловчининг</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шахсий</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кабинетига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тегишли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хабарнома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юборилади</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тўловчи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талабнома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олинган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кундан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бошлаб</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ўн</a:t>
            </a:r>
            <a:r>
              <a:rPr lang="ru-RU" sz="1800" dirty="0">
                <a:latin typeface="Times New Roman" panose="02020603050405020304" pitchFamily="18" charset="0"/>
                <a:ea typeface="Calibri" panose="020F0502020204030204" pitchFamily="34" charset="0"/>
                <a:cs typeface="Times New Roman" panose="02020603050405020304" pitchFamily="18" charset="0"/>
              </a:rPr>
              <a:t> кун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муддатда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тегишли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бўйича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аниқлаштирилган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ҳисоботини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ёхуд</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аниқланган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тафовутларнинг</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асосларини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тасдиқловчи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ҳужжатлар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билан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органига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этиши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шарт</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тўловчининг</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этган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асосномаси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тегишли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ҳужжатлар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асосномалар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олинган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кундан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эътиборан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ўн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беш</a:t>
            </a:r>
            <a:r>
              <a:rPr lang="ru-RU" sz="1800" dirty="0">
                <a:latin typeface="Times New Roman" panose="02020603050405020304" pitchFamily="18" charset="0"/>
                <a:ea typeface="Calibri" panose="020F0502020204030204" pitchFamily="34" charset="0"/>
                <a:cs typeface="Times New Roman" panose="02020603050405020304" pitchFamily="18" charset="0"/>
              </a:rPr>
              <a:t> кун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ичида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органининг</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раҳбари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раҳбари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ўринбосари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томонидан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кўриб</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чиқилади</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ru-RU" sz="1800" dirty="0" err="1">
                <a:latin typeface="Times New Roman" panose="02020603050405020304" pitchFamily="18" charset="0"/>
                <a:ea typeface="Calibri" panose="020F0502020204030204" pitchFamily="34" charset="0"/>
                <a:cs typeface="Times New Roman" panose="02020603050405020304" pitchFamily="18" charset="0"/>
              </a:rPr>
              <a:t>Аниқланган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тафовутлар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бўйича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этилган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асосномаларга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ёки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қисман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розилик</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берилган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тақдирда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органи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олдин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юборилган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талабнома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бекор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қилинганлиги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тўғрисидаги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билдириш</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хатини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ёхуд</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ҳисоботига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тузатишлар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киритиш</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тўғрисидаги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аниқлаштирилган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талабномани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уч</a:t>
            </a:r>
            <a:r>
              <a:rPr lang="ru-RU" sz="1800" dirty="0">
                <a:latin typeface="Times New Roman" panose="02020603050405020304" pitchFamily="18" charset="0"/>
                <a:ea typeface="Calibri" panose="020F0502020204030204" pitchFamily="34" charset="0"/>
                <a:cs typeface="Times New Roman" panose="02020603050405020304" pitchFamily="18" charset="0"/>
              </a:rPr>
              <a:t> кун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ичида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тўловчига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юборади</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ru-RU" sz="1800" dirty="0" err="1">
                <a:latin typeface="Times New Roman" panose="02020603050405020304" pitchFamily="18" charset="0"/>
                <a:ea typeface="Calibri" panose="020F0502020204030204" pitchFamily="34" charset="0"/>
                <a:cs typeface="Times New Roman" panose="02020603050405020304" pitchFamily="18" charset="0"/>
              </a:rPr>
              <a:t>Агар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тўловчи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аниқлаштирилган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ҳисоботини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этмаса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ёки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аниқланган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тафовутлар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бўйича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асосномаларни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этмаса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ёхуд</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тақдим</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этган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асосномалар</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етарли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эмас</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деб</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топилса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органи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тўловчига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аудитини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тайинлашга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ҳақли</a:t>
            </a:r>
            <a:r>
              <a:rPr lang="ru-RU" sz="1800" dirty="0">
                <a:latin typeface="Times New Roman" panose="02020603050405020304" pitchFamily="18" charset="0"/>
                <a:ea typeface="Calibri" panose="020F0502020204030204" pitchFamily="34" charset="0"/>
                <a:cs typeface="Times New Roman" panose="02020603050405020304" pitchFamily="18" charset="0"/>
              </a:rPr>
              <a:t>. Бунда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аудити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Низомнинг</a:t>
            </a:r>
            <a:r>
              <a:rPr lang="ru-RU" sz="1800" dirty="0">
                <a:latin typeface="Times New Roman" panose="02020603050405020304" pitchFamily="18" charset="0"/>
                <a:ea typeface="Calibri" panose="020F0502020204030204" pitchFamily="34" charset="0"/>
                <a:cs typeface="Times New Roman" panose="02020603050405020304" pitchFamily="18" charset="0"/>
              </a:rPr>
              <a:t> 6-бобида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белгиланган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тартибда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ўтказилади</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996023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762000" y="990600"/>
            <a:ext cx="10820400" cy="4339650"/>
          </a:xfrm>
          <a:prstGeom prst="rect">
            <a:avLst/>
          </a:prstGeom>
        </p:spPr>
        <p:txBody>
          <a:bodyPr wrap="square">
            <a:spAutoFit/>
          </a:bodyPr>
          <a:lstStyle/>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 пайтида солиқ тўловчи томонидан Солиқ кодексининг 28-бобига мувофиқ жавобгарлик белгиланган солиққа оид ҳуқуқбузарликнинг содир этилганлиги ҳолати аниқланса, камерал солиқ текширувини ўтказган мансабдор шахс солиқ тўғрисидаги қонун ҳужжатлари бузилганлиги ҳолатларини қайд этувчи далолатномани тузади.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Далолатнома ушбу Низомга 8-иловага мувофиқ шаклда солиққа оид ҳуқуқбузарлик ҳолати аниқланган кундан эътиборан ўн кун ичида, бироқ камерал солиқ текшируви муддати тугаши кунидан кечиктирмай тузилади. Мазкур далолатнома ушбу Низомнинг 35-бандида кўрсатилган хулоса тузилишидан олдин тузилиши керак.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084204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304800" y="609600"/>
            <a:ext cx="11658600" cy="5416868"/>
          </a:xfrm>
          <a:prstGeom prst="rect">
            <a:avLst/>
          </a:prstGeom>
        </p:spPr>
        <p:txBody>
          <a:bodyPr wrap="square">
            <a:spAutoFit/>
          </a:bodyPr>
          <a:lstStyle/>
          <a:p>
            <a:pPr indent="361950" algn="just">
              <a:lnSpc>
                <a:spcPct val="115000"/>
              </a:lnSpc>
            </a:pPr>
            <a:r>
              <a:rPr lang="uz-Cyrl-UZ" sz="2000" dirty="0">
                <a:latin typeface="Times New Roman" panose="02020603050405020304" pitchFamily="18" charset="0"/>
                <a:ea typeface="Calibri" panose="020F0502020204030204" pitchFamily="34" charset="0"/>
                <a:cs typeface="Times New Roman" panose="02020603050405020304" pitchFamily="18" charset="0"/>
              </a:rPr>
              <a:t>Далолатнома камерал солиқ текширувини ўтказган мансабдор шахс ва солиқ тўловчи томонидан имзоланади.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Далолатнома солиққа оид ҳуқуқбузарлик содир этган шахсга имзо қўйдириб берилади ёки у олинган сана тўғрисида далолат берувчи бошқа усулда топширилади. Агар мазкур шахс далолатномани олишдан бош тортса, солиқ органининг мансабдор шахси далолатномага тегишли белги қўяди. Бундай ҳолда далолатнома ушбу шахсга почта орқали буюртма хат билан юборилади. Мазкур далолатнома буюртма хат билан юборилган санадан бошлаб ҳисоблаганда бешинчи кун у топширилган сана деб ҳисобланади.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Солиққа оид ҳуқуқбузарлик содир этган шахс далолатномада баён этилган ҳолатларга ва (ёки) солиққа оид ҳуқуқбузарликни аниқлаган мансабдор шахснинг хулосалари ҳамда таклифларига рози бўлмаган тақдирда, далолатнома олинган кундан эътиборан ўн кун ичида далолатнома бўйича умуман ёки унинг айрим қоидалари юзасидан ёзма эътирозларини тегишли солиқ органига тақдим этишга ҳақлидир. Бунда мазкур шахс эътирозларининг асосланганлигини тасдиқловчи ҳужжатларни (уларнинг тасдиқланган кўчирма нусхаларини) ёзма эътирозларига илова қилишга ёки келишилган муддатда солиқ органига топширишга ҳақли.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361950" algn="just"/>
            <a:r>
              <a:rPr lang="uz-Cyrl-UZ" sz="2000" dirty="0">
                <a:latin typeface="Times New Roman" panose="02020603050405020304" pitchFamily="18" charset="0"/>
                <a:ea typeface="Calibri" panose="020F0502020204030204" pitchFamily="34" charset="0"/>
                <a:cs typeface="Times New Roman" panose="02020603050405020304" pitchFamily="18" charset="0"/>
              </a:rPr>
              <a:t>Далолатномани кўриб чиқиш чоғида баённома юритилади (</a:t>
            </a:r>
            <a:r>
              <a:rPr lang="uz-Cyrl-UZ" sz="2000" i="1" dirty="0">
                <a:latin typeface="Times New Roman" panose="02020603050405020304" pitchFamily="18" charset="0"/>
                <a:ea typeface="Calibri" panose="020F0502020204030204" pitchFamily="34" charset="0"/>
                <a:cs typeface="Times New Roman" panose="02020603050405020304" pitchFamily="18" charset="0"/>
              </a:rPr>
              <a:t>СК 158, 165-моддалари</a:t>
            </a:r>
            <a:r>
              <a:rPr lang="uz-Cyrl-UZ"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53543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685800" y="1066800"/>
            <a:ext cx="11125200" cy="3914918"/>
          </a:xfrm>
          <a:prstGeom prst="rect">
            <a:avLst/>
          </a:prstGeom>
        </p:spPr>
        <p:txBody>
          <a:bodyPr wrap="square">
            <a:spAutoFit/>
          </a:bodyPr>
          <a:lstStyle/>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Солиқ кодексининг 157-моддасига асосан солиқ аудити натижасида аниқланган солиққа оид ҳуқуқбузарликлар тўғрисидаги ишлар ушбу Кодекснинг 158 ва 159-моддаларида назарда тутилган тартибда кўриб чиқилади. Мазкур кўриб чиқиш тартиби ушбу Кодекснинг 223 ёки 224-моддаларида назарда тутилган солиққа оид ҳуқуқбузарликларга нисбатан ҳам қўлланилади.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Ушбу модданинг биринчи қисмида назарда тутилмаган, солиқ текшируви ва (ёки) солиқ назоратининг бошқа тадбирлари натижасида аниқланган солиққа оид ҳуқуқбузарликлар тўғрисидаги ишлар ушбу Кодекснинг 165 ва 166-моддаларида назарда тутилган тартибда кўриб чиқилади.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893706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381000" y="1066800"/>
            <a:ext cx="11353800" cy="5613845"/>
          </a:xfrm>
          <a:prstGeom prst="rect">
            <a:avLst/>
          </a:prstGeom>
        </p:spPr>
        <p:txBody>
          <a:bodyPr wrap="square">
            <a:spAutoFit/>
          </a:bodyPr>
          <a:lstStyle/>
          <a:p>
            <a:pPr indent="361950" algn="just">
              <a:lnSpc>
                <a:spcPct val="115000"/>
              </a:lnSpc>
            </a:pPr>
            <a:r>
              <a:rPr lang="en-US" dirty="0" smtClean="0">
                <a:latin typeface="Times New Roman" panose="02020603050405020304" pitchFamily="18" charset="0"/>
                <a:ea typeface="Calibri" panose="020F0502020204030204" pitchFamily="34" charset="0"/>
                <a:cs typeface="Times New Roman" panose="02020603050405020304" pitchFamily="18" charset="0"/>
              </a:rPr>
              <a:t>T</a:t>
            </a:r>
            <a:r>
              <a:rPr lang="uz-Cyrl-UZ" dirty="0" smtClean="0">
                <a:latin typeface="Times New Roman" panose="02020603050405020304" pitchFamily="18" charset="0"/>
                <a:ea typeface="Calibri" panose="020F0502020204030204" pitchFamily="34" charset="0"/>
                <a:cs typeface="Times New Roman" panose="02020603050405020304" pitchFamily="18" charset="0"/>
              </a:rPr>
              <a:t>екширувни </a:t>
            </a:r>
            <a:r>
              <a:rPr lang="uz-Cyrl-UZ" dirty="0">
                <a:latin typeface="Times New Roman" panose="02020603050405020304" pitchFamily="18" charset="0"/>
                <a:ea typeface="Calibri" panose="020F0502020204030204" pitchFamily="34" charset="0"/>
                <a:cs typeface="Times New Roman" panose="02020603050405020304" pitchFamily="18" charset="0"/>
              </a:rPr>
              <a:t>ўтказаётган солиқ органи камерал солиқ текшируви давомида буйруқ асосида сайёр солиқ текширувини ўтказиши, солиқ тўловчининг ҳудудларини ва биноларини кўздан кечириши мумкин.</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indent="361950" algn="just">
              <a:lnSpc>
                <a:spcPct val="115000"/>
              </a:lnSpc>
            </a:pPr>
            <a:r>
              <a:rPr lang="uz-Cyrl-UZ" dirty="0" smtClean="0">
                <a:latin typeface="Times New Roman" panose="02020603050405020304" pitchFamily="18" charset="0"/>
                <a:ea typeface="Calibri" panose="020F0502020204030204" pitchFamily="34" charset="0"/>
                <a:cs typeface="Times New Roman" panose="02020603050405020304" pitchFamily="18" charset="0"/>
              </a:rPr>
              <a:t>Низом </a:t>
            </a:r>
            <a:r>
              <a:rPr lang="uz-Cyrl-UZ" dirty="0">
                <a:latin typeface="Times New Roman" panose="02020603050405020304" pitchFamily="18" charset="0"/>
                <a:ea typeface="Calibri" panose="020F0502020204030204" pitchFamily="34" charset="0"/>
                <a:cs typeface="Times New Roman" panose="02020603050405020304" pitchFamily="18" charset="0"/>
              </a:rPr>
              <a:t>талабларига асосан сайёр солиқ текшируви натижалари бўйича сайёр солиқ текширувини ўтказувчи мансабдор шахс томонидан ушбу Низомга 15-иловага мувофиқ шаклда сайёр солиқ текшируви далолатномаси тузилади.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Бундай ҳолатда, солиқ органи ҳам сайёр солиқ текшируви бўйича, ҳам камерал солиқ текшируви бўйича далолатномалар расмийлаштирилади.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Сайёр солиқ текширувида солиқ тўловчи томонидан содир қилинган солиққа оид ҳуқуқбузарлик факти камерал солиқ текшируви бўйича тузилган далолатномага асос бўлиши мумкин.</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Далолатнома билан аниқланган солиққа оид ҳуқуқбузарлик бўйича Солиқ кодексининг 158 ёки 165-моддалари тартибида кўриб чиқиб, қарор қабул қилади.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94550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990600" y="914400"/>
            <a:ext cx="10439400" cy="4764381"/>
          </a:xfrm>
          <a:prstGeom prst="rect">
            <a:avLst/>
          </a:prstGeom>
        </p:spPr>
        <p:txBody>
          <a:bodyPr wrap="square">
            <a:spAutoFit/>
          </a:bodyPr>
          <a:lstStyle/>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Солиқ кодекси 157-моддасининг 2-қисми ҳамда Низомнинг 48-бандига кўра, Солиққа оид ҳуқуқбузарлик тўғрисидаги ишлар Солиқ кодексининг 165-моддаси еттинчи - ўн тўққизинчи қисмларида назарда тутилган тартибда кўриб чиқилади, Солиқ кодексининг 223 ёки 224-моддаларида назарда тутилган солиққа оид ҳуқуқбузарликлар бундан мустасно ва кўриб чиқиш натижалари бўйича қарор Солиқ кодексининг 166-моддасида назарда тутилган тартибда қабул қилинади.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Қонун талабларига асосан камерал солиқ текшируви давомида Солиқ кодексининг 223 ёки 224-моддаларидан ташқари бошқа ҳуқуқбузарлик аниқланганида, ишлар Кодекснинг 165-166-моддалари тартибида кўриб чиқиб қарор қабул қилиниши лозим.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20154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685800" y="612845"/>
            <a:ext cx="11049000" cy="5509200"/>
          </a:xfrm>
          <a:prstGeom prst="rect">
            <a:avLst/>
          </a:prstGeom>
        </p:spPr>
        <p:txBody>
          <a:bodyPr wrap="square">
            <a:spAutoFit/>
          </a:bodyPr>
          <a:lstStyle/>
          <a:p>
            <a:pPr indent="450215" algn="just"/>
            <a:r>
              <a:rPr lang="uz-Cyrl-UZ" sz="3200" dirty="0">
                <a:latin typeface="Times New Roman" panose="02020603050405020304" pitchFamily="18" charset="0"/>
                <a:ea typeface="Calibri" panose="020F0502020204030204" pitchFamily="34" charset="0"/>
                <a:cs typeface="Times New Roman" panose="02020603050405020304" pitchFamily="18" charset="0"/>
              </a:rPr>
              <a:t>Қўшилган қиймат солиғи суммаси ўрнини қоплашга нисбатан камерал солиқ текшируви солиқ тўловчи томонидан солиқ даври учун солиқ ҳисоботи тақдим этиш чоғида солиқ органлари қўшилган қиймат солиғининг салбий суммаси ўрнини қоплаш (қайтариш) тўғрисида хабардор қилинган кундан эътиборан олтмиш кун ичида солиқ органининг буйруғисиз, Ўзбекистон Республикаси Вазирлар Маҳкамасининг 2020 йил 14 августдаги </a:t>
            </a:r>
            <a:br>
              <a:rPr lang="uz-Cyrl-UZ" sz="3200" dirty="0">
                <a:latin typeface="Times New Roman" panose="02020603050405020304" pitchFamily="18" charset="0"/>
                <a:ea typeface="Calibri" panose="020F0502020204030204" pitchFamily="34" charset="0"/>
                <a:cs typeface="Times New Roman" panose="02020603050405020304" pitchFamily="18" charset="0"/>
              </a:rPr>
            </a:br>
            <a:r>
              <a:rPr lang="uz-Cyrl-UZ" sz="3200" dirty="0">
                <a:latin typeface="Times New Roman" panose="02020603050405020304" pitchFamily="18" charset="0"/>
                <a:ea typeface="Calibri" panose="020F0502020204030204" pitchFamily="34" charset="0"/>
                <a:cs typeface="Times New Roman" panose="02020603050405020304" pitchFamily="18" charset="0"/>
              </a:rPr>
              <a:t>489-сон </a:t>
            </a:r>
            <a:r>
              <a:rPr lang="uz-Cyrl-UZ" sz="3200" dirty="0" smtClean="0">
                <a:latin typeface="Times New Roman" panose="02020603050405020304" pitchFamily="18" charset="0"/>
                <a:ea typeface="Calibri" panose="020F0502020204030204" pitchFamily="34" charset="0"/>
                <a:cs typeface="Times New Roman" panose="02020603050405020304" pitchFamily="18" charset="0"/>
              </a:rPr>
              <a:t>қарори билан </a:t>
            </a:r>
            <a:r>
              <a:rPr lang="uz-Cyrl-UZ" sz="3200" dirty="0">
                <a:latin typeface="Times New Roman" panose="02020603050405020304" pitchFamily="18" charset="0"/>
                <a:ea typeface="Calibri" panose="020F0502020204030204" pitchFamily="34" charset="0"/>
                <a:cs typeface="Times New Roman" panose="02020603050405020304" pitchFamily="18" charset="0"/>
              </a:rPr>
              <a:t>тасдиқланган “Қўшилган қиймат солиғи суммаси ўрнини қоплаш тартиби тўғрисида”ги </a:t>
            </a:r>
            <a:r>
              <a:rPr lang="uz-Cyrl-UZ" sz="3200" dirty="0" smtClean="0">
                <a:latin typeface="Times New Roman" panose="02020603050405020304" pitchFamily="18" charset="0"/>
                <a:ea typeface="Calibri" panose="020F0502020204030204" pitchFamily="34" charset="0"/>
                <a:cs typeface="Times New Roman" panose="02020603050405020304" pitchFamily="18" charset="0"/>
              </a:rPr>
              <a:t>Низом асосида </a:t>
            </a:r>
            <a:r>
              <a:rPr lang="uz-Cyrl-UZ" sz="3200" dirty="0">
                <a:latin typeface="Times New Roman" panose="02020603050405020304" pitchFamily="18" charset="0"/>
                <a:ea typeface="Calibri" panose="020F0502020204030204" pitchFamily="34" charset="0"/>
                <a:cs typeface="Times New Roman" panose="02020603050405020304" pitchFamily="18" charset="0"/>
              </a:rPr>
              <a:t>амалга оширилади.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89899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Прямоугольник 3"/>
          <p:cNvSpPr/>
          <p:nvPr/>
        </p:nvSpPr>
        <p:spPr>
          <a:xfrm>
            <a:off x="381000" y="914400"/>
            <a:ext cx="11430000" cy="2554545"/>
          </a:xfrm>
          <a:prstGeom prst="rect">
            <a:avLst/>
          </a:prstGeom>
        </p:spPr>
        <p:txBody>
          <a:bodyPr wrap="square">
            <a:spAutoFit/>
          </a:bodyPr>
          <a:lstStyle/>
          <a:p>
            <a:pPr algn="ctr"/>
            <a:r>
              <a:rPr lang="ru-RU" sz="3200" b="1" dirty="0">
                <a:latin typeface="Times New Roman" panose="02020603050405020304" pitchFamily="18" charset="0"/>
                <a:ea typeface="Calibri" panose="020F0502020204030204" pitchFamily="34" charset="0"/>
                <a:cs typeface="Times New Roman" panose="02020603050405020304" pitchFamily="18" charset="0"/>
              </a:rPr>
              <a:t>Режа:</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ru-RU" sz="32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ru-RU" sz="3200" dirty="0">
                <a:latin typeface="Times New Roman" panose="02020603050405020304" pitchFamily="18" charset="0"/>
                <a:ea typeface="Calibri" panose="020F0502020204030204" pitchFamily="34" charset="0"/>
                <a:cs typeface="Times New Roman" panose="02020603050405020304" pitchFamily="18" charset="0"/>
              </a:rPr>
              <a:t>1.	</a:t>
            </a:r>
            <a:r>
              <a:rPr lang="uz-Cyrl-UZ" sz="3200" dirty="0">
                <a:latin typeface="Times New Roman" panose="02020603050405020304" pitchFamily="18" charset="0"/>
                <a:ea typeface="Calibri" panose="020F0502020204030204" pitchFamily="34" charset="0"/>
                <a:cs typeface="Times New Roman" panose="02020603050405020304" pitchFamily="18" charset="0"/>
              </a:rPr>
              <a:t>Солиқ назорати. Унинг тушунчаси ва мазмуни.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sz="3200" dirty="0">
                <a:latin typeface="Times New Roman" panose="02020603050405020304" pitchFamily="18" charset="0"/>
                <a:ea typeface="Calibri" panose="020F0502020204030204" pitchFamily="34" charset="0"/>
                <a:cs typeface="Times New Roman" panose="02020603050405020304" pitchFamily="18" charset="0"/>
              </a:rPr>
              <a:t>2.	Солиқ назорати шакллари.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sz="3200" dirty="0">
                <a:latin typeface="Times New Roman" panose="02020603050405020304" pitchFamily="18" charset="0"/>
                <a:ea typeface="Calibri" panose="020F0502020204030204" pitchFamily="34" charset="0"/>
                <a:cs typeface="Times New Roman" panose="02020603050405020304" pitchFamily="18" charset="0"/>
              </a:rPr>
              <a:t>3.	Камерал солиқ текшируви ўтказиш асослари ва тартиби.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6244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381000" y="990600"/>
            <a:ext cx="11582400" cy="4524315"/>
          </a:xfrm>
          <a:prstGeom prst="rect">
            <a:avLst/>
          </a:prstGeom>
        </p:spPr>
        <p:txBody>
          <a:bodyPr wrap="square">
            <a:spAutoFit/>
          </a:bodyPr>
          <a:lstStyle/>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“Қўшилган қиймат солиғи суммаси ўрнини қоплаш тартиби тўғрисида”ги </a:t>
            </a:r>
            <a:r>
              <a:rPr lang="uz-Cyrl-UZ" dirty="0" smtClean="0">
                <a:latin typeface="Times New Roman" panose="02020603050405020304" pitchFamily="18" charset="0"/>
                <a:ea typeface="Calibri" panose="020F0502020204030204" pitchFamily="34" charset="0"/>
                <a:cs typeface="Times New Roman" panose="02020603050405020304" pitchFamily="18" charset="0"/>
              </a:rPr>
              <a:t>Низомнинг </a:t>
            </a:r>
            <a:r>
              <a:rPr lang="uz-Cyrl-UZ" dirty="0">
                <a:latin typeface="Times New Roman" panose="02020603050405020304" pitchFamily="18" charset="0"/>
                <a:ea typeface="Calibri" panose="020F0502020204030204" pitchFamily="34" charset="0"/>
                <a:cs typeface="Times New Roman" panose="02020603050405020304" pitchFamily="18" charset="0"/>
              </a:rPr>
              <a:t>18-бандига </a:t>
            </a:r>
            <a:r>
              <a:rPr lang="uz-Cyrl-UZ" dirty="0" smtClean="0">
                <a:latin typeface="Times New Roman" panose="02020603050405020304" pitchFamily="18" charset="0"/>
                <a:ea typeface="Calibri" panose="020F0502020204030204" pitchFamily="34" charset="0"/>
                <a:cs typeface="Times New Roman" panose="02020603050405020304" pitchFamily="18" charset="0"/>
              </a:rPr>
              <a:t>кўра</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r>
              <a:rPr lang="uz-Cyrl-UZ" dirty="0" smtClean="0">
                <a:latin typeface="Times New Roman" panose="02020603050405020304" pitchFamily="18" charset="0"/>
                <a:ea typeface="Calibri" panose="020F0502020204030204" pitchFamily="34" charset="0"/>
                <a:cs typeface="Times New Roman" panose="02020603050405020304" pitchFamily="18" charset="0"/>
              </a:rPr>
              <a:t> қопланиши </a:t>
            </a:r>
            <a:r>
              <a:rPr lang="uz-Cyrl-UZ" dirty="0">
                <a:latin typeface="Times New Roman" panose="02020603050405020304" pitchFamily="18" charset="0"/>
                <a:ea typeface="Calibri" panose="020F0502020204030204" pitchFamily="34" charset="0"/>
                <a:cs typeface="Times New Roman" panose="02020603050405020304" pitchFamily="18" charset="0"/>
              </a:rPr>
              <a:t>назарда тутилган солиқ суммасининг асосланганлиги юзасидан солиқ органи камерал солиқ текширувини ўтказади. Камерал солиқ текшируви солиқ органининг текширув ўтказиш тўғрисидаги буйруғисиз амалга оширилади.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Қўшилган қиймат солиғи суммаси ўрнини қоплашга нисбатан камерал солиқ текшируви натижаларига кўра солиқ ҳисоботига ўзгартишлар киритиш ҳақидаги талабнома ёзиб берилмайди.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Қўшилган қиймат солиғи суммасини қоплашга нисбатан камерал солиқ текшируви натижаларига кўра солиқ органлари ушбу суммани қоплаш тўғрисидаги қарор ёхуд уларни қоплашни рад этиш (тўлиқ ёки қисман) тўғрисидаги асослантирилган қарор қабул қилиши лозим.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41305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381000" y="533400"/>
            <a:ext cx="11506200" cy="5189113"/>
          </a:xfrm>
          <a:prstGeom prst="rect">
            <a:avLst/>
          </a:prstGeom>
        </p:spPr>
        <p:txBody>
          <a:bodyPr wrap="square">
            <a:spAutoFit/>
          </a:bodyPr>
          <a:lstStyle/>
          <a:p>
            <a:pPr indent="450215" algn="just">
              <a:lnSpc>
                <a:spcPct val="115000"/>
              </a:lnSpc>
            </a:pPr>
            <a:r>
              <a:rPr lang="uz-Cyrl-U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Солиқ кодексининг 157-моддасига мувофиқ, солиқ органларининг мансабдор шахслари томонидан ушбу кодексда белгиланган талабларга риоя этмаслик юқори турувчи солиқ органи ёки суд томонидан солиқ органининг қарорини бекор қилиш учун асос бўлиши мумкин.</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pPr>
            <a:r>
              <a:rPr lang="uz-Cyrl-UZ"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Солиқ текшируви материалларини кўриб чиқиш тартиб-таомилининг муҳим шартларини бузиш юқори турувчи солиқ органи ёки суд томонидан солиқ органининг солиққа оид ҳуқуқбузарлик содир этганлик учун жавобгарликка тортиш ва (ёки) солиқ суммаларини қўшиб ҳисоблаш тўғрисидаги қарорини бекор қилиш учун асос бўлади. Бундай муҳим шартлар жумласига ўзига нисбатан солиқ текшируви ўтказилган шахснинг солиқ текшируви материалларини кўриб чиқиш жараёнида шахсан ва (ёки) ўз вакили орқали иштирок этиш имкониятини таъминлаш ҳамда солиқ тўловчининг тушунтиришлар бериш имконини таъминлаш киради.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75219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2514600" y="2743200"/>
            <a:ext cx="8077200" cy="646331"/>
          </a:xfrm>
          <a:prstGeom prst="rect">
            <a:avLst/>
          </a:prstGeom>
        </p:spPr>
        <p:txBody>
          <a:bodyPr wrap="square">
            <a:spAutoFit/>
          </a:bodyPr>
          <a:lstStyle/>
          <a:p>
            <a:r>
              <a:rPr lang="uz-Cyrl-UZ" sz="3600" dirty="0" smtClean="0">
                <a:latin typeface="Times New Roman" panose="02020603050405020304" pitchFamily="18" charset="0"/>
                <a:ea typeface="Calibri" panose="020F0502020204030204" pitchFamily="34" charset="0"/>
              </a:rPr>
              <a:t>ЭЪТИБОРИНГИЗ УЧУН РАХМАТ!</a:t>
            </a:r>
            <a:endParaRPr lang="ru-RU" sz="3600" dirty="0"/>
          </a:p>
        </p:txBody>
      </p:sp>
    </p:spTree>
    <p:extLst>
      <p:ext uri="{BB962C8B-B14F-4D97-AF65-F5344CB8AC3E}">
        <p14:creationId xmlns:p14="http://schemas.microsoft.com/office/powerpoint/2010/main" val="294949932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228600" y="685800"/>
            <a:ext cx="11658600" cy="5509200"/>
          </a:xfrm>
          <a:prstGeom prst="rect">
            <a:avLst/>
          </a:prstGeom>
        </p:spPr>
        <p:txBody>
          <a:bodyPr wrap="square">
            <a:spAutoFit/>
          </a:bodyPr>
          <a:lstStyle/>
          <a:p>
            <a:pPr indent="450215" algn="just"/>
            <a:r>
              <a:rPr lang="uz-Cyrl-UZ" sz="3200" b="1" dirty="0" smtClean="0">
                <a:latin typeface="Times New Roman" panose="02020603050405020304" pitchFamily="18" charset="0"/>
                <a:ea typeface="Calibri" panose="020F0502020204030204" pitchFamily="34" charset="0"/>
                <a:cs typeface="Times New Roman" panose="02020603050405020304" pitchFamily="18" charset="0"/>
              </a:rPr>
              <a:t>Солиқ </a:t>
            </a:r>
            <a:r>
              <a:rPr lang="uz-Cyrl-UZ" sz="3200" b="1" dirty="0">
                <a:latin typeface="Times New Roman" panose="02020603050405020304" pitchFamily="18" charset="0"/>
                <a:ea typeface="Calibri" panose="020F0502020204030204" pitchFamily="34" charset="0"/>
                <a:cs typeface="Times New Roman" panose="02020603050405020304" pitchFamily="18" charset="0"/>
              </a:rPr>
              <a:t>назорати </a:t>
            </a:r>
            <a:r>
              <a:rPr lang="uz-Cyrl-UZ" sz="3200" dirty="0">
                <a:latin typeface="Times New Roman" panose="02020603050405020304" pitchFamily="18" charset="0"/>
                <a:ea typeface="Calibri" panose="020F0502020204030204" pitchFamily="34" charset="0"/>
                <a:cs typeface="Times New Roman" panose="02020603050405020304" pitchFamily="18" charset="0"/>
              </a:rPr>
              <a:t>– солиққа тортиладиган субъектлар ва объектларни ҳисобга олишнинг, солиққа оид қонунчилик хужжатларига риоя этилишини, солиқ ва йиғимларни тўғри ҳисоблаб чиқилиши, тўлиқ ва ўз вақтида тўланишини назорат қилишдан иборат</a:t>
            </a:r>
            <a:r>
              <a:rPr lang="uz-Cyrl-UZ" sz="3200" dirty="0" smtClean="0">
                <a:latin typeface="Times New Roman" panose="02020603050405020304" pitchFamily="18" charset="0"/>
                <a:ea typeface="Calibri" panose="020F0502020204030204" pitchFamily="34" charset="0"/>
                <a:cs typeface="Times New Roman" panose="02020603050405020304" pitchFamily="18" charset="0"/>
              </a:rPr>
              <a:t>.</a:t>
            </a:r>
          </a:p>
          <a:p>
            <a:pPr indent="450215" algn="just"/>
            <a:r>
              <a:rPr lang="uz-Cyrl-UZ" sz="3200" dirty="0">
                <a:latin typeface="Times New Roman" panose="02020603050405020304" pitchFamily="18" charset="0"/>
                <a:ea typeface="Calibri" panose="020F0502020204030204" pitchFamily="34" charset="0"/>
                <a:cs typeface="Times New Roman" panose="02020603050405020304" pitchFamily="18" charset="0"/>
              </a:rPr>
              <a:t>Ўзбекистон Республикаси “Давлат солиқ хизмати тўғрисида”ги қонуннинг 2-моддасига мувофиқ, солиқ назорати - солиқ тўловчиларни, солиқ солиш объектларини ва солиқ солиш билан боғлиқ объектларни ҳисобга олишнинг, шунингдек солиқ тўғрисидаги қонунчиликка риоя этилишини назорат қилишнинг ягона тизимидан иборат.</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1746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Прямоугольник 3"/>
          <p:cNvSpPr/>
          <p:nvPr/>
        </p:nvSpPr>
        <p:spPr>
          <a:xfrm>
            <a:off x="4038600" y="1981200"/>
            <a:ext cx="3657600" cy="838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uz-Cyrl-UZ" b="1" dirty="0" smtClean="0"/>
              <a:t>Солиқ назорати</a:t>
            </a:r>
            <a:endParaRPr lang="ru-RU" b="1" dirty="0"/>
          </a:p>
        </p:txBody>
      </p:sp>
      <p:sp>
        <p:nvSpPr>
          <p:cNvPr id="6" name="Прямоугольник 5"/>
          <p:cNvSpPr/>
          <p:nvPr/>
        </p:nvSpPr>
        <p:spPr>
          <a:xfrm>
            <a:off x="1295400" y="3886200"/>
            <a:ext cx="3657600" cy="838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uz-Cyrl-UZ" b="1" dirty="0" smtClean="0">
                <a:latin typeface="Times New Roman" panose="02020603050405020304" pitchFamily="18" charset="0"/>
                <a:ea typeface="Calibri" panose="020F0502020204030204" pitchFamily="34" charset="0"/>
                <a:cs typeface="Times New Roman" panose="02020603050405020304" pitchFamily="18" charset="0"/>
              </a:rPr>
              <a:t>Солиқ </a:t>
            </a:r>
            <a:r>
              <a:rPr lang="uz-Cyrl-UZ" b="1" dirty="0">
                <a:latin typeface="Times New Roman" panose="02020603050405020304" pitchFamily="18" charset="0"/>
                <a:ea typeface="Calibri" panose="020F0502020204030204" pitchFamily="34" charset="0"/>
                <a:cs typeface="Times New Roman" panose="02020603050405020304" pitchFamily="18" charset="0"/>
              </a:rPr>
              <a:t>текширувлари</a:t>
            </a:r>
            <a:endParaRPr lang="ru-RU" b="1" dirty="0"/>
          </a:p>
        </p:txBody>
      </p:sp>
      <p:sp>
        <p:nvSpPr>
          <p:cNvPr id="7" name="Прямоугольник 6"/>
          <p:cNvSpPr/>
          <p:nvPr/>
        </p:nvSpPr>
        <p:spPr>
          <a:xfrm>
            <a:off x="6781800" y="3886200"/>
            <a:ext cx="3657600" cy="838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uz-Cyrl-UZ" b="1" dirty="0" smtClean="0">
                <a:latin typeface="Times New Roman" panose="02020603050405020304" pitchFamily="18" charset="0"/>
                <a:ea typeface="Calibri" panose="020F0502020204030204" pitchFamily="34" charset="0"/>
                <a:cs typeface="Times New Roman" panose="02020603050405020304" pitchFamily="18" charset="0"/>
              </a:rPr>
              <a:t>Солиқ </a:t>
            </a:r>
            <a:r>
              <a:rPr lang="uz-Cyrl-UZ" b="1" dirty="0">
                <a:latin typeface="Times New Roman" panose="02020603050405020304" pitchFamily="18" charset="0"/>
                <a:ea typeface="Calibri" panose="020F0502020204030204" pitchFamily="34" charset="0"/>
                <a:cs typeface="Times New Roman" panose="02020603050405020304" pitchFamily="18" charset="0"/>
              </a:rPr>
              <a:t>мониторинги</a:t>
            </a:r>
            <a:endParaRPr lang="ru-RU" b="1" dirty="0"/>
          </a:p>
        </p:txBody>
      </p:sp>
      <p:cxnSp>
        <p:nvCxnSpPr>
          <p:cNvPr id="9" name="Соединительная линия уступом 8"/>
          <p:cNvCxnSpPr>
            <a:stCxn id="6" idx="0"/>
          </p:cNvCxnSpPr>
          <p:nvPr/>
        </p:nvCxnSpPr>
        <p:spPr>
          <a:xfrm rot="5400000" flipH="1" flipV="1">
            <a:off x="4191000" y="2133600"/>
            <a:ext cx="685800" cy="2819400"/>
          </a:xfrm>
          <a:prstGeom prst="bentConnector2">
            <a:avLst/>
          </a:prstGeom>
        </p:spPr>
        <p:style>
          <a:lnRef idx="3">
            <a:schemeClr val="accent5"/>
          </a:lnRef>
          <a:fillRef idx="0">
            <a:schemeClr val="accent5"/>
          </a:fillRef>
          <a:effectRef idx="2">
            <a:schemeClr val="accent5"/>
          </a:effectRef>
          <a:fontRef idx="minor">
            <a:schemeClr val="tx1"/>
          </a:fontRef>
        </p:style>
      </p:cxnSp>
      <p:cxnSp>
        <p:nvCxnSpPr>
          <p:cNvPr id="11" name="Соединительная линия уступом 10"/>
          <p:cNvCxnSpPr>
            <a:stCxn id="7" idx="0"/>
          </p:cNvCxnSpPr>
          <p:nvPr/>
        </p:nvCxnSpPr>
        <p:spPr>
          <a:xfrm rot="16200000" flipV="1">
            <a:off x="6819900" y="2095500"/>
            <a:ext cx="685800" cy="2895600"/>
          </a:xfrm>
          <a:prstGeom prst="bentConnector2">
            <a:avLst/>
          </a:prstGeom>
        </p:spPr>
        <p:style>
          <a:lnRef idx="3">
            <a:schemeClr val="accent5"/>
          </a:lnRef>
          <a:fillRef idx="0">
            <a:schemeClr val="accent5"/>
          </a:fillRef>
          <a:effectRef idx="2">
            <a:schemeClr val="accent5"/>
          </a:effectRef>
          <a:fontRef idx="minor">
            <a:schemeClr val="tx1"/>
          </a:fontRef>
        </p:style>
      </p:cxnSp>
      <p:cxnSp>
        <p:nvCxnSpPr>
          <p:cNvPr id="18" name="Прямая соединительная линия 17"/>
          <p:cNvCxnSpPr/>
          <p:nvPr/>
        </p:nvCxnSpPr>
        <p:spPr>
          <a:xfrm flipV="1">
            <a:off x="5867400" y="2819400"/>
            <a:ext cx="0" cy="381000"/>
          </a:xfrm>
          <a:prstGeom prst="line">
            <a:avLst/>
          </a:prstGeom>
        </p:spPr>
        <p:style>
          <a:lnRef idx="3">
            <a:schemeClr val="accent5"/>
          </a:lnRef>
          <a:fillRef idx="0">
            <a:schemeClr val="accent5"/>
          </a:fillRef>
          <a:effectRef idx="2">
            <a:schemeClr val="accent5"/>
          </a:effectRef>
          <a:fontRef idx="minor">
            <a:schemeClr val="tx1"/>
          </a:fontRef>
        </p:style>
      </p:cxnSp>
      <p:sp>
        <p:nvSpPr>
          <p:cNvPr id="20" name="Прямоугольник 19"/>
          <p:cNvSpPr/>
          <p:nvPr/>
        </p:nvSpPr>
        <p:spPr>
          <a:xfrm>
            <a:off x="647700" y="374073"/>
            <a:ext cx="10439400" cy="1066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z-Cyrl-UZ" dirty="0">
                <a:latin typeface="Times New Roman" panose="02020603050405020304" pitchFamily="18" charset="0"/>
                <a:ea typeface="Calibri" panose="020F0502020204030204" pitchFamily="34" charset="0"/>
                <a:cs typeface="Times New Roman" panose="02020603050405020304" pitchFamily="18" charset="0"/>
              </a:rPr>
              <a:t>Солиқ органлари томонидан солиқ назорати қуйидаги шаклларда амалга оширилади</a:t>
            </a:r>
            <a:r>
              <a:rPr lang="uz-Cyrl-UZ"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111251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533400" y="838200"/>
            <a:ext cx="10896600" cy="4056495"/>
          </a:xfrm>
          <a:prstGeom prst="rect">
            <a:avLst/>
          </a:prstGeom>
        </p:spPr>
        <p:txBody>
          <a:bodyPr wrap="square">
            <a:spAutoFit/>
          </a:bodyPr>
          <a:lstStyle/>
          <a:p>
            <a:pPr indent="450215" algn="just">
              <a:lnSpc>
                <a:spcPct val="115000"/>
              </a:lnSpc>
            </a:pPr>
            <a:r>
              <a:rPr lang="uz-Cyrl-UZ" sz="2800" b="1" dirty="0">
                <a:latin typeface="Times New Roman" panose="02020603050405020304" pitchFamily="18" charset="0"/>
                <a:ea typeface="Times New Roman" panose="02020603050405020304" pitchFamily="18" charset="0"/>
                <a:cs typeface="Times New Roman" panose="02020603050405020304" pitchFamily="18" charset="0"/>
              </a:rPr>
              <a:t>Солиқ мониторингининг предмети </a:t>
            </a:r>
            <a:r>
              <a:rPr lang="uz-Cyrl-UZ" sz="2800" dirty="0">
                <a:latin typeface="Times New Roman" panose="02020603050405020304" pitchFamily="18" charset="0"/>
                <a:ea typeface="Times New Roman" panose="02020603050405020304" pitchFamily="18" charset="0"/>
                <a:cs typeface="Times New Roman" panose="02020603050405020304" pitchFamily="18" charset="0"/>
              </a:rPr>
              <a:t>-  солиқ тўғрисидаги қонунчиликка риоя этиш, ўзига нисбатан солиқ мониторинги ўтказилаётган юридик шахс томонидан солиқлар ва йиғимларни ҳисоблашнинг тўғрилиги, тўлиқ ва ўз вақтида тўланганлиги (ўтказиб берилганлиги).</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pPr>
            <a:r>
              <a:rPr lang="uz-Cyrl-UZ" sz="2800" dirty="0">
                <a:latin typeface="Times New Roman" panose="02020603050405020304" pitchFamily="18" charset="0"/>
                <a:ea typeface="Times New Roman" panose="02020603050405020304" pitchFamily="18" charset="0"/>
                <a:cs typeface="Times New Roman" panose="02020603050405020304" pitchFamily="18" charset="0"/>
              </a:rPr>
              <a:t>Солиқ мониторинги юридик шахс қайси солиқлар ва йиғимларга нисбатан солиқ тўловчиси бўлса, шундай солиқлар ва йиғимларни маниторинг ўтказишни ўз ичига қамраб олади.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250158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Donut 2"/>
          <p:cNvSpPr/>
          <p:nvPr/>
        </p:nvSpPr>
        <p:spPr>
          <a:xfrm>
            <a:off x="511635" y="1660253"/>
            <a:ext cx="3519523" cy="3519523"/>
          </a:xfrm>
          <a:prstGeom prst="donut">
            <a:avLst>
              <a:gd name="adj" fmla="val 10687"/>
            </a:avLst>
          </a:prstGeom>
          <a:gradFill>
            <a:gsLst>
              <a:gs pos="16000">
                <a:schemeClr val="bg1">
                  <a:lumMod val="95000"/>
                </a:schemeClr>
              </a:gs>
              <a:gs pos="87000">
                <a:schemeClr val="bg1">
                  <a:lumMod val="65000"/>
                  <a:alpha val="52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schemeClr val="tx1"/>
              </a:solidFill>
            </a:endParaRPr>
          </a:p>
        </p:txBody>
      </p:sp>
      <p:sp>
        <p:nvSpPr>
          <p:cNvPr id="102" name="Donut 101"/>
          <p:cNvSpPr/>
          <p:nvPr/>
        </p:nvSpPr>
        <p:spPr>
          <a:xfrm>
            <a:off x="320020" y="1485159"/>
            <a:ext cx="3871476" cy="3871476"/>
          </a:xfrm>
          <a:prstGeom prst="donut">
            <a:avLst>
              <a:gd name="adj" fmla="val 1514"/>
            </a:avLst>
          </a:prstGeom>
          <a:gradFill>
            <a:gsLst>
              <a:gs pos="16000">
                <a:schemeClr val="bg1">
                  <a:lumMod val="85000"/>
                </a:schemeClr>
              </a:gs>
              <a:gs pos="87000">
                <a:schemeClr val="bg1">
                  <a:lumMod val="65000"/>
                  <a:alpha val="52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schemeClr val="tx1"/>
              </a:solidFill>
            </a:endParaRPr>
          </a:p>
        </p:txBody>
      </p:sp>
      <p:grpSp>
        <p:nvGrpSpPr>
          <p:cNvPr id="107" name="Group 106"/>
          <p:cNvGrpSpPr/>
          <p:nvPr/>
        </p:nvGrpSpPr>
        <p:grpSpPr>
          <a:xfrm>
            <a:off x="4114251" y="1143000"/>
            <a:ext cx="7041274" cy="1121796"/>
            <a:chOff x="4113734" y="1462930"/>
            <a:chExt cx="7043108" cy="1122088"/>
          </a:xfrm>
        </p:grpSpPr>
        <p:sp>
          <p:nvSpPr>
            <p:cNvPr id="4" name="Rectangle 3"/>
            <p:cNvSpPr/>
            <p:nvPr/>
          </p:nvSpPr>
          <p:spPr>
            <a:xfrm>
              <a:off x="4690885" y="1471730"/>
              <a:ext cx="6465957" cy="1104489"/>
            </a:xfrm>
            <a:prstGeom prst="rect">
              <a:avLst/>
            </a:prstGeom>
            <a:gradFill>
              <a:gsLst>
                <a:gs pos="37000">
                  <a:schemeClr val="bg1">
                    <a:lumMod val="75000"/>
                    <a:alpha val="31000"/>
                  </a:schemeClr>
                </a:gs>
                <a:gs pos="5000">
                  <a:schemeClr val="bg1">
                    <a:lumMod val="75000"/>
                  </a:schemeClr>
                </a:gs>
                <a:gs pos="100000">
                  <a:schemeClr val="bg1">
                    <a:alpha val="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13" name="TextBox 12"/>
            <p:cNvSpPr txBox="1"/>
            <p:nvPr/>
          </p:nvSpPr>
          <p:spPr>
            <a:xfrm>
              <a:off x="5486400" y="1748368"/>
              <a:ext cx="5617976" cy="584927"/>
            </a:xfrm>
            <a:prstGeom prst="rect">
              <a:avLst/>
            </a:prstGeom>
            <a:noFill/>
          </p:spPr>
          <p:txBody>
            <a:bodyPr wrap="square" rtlCol="0" anchor="ctr">
              <a:spAutoFit/>
            </a:bodyPr>
            <a:lstStyle/>
            <a:p>
              <a:pPr indent="450215"/>
              <a:r>
                <a:rPr lang="uz-Cyrl-UZ" sz="3200" b="1" dirty="0">
                  <a:latin typeface="Times New Roman" panose="02020603050405020304" pitchFamily="18" charset="0"/>
                  <a:ea typeface="Calibri" panose="020F0502020204030204" pitchFamily="34" charset="0"/>
                  <a:cs typeface="Times New Roman" panose="02020603050405020304" pitchFamily="18" charset="0"/>
                </a:rPr>
                <a:t>Камерал солиқ </a:t>
              </a:r>
              <a:r>
                <a:rPr lang="uz-Cyrl-UZ" sz="3200" b="1" dirty="0" smtClean="0">
                  <a:latin typeface="Times New Roman" panose="02020603050405020304" pitchFamily="18" charset="0"/>
                  <a:ea typeface="Calibri" panose="020F0502020204030204" pitchFamily="34" charset="0"/>
                  <a:cs typeface="Times New Roman" panose="02020603050405020304" pitchFamily="18" charset="0"/>
                </a:rPr>
                <a:t>текшируви</a:t>
              </a:r>
              <a:endParaRPr lang="ru-RU"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03" name="Oval 102"/>
            <p:cNvSpPr>
              <a:spLocks noChangeAspect="1"/>
            </p:cNvSpPr>
            <p:nvPr/>
          </p:nvSpPr>
          <p:spPr>
            <a:xfrm>
              <a:off x="4113734" y="1462930"/>
              <a:ext cx="1122088" cy="1122088"/>
            </a:xfrm>
            <a:prstGeom prst="ellipse">
              <a:avLst/>
            </a:prstGeom>
            <a:gradFill flip="none" rotWithShape="1">
              <a:gsLst>
                <a:gs pos="0">
                  <a:schemeClr val="accent1">
                    <a:lumMod val="50000"/>
                  </a:schemeClr>
                </a:gs>
                <a:gs pos="50000">
                  <a:schemeClr val="accent1">
                    <a:lumMod val="75000"/>
                  </a:schemeClr>
                </a:gs>
                <a:gs pos="100000">
                  <a:schemeClr val="accent1"/>
                </a:gs>
              </a:gsLst>
              <a:lin ang="18900000" scaled="1"/>
              <a:tileRect/>
            </a:gradFill>
            <a:ln w="0">
              <a:noFill/>
              <a:prstDash val="solid"/>
              <a:round/>
              <a:headEnd/>
              <a:tailEnd/>
            </a:ln>
          </p:spPr>
          <p:txBody>
            <a:bodyPr vert="horz" wrap="square" lIns="71981" tIns="91416" rIns="71981" bIns="91416" numCol="1" anchor="ctr" anchorCtr="1" compatLnSpc="1">
              <a:prstTxWarp prst="textNoShape">
                <a:avLst/>
              </a:prstTxWarp>
            </a:bodyPr>
            <a:lstStyle/>
            <a:p>
              <a:r>
                <a:rPr lang="en-US" sz="4399" kern="0" dirty="0">
                  <a:solidFill>
                    <a:schemeClr val="bg1"/>
                  </a:solidFill>
                  <a:latin typeface="Arial" pitchFamily="34" charset="0"/>
                  <a:cs typeface="Arial" pitchFamily="34" charset="0"/>
                </a:rPr>
                <a:t>1</a:t>
              </a:r>
            </a:p>
          </p:txBody>
        </p:sp>
      </p:grpSp>
      <p:grpSp>
        <p:nvGrpSpPr>
          <p:cNvPr id="6" name="Group 5"/>
          <p:cNvGrpSpPr/>
          <p:nvPr/>
        </p:nvGrpSpPr>
        <p:grpSpPr>
          <a:xfrm>
            <a:off x="4880486" y="2923529"/>
            <a:ext cx="7033000" cy="1129014"/>
            <a:chOff x="4878898" y="3243971"/>
            <a:chExt cx="7033000" cy="1129014"/>
          </a:xfrm>
        </p:grpSpPr>
        <p:sp>
          <p:nvSpPr>
            <p:cNvPr id="19" name="Rectangle 18"/>
            <p:cNvSpPr/>
            <p:nvPr/>
          </p:nvSpPr>
          <p:spPr>
            <a:xfrm>
              <a:off x="5447627" y="3268786"/>
              <a:ext cx="6464271" cy="1104199"/>
            </a:xfrm>
            <a:prstGeom prst="rect">
              <a:avLst/>
            </a:prstGeom>
            <a:gradFill>
              <a:gsLst>
                <a:gs pos="37000">
                  <a:schemeClr val="bg1">
                    <a:lumMod val="75000"/>
                    <a:alpha val="31000"/>
                  </a:schemeClr>
                </a:gs>
                <a:gs pos="5000">
                  <a:schemeClr val="bg1">
                    <a:lumMod val="75000"/>
                  </a:schemeClr>
                </a:gs>
                <a:gs pos="100000">
                  <a:schemeClr val="bg1">
                    <a:alpha val="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21" name="TextBox 20"/>
            <p:cNvSpPr txBox="1"/>
            <p:nvPr/>
          </p:nvSpPr>
          <p:spPr>
            <a:xfrm>
              <a:off x="6409312" y="3550320"/>
              <a:ext cx="4942900" cy="584775"/>
            </a:xfrm>
            <a:prstGeom prst="rect">
              <a:avLst/>
            </a:prstGeom>
            <a:noFill/>
          </p:spPr>
          <p:txBody>
            <a:bodyPr wrap="square" rtlCol="0" anchor="ctr">
              <a:spAutoFit/>
            </a:bodyPr>
            <a:lstStyle/>
            <a:p>
              <a:pPr algn="ctr"/>
              <a:r>
                <a:rPr lang="uz-Cyrl-UZ" sz="3200" b="1" dirty="0" smtClean="0">
                  <a:latin typeface="Times New Roman" panose="02020603050405020304" pitchFamily="18" charset="0"/>
                  <a:ea typeface="Calibri" panose="020F0502020204030204" pitchFamily="34" charset="0"/>
                  <a:cs typeface="Times New Roman" panose="02020603050405020304" pitchFamily="18" charset="0"/>
                </a:rPr>
                <a:t>Сайёр </a:t>
              </a:r>
              <a:r>
                <a:rPr lang="uz-Cyrl-UZ" sz="3200" b="1" dirty="0">
                  <a:latin typeface="Times New Roman" panose="02020603050405020304" pitchFamily="18" charset="0"/>
                  <a:ea typeface="Calibri" panose="020F0502020204030204" pitchFamily="34" charset="0"/>
                  <a:cs typeface="Times New Roman" panose="02020603050405020304" pitchFamily="18" charset="0"/>
                </a:rPr>
                <a:t>солиқ текшируви</a:t>
              </a:r>
              <a:endParaRPr lang="ru-RU" sz="3200" b="1" dirty="0"/>
            </a:p>
          </p:txBody>
        </p:sp>
        <p:sp>
          <p:nvSpPr>
            <p:cNvPr id="105" name="Oval 104"/>
            <p:cNvSpPr>
              <a:spLocks noChangeAspect="1"/>
            </p:cNvSpPr>
            <p:nvPr/>
          </p:nvSpPr>
          <p:spPr>
            <a:xfrm>
              <a:off x="4878898" y="3243971"/>
              <a:ext cx="1121795" cy="1121795"/>
            </a:xfrm>
            <a:prstGeom prst="ellipse">
              <a:avLst/>
            </a:prstGeom>
            <a:gradFill flip="none" rotWithShape="1">
              <a:gsLst>
                <a:gs pos="0">
                  <a:schemeClr val="accent1">
                    <a:lumMod val="50000"/>
                  </a:schemeClr>
                </a:gs>
                <a:gs pos="50000">
                  <a:schemeClr val="accent1">
                    <a:lumMod val="75000"/>
                  </a:schemeClr>
                </a:gs>
                <a:gs pos="100000">
                  <a:schemeClr val="accent1"/>
                </a:gs>
              </a:gsLst>
              <a:lin ang="18900000" scaled="1"/>
              <a:tileRect/>
            </a:gradFill>
            <a:ln w="0">
              <a:noFill/>
              <a:prstDash val="solid"/>
              <a:round/>
              <a:headEnd/>
              <a:tailEnd/>
            </a:ln>
          </p:spPr>
          <p:txBody>
            <a:bodyPr vert="horz" wrap="square" lIns="71981" tIns="91416" rIns="71981" bIns="91416" numCol="1" anchor="ctr" anchorCtr="1" compatLnSpc="1">
              <a:prstTxWarp prst="textNoShape">
                <a:avLst/>
              </a:prstTxWarp>
            </a:bodyPr>
            <a:lstStyle/>
            <a:p>
              <a:r>
                <a:rPr lang="en-US" sz="4399" kern="0">
                  <a:solidFill>
                    <a:schemeClr val="bg1"/>
                  </a:solidFill>
                  <a:latin typeface="Arial" pitchFamily="34" charset="0"/>
                  <a:cs typeface="Arial" pitchFamily="34" charset="0"/>
                </a:rPr>
                <a:t>2</a:t>
              </a:r>
            </a:p>
          </p:txBody>
        </p:sp>
      </p:grpSp>
      <p:grpSp>
        <p:nvGrpSpPr>
          <p:cNvPr id="7" name="Group 6"/>
          <p:cNvGrpSpPr/>
          <p:nvPr/>
        </p:nvGrpSpPr>
        <p:grpSpPr>
          <a:xfrm>
            <a:off x="4098933" y="4693751"/>
            <a:ext cx="7032998" cy="1125634"/>
            <a:chOff x="4097345" y="5014193"/>
            <a:chExt cx="7032998" cy="1125634"/>
          </a:xfrm>
        </p:grpSpPr>
        <p:sp>
          <p:nvSpPr>
            <p:cNvPr id="112" name="Rectangle 111"/>
            <p:cNvSpPr/>
            <p:nvPr/>
          </p:nvSpPr>
          <p:spPr>
            <a:xfrm>
              <a:off x="4666071" y="5035626"/>
              <a:ext cx="6464272" cy="1104201"/>
            </a:xfrm>
            <a:prstGeom prst="rect">
              <a:avLst/>
            </a:prstGeom>
            <a:gradFill>
              <a:gsLst>
                <a:gs pos="37000">
                  <a:schemeClr val="bg1">
                    <a:lumMod val="75000"/>
                    <a:alpha val="31000"/>
                  </a:schemeClr>
                </a:gs>
                <a:gs pos="5000">
                  <a:schemeClr val="bg1">
                    <a:lumMod val="75000"/>
                  </a:schemeClr>
                </a:gs>
                <a:gs pos="100000">
                  <a:schemeClr val="bg1">
                    <a:alpha val="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113" name="TextBox 112"/>
            <p:cNvSpPr txBox="1"/>
            <p:nvPr/>
          </p:nvSpPr>
          <p:spPr>
            <a:xfrm>
              <a:off x="5592845" y="5312192"/>
              <a:ext cx="5277737" cy="584775"/>
            </a:xfrm>
            <a:prstGeom prst="rect">
              <a:avLst/>
            </a:prstGeom>
            <a:noFill/>
          </p:spPr>
          <p:txBody>
            <a:bodyPr wrap="square" rtlCol="0" anchor="ctr">
              <a:spAutoFit/>
            </a:bodyPr>
            <a:lstStyle/>
            <a:p>
              <a:pPr algn="ctr"/>
              <a:r>
                <a:rPr lang="uz-Cyrl-UZ" sz="3200" b="1" dirty="0" smtClean="0">
                  <a:latin typeface="Times New Roman" panose="02020603050405020304" pitchFamily="18" charset="0"/>
                  <a:ea typeface="Calibri" panose="020F0502020204030204" pitchFamily="34" charset="0"/>
                  <a:cs typeface="Times New Roman" panose="02020603050405020304" pitchFamily="18" charset="0"/>
                </a:rPr>
                <a:t>Солиқ </a:t>
              </a:r>
              <a:r>
                <a:rPr lang="uz-Cyrl-UZ" sz="3200" b="1" dirty="0">
                  <a:latin typeface="Times New Roman" panose="02020603050405020304" pitchFamily="18" charset="0"/>
                  <a:ea typeface="Calibri" panose="020F0502020204030204" pitchFamily="34" charset="0"/>
                  <a:cs typeface="Times New Roman" panose="02020603050405020304" pitchFamily="18" charset="0"/>
                </a:rPr>
                <a:t>аудити</a:t>
              </a:r>
              <a:endParaRPr lang="ru-RU" sz="3200" b="1" dirty="0"/>
            </a:p>
          </p:txBody>
        </p:sp>
        <p:sp>
          <p:nvSpPr>
            <p:cNvPr id="114" name="Oval 113"/>
            <p:cNvSpPr>
              <a:spLocks noChangeAspect="1"/>
            </p:cNvSpPr>
            <p:nvPr/>
          </p:nvSpPr>
          <p:spPr>
            <a:xfrm>
              <a:off x="4097345" y="5014193"/>
              <a:ext cx="1121795" cy="1121795"/>
            </a:xfrm>
            <a:prstGeom prst="ellipse">
              <a:avLst/>
            </a:prstGeom>
            <a:gradFill flip="none" rotWithShape="1">
              <a:gsLst>
                <a:gs pos="0">
                  <a:schemeClr val="accent1">
                    <a:lumMod val="50000"/>
                  </a:schemeClr>
                </a:gs>
                <a:gs pos="50000">
                  <a:schemeClr val="accent1">
                    <a:lumMod val="75000"/>
                  </a:schemeClr>
                </a:gs>
                <a:gs pos="100000">
                  <a:schemeClr val="accent1"/>
                </a:gs>
              </a:gsLst>
              <a:lin ang="18900000" scaled="1"/>
              <a:tileRect/>
            </a:gradFill>
            <a:ln w="0">
              <a:noFill/>
              <a:prstDash val="solid"/>
              <a:round/>
              <a:headEnd/>
              <a:tailEnd/>
            </a:ln>
          </p:spPr>
          <p:txBody>
            <a:bodyPr vert="horz" wrap="square" lIns="71981" tIns="91416" rIns="71981" bIns="91416" numCol="1" anchor="ctr" anchorCtr="1" compatLnSpc="1">
              <a:prstTxWarp prst="textNoShape">
                <a:avLst/>
              </a:prstTxWarp>
            </a:bodyPr>
            <a:lstStyle/>
            <a:p>
              <a:r>
                <a:rPr lang="en-US" sz="4399" kern="0">
                  <a:solidFill>
                    <a:schemeClr val="bg1"/>
                  </a:solidFill>
                  <a:latin typeface="Arial" pitchFamily="34" charset="0"/>
                  <a:cs typeface="Arial" pitchFamily="34" charset="0"/>
                </a:rPr>
                <a:t>3</a:t>
              </a:r>
            </a:p>
          </p:txBody>
        </p:sp>
      </p:grpSp>
      <p:sp>
        <p:nvSpPr>
          <p:cNvPr id="8" name="Прямоугольник 7"/>
          <p:cNvSpPr/>
          <p:nvPr/>
        </p:nvSpPr>
        <p:spPr>
          <a:xfrm>
            <a:off x="960358" y="2667548"/>
            <a:ext cx="2590800" cy="1384995"/>
          </a:xfrm>
          <a:prstGeom prst="rect">
            <a:avLst/>
          </a:prstGeom>
        </p:spPr>
        <p:txBody>
          <a:bodyPr wrap="square">
            <a:spAutoFit/>
          </a:bodyPr>
          <a:lstStyle/>
          <a:p>
            <a:pPr algn="ctr"/>
            <a:r>
              <a:rPr lang="uz-Cyrl-UZ" sz="2800" b="1" dirty="0">
                <a:latin typeface="Times New Roman" panose="02020603050405020304" pitchFamily="18" charset="0"/>
                <a:cs typeface="Times New Roman" panose="02020603050405020304" pitchFamily="18" charset="0"/>
              </a:rPr>
              <a:t>Солиқ </a:t>
            </a:r>
            <a:r>
              <a:rPr lang="uz-Cyrl-UZ" sz="2800" b="1" dirty="0" smtClean="0">
                <a:latin typeface="Times New Roman" panose="02020603050405020304" pitchFamily="18" charset="0"/>
                <a:ea typeface="Calibri" panose="020F0502020204030204" pitchFamily="34" charset="0"/>
                <a:cs typeface="Times New Roman" panose="02020603050405020304" pitchFamily="18" charset="0"/>
              </a:rPr>
              <a:t>текшируви турлари</a:t>
            </a:r>
            <a:endParaRPr lang="ru-RU" sz="2800" b="1" dirty="0">
              <a:latin typeface="Times New Roman" panose="02020603050405020304" pitchFamily="18" charset="0"/>
              <a:cs typeface="Times New Roman" panose="02020603050405020304" pitchFamily="18" charset="0"/>
            </a:endParaRPr>
          </a:p>
        </p:txBody>
      </p:sp>
      <p:grpSp>
        <p:nvGrpSpPr>
          <p:cNvPr id="104" name="Group 130"/>
          <p:cNvGrpSpPr/>
          <p:nvPr/>
        </p:nvGrpSpPr>
        <p:grpSpPr>
          <a:xfrm>
            <a:off x="574615" y="5028695"/>
            <a:ext cx="2604128" cy="1817911"/>
            <a:chOff x="5441949" y="1524000"/>
            <a:chExt cx="6062663" cy="4232275"/>
          </a:xfrm>
        </p:grpSpPr>
        <p:sp>
          <p:nvSpPr>
            <p:cNvPr id="106" name="Freeform 7"/>
            <p:cNvSpPr>
              <a:spLocks noEditPoints="1"/>
            </p:cNvSpPr>
            <p:nvPr/>
          </p:nvSpPr>
          <p:spPr bwMode="auto">
            <a:xfrm>
              <a:off x="8642349" y="3092450"/>
              <a:ext cx="2162175" cy="2663825"/>
            </a:xfrm>
            <a:custGeom>
              <a:avLst/>
              <a:gdLst>
                <a:gd name="T0" fmla="*/ 1265 w 1362"/>
                <a:gd name="T1" fmla="*/ 1602 h 1678"/>
                <a:gd name="T2" fmla="*/ 1288 w 1362"/>
                <a:gd name="T3" fmla="*/ 1591 h 1678"/>
                <a:gd name="T4" fmla="*/ 1299 w 1362"/>
                <a:gd name="T5" fmla="*/ 1586 h 1678"/>
                <a:gd name="T6" fmla="*/ 1306 w 1362"/>
                <a:gd name="T7" fmla="*/ 1583 h 1678"/>
                <a:gd name="T8" fmla="*/ 1315 w 1362"/>
                <a:gd name="T9" fmla="*/ 1578 h 1678"/>
                <a:gd name="T10" fmla="*/ 1362 w 1362"/>
                <a:gd name="T11" fmla="*/ 1552 h 1678"/>
                <a:gd name="T12" fmla="*/ 902 w 1362"/>
                <a:gd name="T13" fmla="*/ 778 h 1678"/>
                <a:gd name="T14" fmla="*/ 1233 w 1362"/>
                <a:gd name="T15" fmla="*/ 1615 h 1678"/>
                <a:gd name="T16" fmla="*/ 1095 w 1362"/>
                <a:gd name="T17" fmla="*/ 1658 h 1678"/>
                <a:gd name="T18" fmla="*/ 951 w 1362"/>
                <a:gd name="T19" fmla="*/ 1677 h 1678"/>
                <a:gd name="T20" fmla="*/ 804 w 1362"/>
                <a:gd name="T21" fmla="*/ 1674 h 1678"/>
                <a:gd name="T22" fmla="*/ 656 w 1362"/>
                <a:gd name="T23" fmla="*/ 1645 h 1678"/>
                <a:gd name="T24" fmla="*/ 518 w 1362"/>
                <a:gd name="T25" fmla="*/ 1592 h 1678"/>
                <a:gd name="T26" fmla="*/ 398 w 1362"/>
                <a:gd name="T27" fmla="*/ 1525 h 1678"/>
                <a:gd name="T28" fmla="*/ 292 w 1362"/>
                <a:gd name="T29" fmla="*/ 1442 h 1678"/>
                <a:gd name="T30" fmla="*/ 201 w 1362"/>
                <a:gd name="T31" fmla="*/ 1344 h 1678"/>
                <a:gd name="T32" fmla="*/ 126 w 1362"/>
                <a:gd name="T33" fmla="*/ 1235 h 1678"/>
                <a:gd name="T34" fmla="*/ 68 w 1362"/>
                <a:gd name="T35" fmla="*/ 1118 h 1678"/>
                <a:gd name="T36" fmla="*/ 26 w 1362"/>
                <a:gd name="T37" fmla="*/ 992 h 1678"/>
                <a:gd name="T38" fmla="*/ 5 w 1362"/>
                <a:gd name="T39" fmla="*/ 862 h 1678"/>
                <a:gd name="T40" fmla="*/ 2 w 1362"/>
                <a:gd name="T41" fmla="*/ 727 h 1678"/>
                <a:gd name="T42" fmla="*/ 20 w 1362"/>
                <a:gd name="T43" fmla="*/ 593 h 1678"/>
                <a:gd name="T44" fmla="*/ 59 w 1362"/>
                <a:gd name="T45" fmla="*/ 459 h 1678"/>
                <a:gd name="T46" fmla="*/ 118 w 1362"/>
                <a:gd name="T47" fmla="*/ 332 h 1678"/>
                <a:gd name="T48" fmla="*/ 195 w 1362"/>
                <a:gd name="T49" fmla="*/ 217 h 1678"/>
                <a:gd name="T50" fmla="*/ 286 w 1362"/>
                <a:gd name="T51" fmla="*/ 119 h 1678"/>
                <a:gd name="T52" fmla="*/ 374 w 1362"/>
                <a:gd name="T53" fmla="*/ 47 h 1678"/>
                <a:gd name="T54" fmla="*/ 374 w 1362"/>
                <a:gd name="T55" fmla="*/ 47 h 1678"/>
                <a:gd name="T56" fmla="*/ 384 w 1362"/>
                <a:gd name="T57" fmla="*/ 40 h 1678"/>
                <a:gd name="T58" fmla="*/ 384 w 1362"/>
                <a:gd name="T59" fmla="*/ 40 h 1678"/>
                <a:gd name="T60" fmla="*/ 396 w 1362"/>
                <a:gd name="T61" fmla="*/ 31 h 1678"/>
                <a:gd name="T62" fmla="*/ 396 w 1362"/>
                <a:gd name="T63" fmla="*/ 31 h 1678"/>
                <a:gd name="T64" fmla="*/ 446 w 1362"/>
                <a:gd name="T65" fmla="*/ 0 h 1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2" h="1678">
                  <a:moveTo>
                    <a:pt x="1288" y="1591"/>
                  </a:moveTo>
                  <a:lnTo>
                    <a:pt x="1265" y="1602"/>
                  </a:lnTo>
                  <a:lnTo>
                    <a:pt x="1265" y="1601"/>
                  </a:lnTo>
                  <a:lnTo>
                    <a:pt x="1288" y="1591"/>
                  </a:lnTo>
                  <a:close/>
                  <a:moveTo>
                    <a:pt x="1306" y="1583"/>
                  </a:moveTo>
                  <a:lnTo>
                    <a:pt x="1299" y="1586"/>
                  </a:lnTo>
                  <a:lnTo>
                    <a:pt x="1288" y="1591"/>
                  </a:lnTo>
                  <a:lnTo>
                    <a:pt x="1306" y="1583"/>
                  </a:lnTo>
                  <a:close/>
                  <a:moveTo>
                    <a:pt x="1362" y="1552"/>
                  </a:moveTo>
                  <a:lnTo>
                    <a:pt x="1315" y="1578"/>
                  </a:lnTo>
                  <a:lnTo>
                    <a:pt x="1306" y="1583"/>
                  </a:lnTo>
                  <a:lnTo>
                    <a:pt x="1362" y="1552"/>
                  </a:lnTo>
                  <a:close/>
                  <a:moveTo>
                    <a:pt x="374" y="47"/>
                  </a:moveTo>
                  <a:lnTo>
                    <a:pt x="902" y="778"/>
                  </a:lnTo>
                  <a:lnTo>
                    <a:pt x="1265" y="1601"/>
                  </a:lnTo>
                  <a:lnTo>
                    <a:pt x="1233" y="1615"/>
                  </a:lnTo>
                  <a:lnTo>
                    <a:pt x="1165" y="1639"/>
                  </a:lnTo>
                  <a:lnTo>
                    <a:pt x="1095" y="1658"/>
                  </a:lnTo>
                  <a:lnTo>
                    <a:pt x="1024" y="1670"/>
                  </a:lnTo>
                  <a:lnTo>
                    <a:pt x="951" y="1677"/>
                  </a:lnTo>
                  <a:lnTo>
                    <a:pt x="878" y="1678"/>
                  </a:lnTo>
                  <a:lnTo>
                    <a:pt x="804" y="1674"/>
                  </a:lnTo>
                  <a:lnTo>
                    <a:pt x="730" y="1662"/>
                  </a:lnTo>
                  <a:lnTo>
                    <a:pt x="656" y="1645"/>
                  </a:lnTo>
                  <a:lnTo>
                    <a:pt x="583" y="1620"/>
                  </a:lnTo>
                  <a:lnTo>
                    <a:pt x="518" y="1592"/>
                  </a:lnTo>
                  <a:lnTo>
                    <a:pt x="456" y="1561"/>
                  </a:lnTo>
                  <a:lnTo>
                    <a:pt x="398" y="1525"/>
                  </a:lnTo>
                  <a:lnTo>
                    <a:pt x="344" y="1485"/>
                  </a:lnTo>
                  <a:lnTo>
                    <a:pt x="292" y="1442"/>
                  </a:lnTo>
                  <a:lnTo>
                    <a:pt x="244" y="1395"/>
                  </a:lnTo>
                  <a:lnTo>
                    <a:pt x="201" y="1344"/>
                  </a:lnTo>
                  <a:lnTo>
                    <a:pt x="162" y="1291"/>
                  </a:lnTo>
                  <a:lnTo>
                    <a:pt x="126" y="1235"/>
                  </a:lnTo>
                  <a:lnTo>
                    <a:pt x="95" y="1177"/>
                  </a:lnTo>
                  <a:lnTo>
                    <a:pt x="68" y="1118"/>
                  </a:lnTo>
                  <a:lnTo>
                    <a:pt x="44" y="1056"/>
                  </a:lnTo>
                  <a:lnTo>
                    <a:pt x="26" y="992"/>
                  </a:lnTo>
                  <a:lnTo>
                    <a:pt x="13" y="927"/>
                  </a:lnTo>
                  <a:lnTo>
                    <a:pt x="5" y="862"/>
                  </a:lnTo>
                  <a:lnTo>
                    <a:pt x="0" y="795"/>
                  </a:lnTo>
                  <a:lnTo>
                    <a:pt x="2" y="727"/>
                  </a:lnTo>
                  <a:lnTo>
                    <a:pt x="8" y="660"/>
                  </a:lnTo>
                  <a:lnTo>
                    <a:pt x="20" y="593"/>
                  </a:lnTo>
                  <a:lnTo>
                    <a:pt x="37" y="525"/>
                  </a:lnTo>
                  <a:lnTo>
                    <a:pt x="59" y="459"/>
                  </a:lnTo>
                  <a:lnTo>
                    <a:pt x="86" y="394"/>
                  </a:lnTo>
                  <a:lnTo>
                    <a:pt x="118" y="332"/>
                  </a:lnTo>
                  <a:lnTo>
                    <a:pt x="154" y="273"/>
                  </a:lnTo>
                  <a:lnTo>
                    <a:pt x="195" y="217"/>
                  </a:lnTo>
                  <a:lnTo>
                    <a:pt x="239" y="166"/>
                  </a:lnTo>
                  <a:lnTo>
                    <a:pt x="286" y="119"/>
                  </a:lnTo>
                  <a:lnTo>
                    <a:pt x="336" y="75"/>
                  </a:lnTo>
                  <a:lnTo>
                    <a:pt x="374" y="47"/>
                  </a:lnTo>
                  <a:close/>
                  <a:moveTo>
                    <a:pt x="384" y="40"/>
                  </a:moveTo>
                  <a:lnTo>
                    <a:pt x="374" y="47"/>
                  </a:lnTo>
                  <a:lnTo>
                    <a:pt x="374" y="47"/>
                  </a:lnTo>
                  <a:lnTo>
                    <a:pt x="384" y="40"/>
                  </a:lnTo>
                  <a:close/>
                  <a:moveTo>
                    <a:pt x="396" y="31"/>
                  </a:moveTo>
                  <a:lnTo>
                    <a:pt x="384" y="40"/>
                  </a:lnTo>
                  <a:lnTo>
                    <a:pt x="390" y="35"/>
                  </a:lnTo>
                  <a:lnTo>
                    <a:pt x="396" y="31"/>
                  </a:lnTo>
                  <a:close/>
                  <a:moveTo>
                    <a:pt x="446" y="0"/>
                  </a:moveTo>
                  <a:lnTo>
                    <a:pt x="396" y="31"/>
                  </a:lnTo>
                  <a:lnTo>
                    <a:pt x="409" y="23"/>
                  </a:lnTo>
                  <a:lnTo>
                    <a:pt x="446" y="0"/>
                  </a:lnTo>
                  <a:close/>
                </a:path>
              </a:pathLst>
            </a:custGeom>
            <a:solidFill>
              <a:schemeClr val="tx1">
                <a:alpha val="14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08" name="Freeform 8"/>
            <p:cNvSpPr>
              <a:spLocks/>
            </p:cNvSpPr>
            <p:nvPr/>
          </p:nvSpPr>
          <p:spPr bwMode="auto">
            <a:xfrm>
              <a:off x="10074274" y="4327525"/>
              <a:ext cx="1339850" cy="504825"/>
            </a:xfrm>
            <a:custGeom>
              <a:avLst/>
              <a:gdLst>
                <a:gd name="T0" fmla="*/ 0 w 844"/>
                <a:gd name="T1" fmla="*/ 0 h 318"/>
                <a:gd name="T2" fmla="*/ 842 w 844"/>
                <a:gd name="T3" fmla="*/ 318 h 318"/>
                <a:gd name="T4" fmla="*/ 844 w 844"/>
                <a:gd name="T5" fmla="*/ 314 h 318"/>
                <a:gd name="T6" fmla="*/ 842 w 844"/>
                <a:gd name="T7" fmla="*/ 318 h 318"/>
                <a:gd name="T8" fmla="*/ 0 w 844"/>
                <a:gd name="T9" fmla="*/ 0 h 318"/>
              </a:gdLst>
              <a:ahLst/>
              <a:cxnLst>
                <a:cxn ang="0">
                  <a:pos x="T0" y="T1"/>
                </a:cxn>
                <a:cxn ang="0">
                  <a:pos x="T2" y="T3"/>
                </a:cxn>
                <a:cxn ang="0">
                  <a:pos x="T4" y="T5"/>
                </a:cxn>
                <a:cxn ang="0">
                  <a:pos x="T6" y="T7"/>
                </a:cxn>
                <a:cxn ang="0">
                  <a:pos x="T8" y="T9"/>
                </a:cxn>
              </a:cxnLst>
              <a:rect l="0" t="0" r="r" b="b"/>
              <a:pathLst>
                <a:path w="844" h="318">
                  <a:moveTo>
                    <a:pt x="0" y="0"/>
                  </a:moveTo>
                  <a:lnTo>
                    <a:pt x="842" y="318"/>
                  </a:lnTo>
                  <a:lnTo>
                    <a:pt x="844" y="314"/>
                  </a:lnTo>
                  <a:lnTo>
                    <a:pt x="842" y="318"/>
                  </a:lnTo>
                  <a:lnTo>
                    <a:pt x="0" y="0"/>
                  </a:lnTo>
                  <a:close/>
                </a:path>
              </a:pathLst>
            </a:custGeom>
            <a:solidFill>
              <a:schemeClr val="tx1">
                <a:alpha val="32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09" name="Freeform 9"/>
            <p:cNvSpPr>
              <a:spLocks/>
            </p:cNvSpPr>
            <p:nvPr/>
          </p:nvSpPr>
          <p:spPr bwMode="auto">
            <a:xfrm>
              <a:off x="9236074" y="2903537"/>
              <a:ext cx="838200" cy="1423987"/>
            </a:xfrm>
            <a:custGeom>
              <a:avLst/>
              <a:gdLst>
                <a:gd name="T0" fmla="*/ 427 w 528"/>
                <a:gd name="T1" fmla="*/ 0 h 897"/>
                <a:gd name="T2" fmla="*/ 528 w 528"/>
                <a:gd name="T3" fmla="*/ 897 h 897"/>
                <a:gd name="T4" fmla="*/ 0 w 528"/>
                <a:gd name="T5" fmla="*/ 166 h 897"/>
                <a:gd name="T6" fmla="*/ 35 w 528"/>
                <a:gd name="T7" fmla="*/ 142 h 897"/>
                <a:gd name="T8" fmla="*/ 72 w 528"/>
                <a:gd name="T9" fmla="*/ 119 h 897"/>
                <a:gd name="T10" fmla="*/ 72 w 528"/>
                <a:gd name="T11" fmla="*/ 118 h 897"/>
                <a:gd name="T12" fmla="*/ 110 w 528"/>
                <a:gd name="T13" fmla="*/ 98 h 897"/>
                <a:gd name="T14" fmla="*/ 148 w 528"/>
                <a:gd name="T15" fmla="*/ 78 h 897"/>
                <a:gd name="T16" fmla="*/ 150 w 528"/>
                <a:gd name="T17" fmla="*/ 77 h 897"/>
                <a:gd name="T18" fmla="*/ 202 w 528"/>
                <a:gd name="T19" fmla="*/ 56 h 897"/>
                <a:gd name="T20" fmla="*/ 204 w 528"/>
                <a:gd name="T21" fmla="*/ 55 h 897"/>
                <a:gd name="T22" fmla="*/ 227 w 528"/>
                <a:gd name="T23" fmla="*/ 46 h 897"/>
                <a:gd name="T24" fmla="*/ 232 w 528"/>
                <a:gd name="T25" fmla="*/ 45 h 897"/>
                <a:gd name="T26" fmla="*/ 283 w 528"/>
                <a:gd name="T27" fmla="*/ 28 h 897"/>
                <a:gd name="T28" fmla="*/ 288 w 528"/>
                <a:gd name="T29" fmla="*/ 27 h 897"/>
                <a:gd name="T30" fmla="*/ 310 w 528"/>
                <a:gd name="T31" fmla="*/ 22 h 897"/>
                <a:gd name="T32" fmla="*/ 315 w 528"/>
                <a:gd name="T33" fmla="*/ 21 h 897"/>
                <a:gd name="T34" fmla="*/ 367 w 528"/>
                <a:gd name="T35" fmla="*/ 9 h 897"/>
                <a:gd name="T36" fmla="*/ 373 w 528"/>
                <a:gd name="T37" fmla="*/ 8 h 897"/>
                <a:gd name="T38" fmla="*/ 395 w 528"/>
                <a:gd name="T39" fmla="*/ 5 h 897"/>
                <a:gd name="T40" fmla="*/ 400 w 528"/>
                <a:gd name="T41" fmla="*/ 4 h 897"/>
                <a:gd name="T42" fmla="*/ 427 w 528"/>
                <a:gd name="T43" fmla="*/ 0 h 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28" h="897">
                  <a:moveTo>
                    <a:pt x="427" y="0"/>
                  </a:moveTo>
                  <a:lnTo>
                    <a:pt x="528" y="897"/>
                  </a:lnTo>
                  <a:lnTo>
                    <a:pt x="0" y="166"/>
                  </a:lnTo>
                  <a:lnTo>
                    <a:pt x="35" y="142"/>
                  </a:lnTo>
                  <a:lnTo>
                    <a:pt x="72" y="119"/>
                  </a:lnTo>
                  <a:lnTo>
                    <a:pt x="72" y="118"/>
                  </a:lnTo>
                  <a:lnTo>
                    <a:pt x="110" y="98"/>
                  </a:lnTo>
                  <a:lnTo>
                    <a:pt x="148" y="78"/>
                  </a:lnTo>
                  <a:lnTo>
                    <a:pt x="150" y="77"/>
                  </a:lnTo>
                  <a:lnTo>
                    <a:pt x="202" y="56"/>
                  </a:lnTo>
                  <a:lnTo>
                    <a:pt x="204" y="55"/>
                  </a:lnTo>
                  <a:lnTo>
                    <a:pt x="227" y="46"/>
                  </a:lnTo>
                  <a:lnTo>
                    <a:pt x="232" y="45"/>
                  </a:lnTo>
                  <a:lnTo>
                    <a:pt x="283" y="28"/>
                  </a:lnTo>
                  <a:lnTo>
                    <a:pt x="288" y="27"/>
                  </a:lnTo>
                  <a:lnTo>
                    <a:pt x="310" y="22"/>
                  </a:lnTo>
                  <a:lnTo>
                    <a:pt x="315" y="21"/>
                  </a:lnTo>
                  <a:lnTo>
                    <a:pt x="367" y="9"/>
                  </a:lnTo>
                  <a:lnTo>
                    <a:pt x="373" y="8"/>
                  </a:lnTo>
                  <a:lnTo>
                    <a:pt x="395" y="5"/>
                  </a:lnTo>
                  <a:lnTo>
                    <a:pt x="400" y="4"/>
                  </a:lnTo>
                  <a:lnTo>
                    <a:pt x="427" y="0"/>
                  </a:lnTo>
                  <a:close/>
                </a:path>
              </a:pathLst>
            </a:custGeom>
            <a:solidFill>
              <a:schemeClr val="tx1">
                <a:alpha val="30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10" name="Rectangle 11"/>
            <p:cNvSpPr>
              <a:spLocks noChangeArrowheads="1"/>
            </p:cNvSpPr>
            <p:nvPr/>
          </p:nvSpPr>
          <p:spPr bwMode="auto">
            <a:xfrm>
              <a:off x="11437937" y="3898900"/>
              <a:ext cx="1588" cy="1587"/>
            </a:xfrm>
            <a:prstGeom prst="rect">
              <a:avLst/>
            </a:prstGeom>
            <a:solidFill>
              <a:schemeClr val="tx1">
                <a:alpha val="32000"/>
              </a:schemeClr>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11" name="Freeform 12"/>
            <p:cNvSpPr>
              <a:spLocks/>
            </p:cNvSpPr>
            <p:nvPr/>
          </p:nvSpPr>
          <p:spPr bwMode="auto">
            <a:xfrm>
              <a:off x="9913937" y="2895600"/>
              <a:ext cx="1524000" cy="1431925"/>
            </a:xfrm>
            <a:custGeom>
              <a:avLst/>
              <a:gdLst>
                <a:gd name="T0" fmla="*/ 127 w 960"/>
                <a:gd name="T1" fmla="*/ 0 h 902"/>
                <a:gd name="T2" fmla="*/ 155 w 960"/>
                <a:gd name="T3" fmla="*/ 1 h 902"/>
                <a:gd name="T4" fmla="*/ 180 w 960"/>
                <a:gd name="T5" fmla="*/ 3 h 902"/>
                <a:gd name="T6" fmla="*/ 204 w 960"/>
                <a:gd name="T7" fmla="*/ 5 h 902"/>
                <a:gd name="T8" fmla="*/ 229 w 960"/>
                <a:gd name="T9" fmla="*/ 9 h 902"/>
                <a:gd name="T10" fmla="*/ 255 w 960"/>
                <a:gd name="T11" fmla="*/ 13 h 902"/>
                <a:gd name="T12" fmla="*/ 288 w 960"/>
                <a:gd name="T13" fmla="*/ 19 h 902"/>
                <a:gd name="T14" fmla="*/ 311 w 960"/>
                <a:gd name="T15" fmla="*/ 25 h 902"/>
                <a:gd name="T16" fmla="*/ 336 w 960"/>
                <a:gd name="T17" fmla="*/ 31 h 902"/>
                <a:gd name="T18" fmla="*/ 360 w 960"/>
                <a:gd name="T19" fmla="*/ 39 h 902"/>
                <a:gd name="T20" fmla="*/ 385 w 960"/>
                <a:gd name="T21" fmla="*/ 46 h 902"/>
                <a:gd name="T22" fmla="*/ 413 w 960"/>
                <a:gd name="T23" fmla="*/ 56 h 902"/>
                <a:gd name="T24" fmla="*/ 427 w 960"/>
                <a:gd name="T25" fmla="*/ 61 h 902"/>
                <a:gd name="T26" fmla="*/ 452 w 960"/>
                <a:gd name="T27" fmla="*/ 72 h 902"/>
                <a:gd name="T28" fmla="*/ 476 w 960"/>
                <a:gd name="T29" fmla="*/ 81 h 902"/>
                <a:gd name="T30" fmla="*/ 498 w 960"/>
                <a:gd name="T31" fmla="*/ 92 h 902"/>
                <a:gd name="T32" fmla="*/ 521 w 960"/>
                <a:gd name="T33" fmla="*/ 104 h 902"/>
                <a:gd name="T34" fmla="*/ 542 w 960"/>
                <a:gd name="T35" fmla="*/ 116 h 902"/>
                <a:gd name="T36" fmla="*/ 564 w 960"/>
                <a:gd name="T37" fmla="*/ 127 h 902"/>
                <a:gd name="T38" fmla="*/ 591 w 960"/>
                <a:gd name="T39" fmla="*/ 146 h 902"/>
                <a:gd name="T40" fmla="*/ 613 w 960"/>
                <a:gd name="T41" fmla="*/ 159 h 902"/>
                <a:gd name="T42" fmla="*/ 632 w 960"/>
                <a:gd name="T43" fmla="*/ 173 h 902"/>
                <a:gd name="T44" fmla="*/ 651 w 960"/>
                <a:gd name="T45" fmla="*/ 188 h 902"/>
                <a:gd name="T46" fmla="*/ 671 w 960"/>
                <a:gd name="T47" fmla="*/ 203 h 902"/>
                <a:gd name="T48" fmla="*/ 689 w 960"/>
                <a:gd name="T49" fmla="*/ 218 h 902"/>
                <a:gd name="T50" fmla="*/ 711 w 960"/>
                <a:gd name="T51" fmla="*/ 239 h 902"/>
                <a:gd name="T52" fmla="*/ 730 w 960"/>
                <a:gd name="T53" fmla="*/ 257 h 902"/>
                <a:gd name="T54" fmla="*/ 747 w 960"/>
                <a:gd name="T55" fmla="*/ 274 h 902"/>
                <a:gd name="T56" fmla="*/ 765 w 960"/>
                <a:gd name="T57" fmla="*/ 291 h 902"/>
                <a:gd name="T58" fmla="*/ 780 w 960"/>
                <a:gd name="T59" fmla="*/ 309 h 902"/>
                <a:gd name="T60" fmla="*/ 796 w 960"/>
                <a:gd name="T61" fmla="*/ 327 h 902"/>
                <a:gd name="T62" fmla="*/ 811 w 960"/>
                <a:gd name="T63" fmla="*/ 345 h 902"/>
                <a:gd name="T64" fmla="*/ 829 w 960"/>
                <a:gd name="T65" fmla="*/ 370 h 902"/>
                <a:gd name="T66" fmla="*/ 844 w 960"/>
                <a:gd name="T67" fmla="*/ 390 h 902"/>
                <a:gd name="T68" fmla="*/ 857 w 960"/>
                <a:gd name="T69" fmla="*/ 411 h 902"/>
                <a:gd name="T70" fmla="*/ 869 w 960"/>
                <a:gd name="T71" fmla="*/ 431 h 902"/>
                <a:gd name="T72" fmla="*/ 881 w 960"/>
                <a:gd name="T73" fmla="*/ 451 h 902"/>
                <a:gd name="T74" fmla="*/ 893 w 960"/>
                <a:gd name="T75" fmla="*/ 472 h 902"/>
                <a:gd name="T76" fmla="*/ 907 w 960"/>
                <a:gd name="T77" fmla="*/ 499 h 902"/>
                <a:gd name="T78" fmla="*/ 917 w 960"/>
                <a:gd name="T79" fmla="*/ 522 h 902"/>
                <a:gd name="T80" fmla="*/ 928 w 960"/>
                <a:gd name="T81" fmla="*/ 544 h 902"/>
                <a:gd name="T82" fmla="*/ 937 w 960"/>
                <a:gd name="T83" fmla="*/ 566 h 902"/>
                <a:gd name="T84" fmla="*/ 945 w 960"/>
                <a:gd name="T85" fmla="*/ 588 h 902"/>
                <a:gd name="T86" fmla="*/ 954 w 960"/>
                <a:gd name="T87" fmla="*/ 610 h 902"/>
                <a:gd name="T88" fmla="*/ 960 w 960"/>
                <a:gd name="T89" fmla="*/ 632 h 902"/>
                <a:gd name="T90" fmla="*/ 0 w 960"/>
                <a:gd name="T91" fmla="*/ 5 h 902"/>
                <a:gd name="T92" fmla="*/ 29 w 960"/>
                <a:gd name="T93" fmla="*/ 2 h 902"/>
                <a:gd name="T94" fmla="*/ 57 w 960"/>
                <a:gd name="T95" fmla="*/ 1 h 902"/>
                <a:gd name="T96" fmla="*/ 81 w 960"/>
                <a:gd name="T97" fmla="*/ 0 h 902"/>
                <a:gd name="T98" fmla="*/ 107 w 960"/>
                <a:gd name="T99" fmla="*/ 0 h 9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60" h="902">
                  <a:moveTo>
                    <a:pt x="107" y="0"/>
                  </a:moveTo>
                  <a:lnTo>
                    <a:pt x="127" y="0"/>
                  </a:lnTo>
                  <a:lnTo>
                    <a:pt x="132" y="0"/>
                  </a:lnTo>
                  <a:lnTo>
                    <a:pt x="155" y="1"/>
                  </a:lnTo>
                  <a:lnTo>
                    <a:pt x="163" y="2"/>
                  </a:lnTo>
                  <a:lnTo>
                    <a:pt x="180" y="3"/>
                  </a:lnTo>
                  <a:lnTo>
                    <a:pt x="189" y="4"/>
                  </a:lnTo>
                  <a:lnTo>
                    <a:pt x="204" y="5"/>
                  </a:lnTo>
                  <a:lnTo>
                    <a:pt x="215" y="6"/>
                  </a:lnTo>
                  <a:lnTo>
                    <a:pt x="229" y="9"/>
                  </a:lnTo>
                  <a:lnTo>
                    <a:pt x="240" y="11"/>
                  </a:lnTo>
                  <a:lnTo>
                    <a:pt x="255" y="13"/>
                  </a:lnTo>
                  <a:lnTo>
                    <a:pt x="264" y="15"/>
                  </a:lnTo>
                  <a:lnTo>
                    <a:pt x="288" y="19"/>
                  </a:lnTo>
                  <a:lnTo>
                    <a:pt x="296" y="21"/>
                  </a:lnTo>
                  <a:lnTo>
                    <a:pt x="311" y="25"/>
                  </a:lnTo>
                  <a:lnTo>
                    <a:pt x="322" y="28"/>
                  </a:lnTo>
                  <a:lnTo>
                    <a:pt x="336" y="31"/>
                  </a:lnTo>
                  <a:lnTo>
                    <a:pt x="348" y="34"/>
                  </a:lnTo>
                  <a:lnTo>
                    <a:pt x="360" y="39"/>
                  </a:lnTo>
                  <a:lnTo>
                    <a:pt x="371" y="42"/>
                  </a:lnTo>
                  <a:lnTo>
                    <a:pt x="385" y="46"/>
                  </a:lnTo>
                  <a:lnTo>
                    <a:pt x="396" y="49"/>
                  </a:lnTo>
                  <a:lnTo>
                    <a:pt x="413" y="56"/>
                  </a:lnTo>
                  <a:lnTo>
                    <a:pt x="419" y="58"/>
                  </a:lnTo>
                  <a:lnTo>
                    <a:pt x="427" y="61"/>
                  </a:lnTo>
                  <a:lnTo>
                    <a:pt x="442" y="67"/>
                  </a:lnTo>
                  <a:lnTo>
                    <a:pt x="452" y="72"/>
                  </a:lnTo>
                  <a:lnTo>
                    <a:pt x="465" y="77"/>
                  </a:lnTo>
                  <a:lnTo>
                    <a:pt x="476" y="81"/>
                  </a:lnTo>
                  <a:lnTo>
                    <a:pt x="488" y="88"/>
                  </a:lnTo>
                  <a:lnTo>
                    <a:pt x="498" y="92"/>
                  </a:lnTo>
                  <a:lnTo>
                    <a:pt x="510" y="98"/>
                  </a:lnTo>
                  <a:lnTo>
                    <a:pt x="521" y="104"/>
                  </a:lnTo>
                  <a:lnTo>
                    <a:pt x="533" y="110"/>
                  </a:lnTo>
                  <a:lnTo>
                    <a:pt x="542" y="116"/>
                  </a:lnTo>
                  <a:lnTo>
                    <a:pt x="555" y="123"/>
                  </a:lnTo>
                  <a:lnTo>
                    <a:pt x="564" y="127"/>
                  </a:lnTo>
                  <a:lnTo>
                    <a:pt x="583" y="140"/>
                  </a:lnTo>
                  <a:lnTo>
                    <a:pt x="591" y="146"/>
                  </a:lnTo>
                  <a:lnTo>
                    <a:pt x="603" y="153"/>
                  </a:lnTo>
                  <a:lnTo>
                    <a:pt x="613" y="159"/>
                  </a:lnTo>
                  <a:lnTo>
                    <a:pt x="623" y="167"/>
                  </a:lnTo>
                  <a:lnTo>
                    <a:pt x="632" y="173"/>
                  </a:lnTo>
                  <a:lnTo>
                    <a:pt x="644" y="182"/>
                  </a:lnTo>
                  <a:lnTo>
                    <a:pt x="651" y="188"/>
                  </a:lnTo>
                  <a:lnTo>
                    <a:pt x="663" y="197"/>
                  </a:lnTo>
                  <a:lnTo>
                    <a:pt x="671" y="203"/>
                  </a:lnTo>
                  <a:lnTo>
                    <a:pt x="682" y="213"/>
                  </a:lnTo>
                  <a:lnTo>
                    <a:pt x="689" y="218"/>
                  </a:lnTo>
                  <a:lnTo>
                    <a:pt x="707" y="234"/>
                  </a:lnTo>
                  <a:lnTo>
                    <a:pt x="711" y="239"/>
                  </a:lnTo>
                  <a:lnTo>
                    <a:pt x="724" y="250"/>
                  </a:lnTo>
                  <a:lnTo>
                    <a:pt x="730" y="257"/>
                  </a:lnTo>
                  <a:lnTo>
                    <a:pt x="741" y="266"/>
                  </a:lnTo>
                  <a:lnTo>
                    <a:pt x="747" y="274"/>
                  </a:lnTo>
                  <a:lnTo>
                    <a:pt x="757" y="285"/>
                  </a:lnTo>
                  <a:lnTo>
                    <a:pt x="765" y="291"/>
                  </a:lnTo>
                  <a:lnTo>
                    <a:pt x="774" y="302"/>
                  </a:lnTo>
                  <a:lnTo>
                    <a:pt x="780" y="309"/>
                  </a:lnTo>
                  <a:lnTo>
                    <a:pt x="790" y="321"/>
                  </a:lnTo>
                  <a:lnTo>
                    <a:pt x="796" y="327"/>
                  </a:lnTo>
                  <a:lnTo>
                    <a:pt x="811" y="345"/>
                  </a:lnTo>
                  <a:lnTo>
                    <a:pt x="811" y="345"/>
                  </a:lnTo>
                  <a:lnTo>
                    <a:pt x="824" y="365"/>
                  </a:lnTo>
                  <a:lnTo>
                    <a:pt x="829" y="370"/>
                  </a:lnTo>
                  <a:lnTo>
                    <a:pt x="838" y="383"/>
                  </a:lnTo>
                  <a:lnTo>
                    <a:pt x="844" y="390"/>
                  </a:lnTo>
                  <a:lnTo>
                    <a:pt x="851" y="403"/>
                  </a:lnTo>
                  <a:lnTo>
                    <a:pt x="857" y="411"/>
                  </a:lnTo>
                  <a:lnTo>
                    <a:pt x="864" y="424"/>
                  </a:lnTo>
                  <a:lnTo>
                    <a:pt x="869" y="431"/>
                  </a:lnTo>
                  <a:lnTo>
                    <a:pt x="877" y="444"/>
                  </a:lnTo>
                  <a:lnTo>
                    <a:pt x="881" y="451"/>
                  </a:lnTo>
                  <a:lnTo>
                    <a:pt x="891" y="467"/>
                  </a:lnTo>
                  <a:lnTo>
                    <a:pt x="893" y="472"/>
                  </a:lnTo>
                  <a:lnTo>
                    <a:pt x="904" y="492"/>
                  </a:lnTo>
                  <a:lnTo>
                    <a:pt x="907" y="499"/>
                  </a:lnTo>
                  <a:lnTo>
                    <a:pt x="914" y="513"/>
                  </a:lnTo>
                  <a:lnTo>
                    <a:pt x="917" y="522"/>
                  </a:lnTo>
                  <a:lnTo>
                    <a:pt x="924" y="535"/>
                  </a:lnTo>
                  <a:lnTo>
                    <a:pt x="928" y="544"/>
                  </a:lnTo>
                  <a:lnTo>
                    <a:pt x="934" y="556"/>
                  </a:lnTo>
                  <a:lnTo>
                    <a:pt x="937" y="566"/>
                  </a:lnTo>
                  <a:lnTo>
                    <a:pt x="942" y="579"/>
                  </a:lnTo>
                  <a:lnTo>
                    <a:pt x="945" y="588"/>
                  </a:lnTo>
                  <a:lnTo>
                    <a:pt x="951" y="601"/>
                  </a:lnTo>
                  <a:lnTo>
                    <a:pt x="954" y="610"/>
                  </a:lnTo>
                  <a:lnTo>
                    <a:pt x="960" y="632"/>
                  </a:lnTo>
                  <a:lnTo>
                    <a:pt x="960" y="632"/>
                  </a:lnTo>
                  <a:lnTo>
                    <a:pt x="101" y="902"/>
                  </a:lnTo>
                  <a:lnTo>
                    <a:pt x="0" y="5"/>
                  </a:lnTo>
                  <a:lnTo>
                    <a:pt x="25" y="3"/>
                  </a:lnTo>
                  <a:lnTo>
                    <a:pt x="29" y="2"/>
                  </a:lnTo>
                  <a:lnTo>
                    <a:pt x="49" y="1"/>
                  </a:lnTo>
                  <a:lnTo>
                    <a:pt x="57" y="1"/>
                  </a:lnTo>
                  <a:lnTo>
                    <a:pt x="74" y="0"/>
                  </a:lnTo>
                  <a:lnTo>
                    <a:pt x="81" y="0"/>
                  </a:lnTo>
                  <a:lnTo>
                    <a:pt x="100" y="0"/>
                  </a:lnTo>
                  <a:lnTo>
                    <a:pt x="107" y="0"/>
                  </a:lnTo>
                  <a:close/>
                </a:path>
              </a:pathLst>
            </a:custGeom>
            <a:solidFill>
              <a:schemeClr val="tx1">
                <a:alpha val="20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15" name="Freeform 13"/>
            <p:cNvSpPr>
              <a:spLocks/>
            </p:cNvSpPr>
            <p:nvPr/>
          </p:nvSpPr>
          <p:spPr bwMode="auto">
            <a:xfrm>
              <a:off x="11437937" y="3898900"/>
              <a:ext cx="11113" cy="30162"/>
            </a:xfrm>
            <a:custGeom>
              <a:avLst/>
              <a:gdLst>
                <a:gd name="T0" fmla="*/ 0 w 7"/>
                <a:gd name="T1" fmla="*/ 0 h 19"/>
                <a:gd name="T2" fmla="*/ 0 w 7"/>
                <a:gd name="T3" fmla="*/ 0 h 19"/>
                <a:gd name="T4" fmla="*/ 7 w 7"/>
                <a:gd name="T5" fmla="*/ 19 h 19"/>
                <a:gd name="T6" fmla="*/ 0 w 7"/>
                <a:gd name="T7" fmla="*/ 0 h 19"/>
              </a:gdLst>
              <a:ahLst/>
              <a:cxnLst>
                <a:cxn ang="0">
                  <a:pos x="T0" y="T1"/>
                </a:cxn>
                <a:cxn ang="0">
                  <a:pos x="T2" y="T3"/>
                </a:cxn>
                <a:cxn ang="0">
                  <a:pos x="T4" y="T5"/>
                </a:cxn>
                <a:cxn ang="0">
                  <a:pos x="T6" y="T7"/>
                </a:cxn>
              </a:cxnLst>
              <a:rect l="0" t="0" r="r" b="b"/>
              <a:pathLst>
                <a:path w="7" h="19">
                  <a:moveTo>
                    <a:pt x="0" y="0"/>
                  </a:moveTo>
                  <a:lnTo>
                    <a:pt x="0" y="0"/>
                  </a:lnTo>
                  <a:lnTo>
                    <a:pt x="7" y="19"/>
                  </a:lnTo>
                  <a:lnTo>
                    <a:pt x="0" y="0"/>
                  </a:lnTo>
                  <a:close/>
                </a:path>
              </a:pathLst>
            </a:custGeom>
            <a:solidFill>
              <a:schemeClr val="tx1">
                <a:alpha val="32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16" name="Freeform 14"/>
            <p:cNvSpPr>
              <a:spLocks/>
            </p:cNvSpPr>
            <p:nvPr/>
          </p:nvSpPr>
          <p:spPr bwMode="auto">
            <a:xfrm>
              <a:off x="10074274" y="3898900"/>
              <a:ext cx="1430338" cy="933450"/>
            </a:xfrm>
            <a:custGeom>
              <a:avLst/>
              <a:gdLst>
                <a:gd name="T0" fmla="*/ 859 w 901"/>
                <a:gd name="T1" fmla="*/ 0 h 588"/>
                <a:gd name="T2" fmla="*/ 866 w 901"/>
                <a:gd name="T3" fmla="*/ 19 h 588"/>
                <a:gd name="T4" fmla="*/ 866 w 901"/>
                <a:gd name="T5" fmla="*/ 21 h 588"/>
                <a:gd name="T6" fmla="*/ 871 w 901"/>
                <a:gd name="T7" fmla="*/ 40 h 588"/>
                <a:gd name="T8" fmla="*/ 872 w 901"/>
                <a:gd name="T9" fmla="*/ 44 h 588"/>
                <a:gd name="T10" fmla="*/ 876 w 901"/>
                <a:gd name="T11" fmla="*/ 60 h 588"/>
                <a:gd name="T12" fmla="*/ 877 w 901"/>
                <a:gd name="T13" fmla="*/ 64 h 588"/>
                <a:gd name="T14" fmla="*/ 881 w 901"/>
                <a:gd name="T15" fmla="*/ 80 h 588"/>
                <a:gd name="T16" fmla="*/ 882 w 901"/>
                <a:gd name="T17" fmla="*/ 85 h 588"/>
                <a:gd name="T18" fmla="*/ 885 w 901"/>
                <a:gd name="T19" fmla="*/ 103 h 588"/>
                <a:gd name="T20" fmla="*/ 886 w 901"/>
                <a:gd name="T21" fmla="*/ 105 h 588"/>
                <a:gd name="T22" fmla="*/ 892 w 901"/>
                <a:gd name="T23" fmla="*/ 147 h 588"/>
                <a:gd name="T24" fmla="*/ 893 w 901"/>
                <a:gd name="T25" fmla="*/ 151 h 588"/>
                <a:gd name="T26" fmla="*/ 895 w 901"/>
                <a:gd name="T27" fmla="*/ 167 h 588"/>
                <a:gd name="T28" fmla="*/ 896 w 901"/>
                <a:gd name="T29" fmla="*/ 172 h 588"/>
                <a:gd name="T30" fmla="*/ 897 w 901"/>
                <a:gd name="T31" fmla="*/ 187 h 588"/>
                <a:gd name="T32" fmla="*/ 898 w 901"/>
                <a:gd name="T33" fmla="*/ 194 h 588"/>
                <a:gd name="T34" fmla="*/ 899 w 901"/>
                <a:gd name="T35" fmla="*/ 210 h 588"/>
                <a:gd name="T36" fmla="*/ 899 w 901"/>
                <a:gd name="T37" fmla="*/ 214 h 588"/>
                <a:gd name="T38" fmla="*/ 901 w 901"/>
                <a:gd name="T39" fmla="*/ 256 h 588"/>
                <a:gd name="T40" fmla="*/ 901 w 901"/>
                <a:gd name="T41" fmla="*/ 261 h 588"/>
                <a:gd name="T42" fmla="*/ 901 w 901"/>
                <a:gd name="T43" fmla="*/ 276 h 588"/>
                <a:gd name="T44" fmla="*/ 901 w 901"/>
                <a:gd name="T45" fmla="*/ 282 h 588"/>
                <a:gd name="T46" fmla="*/ 901 w 901"/>
                <a:gd name="T47" fmla="*/ 297 h 588"/>
                <a:gd name="T48" fmla="*/ 900 w 901"/>
                <a:gd name="T49" fmla="*/ 304 h 588"/>
                <a:gd name="T50" fmla="*/ 900 w 901"/>
                <a:gd name="T51" fmla="*/ 318 h 588"/>
                <a:gd name="T52" fmla="*/ 899 w 901"/>
                <a:gd name="T53" fmla="*/ 325 h 588"/>
                <a:gd name="T54" fmla="*/ 898 w 901"/>
                <a:gd name="T55" fmla="*/ 342 h 588"/>
                <a:gd name="T56" fmla="*/ 898 w 901"/>
                <a:gd name="T57" fmla="*/ 345 h 588"/>
                <a:gd name="T58" fmla="*/ 896 w 901"/>
                <a:gd name="T59" fmla="*/ 366 h 588"/>
                <a:gd name="T60" fmla="*/ 895 w 901"/>
                <a:gd name="T61" fmla="*/ 372 h 588"/>
                <a:gd name="T62" fmla="*/ 893 w 901"/>
                <a:gd name="T63" fmla="*/ 387 h 588"/>
                <a:gd name="T64" fmla="*/ 892 w 901"/>
                <a:gd name="T65" fmla="*/ 395 h 588"/>
                <a:gd name="T66" fmla="*/ 890 w 901"/>
                <a:gd name="T67" fmla="*/ 407 h 588"/>
                <a:gd name="T68" fmla="*/ 889 w 901"/>
                <a:gd name="T69" fmla="*/ 416 h 588"/>
                <a:gd name="T70" fmla="*/ 887 w 901"/>
                <a:gd name="T71" fmla="*/ 428 h 588"/>
                <a:gd name="T72" fmla="*/ 885 w 901"/>
                <a:gd name="T73" fmla="*/ 436 h 588"/>
                <a:gd name="T74" fmla="*/ 883 w 901"/>
                <a:gd name="T75" fmla="*/ 450 h 588"/>
                <a:gd name="T76" fmla="*/ 881 w 901"/>
                <a:gd name="T77" fmla="*/ 457 h 588"/>
                <a:gd name="T78" fmla="*/ 876 w 901"/>
                <a:gd name="T79" fmla="*/ 477 h 588"/>
                <a:gd name="T80" fmla="*/ 875 w 901"/>
                <a:gd name="T81" fmla="*/ 483 h 588"/>
                <a:gd name="T82" fmla="*/ 871 w 901"/>
                <a:gd name="T83" fmla="*/ 497 h 588"/>
                <a:gd name="T84" fmla="*/ 869 w 901"/>
                <a:gd name="T85" fmla="*/ 506 h 588"/>
                <a:gd name="T86" fmla="*/ 866 w 901"/>
                <a:gd name="T87" fmla="*/ 518 h 588"/>
                <a:gd name="T88" fmla="*/ 864 w 901"/>
                <a:gd name="T89" fmla="*/ 527 h 588"/>
                <a:gd name="T90" fmla="*/ 859 w 901"/>
                <a:gd name="T91" fmla="*/ 539 h 588"/>
                <a:gd name="T92" fmla="*/ 857 w 901"/>
                <a:gd name="T93" fmla="*/ 548 h 588"/>
                <a:gd name="T94" fmla="*/ 853 w 901"/>
                <a:gd name="T95" fmla="*/ 559 h 588"/>
                <a:gd name="T96" fmla="*/ 850 w 901"/>
                <a:gd name="T97" fmla="*/ 568 h 588"/>
                <a:gd name="T98" fmla="*/ 844 w 901"/>
                <a:gd name="T99" fmla="*/ 584 h 588"/>
                <a:gd name="T100" fmla="*/ 842 w 901"/>
                <a:gd name="T101" fmla="*/ 588 h 588"/>
                <a:gd name="T102" fmla="*/ 0 w 901"/>
                <a:gd name="T103" fmla="*/ 270 h 588"/>
                <a:gd name="T104" fmla="*/ 859 w 901"/>
                <a:gd name="T105" fmla="*/ 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01" h="588">
                  <a:moveTo>
                    <a:pt x="859" y="0"/>
                  </a:moveTo>
                  <a:lnTo>
                    <a:pt x="866" y="19"/>
                  </a:lnTo>
                  <a:lnTo>
                    <a:pt x="866" y="21"/>
                  </a:lnTo>
                  <a:lnTo>
                    <a:pt x="871" y="40"/>
                  </a:lnTo>
                  <a:lnTo>
                    <a:pt x="872" y="44"/>
                  </a:lnTo>
                  <a:lnTo>
                    <a:pt x="876" y="60"/>
                  </a:lnTo>
                  <a:lnTo>
                    <a:pt x="877" y="64"/>
                  </a:lnTo>
                  <a:lnTo>
                    <a:pt x="881" y="80"/>
                  </a:lnTo>
                  <a:lnTo>
                    <a:pt x="882" y="85"/>
                  </a:lnTo>
                  <a:lnTo>
                    <a:pt x="885" y="103"/>
                  </a:lnTo>
                  <a:lnTo>
                    <a:pt x="886" y="105"/>
                  </a:lnTo>
                  <a:lnTo>
                    <a:pt x="892" y="147"/>
                  </a:lnTo>
                  <a:lnTo>
                    <a:pt x="893" y="151"/>
                  </a:lnTo>
                  <a:lnTo>
                    <a:pt x="895" y="167"/>
                  </a:lnTo>
                  <a:lnTo>
                    <a:pt x="896" y="172"/>
                  </a:lnTo>
                  <a:lnTo>
                    <a:pt x="897" y="187"/>
                  </a:lnTo>
                  <a:lnTo>
                    <a:pt x="898" y="194"/>
                  </a:lnTo>
                  <a:lnTo>
                    <a:pt x="899" y="210"/>
                  </a:lnTo>
                  <a:lnTo>
                    <a:pt x="899" y="214"/>
                  </a:lnTo>
                  <a:lnTo>
                    <a:pt x="901" y="256"/>
                  </a:lnTo>
                  <a:lnTo>
                    <a:pt x="901" y="261"/>
                  </a:lnTo>
                  <a:lnTo>
                    <a:pt x="901" y="276"/>
                  </a:lnTo>
                  <a:lnTo>
                    <a:pt x="901" y="282"/>
                  </a:lnTo>
                  <a:lnTo>
                    <a:pt x="901" y="297"/>
                  </a:lnTo>
                  <a:lnTo>
                    <a:pt x="900" y="304"/>
                  </a:lnTo>
                  <a:lnTo>
                    <a:pt x="900" y="318"/>
                  </a:lnTo>
                  <a:lnTo>
                    <a:pt x="899" y="325"/>
                  </a:lnTo>
                  <a:lnTo>
                    <a:pt x="898" y="342"/>
                  </a:lnTo>
                  <a:lnTo>
                    <a:pt x="898" y="345"/>
                  </a:lnTo>
                  <a:lnTo>
                    <a:pt x="896" y="366"/>
                  </a:lnTo>
                  <a:lnTo>
                    <a:pt x="895" y="372"/>
                  </a:lnTo>
                  <a:lnTo>
                    <a:pt x="893" y="387"/>
                  </a:lnTo>
                  <a:lnTo>
                    <a:pt x="892" y="395"/>
                  </a:lnTo>
                  <a:lnTo>
                    <a:pt x="890" y="407"/>
                  </a:lnTo>
                  <a:lnTo>
                    <a:pt x="889" y="416"/>
                  </a:lnTo>
                  <a:lnTo>
                    <a:pt x="887" y="428"/>
                  </a:lnTo>
                  <a:lnTo>
                    <a:pt x="885" y="436"/>
                  </a:lnTo>
                  <a:lnTo>
                    <a:pt x="883" y="450"/>
                  </a:lnTo>
                  <a:lnTo>
                    <a:pt x="881" y="457"/>
                  </a:lnTo>
                  <a:lnTo>
                    <a:pt x="876" y="477"/>
                  </a:lnTo>
                  <a:lnTo>
                    <a:pt x="875" y="483"/>
                  </a:lnTo>
                  <a:lnTo>
                    <a:pt x="871" y="497"/>
                  </a:lnTo>
                  <a:lnTo>
                    <a:pt x="869" y="506"/>
                  </a:lnTo>
                  <a:lnTo>
                    <a:pt x="866" y="518"/>
                  </a:lnTo>
                  <a:lnTo>
                    <a:pt x="864" y="527"/>
                  </a:lnTo>
                  <a:lnTo>
                    <a:pt x="859" y="539"/>
                  </a:lnTo>
                  <a:lnTo>
                    <a:pt x="857" y="548"/>
                  </a:lnTo>
                  <a:lnTo>
                    <a:pt x="853" y="559"/>
                  </a:lnTo>
                  <a:lnTo>
                    <a:pt x="850" y="568"/>
                  </a:lnTo>
                  <a:lnTo>
                    <a:pt x="844" y="584"/>
                  </a:lnTo>
                  <a:lnTo>
                    <a:pt x="842" y="588"/>
                  </a:lnTo>
                  <a:lnTo>
                    <a:pt x="0" y="270"/>
                  </a:lnTo>
                  <a:lnTo>
                    <a:pt x="859" y="0"/>
                  </a:lnTo>
                  <a:close/>
                </a:path>
              </a:pathLst>
            </a:custGeom>
            <a:solidFill>
              <a:schemeClr val="tx1">
                <a:alpha val="41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17" name="Freeform 15"/>
            <p:cNvSpPr>
              <a:spLocks/>
            </p:cNvSpPr>
            <p:nvPr/>
          </p:nvSpPr>
          <p:spPr bwMode="auto">
            <a:xfrm>
              <a:off x="10074274" y="4327525"/>
              <a:ext cx="1336675" cy="1308100"/>
            </a:xfrm>
            <a:custGeom>
              <a:avLst/>
              <a:gdLst>
                <a:gd name="T0" fmla="*/ 0 w 842"/>
                <a:gd name="T1" fmla="*/ 0 h 824"/>
                <a:gd name="T2" fmla="*/ 842 w 842"/>
                <a:gd name="T3" fmla="*/ 318 h 824"/>
                <a:gd name="T4" fmla="*/ 834 w 842"/>
                <a:gd name="T5" fmla="*/ 340 h 824"/>
                <a:gd name="T6" fmla="*/ 830 w 842"/>
                <a:gd name="T7" fmla="*/ 348 h 824"/>
                <a:gd name="T8" fmla="*/ 825 w 842"/>
                <a:gd name="T9" fmla="*/ 361 h 824"/>
                <a:gd name="T10" fmla="*/ 821 w 842"/>
                <a:gd name="T11" fmla="*/ 371 h 824"/>
                <a:gd name="T12" fmla="*/ 815 w 842"/>
                <a:gd name="T13" fmla="*/ 382 h 824"/>
                <a:gd name="T14" fmla="*/ 810 w 842"/>
                <a:gd name="T15" fmla="*/ 392 h 824"/>
                <a:gd name="T16" fmla="*/ 806 w 842"/>
                <a:gd name="T17" fmla="*/ 403 h 824"/>
                <a:gd name="T18" fmla="*/ 800 w 842"/>
                <a:gd name="T19" fmla="*/ 412 h 824"/>
                <a:gd name="T20" fmla="*/ 795 w 842"/>
                <a:gd name="T21" fmla="*/ 423 h 824"/>
                <a:gd name="T22" fmla="*/ 790 w 842"/>
                <a:gd name="T23" fmla="*/ 433 h 824"/>
                <a:gd name="T24" fmla="*/ 783 w 842"/>
                <a:gd name="T25" fmla="*/ 443 h 824"/>
                <a:gd name="T26" fmla="*/ 779 w 842"/>
                <a:gd name="T27" fmla="*/ 452 h 824"/>
                <a:gd name="T28" fmla="*/ 773 w 842"/>
                <a:gd name="T29" fmla="*/ 463 h 824"/>
                <a:gd name="T30" fmla="*/ 767 w 842"/>
                <a:gd name="T31" fmla="*/ 471 h 824"/>
                <a:gd name="T32" fmla="*/ 761 w 842"/>
                <a:gd name="T33" fmla="*/ 482 h 824"/>
                <a:gd name="T34" fmla="*/ 756 w 842"/>
                <a:gd name="T35" fmla="*/ 489 h 824"/>
                <a:gd name="T36" fmla="*/ 748 w 842"/>
                <a:gd name="T37" fmla="*/ 501 h 824"/>
                <a:gd name="T38" fmla="*/ 744 w 842"/>
                <a:gd name="T39" fmla="*/ 509 h 824"/>
                <a:gd name="T40" fmla="*/ 735 w 842"/>
                <a:gd name="T41" fmla="*/ 519 h 824"/>
                <a:gd name="T42" fmla="*/ 731 w 842"/>
                <a:gd name="T43" fmla="*/ 526 h 824"/>
                <a:gd name="T44" fmla="*/ 722 w 842"/>
                <a:gd name="T45" fmla="*/ 537 h 824"/>
                <a:gd name="T46" fmla="*/ 718 w 842"/>
                <a:gd name="T47" fmla="*/ 544 h 824"/>
                <a:gd name="T48" fmla="*/ 708 w 842"/>
                <a:gd name="T49" fmla="*/ 556 h 824"/>
                <a:gd name="T50" fmla="*/ 704 w 842"/>
                <a:gd name="T51" fmla="*/ 561 h 824"/>
                <a:gd name="T52" fmla="*/ 695 w 842"/>
                <a:gd name="T53" fmla="*/ 573 h 824"/>
                <a:gd name="T54" fmla="*/ 690 w 842"/>
                <a:gd name="T55" fmla="*/ 578 h 824"/>
                <a:gd name="T56" fmla="*/ 681 w 842"/>
                <a:gd name="T57" fmla="*/ 590 h 824"/>
                <a:gd name="T58" fmla="*/ 676 w 842"/>
                <a:gd name="T59" fmla="*/ 594 h 824"/>
                <a:gd name="T60" fmla="*/ 666 w 842"/>
                <a:gd name="T61" fmla="*/ 607 h 824"/>
                <a:gd name="T62" fmla="*/ 661 w 842"/>
                <a:gd name="T63" fmla="*/ 610 h 824"/>
                <a:gd name="T64" fmla="*/ 650 w 842"/>
                <a:gd name="T65" fmla="*/ 623 h 824"/>
                <a:gd name="T66" fmla="*/ 646 w 842"/>
                <a:gd name="T67" fmla="*/ 626 h 824"/>
                <a:gd name="T68" fmla="*/ 635 w 842"/>
                <a:gd name="T69" fmla="*/ 639 h 824"/>
                <a:gd name="T70" fmla="*/ 632 w 842"/>
                <a:gd name="T71" fmla="*/ 642 h 824"/>
                <a:gd name="T72" fmla="*/ 619 w 842"/>
                <a:gd name="T73" fmla="*/ 654 h 824"/>
                <a:gd name="T74" fmla="*/ 617 w 842"/>
                <a:gd name="T75" fmla="*/ 657 h 824"/>
                <a:gd name="T76" fmla="*/ 603 w 842"/>
                <a:gd name="T77" fmla="*/ 669 h 824"/>
                <a:gd name="T78" fmla="*/ 601 w 842"/>
                <a:gd name="T79" fmla="*/ 671 h 824"/>
                <a:gd name="T80" fmla="*/ 586 w 842"/>
                <a:gd name="T81" fmla="*/ 684 h 824"/>
                <a:gd name="T82" fmla="*/ 583 w 842"/>
                <a:gd name="T83" fmla="*/ 686 h 824"/>
                <a:gd name="T84" fmla="*/ 568 w 842"/>
                <a:gd name="T85" fmla="*/ 698 h 824"/>
                <a:gd name="T86" fmla="*/ 567 w 842"/>
                <a:gd name="T87" fmla="*/ 699 h 824"/>
                <a:gd name="T88" fmla="*/ 551 w 842"/>
                <a:gd name="T89" fmla="*/ 712 h 824"/>
                <a:gd name="T90" fmla="*/ 550 w 842"/>
                <a:gd name="T91" fmla="*/ 713 h 824"/>
                <a:gd name="T92" fmla="*/ 534 w 842"/>
                <a:gd name="T93" fmla="*/ 725 h 824"/>
                <a:gd name="T94" fmla="*/ 533 w 842"/>
                <a:gd name="T95" fmla="*/ 726 h 824"/>
                <a:gd name="T96" fmla="*/ 516 w 842"/>
                <a:gd name="T97" fmla="*/ 737 h 824"/>
                <a:gd name="T98" fmla="*/ 515 w 842"/>
                <a:gd name="T99" fmla="*/ 738 h 824"/>
                <a:gd name="T100" fmla="*/ 498 w 842"/>
                <a:gd name="T101" fmla="*/ 750 h 824"/>
                <a:gd name="T102" fmla="*/ 497 w 842"/>
                <a:gd name="T103" fmla="*/ 750 h 824"/>
                <a:gd name="T104" fmla="*/ 480 w 842"/>
                <a:gd name="T105" fmla="*/ 762 h 824"/>
                <a:gd name="T106" fmla="*/ 479 w 842"/>
                <a:gd name="T107" fmla="*/ 762 h 824"/>
                <a:gd name="T108" fmla="*/ 460 w 842"/>
                <a:gd name="T109" fmla="*/ 774 h 824"/>
                <a:gd name="T110" fmla="*/ 460 w 842"/>
                <a:gd name="T111" fmla="*/ 774 h 824"/>
                <a:gd name="T112" fmla="*/ 413 w 842"/>
                <a:gd name="T113" fmla="*/ 800 h 824"/>
                <a:gd name="T114" fmla="*/ 363 w 842"/>
                <a:gd name="T115" fmla="*/ 824 h 824"/>
                <a:gd name="T116" fmla="*/ 0 w 842"/>
                <a:gd name="T117" fmla="*/ 0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42" h="824">
                  <a:moveTo>
                    <a:pt x="0" y="0"/>
                  </a:moveTo>
                  <a:lnTo>
                    <a:pt x="842" y="318"/>
                  </a:lnTo>
                  <a:lnTo>
                    <a:pt x="834" y="340"/>
                  </a:lnTo>
                  <a:lnTo>
                    <a:pt x="830" y="348"/>
                  </a:lnTo>
                  <a:lnTo>
                    <a:pt x="825" y="361"/>
                  </a:lnTo>
                  <a:lnTo>
                    <a:pt x="821" y="371"/>
                  </a:lnTo>
                  <a:lnTo>
                    <a:pt x="815" y="382"/>
                  </a:lnTo>
                  <a:lnTo>
                    <a:pt x="810" y="392"/>
                  </a:lnTo>
                  <a:lnTo>
                    <a:pt x="806" y="403"/>
                  </a:lnTo>
                  <a:lnTo>
                    <a:pt x="800" y="412"/>
                  </a:lnTo>
                  <a:lnTo>
                    <a:pt x="795" y="423"/>
                  </a:lnTo>
                  <a:lnTo>
                    <a:pt x="790" y="433"/>
                  </a:lnTo>
                  <a:lnTo>
                    <a:pt x="783" y="443"/>
                  </a:lnTo>
                  <a:lnTo>
                    <a:pt x="779" y="452"/>
                  </a:lnTo>
                  <a:lnTo>
                    <a:pt x="773" y="463"/>
                  </a:lnTo>
                  <a:lnTo>
                    <a:pt x="767" y="471"/>
                  </a:lnTo>
                  <a:lnTo>
                    <a:pt x="761" y="482"/>
                  </a:lnTo>
                  <a:lnTo>
                    <a:pt x="756" y="489"/>
                  </a:lnTo>
                  <a:lnTo>
                    <a:pt x="748" y="501"/>
                  </a:lnTo>
                  <a:lnTo>
                    <a:pt x="744" y="509"/>
                  </a:lnTo>
                  <a:lnTo>
                    <a:pt x="735" y="519"/>
                  </a:lnTo>
                  <a:lnTo>
                    <a:pt x="731" y="526"/>
                  </a:lnTo>
                  <a:lnTo>
                    <a:pt x="722" y="537"/>
                  </a:lnTo>
                  <a:lnTo>
                    <a:pt x="718" y="544"/>
                  </a:lnTo>
                  <a:lnTo>
                    <a:pt x="708" y="556"/>
                  </a:lnTo>
                  <a:lnTo>
                    <a:pt x="704" y="561"/>
                  </a:lnTo>
                  <a:lnTo>
                    <a:pt x="695" y="573"/>
                  </a:lnTo>
                  <a:lnTo>
                    <a:pt x="690" y="578"/>
                  </a:lnTo>
                  <a:lnTo>
                    <a:pt x="681" y="590"/>
                  </a:lnTo>
                  <a:lnTo>
                    <a:pt x="676" y="594"/>
                  </a:lnTo>
                  <a:lnTo>
                    <a:pt x="666" y="607"/>
                  </a:lnTo>
                  <a:lnTo>
                    <a:pt x="661" y="610"/>
                  </a:lnTo>
                  <a:lnTo>
                    <a:pt x="650" y="623"/>
                  </a:lnTo>
                  <a:lnTo>
                    <a:pt x="646" y="626"/>
                  </a:lnTo>
                  <a:lnTo>
                    <a:pt x="635" y="639"/>
                  </a:lnTo>
                  <a:lnTo>
                    <a:pt x="632" y="642"/>
                  </a:lnTo>
                  <a:lnTo>
                    <a:pt x="619" y="654"/>
                  </a:lnTo>
                  <a:lnTo>
                    <a:pt x="617" y="657"/>
                  </a:lnTo>
                  <a:lnTo>
                    <a:pt x="603" y="669"/>
                  </a:lnTo>
                  <a:lnTo>
                    <a:pt x="601" y="671"/>
                  </a:lnTo>
                  <a:lnTo>
                    <a:pt x="586" y="684"/>
                  </a:lnTo>
                  <a:lnTo>
                    <a:pt x="583" y="686"/>
                  </a:lnTo>
                  <a:lnTo>
                    <a:pt x="568" y="698"/>
                  </a:lnTo>
                  <a:lnTo>
                    <a:pt x="567" y="699"/>
                  </a:lnTo>
                  <a:lnTo>
                    <a:pt x="551" y="712"/>
                  </a:lnTo>
                  <a:lnTo>
                    <a:pt x="550" y="713"/>
                  </a:lnTo>
                  <a:lnTo>
                    <a:pt x="534" y="725"/>
                  </a:lnTo>
                  <a:lnTo>
                    <a:pt x="533" y="726"/>
                  </a:lnTo>
                  <a:lnTo>
                    <a:pt x="516" y="737"/>
                  </a:lnTo>
                  <a:lnTo>
                    <a:pt x="515" y="738"/>
                  </a:lnTo>
                  <a:lnTo>
                    <a:pt x="498" y="750"/>
                  </a:lnTo>
                  <a:lnTo>
                    <a:pt x="497" y="750"/>
                  </a:lnTo>
                  <a:lnTo>
                    <a:pt x="480" y="762"/>
                  </a:lnTo>
                  <a:lnTo>
                    <a:pt x="479" y="762"/>
                  </a:lnTo>
                  <a:lnTo>
                    <a:pt x="460" y="774"/>
                  </a:lnTo>
                  <a:lnTo>
                    <a:pt x="460" y="774"/>
                  </a:lnTo>
                  <a:lnTo>
                    <a:pt x="413" y="800"/>
                  </a:lnTo>
                  <a:lnTo>
                    <a:pt x="363" y="824"/>
                  </a:lnTo>
                  <a:lnTo>
                    <a:pt x="0" y="0"/>
                  </a:lnTo>
                  <a:close/>
                </a:path>
              </a:pathLst>
            </a:custGeom>
            <a:solidFill>
              <a:schemeClr val="tx1">
                <a:alpha val="32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grpSp>
          <p:nvGrpSpPr>
            <p:cNvPr id="118" name="Group 139"/>
            <p:cNvGrpSpPr/>
            <p:nvPr/>
          </p:nvGrpSpPr>
          <p:grpSpPr>
            <a:xfrm>
              <a:off x="5441949" y="1524000"/>
              <a:ext cx="3182938" cy="2933700"/>
              <a:chOff x="4951412" y="1143000"/>
              <a:chExt cx="3182938" cy="2933700"/>
            </a:xfrm>
            <a:solidFill>
              <a:schemeClr val="tx1">
                <a:alpha val="17000"/>
              </a:schemeClr>
            </a:solidFill>
          </p:grpSpPr>
          <p:sp>
            <p:nvSpPr>
              <p:cNvPr id="171" name="Rectangle 16"/>
              <p:cNvSpPr>
                <a:spLocks noChangeArrowheads="1"/>
              </p:cNvSpPr>
              <p:nvPr/>
            </p:nvSpPr>
            <p:spPr bwMode="auto">
              <a:xfrm>
                <a:off x="4951412" y="3568700"/>
                <a:ext cx="3182938" cy="508000"/>
              </a:xfrm>
              <a:prstGeom prst="rect">
                <a:avLst/>
              </a:prstGeom>
              <a:grp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72" name="Rectangle 17"/>
              <p:cNvSpPr>
                <a:spLocks noChangeArrowheads="1"/>
              </p:cNvSpPr>
              <p:nvPr/>
            </p:nvSpPr>
            <p:spPr bwMode="auto">
              <a:xfrm>
                <a:off x="4951412" y="1143000"/>
                <a:ext cx="565150" cy="2328862"/>
              </a:xfrm>
              <a:prstGeom prst="rect">
                <a:avLst/>
              </a:prstGeom>
              <a:grp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73" name="Rectangle 18"/>
              <p:cNvSpPr>
                <a:spLocks noChangeArrowheads="1"/>
              </p:cNvSpPr>
              <p:nvPr/>
            </p:nvSpPr>
            <p:spPr bwMode="auto">
              <a:xfrm>
                <a:off x="5605462" y="2020888"/>
                <a:ext cx="566738" cy="1450975"/>
              </a:xfrm>
              <a:prstGeom prst="rect">
                <a:avLst/>
              </a:prstGeom>
              <a:grp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74" name="Rectangle 19"/>
              <p:cNvSpPr>
                <a:spLocks noChangeArrowheads="1"/>
              </p:cNvSpPr>
              <p:nvPr/>
            </p:nvSpPr>
            <p:spPr bwMode="auto">
              <a:xfrm>
                <a:off x="6259512" y="2513013"/>
                <a:ext cx="565150" cy="958850"/>
              </a:xfrm>
              <a:prstGeom prst="rect">
                <a:avLst/>
              </a:prstGeom>
              <a:grp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75" name="Rectangle 20"/>
              <p:cNvSpPr>
                <a:spLocks noChangeArrowheads="1"/>
              </p:cNvSpPr>
              <p:nvPr/>
            </p:nvSpPr>
            <p:spPr bwMode="auto">
              <a:xfrm>
                <a:off x="6913562" y="2063750"/>
                <a:ext cx="566738" cy="1408112"/>
              </a:xfrm>
              <a:prstGeom prst="rect">
                <a:avLst/>
              </a:prstGeom>
              <a:grp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76" name="Rectangle 21"/>
              <p:cNvSpPr>
                <a:spLocks noChangeArrowheads="1"/>
              </p:cNvSpPr>
              <p:nvPr/>
            </p:nvSpPr>
            <p:spPr bwMode="auto">
              <a:xfrm>
                <a:off x="7569200" y="2463800"/>
                <a:ext cx="565150" cy="1008062"/>
              </a:xfrm>
              <a:prstGeom prst="rect">
                <a:avLst/>
              </a:prstGeom>
              <a:grp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grpSp>
        <p:grpSp>
          <p:nvGrpSpPr>
            <p:cNvPr id="119" name="Group 140"/>
            <p:cNvGrpSpPr/>
            <p:nvPr/>
          </p:nvGrpSpPr>
          <p:grpSpPr>
            <a:xfrm>
              <a:off x="7423149" y="2133600"/>
              <a:ext cx="2117725" cy="3279774"/>
              <a:chOff x="6613525" y="1998663"/>
              <a:chExt cx="2117725" cy="3279774"/>
            </a:xfrm>
          </p:grpSpPr>
          <p:sp>
            <p:nvSpPr>
              <p:cNvPr id="129" name="Rectangle 22"/>
              <p:cNvSpPr>
                <a:spLocks noChangeArrowheads="1"/>
              </p:cNvSpPr>
              <p:nvPr/>
            </p:nvSpPr>
            <p:spPr bwMode="auto">
              <a:xfrm>
                <a:off x="6613525" y="1998663"/>
                <a:ext cx="2117725" cy="1939925"/>
              </a:xfrm>
              <a:prstGeom prst="rect">
                <a:avLst/>
              </a:prstGeom>
              <a:solidFill>
                <a:schemeClr val="accent4">
                  <a:lumMod val="75000"/>
                </a:schemeClr>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grpSp>
            <p:nvGrpSpPr>
              <p:cNvPr id="130" name="Group 151"/>
              <p:cNvGrpSpPr/>
              <p:nvPr/>
            </p:nvGrpSpPr>
            <p:grpSpPr>
              <a:xfrm>
                <a:off x="6807200" y="2208213"/>
                <a:ext cx="1728788" cy="414337"/>
                <a:chOff x="6807200" y="2208213"/>
                <a:chExt cx="1728788" cy="414337"/>
              </a:xfrm>
            </p:grpSpPr>
            <p:sp>
              <p:nvSpPr>
                <p:cNvPr id="166" name="Rectangle 23"/>
                <p:cNvSpPr>
                  <a:spLocks noChangeArrowheads="1"/>
                </p:cNvSpPr>
                <p:nvPr/>
              </p:nvSpPr>
              <p:spPr bwMode="auto">
                <a:xfrm>
                  <a:off x="7158037" y="2208213"/>
                  <a:ext cx="1028700" cy="47625"/>
                </a:xfrm>
                <a:prstGeom prst="rect">
                  <a:avLst/>
                </a:prstGeom>
                <a:solidFill>
                  <a:schemeClr val="accent1"/>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7" name="Rectangle 24"/>
                <p:cNvSpPr>
                  <a:spLocks noChangeArrowheads="1"/>
                </p:cNvSpPr>
                <p:nvPr/>
              </p:nvSpPr>
              <p:spPr bwMode="auto">
                <a:xfrm>
                  <a:off x="6807200" y="2324100"/>
                  <a:ext cx="1728788" cy="47625"/>
                </a:xfrm>
                <a:prstGeom prst="rect">
                  <a:avLst/>
                </a:prstGeom>
                <a:solidFill>
                  <a:schemeClr val="accent1"/>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8" name="Rectangle 25"/>
                <p:cNvSpPr>
                  <a:spLocks noChangeArrowheads="1"/>
                </p:cNvSpPr>
                <p:nvPr/>
              </p:nvSpPr>
              <p:spPr bwMode="auto">
                <a:xfrm>
                  <a:off x="6807200" y="2408238"/>
                  <a:ext cx="1728788" cy="47625"/>
                </a:xfrm>
                <a:prstGeom prst="rect">
                  <a:avLst/>
                </a:prstGeom>
                <a:solidFill>
                  <a:schemeClr val="accent1"/>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9" name="Rectangle 26"/>
                <p:cNvSpPr>
                  <a:spLocks noChangeArrowheads="1"/>
                </p:cNvSpPr>
                <p:nvPr/>
              </p:nvSpPr>
              <p:spPr bwMode="auto">
                <a:xfrm>
                  <a:off x="6807200" y="2490788"/>
                  <a:ext cx="1728788" cy="47625"/>
                </a:xfrm>
                <a:prstGeom prst="rect">
                  <a:avLst/>
                </a:prstGeom>
                <a:solidFill>
                  <a:schemeClr val="accent1"/>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70" name="Rectangle 27"/>
                <p:cNvSpPr>
                  <a:spLocks noChangeArrowheads="1"/>
                </p:cNvSpPr>
                <p:nvPr/>
              </p:nvSpPr>
              <p:spPr bwMode="auto">
                <a:xfrm>
                  <a:off x="6807200" y="2574925"/>
                  <a:ext cx="811213" cy="47625"/>
                </a:xfrm>
                <a:prstGeom prst="rect">
                  <a:avLst/>
                </a:prstGeom>
                <a:solidFill>
                  <a:schemeClr val="accent1"/>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grpSp>
          <p:sp>
            <p:nvSpPr>
              <p:cNvPr id="131" name="Freeform 28"/>
              <p:cNvSpPr>
                <a:spLocks/>
              </p:cNvSpPr>
              <p:nvPr/>
            </p:nvSpPr>
            <p:spPr bwMode="auto">
              <a:xfrm>
                <a:off x="6613525" y="2686050"/>
                <a:ext cx="2117725" cy="2592387"/>
              </a:xfrm>
              <a:custGeom>
                <a:avLst/>
                <a:gdLst>
                  <a:gd name="T0" fmla="*/ 113 w 1334"/>
                  <a:gd name="T1" fmla="*/ 0 h 1633"/>
                  <a:gd name="T2" fmla="*/ 1219 w 1334"/>
                  <a:gd name="T3" fmla="*/ 0 h 1633"/>
                  <a:gd name="T4" fmla="*/ 1245 w 1334"/>
                  <a:gd name="T5" fmla="*/ 3 h 1633"/>
                  <a:gd name="T6" fmla="*/ 1270 w 1334"/>
                  <a:gd name="T7" fmla="*/ 12 h 1633"/>
                  <a:gd name="T8" fmla="*/ 1291 w 1334"/>
                  <a:gd name="T9" fmla="*/ 25 h 1633"/>
                  <a:gd name="T10" fmla="*/ 1308 w 1334"/>
                  <a:gd name="T11" fmla="*/ 43 h 1633"/>
                  <a:gd name="T12" fmla="*/ 1322 w 1334"/>
                  <a:gd name="T13" fmla="*/ 64 h 1633"/>
                  <a:gd name="T14" fmla="*/ 1331 w 1334"/>
                  <a:gd name="T15" fmla="*/ 88 h 1633"/>
                  <a:gd name="T16" fmla="*/ 1334 w 1334"/>
                  <a:gd name="T17" fmla="*/ 114 h 1633"/>
                  <a:gd name="T18" fmla="*/ 1334 w 1334"/>
                  <a:gd name="T19" fmla="*/ 1519 h 1633"/>
                  <a:gd name="T20" fmla="*/ 1331 w 1334"/>
                  <a:gd name="T21" fmla="*/ 1544 h 1633"/>
                  <a:gd name="T22" fmla="*/ 1322 w 1334"/>
                  <a:gd name="T23" fmla="*/ 1569 h 1633"/>
                  <a:gd name="T24" fmla="*/ 1308 w 1334"/>
                  <a:gd name="T25" fmla="*/ 1590 h 1633"/>
                  <a:gd name="T26" fmla="*/ 1291 w 1334"/>
                  <a:gd name="T27" fmla="*/ 1607 h 1633"/>
                  <a:gd name="T28" fmla="*/ 1270 w 1334"/>
                  <a:gd name="T29" fmla="*/ 1621 h 1633"/>
                  <a:gd name="T30" fmla="*/ 1245 w 1334"/>
                  <a:gd name="T31" fmla="*/ 1630 h 1633"/>
                  <a:gd name="T32" fmla="*/ 1219 w 1334"/>
                  <a:gd name="T33" fmla="*/ 1633 h 1633"/>
                  <a:gd name="T34" fmla="*/ 113 w 1334"/>
                  <a:gd name="T35" fmla="*/ 1633 h 1633"/>
                  <a:gd name="T36" fmla="*/ 87 w 1334"/>
                  <a:gd name="T37" fmla="*/ 1630 h 1633"/>
                  <a:gd name="T38" fmla="*/ 64 w 1334"/>
                  <a:gd name="T39" fmla="*/ 1621 h 1633"/>
                  <a:gd name="T40" fmla="*/ 42 w 1334"/>
                  <a:gd name="T41" fmla="*/ 1607 h 1633"/>
                  <a:gd name="T42" fmla="*/ 24 w 1334"/>
                  <a:gd name="T43" fmla="*/ 1590 h 1633"/>
                  <a:gd name="T44" fmla="*/ 11 w 1334"/>
                  <a:gd name="T45" fmla="*/ 1569 h 1633"/>
                  <a:gd name="T46" fmla="*/ 3 w 1334"/>
                  <a:gd name="T47" fmla="*/ 1544 h 1633"/>
                  <a:gd name="T48" fmla="*/ 0 w 1334"/>
                  <a:gd name="T49" fmla="*/ 1519 h 1633"/>
                  <a:gd name="T50" fmla="*/ 0 w 1334"/>
                  <a:gd name="T51" fmla="*/ 114 h 1633"/>
                  <a:gd name="T52" fmla="*/ 3 w 1334"/>
                  <a:gd name="T53" fmla="*/ 88 h 1633"/>
                  <a:gd name="T54" fmla="*/ 11 w 1334"/>
                  <a:gd name="T55" fmla="*/ 64 h 1633"/>
                  <a:gd name="T56" fmla="*/ 24 w 1334"/>
                  <a:gd name="T57" fmla="*/ 43 h 1633"/>
                  <a:gd name="T58" fmla="*/ 42 w 1334"/>
                  <a:gd name="T59" fmla="*/ 25 h 1633"/>
                  <a:gd name="T60" fmla="*/ 64 w 1334"/>
                  <a:gd name="T61" fmla="*/ 12 h 1633"/>
                  <a:gd name="T62" fmla="*/ 87 w 1334"/>
                  <a:gd name="T63" fmla="*/ 3 h 1633"/>
                  <a:gd name="T64" fmla="*/ 113 w 1334"/>
                  <a:gd name="T65" fmla="*/ 0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34" h="1633">
                    <a:moveTo>
                      <a:pt x="113" y="0"/>
                    </a:moveTo>
                    <a:lnTo>
                      <a:pt x="1219" y="0"/>
                    </a:lnTo>
                    <a:lnTo>
                      <a:pt x="1245" y="3"/>
                    </a:lnTo>
                    <a:lnTo>
                      <a:pt x="1270" y="12"/>
                    </a:lnTo>
                    <a:lnTo>
                      <a:pt x="1291" y="25"/>
                    </a:lnTo>
                    <a:lnTo>
                      <a:pt x="1308" y="43"/>
                    </a:lnTo>
                    <a:lnTo>
                      <a:pt x="1322" y="64"/>
                    </a:lnTo>
                    <a:lnTo>
                      <a:pt x="1331" y="88"/>
                    </a:lnTo>
                    <a:lnTo>
                      <a:pt x="1334" y="114"/>
                    </a:lnTo>
                    <a:lnTo>
                      <a:pt x="1334" y="1519"/>
                    </a:lnTo>
                    <a:lnTo>
                      <a:pt x="1331" y="1544"/>
                    </a:lnTo>
                    <a:lnTo>
                      <a:pt x="1322" y="1569"/>
                    </a:lnTo>
                    <a:lnTo>
                      <a:pt x="1308" y="1590"/>
                    </a:lnTo>
                    <a:lnTo>
                      <a:pt x="1291" y="1607"/>
                    </a:lnTo>
                    <a:lnTo>
                      <a:pt x="1270" y="1621"/>
                    </a:lnTo>
                    <a:lnTo>
                      <a:pt x="1245" y="1630"/>
                    </a:lnTo>
                    <a:lnTo>
                      <a:pt x="1219" y="1633"/>
                    </a:lnTo>
                    <a:lnTo>
                      <a:pt x="113" y="1633"/>
                    </a:lnTo>
                    <a:lnTo>
                      <a:pt x="87" y="1630"/>
                    </a:lnTo>
                    <a:lnTo>
                      <a:pt x="64" y="1621"/>
                    </a:lnTo>
                    <a:lnTo>
                      <a:pt x="42" y="1607"/>
                    </a:lnTo>
                    <a:lnTo>
                      <a:pt x="24" y="1590"/>
                    </a:lnTo>
                    <a:lnTo>
                      <a:pt x="11" y="1569"/>
                    </a:lnTo>
                    <a:lnTo>
                      <a:pt x="3" y="1544"/>
                    </a:lnTo>
                    <a:lnTo>
                      <a:pt x="0" y="1519"/>
                    </a:lnTo>
                    <a:lnTo>
                      <a:pt x="0" y="114"/>
                    </a:lnTo>
                    <a:lnTo>
                      <a:pt x="3" y="88"/>
                    </a:lnTo>
                    <a:lnTo>
                      <a:pt x="11" y="64"/>
                    </a:lnTo>
                    <a:lnTo>
                      <a:pt x="24" y="43"/>
                    </a:lnTo>
                    <a:lnTo>
                      <a:pt x="42" y="25"/>
                    </a:lnTo>
                    <a:lnTo>
                      <a:pt x="64" y="12"/>
                    </a:lnTo>
                    <a:lnTo>
                      <a:pt x="87" y="3"/>
                    </a:lnTo>
                    <a:lnTo>
                      <a:pt x="113" y="0"/>
                    </a:lnTo>
                    <a:close/>
                  </a:path>
                </a:pathLst>
              </a:custGeom>
              <a:solidFill>
                <a:schemeClr val="accent3"/>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2" name="Freeform 29"/>
              <p:cNvSpPr>
                <a:spLocks/>
              </p:cNvSpPr>
              <p:nvPr/>
            </p:nvSpPr>
            <p:spPr bwMode="auto">
              <a:xfrm>
                <a:off x="6738937" y="2828925"/>
                <a:ext cx="1865313" cy="438150"/>
              </a:xfrm>
              <a:custGeom>
                <a:avLst/>
                <a:gdLst>
                  <a:gd name="T0" fmla="*/ 57 w 1175"/>
                  <a:gd name="T1" fmla="*/ 0 h 276"/>
                  <a:gd name="T2" fmla="*/ 1118 w 1175"/>
                  <a:gd name="T3" fmla="*/ 0 h 276"/>
                  <a:gd name="T4" fmla="*/ 1135 w 1175"/>
                  <a:gd name="T5" fmla="*/ 2 h 276"/>
                  <a:gd name="T6" fmla="*/ 1151 w 1175"/>
                  <a:gd name="T7" fmla="*/ 11 h 276"/>
                  <a:gd name="T8" fmla="*/ 1164 w 1175"/>
                  <a:gd name="T9" fmla="*/ 24 h 276"/>
                  <a:gd name="T10" fmla="*/ 1173 w 1175"/>
                  <a:gd name="T11" fmla="*/ 40 h 276"/>
                  <a:gd name="T12" fmla="*/ 1175 w 1175"/>
                  <a:gd name="T13" fmla="*/ 57 h 276"/>
                  <a:gd name="T14" fmla="*/ 1175 w 1175"/>
                  <a:gd name="T15" fmla="*/ 219 h 276"/>
                  <a:gd name="T16" fmla="*/ 1173 w 1175"/>
                  <a:gd name="T17" fmla="*/ 236 h 276"/>
                  <a:gd name="T18" fmla="*/ 1164 w 1175"/>
                  <a:gd name="T19" fmla="*/ 252 h 276"/>
                  <a:gd name="T20" fmla="*/ 1151 w 1175"/>
                  <a:gd name="T21" fmla="*/ 265 h 276"/>
                  <a:gd name="T22" fmla="*/ 1135 w 1175"/>
                  <a:gd name="T23" fmla="*/ 274 h 276"/>
                  <a:gd name="T24" fmla="*/ 1118 w 1175"/>
                  <a:gd name="T25" fmla="*/ 276 h 276"/>
                  <a:gd name="T26" fmla="*/ 57 w 1175"/>
                  <a:gd name="T27" fmla="*/ 276 h 276"/>
                  <a:gd name="T28" fmla="*/ 39 w 1175"/>
                  <a:gd name="T29" fmla="*/ 274 h 276"/>
                  <a:gd name="T30" fmla="*/ 23 w 1175"/>
                  <a:gd name="T31" fmla="*/ 265 h 276"/>
                  <a:gd name="T32" fmla="*/ 12 w 1175"/>
                  <a:gd name="T33" fmla="*/ 252 h 276"/>
                  <a:gd name="T34" fmla="*/ 3 w 1175"/>
                  <a:gd name="T35" fmla="*/ 236 h 276"/>
                  <a:gd name="T36" fmla="*/ 0 w 1175"/>
                  <a:gd name="T37" fmla="*/ 219 h 276"/>
                  <a:gd name="T38" fmla="*/ 0 w 1175"/>
                  <a:gd name="T39" fmla="*/ 57 h 276"/>
                  <a:gd name="T40" fmla="*/ 3 w 1175"/>
                  <a:gd name="T41" fmla="*/ 40 h 276"/>
                  <a:gd name="T42" fmla="*/ 12 w 1175"/>
                  <a:gd name="T43" fmla="*/ 24 h 276"/>
                  <a:gd name="T44" fmla="*/ 23 w 1175"/>
                  <a:gd name="T45" fmla="*/ 11 h 276"/>
                  <a:gd name="T46" fmla="*/ 39 w 1175"/>
                  <a:gd name="T47" fmla="*/ 2 h 276"/>
                  <a:gd name="T48" fmla="*/ 57 w 1175"/>
                  <a:gd name="T49"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5" h="276">
                    <a:moveTo>
                      <a:pt x="57" y="0"/>
                    </a:moveTo>
                    <a:lnTo>
                      <a:pt x="1118" y="0"/>
                    </a:lnTo>
                    <a:lnTo>
                      <a:pt x="1135" y="2"/>
                    </a:lnTo>
                    <a:lnTo>
                      <a:pt x="1151" y="11"/>
                    </a:lnTo>
                    <a:lnTo>
                      <a:pt x="1164" y="24"/>
                    </a:lnTo>
                    <a:lnTo>
                      <a:pt x="1173" y="40"/>
                    </a:lnTo>
                    <a:lnTo>
                      <a:pt x="1175" y="57"/>
                    </a:lnTo>
                    <a:lnTo>
                      <a:pt x="1175" y="219"/>
                    </a:lnTo>
                    <a:lnTo>
                      <a:pt x="1173" y="236"/>
                    </a:lnTo>
                    <a:lnTo>
                      <a:pt x="1164" y="252"/>
                    </a:lnTo>
                    <a:lnTo>
                      <a:pt x="1151" y="265"/>
                    </a:lnTo>
                    <a:lnTo>
                      <a:pt x="1135" y="274"/>
                    </a:lnTo>
                    <a:lnTo>
                      <a:pt x="1118" y="276"/>
                    </a:lnTo>
                    <a:lnTo>
                      <a:pt x="57" y="276"/>
                    </a:lnTo>
                    <a:lnTo>
                      <a:pt x="39" y="274"/>
                    </a:lnTo>
                    <a:lnTo>
                      <a:pt x="23" y="265"/>
                    </a:lnTo>
                    <a:lnTo>
                      <a:pt x="12" y="252"/>
                    </a:lnTo>
                    <a:lnTo>
                      <a:pt x="3" y="236"/>
                    </a:lnTo>
                    <a:lnTo>
                      <a:pt x="0" y="219"/>
                    </a:lnTo>
                    <a:lnTo>
                      <a:pt x="0" y="57"/>
                    </a:lnTo>
                    <a:lnTo>
                      <a:pt x="3" y="40"/>
                    </a:lnTo>
                    <a:lnTo>
                      <a:pt x="12" y="24"/>
                    </a:lnTo>
                    <a:lnTo>
                      <a:pt x="23" y="11"/>
                    </a:lnTo>
                    <a:lnTo>
                      <a:pt x="39" y="2"/>
                    </a:lnTo>
                    <a:lnTo>
                      <a:pt x="57"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3" name="Freeform 30"/>
              <p:cNvSpPr>
                <a:spLocks/>
              </p:cNvSpPr>
              <p:nvPr/>
            </p:nvSpPr>
            <p:spPr bwMode="auto">
              <a:xfrm>
                <a:off x="6738937" y="3335338"/>
                <a:ext cx="404813" cy="414337"/>
              </a:xfrm>
              <a:custGeom>
                <a:avLst/>
                <a:gdLst>
                  <a:gd name="T0" fmla="*/ 53 w 255"/>
                  <a:gd name="T1" fmla="*/ 0 h 261"/>
                  <a:gd name="T2" fmla="*/ 202 w 255"/>
                  <a:gd name="T3" fmla="*/ 0 h 261"/>
                  <a:gd name="T4" fmla="*/ 219 w 255"/>
                  <a:gd name="T5" fmla="*/ 3 h 261"/>
                  <a:gd name="T6" fmla="*/ 234 w 255"/>
                  <a:gd name="T7" fmla="*/ 10 h 261"/>
                  <a:gd name="T8" fmla="*/ 245 w 255"/>
                  <a:gd name="T9" fmla="*/ 22 h 261"/>
                  <a:gd name="T10" fmla="*/ 252 w 255"/>
                  <a:gd name="T11" fmla="*/ 36 h 261"/>
                  <a:gd name="T12" fmla="*/ 255 w 255"/>
                  <a:gd name="T13" fmla="*/ 53 h 261"/>
                  <a:gd name="T14" fmla="*/ 255 w 255"/>
                  <a:gd name="T15" fmla="*/ 208 h 261"/>
                  <a:gd name="T16" fmla="*/ 252 w 255"/>
                  <a:gd name="T17" fmla="*/ 224 h 261"/>
                  <a:gd name="T18" fmla="*/ 245 w 255"/>
                  <a:gd name="T19" fmla="*/ 239 h 261"/>
                  <a:gd name="T20" fmla="*/ 234 w 255"/>
                  <a:gd name="T21" fmla="*/ 251 h 261"/>
                  <a:gd name="T22" fmla="*/ 219 w 255"/>
                  <a:gd name="T23" fmla="*/ 259 h 261"/>
                  <a:gd name="T24" fmla="*/ 202 w 255"/>
                  <a:gd name="T25" fmla="*/ 261 h 261"/>
                  <a:gd name="T26" fmla="*/ 53 w 255"/>
                  <a:gd name="T27" fmla="*/ 261 h 261"/>
                  <a:gd name="T28" fmla="*/ 36 w 255"/>
                  <a:gd name="T29" fmla="*/ 259 h 261"/>
                  <a:gd name="T30" fmla="*/ 22 w 255"/>
                  <a:gd name="T31" fmla="*/ 251 h 261"/>
                  <a:gd name="T32" fmla="*/ 10 w 255"/>
                  <a:gd name="T33" fmla="*/ 239 h 261"/>
                  <a:gd name="T34" fmla="*/ 3 w 255"/>
                  <a:gd name="T35" fmla="*/ 224 h 261"/>
                  <a:gd name="T36" fmla="*/ 0 w 255"/>
                  <a:gd name="T37" fmla="*/ 208 h 261"/>
                  <a:gd name="T38" fmla="*/ 0 w 255"/>
                  <a:gd name="T39" fmla="*/ 53 h 261"/>
                  <a:gd name="T40" fmla="*/ 3 w 255"/>
                  <a:gd name="T41" fmla="*/ 36 h 261"/>
                  <a:gd name="T42" fmla="*/ 10 w 255"/>
                  <a:gd name="T43" fmla="*/ 22 h 261"/>
                  <a:gd name="T44" fmla="*/ 22 w 255"/>
                  <a:gd name="T45" fmla="*/ 10 h 261"/>
                  <a:gd name="T46" fmla="*/ 36 w 255"/>
                  <a:gd name="T47" fmla="*/ 3 h 261"/>
                  <a:gd name="T48" fmla="*/ 53 w 255"/>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1">
                    <a:moveTo>
                      <a:pt x="53" y="0"/>
                    </a:moveTo>
                    <a:lnTo>
                      <a:pt x="202" y="0"/>
                    </a:lnTo>
                    <a:lnTo>
                      <a:pt x="219" y="3"/>
                    </a:lnTo>
                    <a:lnTo>
                      <a:pt x="234" y="10"/>
                    </a:lnTo>
                    <a:lnTo>
                      <a:pt x="245" y="22"/>
                    </a:lnTo>
                    <a:lnTo>
                      <a:pt x="252" y="36"/>
                    </a:lnTo>
                    <a:lnTo>
                      <a:pt x="255" y="53"/>
                    </a:lnTo>
                    <a:lnTo>
                      <a:pt x="255" y="208"/>
                    </a:lnTo>
                    <a:lnTo>
                      <a:pt x="252" y="224"/>
                    </a:lnTo>
                    <a:lnTo>
                      <a:pt x="245" y="239"/>
                    </a:lnTo>
                    <a:lnTo>
                      <a:pt x="234" y="251"/>
                    </a:lnTo>
                    <a:lnTo>
                      <a:pt x="219" y="259"/>
                    </a:lnTo>
                    <a:lnTo>
                      <a:pt x="202" y="261"/>
                    </a:lnTo>
                    <a:lnTo>
                      <a:pt x="53" y="261"/>
                    </a:lnTo>
                    <a:lnTo>
                      <a:pt x="36" y="259"/>
                    </a:lnTo>
                    <a:lnTo>
                      <a:pt x="22" y="251"/>
                    </a:lnTo>
                    <a:lnTo>
                      <a:pt x="10" y="239"/>
                    </a:lnTo>
                    <a:lnTo>
                      <a:pt x="3" y="224"/>
                    </a:lnTo>
                    <a:lnTo>
                      <a:pt x="0" y="208"/>
                    </a:lnTo>
                    <a:lnTo>
                      <a:pt x="0" y="53"/>
                    </a:lnTo>
                    <a:lnTo>
                      <a:pt x="3" y="36"/>
                    </a:lnTo>
                    <a:lnTo>
                      <a:pt x="10" y="22"/>
                    </a:lnTo>
                    <a:lnTo>
                      <a:pt x="22" y="10"/>
                    </a:lnTo>
                    <a:lnTo>
                      <a:pt x="36"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4" name="Freeform 31"/>
              <p:cNvSpPr>
                <a:spLocks/>
              </p:cNvSpPr>
              <p:nvPr/>
            </p:nvSpPr>
            <p:spPr bwMode="auto">
              <a:xfrm>
                <a:off x="7226300" y="3335338"/>
                <a:ext cx="404813" cy="414337"/>
              </a:xfrm>
              <a:custGeom>
                <a:avLst/>
                <a:gdLst>
                  <a:gd name="T0" fmla="*/ 53 w 255"/>
                  <a:gd name="T1" fmla="*/ 0 h 261"/>
                  <a:gd name="T2" fmla="*/ 202 w 255"/>
                  <a:gd name="T3" fmla="*/ 0 h 261"/>
                  <a:gd name="T4" fmla="*/ 219 w 255"/>
                  <a:gd name="T5" fmla="*/ 3 h 261"/>
                  <a:gd name="T6" fmla="*/ 233 w 255"/>
                  <a:gd name="T7" fmla="*/ 10 h 261"/>
                  <a:gd name="T8" fmla="*/ 244 w 255"/>
                  <a:gd name="T9" fmla="*/ 22 h 261"/>
                  <a:gd name="T10" fmla="*/ 252 w 255"/>
                  <a:gd name="T11" fmla="*/ 36 h 261"/>
                  <a:gd name="T12" fmla="*/ 255 w 255"/>
                  <a:gd name="T13" fmla="*/ 53 h 261"/>
                  <a:gd name="T14" fmla="*/ 255 w 255"/>
                  <a:gd name="T15" fmla="*/ 208 h 261"/>
                  <a:gd name="T16" fmla="*/ 252 w 255"/>
                  <a:gd name="T17" fmla="*/ 224 h 261"/>
                  <a:gd name="T18" fmla="*/ 244 w 255"/>
                  <a:gd name="T19" fmla="*/ 239 h 261"/>
                  <a:gd name="T20" fmla="*/ 233 w 255"/>
                  <a:gd name="T21" fmla="*/ 251 h 261"/>
                  <a:gd name="T22" fmla="*/ 219 w 255"/>
                  <a:gd name="T23" fmla="*/ 259 h 261"/>
                  <a:gd name="T24" fmla="*/ 202 w 255"/>
                  <a:gd name="T25" fmla="*/ 261 h 261"/>
                  <a:gd name="T26" fmla="*/ 53 w 255"/>
                  <a:gd name="T27" fmla="*/ 261 h 261"/>
                  <a:gd name="T28" fmla="*/ 36 w 255"/>
                  <a:gd name="T29" fmla="*/ 259 h 261"/>
                  <a:gd name="T30" fmla="*/ 21 w 255"/>
                  <a:gd name="T31" fmla="*/ 251 h 261"/>
                  <a:gd name="T32" fmla="*/ 10 w 255"/>
                  <a:gd name="T33" fmla="*/ 239 h 261"/>
                  <a:gd name="T34" fmla="*/ 3 w 255"/>
                  <a:gd name="T35" fmla="*/ 224 h 261"/>
                  <a:gd name="T36" fmla="*/ 0 w 255"/>
                  <a:gd name="T37" fmla="*/ 208 h 261"/>
                  <a:gd name="T38" fmla="*/ 0 w 255"/>
                  <a:gd name="T39" fmla="*/ 53 h 261"/>
                  <a:gd name="T40" fmla="*/ 3 w 255"/>
                  <a:gd name="T41" fmla="*/ 36 h 261"/>
                  <a:gd name="T42" fmla="*/ 10 w 255"/>
                  <a:gd name="T43" fmla="*/ 22 h 261"/>
                  <a:gd name="T44" fmla="*/ 21 w 255"/>
                  <a:gd name="T45" fmla="*/ 10 h 261"/>
                  <a:gd name="T46" fmla="*/ 36 w 255"/>
                  <a:gd name="T47" fmla="*/ 3 h 261"/>
                  <a:gd name="T48" fmla="*/ 53 w 255"/>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1">
                    <a:moveTo>
                      <a:pt x="53" y="0"/>
                    </a:moveTo>
                    <a:lnTo>
                      <a:pt x="202" y="0"/>
                    </a:lnTo>
                    <a:lnTo>
                      <a:pt x="219" y="3"/>
                    </a:lnTo>
                    <a:lnTo>
                      <a:pt x="233" y="10"/>
                    </a:lnTo>
                    <a:lnTo>
                      <a:pt x="244" y="22"/>
                    </a:lnTo>
                    <a:lnTo>
                      <a:pt x="252" y="36"/>
                    </a:lnTo>
                    <a:lnTo>
                      <a:pt x="255" y="53"/>
                    </a:lnTo>
                    <a:lnTo>
                      <a:pt x="255" y="208"/>
                    </a:lnTo>
                    <a:lnTo>
                      <a:pt x="252" y="224"/>
                    </a:lnTo>
                    <a:lnTo>
                      <a:pt x="244" y="239"/>
                    </a:lnTo>
                    <a:lnTo>
                      <a:pt x="233" y="251"/>
                    </a:lnTo>
                    <a:lnTo>
                      <a:pt x="219" y="259"/>
                    </a:lnTo>
                    <a:lnTo>
                      <a:pt x="202" y="261"/>
                    </a:lnTo>
                    <a:lnTo>
                      <a:pt x="53" y="261"/>
                    </a:lnTo>
                    <a:lnTo>
                      <a:pt x="36" y="259"/>
                    </a:lnTo>
                    <a:lnTo>
                      <a:pt x="21" y="251"/>
                    </a:lnTo>
                    <a:lnTo>
                      <a:pt x="10" y="239"/>
                    </a:lnTo>
                    <a:lnTo>
                      <a:pt x="3" y="224"/>
                    </a:lnTo>
                    <a:lnTo>
                      <a:pt x="0" y="208"/>
                    </a:lnTo>
                    <a:lnTo>
                      <a:pt x="0" y="53"/>
                    </a:lnTo>
                    <a:lnTo>
                      <a:pt x="3" y="36"/>
                    </a:lnTo>
                    <a:lnTo>
                      <a:pt x="10" y="22"/>
                    </a:lnTo>
                    <a:lnTo>
                      <a:pt x="21" y="10"/>
                    </a:lnTo>
                    <a:lnTo>
                      <a:pt x="36"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5" name="Freeform 32"/>
              <p:cNvSpPr>
                <a:spLocks/>
              </p:cNvSpPr>
              <p:nvPr/>
            </p:nvSpPr>
            <p:spPr bwMode="auto">
              <a:xfrm>
                <a:off x="7712075" y="3335338"/>
                <a:ext cx="406400" cy="414337"/>
              </a:xfrm>
              <a:custGeom>
                <a:avLst/>
                <a:gdLst>
                  <a:gd name="T0" fmla="*/ 53 w 256"/>
                  <a:gd name="T1" fmla="*/ 0 h 261"/>
                  <a:gd name="T2" fmla="*/ 202 w 256"/>
                  <a:gd name="T3" fmla="*/ 0 h 261"/>
                  <a:gd name="T4" fmla="*/ 220 w 256"/>
                  <a:gd name="T5" fmla="*/ 3 h 261"/>
                  <a:gd name="T6" fmla="*/ 233 w 256"/>
                  <a:gd name="T7" fmla="*/ 10 h 261"/>
                  <a:gd name="T8" fmla="*/ 245 w 256"/>
                  <a:gd name="T9" fmla="*/ 22 h 261"/>
                  <a:gd name="T10" fmla="*/ 253 w 256"/>
                  <a:gd name="T11" fmla="*/ 36 h 261"/>
                  <a:gd name="T12" fmla="*/ 256 w 256"/>
                  <a:gd name="T13" fmla="*/ 53 h 261"/>
                  <a:gd name="T14" fmla="*/ 256 w 256"/>
                  <a:gd name="T15" fmla="*/ 208 h 261"/>
                  <a:gd name="T16" fmla="*/ 253 w 256"/>
                  <a:gd name="T17" fmla="*/ 224 h 261"/>
                  <a:gd name="T18" fmla="*/ 245 w 256"/>
                  <a:gd name="T19" fmla="*/ 239 h 261"/>
                  <a:gd name="T20" fmla="*/ 233 w 256"/>
                  <a:gd name="T21" fmla="*/ 251 h 261"/>
                  <a:gd name="T22" fmla="*/ 220 w 256"/>
                  <a:gd name="T23" fmla="*/ 259 h 261"/>
                  <a:gd name="T24" fmla="*/ 202 w 256"/>
                  <a:gd name="T25" fmla="*/ 261 h 261"/>
                  <a:gd name="T26" fmla="*/ 53 w 256"/>
                  <a:gd name="T27" fmla="*/ 261 h 261"/>
                  <a:gd name="T28" fmla="*/ 37 w 256"/>
                  <a:gd name="T29" fmla="*/ 259 h 261"/>
                  <a:gd name="T30" fmla="*/ 22 w 256"/>
                  <a:gd name="T31" fmla="*/ 251 h 261"/>
                  <a:gd name="T32" fmla="*/ 10 w 256"/>
                  <a:gd name="T33" fmla="*/ 239 h 261"/>
                  <a:gd name="T34" fmla="*/ 3 w 256"/>
                  <a:gd name="T35" fmla="*/ 224 h 261"/>
                  <a:gd name="T36" fmla="*/ 0 w 256"/>
                  <a:gd name="T37" fmla="*/ 208 h 261"/>
                  <a:gd name="T38" fmla="*/ 0 w 256"/>
                  <a:gd name="T39" fmla="*/ 53 h 261"/>
                  <a:gd name="T40" fmla="*/ 3 w 256"/>
                  <a:gd name="T41" fmla="*/ 36 h 261"/>
                  <a:gd name="T42" fmla="*/ 10 w 256"/>
                  <a:gd name="T43" fmla="*/ 22 h 261"/>
                  <a:gd name="T44" fmla="*/ 22 w 256"/>
                  <a:gd name="T45" fmla="*/ 10 h 261"/>
                  <a:gd name="T46" fmla="*/ 37 w 256"/>
                  <a:gd name="T47" fmla="*/ 3 h 261"/>
                  <a:gd name="T48" fmla="*/ 53 w 256"/>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1">
                    <a:moveTo>
                      <a:pt x="53" y="0"/>
                    </a:moveTo>
                    <a:lnTo>
                      <a:pt x="202" y="0"/>
                    </a:lnTo>
                    <a:lnTo>
                      <a:pt x="220" y="3"/>
                    </a:lnTo>
                    <a:lnTo>
                      <a:pt x="233" y="10"/>
                    </a:lnTo>
                    <a:lnTo>
                      <a:pt x="245" y="22"/>
                    </a:lnTo>
                    <a:lnTo>
                      <a:pt x="253" y="36"/>
                    </a:lnTo>
                    <a:lnTo>
                      <a:pt x="256" y="53"/>
                    </a:lnTo>
                    <a:lnTo>
                      <a:pt x="256" y="208"/>
                    </a:lnTo>
                    <a:lnTo>
                      <a:pt x="253" y="224"/>
                    </a:lnTo>
                    <a:lnTo>
                      <a:pt x="245" y="239"/>
                    </a:lnTo>
                    <a:lnTo>
                      <a:pt x="233" y="251"/>
                    </a:lnTo>
                    <a:lnTo>
                      <a:pt x="220" y="259"/>
                    </a:lnTo>
                    <a:lnTo>
                      <a:pt x="202" y="261"/>
                    </a:lnTo>
                    <a:lnTo>
                      <a:pt x="53" y="261"/>
                    </a:lnTo>
                    <a:lnTo>
                      <a:pt x="37" y="259"/>
                    </a:lnTo>
                    <a:lnTo>
                      <a:pt x="22" y="251"/>
                    </a:lnTo>
                    <a:lnTo>
                      <a:pt x="10" y="239"/>
                    </a:lnTo>
                    <a:lnTo>
                      <a:pt x="3" y="224"/>
                    </a:lnTo>
                    <a:lnTo>
                      <a:pt x="0" y="208"/>
                    </a:lnTo>
                    <a:lnTo>
                      <a:pt x="0" y="53"/>
                    </a:lnTo>
                    <a:lnTo>
                      <a:pt x="3" y="36"/>
                    </a:lnTo>
                    <a:lnTo>
                      <a:pt x="10" y="22"/>
                    </a:lnTo>
                    <a:lnTo>
                      <a:pt x="22" y="10"/>
                    </a:lnTo>
                    <a:lnTo>
                      <a:pt x="37"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6" name="Freeform 33"/>
              <p:cNvSpPr>
                <a:spLocks/>
              </p:cNvSpPr>
              <p:nvPr/>
            </p:nvSpPr>
            <p:spPr bwMode="auto">
              <a:xfrm>
                <a:off x="8197850" y="3335338"/>
                <a:ext cx="406400" cy="414337"/>
              </a:xfrm>
              <a:custGeom>
                <a:avLst/>
                <a:gdLst>
                  <a:gd name="T0" fmla="*/ 54 w 256"/>
                  <a:gd name="T1" fmla="*/ 0 h 261"/>
                  <a:gd name="T2" fmla="*/ 203 w 256"/>
                  <a:gd name="T3" fmla="*/ 0 h 261"/>
                  <a:gd name="T4" fmla="*/ 219 w 256"/>
                  <a:gd name="T5" fmla="*/ 3 h 261"/>
                  <a:gd name="T6" fmla="*/ 234 w 256"/>
                  <a:gd name="T7" fmla="*/ 10 h 261"/>
                  <a:gd name="T8" fmla="*/ 246 w 256"/>
                  <a:gd name="T9" fmla="*/ 22 h 261"/>
                  <a:gd name="T10" fmla="*/ 254 w 256"/>
                  <a:gd name="T11" fmla="*/ 36 h 261"/>
                  <a:gd name="T12" fmla="*/ 256 w 256"/>
                  <a:gd name="T13" fmla="*/ 53 h 261"/>
                  <a:gd name="T14" fmla="*/ 256 w 256"/>
                  <a:gd name="T15" fmla="*/ 208 h 261"/>
                  <a:gd name="T16" fmla="*/ 254 w 256"/>
                  <a:gd name="T17" fmla="*/ 224 h 261"/>
                  <a:gd name="T18" fmla="*/ 246 w 256"/>
                  <a:gd name="T19" fmla="*/ 239 h 261"/>
                  <a:gd name="T20" fmla="*/ 234 w 256"/>
                  <a:gd name="T21" fmla="*/ 251 h 261"/>
                  <a:gd name="T22" fmla="*/ 219 w 256"/>
                  <a:gd name="T23" fmla="*/ 259 h 261"/>
                  <a:gd name="T24" fmla="*/ 203 w 256"/>
                  <a:gd name="T25" fmla="*/ 261 h 261"/>
                  <a:gd name="T26" fmla="*/ 54 w 256"/>
                  <a:gd name="T27" fmla="*/ 261 h 261"/>
                  <a:gd name="T28" fmla="*/ 37 w 256"/>
                  <a:gd name="T29" fmla="*/ 259 h 261"/>
                  <a:gd name="T30" fmla="*/ 23 w 256"/>
                  <a:gd name="T31" fmla="*/ 251 h 261"/>
                  <a:gd name="T32" fmla="*/ 11 w 256"/>
                  <a:gd name="T33" fmla="*/ 239 h 261"/>
                  <a:gd name="T34" fmla="*/ 3 w 256"/>
                  <a:gd name="T35" fmla="*/ 224 h 261"/>
                  <a:gd name="T36" fmla="*/ 0 w 256"/>
                  <a:gd name="T37" fmla="*/ 208 h 261"/>
                  <a:gd name="T38" fmla="*/ 0 w 256"/>
                  <a:gd name="T39" fmla="*/ 53 h 261"/>
                  <a:gd name="T40" fmla="*/ 3 w 256"/>
                  <a:gd name="T41" fmla="*/ 36 h 261"/>
                  <a:gd name="T42" fmla="*/ 11 w 256"/>
                  <a:gd name="T43" fmla="*/ 22 h 261"/>
                  <a:gd name="T44" fmla="*/ 23 w 256"/>
                  <a:gd name="T45" fmla="*/ 10 h 261"/>
                  <a:gd name="T46" fmla="*/ 37 w 256"/>
                  <a:gd name="T47" fmla="*/ 3 h 261"/>
                  <a:gd name="T48" fmla="*/ 54 w 256"/>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1">
                    <a:moveTo>
                      <a:pt x="54" y="0"/>
                    </a:moveTo>
                    <a:lnTo>
                      <a:pt x="203" y="0"/>
                    </a:lnTo>
                    <a:lnTo>
                      <a:pt x="219" y="3"/>
                    </a:lnTo>
                    <a:lnTo>
                      <a:pt x="234" y="10"/>
                    </a:lnTo>
                    <a:lnTo>
                      <a:pt x="246" y="22"/>
                    </a:lnTo>
                    <a:lnTo>
                      <a:pt x="254" y="36"/>
                    </a:lnTo>
                    <a:lnTo>
                      <a:pt x="256" y="53"/>
                    </a:lnTo>
                    <a:lnTo>
                      <a:pt x="256" y="208"/>
                    </a:lnTo>
                    <a:lnTo>
                      <a:pt x="254" y="224"/>
                    </a:lnTo>
                    <a:lnTo>
                      <a:pt x="246" y="239"/>
                    </a:lnTo>
                    <a:lnTo>
                      <a:pt x="234" y="251"/>
                    </a:lnTo>
                    <a:lnTo>
                      <a:pt x="219" y="259"/>
                    </a:lnTo>
                    <a:lnTo>
                      <a:pt x="203" y="261"/>
                    </a:lnTo>
                    <a:lnTo>
                      <a:pt x="54" y="261"/>
                    </a:lnTo>
                    <a:lnTo>
                      <a:pt x="37" y="259"/>
                    </a:lnTo>
                    <a:lnTo>
                      <a:pt x="23" y="251"/>
                    </a:lnTo>
                    <a:lnTo>
                      <a:pt x="11" y="239"/>
                    </a:lnTo>
                    <a:lnTo>
                      <a:pt x="3" y="224"/>
                    </a:lnTo>
                    <a:lnTo>
                      <a:pt x="0" y="208"/>
                    </a:lnTo>
                    <a:lnTo>
                      <a:pt x="0" y="53"/>
                    </a:lnTo>
                    <a:lnTo>
                      <a:pt x="3" y="36"/>
                    </a:lnTo>
                    <a:lnTo>
                      <a:pt x="11" y="22"/>
                    </a:lnTo>
                    <a:lnTo>
                      <a:pt x="23" y="10"/>
                    </a:lnTo>
                    <a:lnTo>
                      <a:pt x="37" y="3"/>
                    </a:lnTo>
                    <a:lnTo>
                      <a:pt x="54" y="0"/>
                    </a:lnTo>
                    <a:close/>
                  </a:path>
                </a:pathLst>
              </a:custGeom>
              <a:solidFill>
                <a:schemeClr val="accent4"/>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7" name="Freeform 34"/>
              <p:cNvSpPr>
                <a:spLocks/>
              </p:cNvSpPr>
              <p:nvPr/>
            </p:nvSpPr>
            <p:spPr bwMode="auto">
              <a:xfrm>
                <a:off x="6738937" y="3806825"/>
                <a:ext cx="404813" cy="414337"/>
              </a:xfrm>
              <a:custGeom>
                <a:avLst/>
                <a:gdLst>
                  <a:gd name="T0" fmla="*/ 53 w 255"/>
                  <a:gd name="T1" fmla="*/ 0 h 261"/>
                  <a:gd name="T2" fmla="*/ 202 w 255"/>
                  <a:gd name="T3" fmla="*/ 0 h 261"/>
                  <a:gd name="T4" fmla="*/ 219 w 255"/>
                  <a:gd name="T5" fmla="*/ 3 h 261"/>
                  <a:gd name="T6" fmla="*/ 234 w 255"/>
                  <a:gd name="T7" fmla="*/ 11 h 261"/>
                  <a:gd name="T8" fmla="*/ 245 w 255"/>
                  <a:gd name="T9" fmla="*/ 22 h 261"/>
                  <a:gd name="T10" fmla="*/ 252 w 255"/>
                  <a:gd name="T11" fmla="*/ 36 h 261"/>
                  <a:gd name="T12" fmla="*/ 255 w 255"/>
                  <a:gd name="T13" fmla="*/ 53 h 261"/>
                  <a:gd name="T14" fmla="*/ 255 w 255"/>
                  <a:gd name="T15" fmla="*/ 209 h 261"/>
                  <a:gd name="T16" fmla="*/ 252 w 255"/>
                  <a:gd name="T17" fmla="*/ 225 h 261"/>
                  <a:gd name="T18" fmla="*/ 245 w 255"/>
                  <a:gd name="T19" fmla="*/ 240 h 261"/>
                  <a:gd name="T20" fmla="*/ 234 w 255"/>
                  <a:gd name="T21" fmla="*/ 251 h 261"/>
                  <a:gd name="T22" fmla="*/ 219 w 255"/>
                  <a:gd name="T23" fmla="*/ 259 h 261"/>
                  <a:gd name="T24" fmla="*/ 202 w 255"/>
                  <a:gd name="T25" fmla="*/ 261 h 261"/>
                  <a:gd name="T26" fmla="*/ 53 w 255"/>
                  <a:gd name="T27" fmla="*/ 261 h 261"/>
                  <a:gd name="T28" fmla="*/ 36 w 255"/>
                  <a:gd name="T29" fmla="*/ 259 h 261"/>
                  <a:gd name="T30" fmla="*/ 22 w 255"/>
                  <a:gd name="T31" fmla="*/ 251 h 261"/>
                  <a:gd name="T32" fmla="*/ 10 w 255"/>
                  <a:gd name="T33" fmla="*/ 240 h 261"/>
                  <a:gd name="T34" fmla="*/ 3 w 255"/>
                  <a:gd name="T35" fmla="*/ 225 h 261"/>
                  <a:gd name="T36" fmla="*/ 0 w 255"/>
                  <a:gd name="T37" fmla="*/ 209 h 261"/>
                  <a:gd name="T38" fmla="*/ 0 w 255"/>
                  <a:gd name="T39" fmla="*/ 53 h 261"/>
                  <a:gd name="T40" fmla="*/ 3 w 255"/>
                  <a:gd name="T41" fmla="*/ 36 h 261"/>
                  <a:gd name="T42" fmla="*/ 10 w 255"/>
                  <a:gd name="T43" fmla="*/ 22 h 261"/>
                  <a:gd name="T44" fmla="*/ 22 w 255"/>
                  <a:gd name="T45" fmla="*/ 11 h 261"/>
                  <a:gd name="T46" fmla="*/ 36 w 255"/>
                  <a:gd name="T47" fmla="*/ 3 h 261"/>
                  <a:gd name="T48" fmla="*/ 53 w 255"/>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1">
                    <a:moveTo>
                      <a:pt x="53" y="0"/>
                    </a:moveTo>
                    <a:lnTo>
                      <a:pt x="202" y="0"/>
                    </a:lnTo>
                    <a:lnTo>
                      <a:pt x="219" y="3"/>
                    </a:lnTo>
                    <a:lnTo>
                      <a:pt x="234" y="11"/>
                    </a:lnTo>
                    <a:lnTo>
                      <a:pt x="245" y="22"/>
                    </a:lnTo>
                    <a:lnTo>
                      <a:pt x="252" y="36"/>
                    </a:lnTo>
                    <a:lnTo>
                      <a:pt x="255" y="53"/>
                    </a:lnTo>
                    <a:lnTo>
                      <a:pt x="255" y="209"/>
                    </a:lnTo>
                    <a:lnTo>
                      <a:pt x="252" y="225"/>
                    </a:lnTo>
                    <a:lnTo>
                      <a:pt x="245" y="240"/>
                    </a:lnTo>
                    <a:lnTo>
                      <a:pt x="234" y="251"/>
                    </a:lnTo>
                    <a:lnTo>
                      <a:pt x="219" y="259"/>
                    </a:lnTo>
                    <a:lnTo>
                      <a:pt x="202" y="261"/>
                    </a:lnTo>
                    <a:lnTo>
                      <a:pt x="53" y="261"/>
                    </a:lnTo>
                    <a:lnTo>
                      <a:pt x="36" y="259"/>
                    </a:lnTo>
                    <a:lnTo>
                      <a:pt x="22" y="251"/>
                    </a:lnTo>
                    <a:lnTo>
                      <a:pt x="10" y="240"/>
                    </a:lnTo>
                    <a:lnTo>
                      <a:pt x="3" y="225"/>
                    </a:lnTo>
                    <a:lnTo>
                      <a:pt x="0" y="209"/>
                    </a:lnTo>
                    <a:lnTo>
                      <a:pt x="0" y="53"/>
                    </a:lnTo>
                    <a:lnTo>
                      <a:pt x="3" y="36"/>
                    </a:lnTo>
                    <a:lnTo>
                      <a:pt x="10" y="22"/>
                    </a:lnTo>
                    <a:lnTo>
                      <a:pt x="22" y="11"/>
                    </a:lnTo>
                    <a:lnTo>
                      <a:pt x="36"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8" name="Freeform 35"/>
              <p:cNvSpPr>
                <a:spLocks/>
              </p:cNvSpPr>
              <p:nvPr/>
            </p:nvSpPr>
            <p:spPr bwMode="auto">
              <a:xfrm>
                <a:off x="7226300" y="3806825"/>
                <a:ext cx="404813" cy="414337"/>
              </a:xfrm>
              <a:custGeom>
                <a:avLst/>
                <a:gdLst>
                  <a:gd name="T0" fmla="*/ 53 w 255"/>
                  <a:gd name="T1" fmla="*/ 0 h 261"/>
                  <a:gd name="T2" fmla="*/ 202 w 255"/>
                  <a:gd name="T3" fmla="*/ 0 h 261"/>
                  <a:gd name="T4" fmla="*/ 219 w 255"/>
                  <a:gd name="T5" fmla="*/ 3 h 261"/>
                  <a:gd name="T6" fmla="*/ 233 w 255"/>
                  <a:gd name="T7" fmla="*/ 11 h 261"/>
                  <a:gd name="T8" fmla="*/ 244 w 255"/>
                  <a:gd name="T9" fmla="*/ 22 h 261"/>
                  <a:gd name="T10" fmla="*/ 252 w 255"/>
                  <a:gd name="T11" fmla="*/ 36 h 261"/>
                  <a:gd name="T12" fmla="*/ 255 w 255"/>
                  <a:gd name="T13" fmla="*/ 53 h 261"/>
                  <a:gd name="T14" fmla="*/ 255 w 255"/>
                  <a:gd name="T15" fmla="*/ 209 h 261"/>
                  <a:gd name="T16" fmla="*/ 252 w 255"/>
                  <a:gd name="T17" fmla="*/ 225 h 261"/>
                  <a:gd name="T18" fmla="*/ 244 w 255"/>
                  <a:gd name="T19" fmla="*/ 240 h 261"/>
                  <a:gd name="T20" fmla="*/ 233 w 255"/>
                  <a:gd name="T21" fmla="*/ 251 h 261"/>
                  <a:gd name="T22" fmla="*/ 219 w 255"/>
                  <a:gd name="T23" fmla="*/ 259 h 261"/>
                  <a:gd name="T24" fmla="*/ 202 w 255"/>
                  <a:gd name="T25" fmla="*/ 261 h 261"/>
                  <a:gd name="T26" fmla="*/ 53 w 255"/>
                  <a:gd name="T27" fmla="*/ 261 h 261"/>
                  <a:gd name="T28" fmla="*/ 36 w 255"/>
                  <a:gd name="T29" fmla="*/ 259 h 261"/>
                  <a:gd name="T30" fmla="*/ 21 w 255"/>
                  <a:gd name="T31" fmla="*/ 251 h 261"/>
                  <a:gd name="T32" fmla="*/ 10 w 255"/>
                  <a:gd name="T33" fmla="*/ 240 h 261"/>
                  <a:gd name="T34" fmla="*/ 3 w 255"/>
                  <a:gd name="T35" fmla="*/ 225 h 261"/>
                  <a:gd name="T36" fmla="*/ 0 w 255"/>
                  <a:gd name="T37" fmla="*/ 209 h 261"/>
                  <a:gd name="T38" fmla="*/ 0 w 255"/>
                  <a:gd name="T39" fmla="*/ 53 h 261"/>
                  <a:gd name="T40" fmla="*/ 3 w 255"/>
                  <a:gd name="T41" fmla="*/ 36 h 261"/>
                  <a:gd name="T42" fmla="*/ 10 w 255"/>
                  <a:gd name="T43" fmla="*/ 22 h 261"/>
                  <a:gd name="T44" fmla="*/ 21 w 255"/>
                  <a:gd name="T45" fmla="*/ 11 h 261"/>
                  <a:gd name="T46" fmla="*/ 36 w 255"/>
                  <a:gd name="T47" fmla="*/ 3 h 261"/>
                  <a:gd name="T48" fmla="*/ 53 w 255"/>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1">
                    <a:moveTo>
                      <a:pt x="53" y="0"/>
                    </a:moveTo>
                    <a:lnTo>
                      <a:pt x="202" y="0"/>
                    </a:lnTo>
                    <a:lnTo>
                      <a:pt x="219" y="3"/>
                    </a:lnTo>
                    <a:lnTo>
                      <a:pt x="233" y="11"/>
                    </a:lnTo>
                    <a:lnTo>
                      <a:pt x="244" y="22"/>
                    </a:lnTo>
                    <a:lnTo>
                      <a:pt x="252" y="36"/>
                    </a:lnTo>
                    <a:lnTo>
                      <a:pt x="255" y="53"/>
                    </a:lnTo>
                    <a:lnTo>
                      <a:pt x="255" y="209"/>
                    </a:lnTo>
                    <a:lnTo>
                      <a:pt x="252" y="225"/>
                    </a:lnTo>
                    <a:lnTo>
                      <a:pt x="244" y="240"/>
                    </a:lnTo>
                    <a:lnTo>
                      <a:pt x="233" y="251"/>
                    </a:lnTo>
                    <a:lnTo>
                      <a:pt x="219" y="259"/>
                    </a:lnTo>
                    <a:lnTo>
                      <a:pt x="202" y="261"/>
                    </a:lnTo>
                    <a:lnTo>
                      <a:pt x="53" y="261"/>
                    </a:lnTo>
                    <a:lnTo>
                      <a:pt x="36" y="259"/>
                    </a:lnTo>
                    <a:lnTo>
                      <a:pt x="21" y="251"/>
                    </a:lnTo>
                    <a:lnTo>
                      <a:pt x="10" y="240"/>
                    </a:lnTo>
                    <a:lnTo>
                      <a:pt x="3" y="225"/>
                    </a:lnTo>
                    <a:lnTo>
                      <a:pt x="0" y="209"/>
                    </a:lnTo>
                    <a:lnTo>
                      <a:pt x="0" y="53"/>
                    </a:lnTo>
                    <a:lnTo>
                      <a:pt x="3" y="36"/>
                    </a:lnTo>
                    <a:lnTo>
                      <a:pt x="10" y="22"/>
                    </a:lnTo>
                    <a:lnTo>
                      <a:pt x="21" y="11"/>
                    </a:lnTo>
                    <a:lnTo>
                      <a:pt x="36"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39" name="Freeform 36"/>
              <p:cNvSpPr>
                <a:spLocks/>
              </p:cNvSpPr>
              <p:nvPr/>
            </p:nvSpPr>
            <p:spPr bwMode="auto">
              <a:xfrm>
                <a:off x="7712075" y="3806825"/>
                <a:ext cx="406400" cy="414337"/>
              </a:xfrm>
              <a:custGeom>
                <a:avLst/>
                <a:gdLst>
                  <a:gd name="T0" fmla="*/ 53 w 256"/>
                  <a:gd name="T1" fmla="*/ 0 h 261"/>
                  <a:gd name="T2" fmla="*/ 202 w 256"/>
                  <a:gd name="T3" fmla="*/ 0 h 261"/>
                  <a:gd name="T4" fmla="*/ 220 w 256"/>
                  <a:gd name="T5" fmla="*/ 3 h 261"/>
                  <a:gd name="T6" fmla="*/ 233 w 256"/>
                  <a:gd name="T7" fmla="*/ 11 h 261"/>
                  <a:gd name="T8" fmla="*/ 245 w 256"/>
                  <a:gd name="T9" fmla="*/ 22 h 261"/>
                  <a:gd name="T10" fmla="*/ 253 w 256"/>
                  <a:gd name="T11" fmla="*/ 36 h 261"/>
                  <a:gd name="T12" fmla="*/ 256 w 256"/>
                  <a:gd name="T13" fmla="*/ 53 h 261"/>
                  <a:gd name="T14" fmla="*/ 256 w 256"/>
                  <a:gd name="T15" fmla="*/ 209 h 261"/>
                  <a:gd name="T16" fmla="*/ 253 w 256"/>
                  <a:gd name="T17" fmla="*/ 225 h 261"/>
                  <a:gd name="T18" fmla="*/ 245 w 256"/>
                  <a:gd name="T19" fmla="*/ 240 h 261"/>
                  <a:gd name="T20" fmla="*/ 233 w 256"/>
                  <a:gd name="T21" fmla="*/ 251 h 261"/>
                  <a:gd name="T22" fmla="*/ 220 w 256"/>
                  <a:gd name="T23" fmla="*/ 259 h 261"/>
                  <a:gd name="T24" fmla="*/ 202 w 256"/>
                  <a:gd name="T25" fmla="*/ 261 h 261"/>
                  <a:gd name="T26" fmla="*/ 53 w 256"/>
                  <a:gd name="T27" fmla="*/ 261 h 261"/>
                  <a:gd name="T28" fmla="*/ 37 w 256"/>
                  <a:gd name="T29" fmla="*/ 259 h 261"/>
                  <a:gd name="T30" fmla="*/ 22 w 256"/>
                  <a:gd name="T31" fmla="*/ 251 h 261"/>
                  <a:gd name="T32" fmla="*/ 10 w 256"/>
                  <a:gd name="T33" fmla="*/ 240 h 261"/>
                  <a:gd name="T34" fmla="*/ 3 w 256"/>
                  <a:gd name="T35" fmla="*/ 225 h 261"/>
                  <a:gd name="T36" fmla="*/ 0 w 256"/>
                  <a:gd name="T37" fmla="*/ 209 h 261"/>
                  <a:gd name="T38" fmla="*/ 0 w 256"/>
                  <a:gd name="T39" fmla="*/ 53 h 261"/>
                  <a:gd name="T40" fmla="*/ 3 w 256"/>
                  <a:gd name="T41" fmla="*/ 36 h 261"/>
                  <a:gd name="T42" fmla="*/ 10 w 256"/>
                  <a:gd name="T43" fmla="*/ 22 h 261"/>
                  <a:gd name="T44" fmla="*/ 22 w 256"/>
                  <a:gd name="T45" fmla="*/ 11 h 261"/>
                  <a:gd name="T46" fmla="*/ 37 w 256"/>
                  <a:gd name="T47" fmla="*/ 3 h 261"/>
                  <a:gd name="T48" fmla="*/ 53 w 256"/>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1">
                    <a:moveTo>
                      <a:pt x="53" y="0"/>
                    </a:moveTo>
                    <a:lnTo>
                      <a:pt x="202" y="0"/>
                    </a:lnTo>
                    <a:lnTo>
                      <a:pt x="220" y="3"/>
                    </a:lnTo>
                    <a:lnTo>
                      <a:pt x="233" y="11"/>
                    </a:lnTo>
                    <a:lnTo>
                      <a:pt x="245" y="22"/>
                    </a:lnTo>
                    <a:lnTo>
                      <a:pt x="253" y="36"/>
                    </a:lnTo>
                    <a:lnTo>
                      <a:pt x="256" y="53"/>
                    </a:lnTo>
                    <a:lnTo>
                      <a:pt x="256" y="209"/>
                    </a:lnTo>
                    <a:lnTo>
                      <a:pt x="253" y="225"/>
                    </a:lnTo>
                    <a:lnTo>
                      <a:pt x="245" y="240"/>
                    </a:lnTo>
                    <a:lnTo>
                      <a:pt x="233" y="251"/>
                    </a:lnTo>
                    <a:lnTo>
                      <a:pt x="220" y="259"/>
                    </a:lnTo>
                    <a:lnTo>
                      <a:pt x="202" y="261"/>
                    </a:lnTo>
                    <a:lnTo>
                      <a:pt x="53" y="261"/>
                    </a:lnTo>
                    <a:lnTo>
                      <a:pt x="37" y="259"/>
                    </a:lnTo>
                    <a:lnTo>
                      <a:pt x="22" y="251"/>
                    </a:lnTo>
                    <a:lnTo>
                      <a:pt x="10" y="240"/>
                    </a:lnTo>
                    <a:lnTo>
                      <a:pt x="3" y="225"/>
                    </a:lnTo>
                    <a:lnTo>
                      <a:pt x="0" y="209"/>
                    </a:lnTo>
                    <a:lnTo>
                      <a:pt x="0" y="53"/>
                    </a:lnTo>
                    <a:lnTo>
                      <a:pt x="3" y="36"/>
                    </a:lnTo>
                    <a:lnTo>
                      <a:pt x="10" y="22"/>
                    </a:lnTo>
                    <a:lnTo>
                      <a:pt x="22" y="11"/>
                    </a:lnTo>
                    <a:lnTo>
                      <a:pt x="37"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0" name="Freeform 37"/>
              <p:cNvSpPr>
                <a:spLocks/>
              </p:cNvSpPr>
              <p:nvPr/>
            </p:nvSpPr>
            <p:spPr bwMode="auto">
              <a:xfrm>
                <a:off x="8197850" y="3806825"/>
                <a:ext cx="406400" cy="414337"/>
              </a:xfrm>
              <a:custGeom>
                <a:avLst/>
                <a:gdLst>
                  <a:gd name="T0" fmla="*/ 54 w 256"/>
                  <a:gd name="T1" fmla="*/ 0 h 261"/>
                  <a:gd name="T2" fmla="*/ 203 w 256"/>
                  <a:gd name="T3" fmla="*/ 0 h 261"/>
                  <a:gd name="T4" fmla="*/ 219 w 256"/>
                  <a:gd name="T5" fmla="*/ 3 h 261"/>
                  <a:gd name="T6" fmla="*/ 234 w 256"/>
                  <a:gd name="T7" fmla="*/ 11 h 261"/>
                  <a:gd name="T8" fmla="*/ 246 w 256"/>
                  <a:gd name="T9" fmla="*/ 22 h 261"/>
                  <a:gd name="T10" fmla="*/ 254 w 256"/>
                  <a:gd name="T11" fmla="*/ 36 h 261"/>
                  <a:gd name="T12" fmla="*/ 256 w 256"/>
                  <a:gd name="T13" fmla="*/ 53 h 261"/>
                  <a:gd name="T14" fmla="*/ 256 w 256"/>
                  <a:gd name="T15" fmla="*/ 209 h 261"/>
                  <a:gd name="T16" fmla="*/ 254 w 256"/>
                  <a:gd name="T17" fmla="*/ 225 h 261"/>
                  <a:gd name="T18" fmla="*/ 246 w 256"/>
                  <a:gd name="T19" fmla="*/ 240 h 261"/>
                  <a:gd name="T20" fmla="*/ 234 w 256"/>
                  <a:gd name="T21" fmla="*/ 251 h 261"/>
                  <a:gd name="T22" fmla="*/ 219 w 256"/>
                  <a:gd name="T23" fmla="*/ 259 h 261"/>
                  <a:gd name="T24" fmla="*/ 203 w 256"/>
                  <a:gd name="T25" fmla="*/ 261 h 261"/>
                  <a:gd name="T26" fmla="*/ 54 w 256"/>
                  <a:gd name="T27" fmla="*/ 261 h 261"/>
                  <a:gd name="T28" fmla="*/ 37 w 256"/>
                  <a:gd name="T29" fmla="*/ 259 h 261"/>
                  <a:gd name="T30" fmla="*/ 23 w 256"/>
                  <a:gd name="T31" fmla="*/ 251 h 261"/>
                  <a:gd name="T32" fmla="*/ 11 w 256"/>
                  <a:gd name="T33" fmla="*/ 240 h 261"/>
                  <a:gd name="T34" fmla="*/ 3 w 256"/>
                  <a:gd name="T35" fmla="*/ 225 h 261"/>
                  <a:gd name="T36" fmla="*/ 0 w 256"/>
                  <a:gd name="T37" fmla="*/ 209 h 261"/>
                  <a:gd name="T38" fmla="*/ 0 w 256"/>
                  <a:gd name="T39" fmla="*/ 53 h 261"/>
                  <a:gd name="T40" fmla="*/ 3 w 256"/>
                  <a:gd name="T41" fmla="*/ 36 h 261"/>
                  <a:gd name="T42" fmla="*/ 11 w 256"/>
                  <a:gd name="T43" fmla="*/ 22 h 261"/>
                  <a:gd name="T44" fmla="*/ 23 w 256"/>
                  <a:gd name="T45" fmla="*/ 11 h 261"/>
                  <a:gd name="T46" fmla="*/ 37 w 256"/>
                  <a:gd name="T47" fmla="*/ 3 h 261"/>
                  <a:gd name="T48" fmla="*/ 54 w 256"/>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1">
                    <a:moveTo>
                      <a:pt x="54" y="0"/>
                    </a:moveTo>
                    <a:lnTo>
                      <a:pt x="203" y="0"/>
                    </a:lnTo>
                    <a:lnTo>
                      <a:pt x="219" y="3"/>
                    </a:lnTo>
                    <a:lnTo>
                      <a:pt x="234" y="11"/>
                    </a:lnTo>
                    <a:lnTo>
                      <a:pt x="246" y="22"/>
                    </a:lnTo>
                    <a:lnTo>
                      <a:pt x="254" y="36"/>
                    </a:lnTo>
                    <a:lnTo>
                      <a:pt x="256" y="53"/>
                    </a:lnTo>
                    <a:lnTo>
                      <a:pt x="256" y="209"/>
                    </a:lnTo>
                    <a:lnTo>
                      <a:pt x="254" y="225"/>
                    </a:lnTo>
                    <a:lnTo>
                      <a:pt x="246" y="240"/>
                    </a:lnTo>
                    <a:lnTo>
                      <a:pt x="234" y="251"/>
                    </a:lnTo>
                    <a:lnTo>
                      <a:pt x="219" y="259"/>
                    </a:lnTo>
                    <a:lnTo>
                      <a:pt x="203" y="261"/>
                    </a:lnTo>
                    <a:lnTo>
                      <a:pt x="54" y="261"/>
                    </a:lnTo>
                    <a:lnTo>
                      <a:pt x="37" y="259"/>
                    </a:lnTo>
                    <a:lnTo>
                      <a:pt x="23" y="251"/>
                    </a:lnTo>
                    <a:lnTo>
                      <a:pt x="11" y="240"/>
                    </a:lnTo>
                    <a:lnTo>
                      <a:pt x="3" y="225"/>
                    </a:lnTo>
                    <a:lnTo>
                      <a:pt x="0" y="209"/>
                    </a:lnTo>
                    <a:lnTo>
                      <a:pt x="0" y="53"/>
                    </a:lnTo>
                    <a:lnTo>
                      <a:pt x="3" y="36"/>
                    </a:lnTo>
                    <a:lnTo>
                      <a:pt x="11" y="22"/>
                    </a:lnTo>
                    <a:lnTo>
                      <a:pt x="23" y="11"/>
                    </a:lnTo>
                    <a:lnTo>
                      <a:pt x="37" y="3"/>
                    </a:lnTo>
                    <a:lnTo>
                      <a:pt x="54" y="0"/>
                    </a:lnTo>
                    <a:close/>
                  </a:path>
                </a:pathLst>
              </a:custGeom>
              <a:solidFill>
                <a:schemeClr val="accent4"/>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1" name="Freeform 38"/>
              <p:cNvSpPr>
                <a:spLocks/>
              </p:cNvSpPr>
              <p:nvPr/>
            </p:nvSpPr>
            <p:spPr bwMode="auto">
              <a:xfrm>
                <a:off x="6738937" y="4279900"/>
                <a:ext cx="404813" cy="412750"/>
              </a:xfrm>
              <a:custGeom>
                <a:avLst/>
                <a:gdLst>
                  <a:gd name="T0" fmla="*/ 53 w 255"/>
                  <a:gd name="T1" fmla="*/ 0 h 260"/>
                  <a:gd name="T2" fmla="*/ 202 w 255"/>
                  <a:gd name="T3" fmla="*/ 0 h 260"/>
                  <a:gd name="T4" fmla="*/ 219 w 255"/>
                  <a:gd name="T5" fmla="*/ 3 h 260"/>
                  <a:gd name="T6" fmla="*/ 234 w 255"/>
                  <a:gd name="T7" fmla="*/ 10 h 260"/>
                  <a:gd name="T8" fmla="*/ 245 w 255"/>
                  <a:gd name="T9" fmla="*/ 22 h 260"/>
                  <a:gd name="T10" fmla="*/ 252 w 255"/>
                  <a:gd name="T11" fmla="*/ 37 h 260"/>
                  <a:gd name="T12" fmla="*/ 255 w 255"/>
                  <a:gd name="T13" fmla="*/ 53 h 260"/>
                  <a:gd name="T14" fmla="*/ 255 w 255"/>
                  <a:gd name="T15" fmla="*/ 208 h 260"/>
                  <a:gd name="T16" fmla="*/ 252 w 255"/>
                  <a:gd name="T17" fmla="*/ 225 h 260"/>
                  <a:gd name="T18" fmla="*/ 245 w 255"/>
                  <a:gd name="T19" fmla="*/ 239 h 260"/>
                  <a:gd name="T20" fmla="*/ 234 w 255"/>
                  <a:gd name="T21" fmla="*/ 251 h 260"/>
                  <a:gd name="T22" fmla="*/ 219 w 255"/>
                  <a:gd name="T23" fmla="*/ 258 h 260"/>
                  <a:gd name="T24" fmla="*/ 202 w 255"/>
                  <a:gd name="T25" fmla="*/ 260 h 260"/>
                  <a:gd name="T26" fmla="*/ 53 w 255"/>
                  <a:gd name="T27" fmla="*/ 260 h 260"/>
                  <a:gd name="T28" fmla="*/ 36 w 255"/>
                  <a:gd name="T29" fmla="*/ 258 h 260"/>
                  <a:gd name="T30" fmla="*/ 22 w 255"/>
                  <a:gd name="T31" fmla="*/ 251 h 260"/>
                  <a:gd name="T32" fmla="*/ 10 w 255"/>
                  <a:gd name="T33" fmla="*/ 239 h 260"/>
                  <a:gd name="T34" fmla="*/ 3 w 255"/>
                  <a:gd name="T35" fmla="*/ 225 h 260"/>
                  <a:gd name="T36" fmla="*/ 0 w 255"/>
                  <a:gd name="T37" fmla="*/ 208 h 260"/>
                  <a:gd name="T38" fmla="*/ 0 w 255"/>
                  <a:gd name="T39" fmla="*/ 53 h 260"/>
                  <a:gd name="T40" fmla="*/ 3 w 255"/>
                  <a:gd name="T41" fmla="*/ 37 h 260"/>
                  <a:gd name="T42" fmla="*/ 10 w 255"/>
                  <a:gd name="T43" fmla="*/ 22 h 260"/>
                  <a:gd name="T44" fmla="*/ 22 w 255"/>
                  <a:gd name="T45" fmla="*/ 10 h 260"/>
                  <a:gd name="T46" fmla="*/ 36 w 255"/>
                  <a:gd name="T47" fmla="*/ 3 h 260"/>
                  <a:gd name="T48" fmla="*/ 53 w 255"/>
                  <a:gd name="T49"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0">
                    <a:moveTo>
                      <a:pt x="53" y="0"/>
                    </a:moveTo>
                    <a:lnTo>
                      <a:pt x="202" y="0"/>
                    </a:lnTo>
                    <a:lnTo>
                      <a:pt x="219" y="3"/>
                    </a:lnTo>
                    <a:lnTo>
                      <a:pt x="234" y="10"/>
                    </a:lnTo>
                    <a:lnTo>
                      <a:pt x="245" y="22"/>
                    </a:lnTo>
                    <a:lnTo>
                      <a:pt x="252" y="37"/>
                    </a:lnTo>
                    <a:lnTo>
                      <a:pt x="255" y="53"/>
                    </a:lnTo>
                    <a:lnTo>
                      <a:pt x="255" y="208"/>
                    </a:lnTo>
                    <a:lnTo>
                      <a:pt x="252" y="225"/>
                    </a:lnTo>
                    <a:lnTo>
                      <a:pt x="245" y="239"/>
                    </a:lnTo>
                    <a:lnTo>
                      <a:pt x="234" y="251"/>
                    </a:lnTo>
                    <a:lnTo>
                      <a:pt x="219" y="258"/>
                    </a:lnTo>
                    <a:lnTo>
                      <a:pt x="202" y="260"/>
                    </a:lnTo>
                    <a:lnTo>
                      <a:pt x="53" y="260"/>
                    </a:lnTo>
                    <a:lnTo>
                      <a:pt x="36" y="258"/>
                    </a:lnTo>
                    <a:lnTo>
                      <a:pt x="22" y="251"/>
                    </a:lnTo>
                    <a:lnTo>
                      <a:pt x="10" y="239"/>
                    </a:lnTo>
                    <a:lnTo>
                      <a:pt x="3" y="225"/>
                    </a:lnTo>
                    <a:lnTo>
                      <a:pt x="0" y="208"/>
                    </a:lnTo>
                    <a:lnTo>
                      <a:pt x="0" y="53"/>
                    </a:lnTo>
                    <a:lnTo>
                      <a:pt x="3" y="37"/>
                    </a:lnTo>
                    <a:lnTo>
                      <a:pt x="10" y="22"/>
                    </a:lnTo>
                    <a:lnTo>
                      <a:pt x="22" y="10"/>
                    </a:lnTo>
                    <a:lnTo>
                      <a:pt x="36"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2" name="Freeform 39"/>
              <p:cNvSpPr>
                <a:spLocks/>
              </p:cNvSpPr>
              <p:nvPr/>
            </p:nvSpPr>
            <p:spPr bwMode="auto">
              <a:xfrm>
                <a:off x="7226300" y="4279900"/>
                <a:ext cx="404813" cy="412750"/>
              </a:xfrm>
              <a:custGeom>
                <a:avLst/>
                <a:gdLst>
                  <a:gd name="T0" fmla="*/ 53 w 255"/>
                  <a:gd name="T1" fmla="*/ 0 h 260"/>
                  <a:gd name="T2" fmla="*/ 202 w 255"/>
                  <a:gd name="T3" fmla="*/ 0 h 260"/>
                  <a:gd name="T4" fmla="*/ 219 w 255"/>
                  <a:gd name="T5" fmla="*/ 3 h 260"/>
                  <a:gd name="T6" fmla="*/ 233 w 255"/>
                  <a:gd name="T7" fmla="*/ 10 h 260"/>
                  <a:gd name="T8" fmla="*/ 244 w 255"/>
                  <a:gd name="T9" fmla="*/ 22 h 260"/>
                  <a:gd name="T10" fmla="*/ 252 w 255"/>
                  <a:gd name="T11" fmla="*/ 37 h 260"/>
                  <a:gd name="T12" fmla="*/ 255 w 255"/>
                  <a:gd name="T13" fmla="*/ 53 h 260"/>
                  <a:gd name="T14" fmla="*/ 255 w 255"/>
                  <a:gd name="T15" fmla="*/ 208 h 260"/>
                  <a:gd name="T16" fmla="*/ 252 w 255"/>
                  <a:gd name="T17" fmla="*/ 225 h 260"/>
                  <a:gd name="T18" fmla="*/ 244 w 255"/>
                  <a:gd name="T19" fmla="*/ 239 h 260"/>
                  <a:gd name="T20" fmla="*/ 233 w 255"/>
                  <a:gd name="T21" fmla="*/ 251 h 260"/>
                  <a:gd name="T22" fmla="*/ 219 w 255"/>
                  <a:gd name="T23" fmla="*/ 258 h 260"/>
                  <a:gd name="T24" fmla="*/ 202 w 255"/>
                  <a:gd name="T25" fmla="*/ 260 h 260"/>
                  <a:gd name="T26" fmla="*/ 53 w 255"/>
                  <a:gd name="T27" fmla="*/ 260 h 260"/>
                  <a:gd name="T28" fmla="*/ 36 w 255"/>
                  <a:gd name="T29" fmla="*/ 258 h 260"/>
                  <a:gd name="T30" fmla="*/ 21 w 255"/>
                  <a:gd name="T31" fmla="*/ 251 h 260"/>
                  <a:gd name="T32" fmla="*/ 10 w 255"/>
                  <a:gd name="T33" fmla="*/ 239 h 260"/>
                  <a:gd name="T34" fmla="*/ 3 w 255"/>
                  <a:gd name="T35" fmla="*/ 225 h 260"/>
                  <a:gd name="T36" fmla="*/ 0 w 255"/>
                  <a:gd name="T37" fmla="*/ 208 h 260"/>
                  <a:gd name="T38" fmla="*/ 0 w 255"/>
                  <a:gd name="T39" fmla="*/ 53 h 260"/>
                  <a:gd name="T40" fmla="*/ 3 w 255"/>
                  <a:gd name="T41" fmla="*/ 37 h 260"/>
                  <a:gd name="T42" fmla="*/ 10 w 255"/>
                  <a:gd name="T43" fmla="*/ 22 h 260"/>
                  <a:gd name="T44" fmla="*/ 21 w 255"/>
                  <a:gd name="T45" fmla="*/ 10 h 260"/>
                  <a:gd name="T46" fmla="*/ 36 w 255"/>
                  <a:gd name="T47" fmla="*/ 3 h 260"/>
                  <a:gd name="T48" fmla="*/ 53 w 255"/>
                  <a:gd name="T49"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0">
                    <a:moveTo>
                      <a:pt x="53" y="0"/>
                    </a:moveTo>
                    <a:lnTo>
                      <a:pt x="202" y="0"/>
                    </a:lnTo>
                    <a:lnTo>
                      <a:pt x="219" y="3"/>
                    </a:lnTo>
                    <a:lnTo>
                      <a:pt x="233" y="10"/>
                    </a:lnTo>
                    <a:lnTo>
                      <a:pt x="244" y="22"/>
                    </a:lnTo>
                    <a:lnTo>
                      <a:pt x="252" y="37"/>
                    </a:lnTo>
                    <a:lnTo>
                      <a:pt x="255" y="53"/>
                    </a:lnTo>
                    <a:lnTo>
                      <a:pt x="255" y="208"/>
                    </a:lnTo>
                    <a:lnTo>
                      <a:pt x="252" y="225"/>
                    </a:lnTo>
                    <a:lnTo>
                      <a:pt x="244" y="239"/>
                    </a:lnTo>
                    <a:lnTo>
                      <a:pt x="233" y="251"/>
                    </a:lnTo>
                    <a:lnTo>
                      <a:pt x="219" y="258"/>
                    </a:lnTo>
                    <a:lnTo>
                      <a:pt x="202" y="260"/>
                    </a:lnTo>
                    <a:lnTo>
                      <a:pt x="53" y="260"/>
                    </a:lnTo>
                    <a:lnTo>
                      <a:pt x="36" y="258"/>
                    </a:lnTo>
                    <a:lnTo>
                      <a:pt x="21" y="251"/>
                    </a:lnTo>
                    <a:lnTo>
                      <a:pt x="10" y="239"/>
                    </a:lnTo>
                    <a:lnTo>
                      <a:pt x="3" y="225"/>
                    </a:lnTo>
                    <a:lnTo>
                      <a:pt x="0" y="208"/>
                    </a:lnTo>
                    <a:lnTo>
                      <a:pt x="0" y="53"/>
                    </a:lnTo>
                    <a:lnTo>
                      <a:pt x="3" y="37"/>
                    </a:lnTo>
                    <a:lnTo>
                      <a:pt x="10" y="22"/>
                    </a:lnTo>
                    <a:lnTo>
                      <a:pt x="21" y="10"/>
                    </a:lnTo>
                    <a:lnTo>
                      <a:pt x="36"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3" name="Freeform 40"/>
              <p:cNvSpPr>
                <a:spLocks/>
              </p:cNvSpPr>
              <p:nvPr/>
            </p:nvSpPr>
            <p:spPr bwMode="auto">
              <a:xfrm>
                <a:off x="7712075" y="4279900"/>
                <a:ext cx="406400" cy="412750"/>
              </a:xfrm>
              <a:custGeom>
                <a:avLst/>
                <a:gdLst>
                  <a:gd name="T0" fmla="*/ 53 w 256"/>
                  <a:gd name="T1" fmla="*/ 0 h 260"/>
                  <a:gd name="T2" fmla="*/ 202 w 256"/>
                  <a:gd name="T3" fmla="*/ 0 h 260"/>
                  <a:gd name="T4" fmla="*/ 220 w 256"/>
                  <a:gd name="T5" fmla="*/ 3 h 260"/>
                  <a:gd name="T6" fmla="*/ 233 w 256"/>
                  <a:gd name="T7" fmla="*/ 10 h 260"/>
                  <a:gd name="T8" fmla="*/ 245 w 256"/>
                  <a:gd name="T9" fmla="*/ 22 h 260"/>
                  <a:gd name="T10" fmla="*/ 253 w 256"/>
                  <a:gd name="T11" fmla="*/ 37 h 260"/>
                  <a:gd name="T12" fmla="*/ 256 w 256"/>
                  <a:gd name="T13" fmla="*/ 53 h 260"/>
                  <a:gd name="T14" fmla="*/ 256 w 256"/>
                  <a:gd name="T15" fmla="*/ 208 h 260"/>
                  <a:gd name="T16" fmla="*/ 253 w 256"/>
                  <a:gd name="T17" fmla="*/ 225 h 260"/>
                  <a:gd name="T18" fmla="*/ 245 w 256"/>
                  <a:gd name="T19" fmla="*/ 239 h 260"/>
                  <a:gd name="T20" fmla="*/ 233 w 256"/>
                  <a:gd name="T21" fmla="*/ 251 h 260"/>
                  <a:gd name="T22" fmla="*/ 220 w 256"/>
                  <a:gd name="T23" fmla="*/ 258 h 260"/>
                  <a:gd name="T24" fmla="*/ 202 w 256"/>
                  <a:gd name="T25" fmla="*/ 260 h 260"/>
                  <a:gd name="T26" fmla="*/ 53 w 256"/>
                  <a:gd name="T27" fmla="*/ 260 h 260"/>
                  <a:gd name="T28" fmla="*/ 37 w 256"/>
                  <a:gd name="T29" fmla="*/ 258 h 260"/>
                  <a:gd name="T30" fmla="*/ 22 w 256"/>
                  <a:gd name="T31" fmla="*/ 251 h 260"/>
                  <a:gd name="T32" fmla="*/ 10 w 256"/>
                  <a:gd name="T33" fmla="*/ 239 h 260"/>
                  <a:gd name="T34" fmla="*/ 3 w 256"/>
                  <a:gd name="T35" fmla="*/ 225 h 260"/>
                  <a:gd name="T36" fmla="*/ 0 w 256"/>
                  <a:gd name="T37" fmla="*/ 208 h 260"/>
                  <a:gd name="T38" fmla="*/ 0 w 256"/>
                  <a:gd name="T39" fmla="*/ 53 h 260"/>
                  <a:gd name="T40" fmla="*/ 3 w 256"/>
                  <a:gd name="T41" fmla="*/ 37 h 260"/>
                  <a:gd name="T42" fmla="*/ 10 w 256"/>
                  <a:gd name="T43" fmla="*/ 22 h 260"/>
                  <a:gd name="T44" fmla="*/ 22 w 256"/>
                  <a:gd name="T45" fmla="*/ 10 h 260"/>
                  <a:gd name="T46" fmla="*/ 37 w 256"/>
                  <a:gd name="T47" fmla="*/ 3 h 260"/>
                  <a:gd name="T48" fmla="*/ 53 w 256"/>
                  <a:gd name="T49"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0">
                    <a:moveTo>
                      <a:pt x="53" y="0"/>
                    </a:moveTo>
                    <a:lnTo>
                      <a:pt x="202" y="0"/>
                    </a:lnTo>
                    <a:lnTo>
                      <a:pt x="220" y="3"/>
                    </a:lnTo>
                    <a:lnTo>
                      <a:pt x="233" y="10"/>
                    </a:lnTo>
                    <a:lnTo>
                      <a:pt x="245" y="22"/>
                    </a:lnTo>
                    <a:lnTo>
                      <a:pt x="253" y="37"/>
                    </a:lnTo>
                    <a:lnTo>
                      <a:pt x="256" y="53"/>
                    </a:lnTo>
                    <a:lnTo>
                      <a:pt x="256" y="208"/>
                    </a:lnTo>
                    <a:lnTo>
                      <a:pt x="253" y="225"/>
                    </a:lnTo>
                    <a:lnTo>
                      <a:pt x="245" y="239"/>
                    </a:lnTo>
                    <a:lnTo>
                      <a:pt x="233" y="251"/>
                    </a:lnTo>
                    <a:lnTo>
                      <a:pt x="220" y="258"/>
                    </a:lnTo>
                    <a:lnTo>
                      <a:pt x="202" y="260"/>
                    </a:lnTo>
                    <a:lnTo>
                      <a:pt x="53" y="260"/>
                    </a:lnTo>
                    <a:lnTo>
                      <a:pt x="37" y="258"/>
                    </a:lnTo>
                    <a:lnTo>
                      <a:pt x="22" y="251"/>
                    </a:lnTo>
                    <a:lnTo>
                      <a:pt x="10" y="239"/>
                    </a:lnTo>
                    <a:lnTo>
                      <a:pt x="3" y="225"/>
                    </a:lnTo>
                    <a:lnTo>
                      <a:pt x="0" y="208"/>
                    </a:lnTo>
                    <a:lnTo>
                      <a:pt x="0" y="53"/>
                    </a:lnTo>
                    <a:lnTo>
                      <a:pt x="3" y="37"/>
                    </a:lnTo>
                    <a:lnTo>
                      <a:pt x="10" y="22"/>
                    </a:lnTo>
                    <a:lnTo>
                      <a:pt x="22" y="10"/>
                    </a:lnTo>
                    <a:lnTo>
                      <a:pt x="37" y="3"/>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4" name="Freeform 41"/>
              <p:cNvSpPr>
                <a:spLocks/>
              </p:cNvSpPr>
              <p:nvPr/>
            </p:nvSpPr>
            <p:spPr bwMode="auto">
              <a:xfrm>
                <a:off x="8197850" y="4279900"/>
                <a:ext cx="406400" cy="412750"/>
              </a:xfrm>
              <a:custGeom>
                <a:avLst/>
                <a:gdLst>
                  <a:gd name="T0" fmla="*/ 54 w 256"/>
                  <a:gd name="T1" fmla="*/ 0 h 260"/>
                  <a:gd name="T2" fmla="*/ 203 w 256"/>
                  <a:gd name="T3" fmla="*/ 0 h 260"/>
                  <a:gd name="T4" fmla="*/ 219 w 256"/>
                  <a:gd name="T5" fmla="*/ 3 h 260"/>
                  <a:gd name="T6" fmla="*/ 234 w 256"/>
                  <a:gd name="T7" fmla="*/ 10 h 260"/>
                  <a:gd name="T8" fmla="*/ 246 w 256"/>
                  <a:gd name="T9" fmla="*/ 22 h 260"/>
                  <a:gd name="T10" fmla="*/ 254 w 256"/>
                  <a:gd name="T11" fmla="*/ 37 h 260"/>
                  <a:gd name="T12" fmla="*/ 256 w 256"/>
                  <a:gd name="T13" fmla="*/ 53 h 260"/>
                  <a:gd name="T14" fmla="*/ 256 w 256"/>
                  <a:gd name="T15" fmla="*/ 208 h 260"/>
                  <a:gd name="T16" fmla="*/ 254 w 256"/>
                  <a:gd name="T17" fmla="*/ 225 h 260"/>
                  <a:gd name="T18" fmla="*/ 246 w 256"/>
                  <a:gd name="T19" fmla="*/ 239 h 260"/>
                  <a:gd name="T20" fmla="*/ 234 w 256"/>
                  <a:gd name="T21" fmla="*/ 251 h 260"/>
                  <a:gd name="T22" fmla="*/ 219 w 256"/>
                  <a:gd name="T23" fmla="*/ 258 h 260"/>
                  <a:gd name="T24" fmla="*/ 203 w 256"/>
                  <a:gd name="T25" fmla="*/ 260 h 260"/>
                  <a:gd name="T26" fmla="*/ 54 w 256"/>
                  <a:gd name="T27" fmla="*/ 260 h 260"/>
                  <a:gd name="T28" fmla="*/ 37 w 256"/>
                  <a:gd name="T29" fmla="*/ 258 h 260"/>
                  <a:gd name="T30" fmla="*/ 23 w 256"/>
                  <a:gd name="T31" fmla="*/ 251 h 260"/>
                  <a:gd name="T32" fmla="*/ 11 w 256"/>
                  <a:gd name="T33" fmla="*/ 239 h 260"/>
                  <a:gd name="T34" fmla="*/ 3 w 256"/>
                  <a:gd name="T35" fmla="*/ 225 h 260"/>
                  <a:gd name="T36" fmla="*/ 0 w 256"/>
                  <a:gd name="T37" fmla="*/ 208 h 260"/>
                  <a:gd name="T38" fmla="*/ 0 w 256"/>
                  <a:gd name="T39" fmla="*/ 53 h 260"/>
                  <a:gd name="T40" fmla="*/ 3 w 256"/>
                  <a:gd name="T41" fmla="*/ 37 h 260"/>
                  <a:gd name="T42" fmla="*/ 11 w 256"/>
                  <a:gd name="T43" fmla="*/ 22 h 260"/>
                  <a:gd name="T44" fmla="*/ 23 w 256"/>
                  <a:gd name="T45" fmla="*/ 10 h 260"/>
                  <a:gd name="T46" fmla="*/ 37 w 256"/>
                  <a:gd name="T47" fmla="*/ 3 h 260"/>
                  <a:gd name="T48" fmla="*/ 54 w 256"/>
                  <a:gd name="T49"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0">
                    <a:moveTo>
                      <a:pt x="54" y="0"/>
                    </a:moveTo>
                    <a:lnTo>
                      <a:pt x="203" y="0"/>
                    </a:lnTo>
                    <a:lnTo>
                      <a:pt x="219" y="3"/>
                    </a:lnTo>
                    <a:lnTo>
                      <a:pt x="234" y="10"/>
                    </a:lnTo>
                    <a:lnTo>
                      <a:pt x="246" y="22"/>
                    </a:lnTo>
                    <a:lnTo>
                      <a:pt x="254" y="37"/>
                    </a:lnTo>
                    <a:lnTo>
                      <a:pt x="256" y="53"/>
                    </a:lnTo>
                    <a:lnTo>
                      <a:pt x="256" y="208"/>
                    </a:lnTo>
                    <a:lnTo>
                      <a:pt x="254" y="225"/>
                    </a:lnTo>
                    <a:lnTo>
                      <a:pt x="246" y="239"/>
                    </a:lnTo>
                    <a:lnTo>
                      <a:pt x="234" y="251"/>
                    </a:lnTo>
                    <a:lnTo>
                      <a:pt x="219" y="258"/>
                    </a:lnTo>
                    <a:lnTo>
                      <a:pt x="203" y="260"/>
                    </a:lnTo>
                    <a:lnTo>
                      <a:pt x="54" y="260"/>
                    </a:lnTo>
                    <a:lnTo>
                      <a:pt x="37" y="258"/>
                    </a:lnTo>
                    <a:lnTo>
                      <a:pt x="23" y="251"/>
                    </a:lnTo>
                    <a:lnTo>
                      <a:pt x="11" y="239"/>
                    </a:lnTo>
                    <a:lnTo>
                      <a:pt x="3" y="225"/>
                    </a:lnTo>
                    <a:lnTo>
                      <a:pt x="0" y="208"/>
                    </a:lnTo>
                    <a:lnTo>
                      <a:pt x="0" y="53"/>
                    </a:lnTo>
                    <a:lnTo>
                      <a:pt x="3" y="37"/>
                    </a:lnTo>
                    <a:lnTo>
                      <a:pt x="11" y="22"/>
                    </a:lnTo>
                    <a:lnTo>
                      <a:pt x="23" y="10"/>
                    </a:lnTo>
                    <a:lnTo>
                      <a:pt x="37" y="3"/>
                    </a:lnTo>
                    <a:lnTo>
                      <a:pt x="54" y="0"/>
                    </a:lnTo>
                    <a:close/>
                  </a:path>
                </a:pathLst>
              </a:custGeom>
              <a:solidFill>
                <a:schemeClr val="accent4"/>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5" name="Freeform 42"/>
              <p:cNvSpPr>
                <a:spLocks/>
              </p:cNvSpPr>
              <p:nvPr/>
            </p:nvSpPr>
            <p:spPr bwMode="auto">
              <a:xfrm>
                <a:off x="6738937" y="4752975"/>
                <a:ext cx="404813" cy="414337"/>
              </a:xfrm>
              <a:custGeom>
                <a:avLst/>
                <a:gdLst>
                  <a:gd name="T0" fmla="*/ 53 w 255"/>
                  <a:gd name="T1" fmla="*/ 0 h 261"/>
                  <a:gd name="T2" fmla="*/ 202 w 255"/>
                  <a:gd name="T3" fmla="*/ 0 h 261"/>
                  <a:gd name="T4" fmla="*/ 219 w 255"/>
                  <a:gd name="T5" fmla="*/ 2 h 261"/>
                  <a:gd name="T6" fmla="*/ 234 w 255"/>
                  <a:gd name="T7" fmla="*/ 9 h 261"/>
                  <a:gd name="T8" fmla="*/ 245 w 255"/>
                  <a:gd name="T9" fmla="*/ 21 h 261"/>
                  <a:gd name="T10" fmla="*/ 252 w 255"/>
                  <a:gd name="T11" fmla="*/ 36 h 261"/>
                  <a:gd name="T12" fmla="*/ 255 w 255"/>
                  <a:gd name="T13" fmla="*/ 52 h 261"/>
                  <a:gd name="T14" fmla="*/ 255 w 255"/>
                  <a:gd name="T15" fmla="*/ 207 h 261"/>
                  <a:gd name="T16" fmla="*/ 252 w 255"/>
                  <a:gd name="T17" fmla="*/ 224 h 261"/>
                  <a:gd name="T18" fmla="*/ 245 w 255"/>
                  <a:gd name="T19" fmla="*/ 238 h 261"/>
                  <a:gd name="T20" fmla="*/ 234 w 255"/>
                  <a:gd name="T21" fmla="*/ 250 h 261"/>
                  <a:gd name="T22" fmla="*/ 219 w 255"/>
                  <a:gd name="T23" fmla="*/ 257 h 261"/>
                  <a:gd name="T24" fmla="*/ 202 w 255"/>
                  <a:gd name="T25" fmla="*/ 261 h 261"/>
                  <a:gd name="T26" fmla="*/ 53 w 255"/>
                  <a:gd name="T27" fmla="*/ 261 h 261"/>
                  <a:gd name="T28" fmla="*/ 36 w 255"/>
                  <a:gd name="T29" fmla="*/ 257 h 261"/>
                  <a:gd name="T30" fmla="*/ 22 w 255"/>
                  <a:gd name="T31" fmla="*/ 250 h 261"/>
                  <a:gd name="T32" fmla="*/ 10 w 255"/>
                  <a:gd name="T33" fmla="*/ 238 h 261"/>
                  <a:gd name="T34" fmla="*/ 3 w 255"/>
                  <a:gd name="T35" fmla="*/ 224 h 261"/>
                  <a:gd name="T36" fmla="*/ 0 w 255"/>
                  <a:gd name="T37" fmla="*/ 207 h 261"/>
                  <a:gd name="T38" fmla="*/ 0 w 255"/>
                  <a:gd name="T39" fmla="*/ 52 h 261"/>
                  <a:gd name="T40" fmla="*/ 3 w 255"/>
                  <a:gd name="T41" fmla="*/ 36 h 261"/>
                  <a:gd name="T42" fmla="*/ 10 w 255"/>
                  <a:gd name="T43" fmla="*/ 21 h 261"/>
                  <a:gd name="T44" fmla="*/ 22 w 255"/>
                  <a:gd name="T45" fmla="*/ 9 h 261"/>
                  <a:gd name="T46" fmla="*/ 36 w 255"/>
                  <a:gd name="T47" fmla="*/ 2 h 261"/>
                  <a:gd name="T48" fmla="*/ 53 w 255"/>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1">
                    <a:moveTo>
                      <a:pt x="53" y="0"/>
                    </a:moveTo>
                    <a:lnTo>
                      <a:pt x="202" y="0"/>
                    </a:lnTo>
                    <a:lnTo>
                      <a:pt x="219" y="2"/>
                    </a:lnTo>
                    <a:lnTo>
                      <a:pt x="234" y="9"/>
                    </a:lnTo>
                    <a:lnTo>
                      <a:pt x="245" y="21"/>
                    </a:lnTo>
                    <a:lnTo>
                      <a:pt x="252" y="36"/>
                    </a:lnTo>
                    <a:lnTo>
                      <a:pt x="255" y="52"/>
                    </a:lnTo>
                    <a:lnTo>
                      <a:pt x="255" y="207"/>
                    </a:lnTo>
                    <a:lnTo>
                      <a:pt x="252" y="224"/>
                    </a:lnTo>
                    <a:lnTo>
                      <a:pt x="245" y="238"/>
                    </a:lnTo>
                    <a:lnTo>
                      <a:pt x="234" y="250"/>
                    </a:lnTo>
                    <a:lnTo>
                      <a:pt x="219" y="257"/>
                    </a:lnTo>
                    <a:lnTo>
                      <a:pt x="202" y="261"/>
                    </a:lnTo>
                    <a:lnTo>
                      <a:pt x="53" y="261"/>
                    </a:lnTo>
                    <a:lnTo>
                      <a:pt x="36" y="257"/>
                    </a:lnTo>
                    <a:lnTo>
                      <a:pt x="22" y="250"/>
                    </a:lnTo>
                    <a:lnTo>
                      <a:pt x="10" y="238"/>
                    </a:lnTo>
                    <a:lnTo>
                      <a:pt x="3" y="224"/>
                    </a:lnTo>
                    <a:lnTo>
                      <a:pt x="0" y="207"/>
                    </a:lnTo>
                    <a:lnTo>
                      <a:pt x="0" y="52"/>
                    </a:lnTo>
                    <a:lnTo>
                      <a:pt x="3" y="36"/>
                    </a:lnTo>
                    <a:lnTo>
                      <a:pt x="10" y="21"/>
                    </a:lnTo>
                    <a:lnTo>
                      <a:pt x="22" y="9"/>
                    </a:lnTo>
                    <a:lnTo>
                      <a:pt x="36" y="2"/>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6" name="Freeform 43"/>
              <p:cNvSpPr>
                <a:spLocks/>
              </p:cNvSpPr>
              <p:nvPr/>
            </p:nvSpPr>
            <p:spPr bwMode="auto">
              <a:xfrm>
                <a:off x="7226300" y="4752975"/>
                <a:ext cx="404813" cy="414337"/>
              </a:xfrm>
              <a:custGeom>
                <a:avLst/>
                <a:gdLst>
                  <a:gd name="T0" fmla="*/ 53 w 255"/>
                  <a:gd name="T1" fmla="*/ 0 h 261"/>
                  <a:gd name="T2" fmla="*/ 202 w 255"/>
                  <a:gd name="T3" fmla="*/ 0 h 261"/>
                  <a:gd name="T4" fmla="*/ 219 w 255"/>
                  <a:gd name="T5" fmla="*/ 2 h 261"/>
                  <a:gd name="T6" fmla="*/ 233 w 255"/>
                  <a:gd name="T7" fmla="*/ 9 h 261"/>
                  <a:gd name="T8" fmla="*/ 244 w 255"/>
                  <a:gd name="T9" fmla="*/ 21 h 261"/>
                  <a:gd name="T10" fmla="*/ 252 w 255"/>
                  <a:gd name="T11" fmla="*/ 36 h 261"/>
                  <a:gd name="T12" fmla="*/ 255 w 255"/>
                  <a:gd name="T13" fmla="*/ 52 h 261"/>
                  <a:gd name="T14" fmla="*/ 255 w 255"/>
                  <a:gd name="T15" fmla="*/ 207 h 261"/>
                  <a:gd name="T16" fmla="*/ 252 w 255"/>
                  <a:gd name="T17" fmla="*/ 224 h 261"/>
                  <a:gd name="T18" fmla="*/ 244 w 255"/>
                  <a:gd name="T19" fmla="*/ 238 h 261"/>
                  <a:gd name="T20" fmla="*/ 233 w 255"/>
                  <a:gd name="T21" fmla="*/ 250 h 261"/>
                  <a:gd name="T22" fmla="*/ 219 w 255"/>
                  <a:gd name="T23" fmla="*/ 257 h 261"/>
                  <a:gd name="T24" fmla="*/ 202 w 255"/>
                  <a:gd name="T25" fmla="*/ 261 h 261"/>
                  <a:gd name="T26" fmla="*/ 53 w 255"/>
                  <a:gd name="T27" fmla="*/ 261 h 261"/>
                  <a:gd name="T28" fmla="*/ 36 w 255"/>
                  <a:gd name="T29" fmla="*/ 257 h 261"/>
                  <a:gd name="T30" fmla="*/ 21 w 255"/>
                  <a:gd name="T31" fmla="*/ 250 h 261"/>
                  <a:gd name="T32" fmla="*/ 10 w 255"/>
                  <a:gd name="T33" fmla="*/ 238 h 261"/>
                  <a:gd name="T34" fmla="*/ 3 w 255"/>
                  <a:gd name="T35" fmla="*/ 224 h 261"/>
                  <a:gd name="T36" fmla="*/ 0 w 255"/>
                  <a:gd name="T37" fmla="*/ 207 h 261"/>
                  <a:gd name="T38" fmla="*/ 0 w 255"/>
                  <a:gd name="T39" fmla="*/ 52 h 261"/>
                  <a:gd name="T40" fmla="*/ 3 w 255"/>
                  <a:gd name="T41" fmla="*/ 36 h 261"/>
                  <a:gd name="T42" fmla="*/ 10 w 255"/>
                  <a:gd name="T43" fmla="*/ 21 h 261"/>
                  <a:gd name="T44" fmla="*/ 21 w 255"/>
                  <a:gd name="T45" fmla="*/ 9 h 261"/>
                  <a:gd name="T46" fmla="*/ 36 w 255"/>
                  <a:gd name="T47" fmla="*/ 2 h 261"/>
                  <a:gd name="T48" fmla="*/ 53 w 255"/>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5" h="261">
                    <a:moveTo>
                      <a:pt x="53" y="0"/>
                    </a:moveTo>
                    <a:lnTo>
                      <a:pt x="202" y="0"/>
                    </a:lnTo>
                    <a:lnTo>
                      <a:pt x="219" y="2"/>
                    </a:lnTo>
                    <a:lnTo>
                      <a:pt x="233" y="9"/>
                    </a:lnTo>
                    <a:lnTo>
                      <a:pt x="244" y="21"/>
                    </a:lnTo>
                    <a:lnTo>
                      <a:pt x="252" y="36"/>
                    </a:lnTo>
                    <a:lnTo>
                      <a:pt x="255" y="52"/>
                    </a:lnTo>
                    <a:lnTo>
                      <a:pt x="255" y="207"/>
                    </a:lnTo>
                    <a:lnTo>
                      <a:pt x="252" y="224"/>
                    </a:lnTo>
                    <a:lnTo>
                      <a:pt x="244" y="238"/>
                    </a:lnTo>
                    <a:lnTo>
                      <a:pt x="233" y="250"/>
                    </a:lnTo>
                    <a:lnTo>
                      <a:pt x="219" y="257"/>
                    </a:lnTo>
                    <a:lnTo>
                      <a:pt x="202" y="261"/>
                    </a:lnTo>
                    <a:lnTo>
                      <a:pt x="53" y="261"/>
                    </a:lnTo>
                    <a:lnTo>
                      <a:pt x="36" y="257"/>
                    </a:lnTo>
                    <a:lnTo>
                      <a:pt x="21" y="250"/>
                    </a:lnTo>
                    <a:lnTo>
                      <a:pt x="10" y="238"/>
                    </a:lnTo>
                    <a:lnTo>
                      <a:pt x="3" y="224"/>
                    </a:lnTo>
                    <a:lnTo>
                      <a:pt x="0" y="207"/>
                    </a:lnTo>
                    <a:lnTo>
                      <a:pt x="0" y="52"/>
                    </a:lnTo>
                    <a:lnTo>
                      <a:pt x="3" y="36"/>
                    </a:lnTo>
                    <a:lnTo>
                      <a:pt x="10" y="21"/>
                    </a:lnTo>
                    <a:lnTo>
                      <a:pt x="21" y="9"/>
                    </a:lnTo>
                    <a:lnTo>
                      <a:pt x="36" y="2"/>
                    </a:lnTo>
                    <a:lnTo>
                      <a:pt x="53" y="0"/>
                    </a:lnTo>
                    <a:close/>
                  </a:path>
                </a:pathLst>
              </a:custGeom>
              <a:solidFill>
                <a:schemeClr val="accent2"/>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7" name="Freeform 44"/>
              <p:cNvSpPr>
                <a:spLocks/>
              </p:cNvSpPr>
              <p:nvPr/>
            </p:nvSpPr>
            <p:spPr bwMode="auto">
              <a:xfrm>
                <a:off x="7712075" y="4752975"/>
                <a:ext cx="406400" cy="414337"/>
              </a:xfrm>
              <a:custGeom>
                <a:avLst/>
                <a:gdLst>
                  <a:gd name="T0" fmla="*/ 53 w 256"/>
                  <a:gd name="T1" fmla="*/ 0 h 261"/>
                  <a:gd name="T2" fmla="*/ 202 w 256"/>
                  <a:gd name="T3" fmla="*/ 0 h 261"/>
                  <a:gd name="T4" fmla="*/ 220 w 256"/>
                  <a:gd name="T5" fmla="*/ 2 h 261"/>
                  <a:gd name="T6" fmla="*/ 233 w 256"/>
                  <a:gd name="T7" fmla="*/ 9 h 261"/>
                  <a:gd name="T8" fmla="*/ 245 w 256"/>
                  <a:gd name="T9" fmla="*/ 21 h 261"/>
                  <a:gd name="T10" fmla="*/ 253 w 256"/>
                  <a:gd name="T11" fmla="*/ 36 h 261"/>
                  <a:gd name="T12" fmla="*/ 256 w 256"/>
                  <a:gd name="T13" fmla="*/ 52 h 261"/>
                  <a:gd name="T14" fmla="*/ 256 w 256"/>
                  <a:gd name="T15" fmla="*/ 207 h 261"/>
                  <a:gd name="T16" fmla="*/ 253 w 256"/>
                  <a:gd name="T17" fmla="*/ 224 h 261"/>
                  <a:gd name="T18" fmla="*/ 245 w 256"/>
                  <a:gd name="T19" fmla="*/ 238 h 261"/>
                  <a:gd name="T20" fmla="*/ 233 w 256"/>
                  <a:gd name="T21" fmla="*/ 250 h 261"/>
                  <a:gd name="T22" fmla="*/ 220 w 256"/>
                  <a:gd name="T23" fmla="*/ 257 h 261"/>
                  <a:gd name="T24" fmla="*/ 202 w 256"/>
                  <a:gd name="T25" fmla="*/ 261 h 261"/>
                  <a:gd name="T26" fmla="*/ 53 w 256"/>
                  <a:gd name="T27" fmla="*/ 261 h 261"/>
                  <a:gd name="T28" fmla="*/ 37 w 256"/>
                  <a:gd name="T29" fmla="*/ 257 h 261"/>
                  <a:gd name="T30" fmla="*/ 22 w 256"/>
                  <a:gd name="T31" fmla="*/ 250 h 261"/>
                  <a:gd name="T32" fmla="*/ 10 w 256"/>
                  <a:gd name="T33" fmla="*/ 238 h 261"/>
                  <a:gd name="T34" fmla="*/ 3 w 256"/>
                  <a:gd name="T35" fmla="*/ 224 h 261"/>
                  <a:gd name="T36" fmla="*/ 0 w 256"/>
                  <a:gd name="T37" fmla="*/ 207 h 261"/>
                  <a:gd name="T38" fmla="*/ 0 w 256"/>
                  <a:gd name="T39" fmla="*/ 52 h 261"/>
                  <a:gd name="T40" fmla="*/ 3 w 256"/>
                  <a:gd name="T41" fmla="*/ 36 h 261"/>
                  <a:gd name="T42" fmla="*/ 10 w 256"/>
                  <a:gd name="T43" fmla="*/ 21 h 261"/>
                  <a:gd name="T44" fmla="*/ 22 w 256"/>
                  <a:gd name="T45" fmla="*/ 9 h 261"/>
                  <a:gd name="T46" fmla="*/ 37 w 256"/>
                  <a:gd name="T47" fmla="*/ 2 h 261"/>
                  <a:gd name="T48" fmla="*/ 53 w 256"/>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1">
                    <a:moveTo>
                      <a:pt x="53" y="0"/>
                    </a:moveTo>
                    <a:lnTo>
                      <a:pt x="202" y="0"/>
                    </a:lnTo>
                    <a:lnTo>
                      <a:pt x="220" y="2"/>
                    </a:lnTo>
                    <a:lnTo>
                      <a:pt x="233" y="9"/>
                    </a:lnTo>
                    <a:lnTo>
                      <a:pt x="245" y="21"/>
                    </a:lnTo>
                    <a:lnTo>
                      <a:pt x="253" y="36"/>
                    </a:lnTo>
                    <a:lnTo>
                      <a:pt x="256" y="52"/>
                    </a:lnTo>
                    <a:lnTo>
                      <a:pt x="256" y="207"/>
                    </a:lnTo>
                    <a:lnTo>
                      <a:pt x="253" y="224"/>
                    </a:lnTo>
                    <a:lnTo>
                      <a:pt x="245" y="238"/>
                    </a:lnTo>
                    <a:lnTo>
                      <a:pt x="233" y="250"/>
                    </a:lnTo>
                    <a:lnTo>
                      <a:pt x="220" y="257"/>
                    </a:lnTo>
                    <a:lnTo>
                      <a:pt x="202" y="261"/>
                    </a:lnTo>
                    <a:lnTo>
                      <a:pt x="53" y="261"/>
                    </a:lnTo>
                    <a:lnTo>
                      <a:pt x="37" y="257"/>
                    </a:lnTo>
                    <a:lnTo>
                      <a:pt x="22" y="250"/>
                    </a:lnTo>
                    <a:lnTo>
                      <a:pt x="10" y="238"/>
                    </a:lnTo>
                    <a:lnTo>
                      <a:pt x="3" y="224"/>
                    </a:lnTo>
                    <a:lnTo>
                      <a:pt x="0" y="207"/>
                    </a:lnTo>
                    <a:lnTo>
                      <a:pt x="0" y="52"/>
                    </a:lnTo>
                    <a:lnTo>
                      <a:pt x="3" y="36"/>
                    </a:lnTo>
                    <a:lnTo>
                      <a:pt x="10" y="21"/>
                    </a:lnTo>
                    <a:lnTo>
                      <a:pt x="22" y="9"/>
                    </a:lnTo>
                    <a:lnTo>
                      <a:pt x="37" y="2"/>
                    </a:lnTo>
                    <a:lnTo>
                      <a:pt x="53" y="0"/>
                    </a:lnTo>
                    <a:close/>
                  </a:path>
                </a:pathLst>
              </a:custGeom>
              <a:solidFill>
                <a:schemeClr val="accent4"/>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8" name="Freeform 45"/>
              <p:cNvSpPr>
                <a:spLocks/>
              </p:cNvSpPr>
              <p:nvPr/>
            </p:nvSpPr>
            <p:spPr bwMode="auto">
              <a:xfrm>
                <a:off x="8197850" y="4752975"/>
                <a:ext cx="406400" cy="414337"/>
              </a:xfrm>
              <a:custGeom>
                <a:avLst/>
                <a:gdLst>
                  <a:gd name="T0" fmla="*/ 54 w 256"/>
                  <a:gd name="T1" fmla="*/ 0 h 261"/>
                  <a:gd name="T2" fmla="*/ 203 w 256"/>
                  <a:gd name="T3" fmla="*/ 0 h 261"/>
                  <a:gd name="T4" fmla="*/ 219 w 256"/>
                  <a:gd name="T5" fmla="*/ 2 h 261"/>
                  <a:gd name="T6" fmla="*/ 234 w 256"/>
                  <a:gd name="T7" fmla="*/ 9 h 261"/>
                  <a:gd name="T8" fmla="*/ 246 w 256"/>
                  <a:gd name="T9" fmla="*/ 21 h 261"/>
                  <a:gd name="T10" fmla="*/ 254 w 256"/>
                  <a:gd name="T11" fmla="*/ 36 h 261"/>
                  <a:gd name="T12" fmla="*/ 256 w 256"/>
                  <a:gd name="T13" fmla="*/ 52 h 261"/>
                  <a:gd name="T14" fmla="*/ 256 w 256"/>
                  <a:gd name="T15" fmla="*/ 207 h 261"/>
                  <a:gd name="T16" fmla="*/ 254 w 256"/>
                  <a:gd name="T17" fmla="*/ 224 h 261"/>
                  <a:gd name="T18" fmla="*/ 246 w 256"/>
                  <a:gd name="T19" fmla="*/ 238 h 261"/>
                  <a:gd name="T20" fmla="*/ 234 w 256"/>
                  <a:gd name="T21" fmla="*/ 250 h 261"/>
                  <a:gd name="T22" fmla="*/ 219 w 256"/>
                  <a:gd name="T23" fmla="*/ 257 h 261"/>
                  <a:gd name="T24" fmla="*/ 203 w 256"/>
                  <a:gd name="T25" fmla="*/ 261 h 261"/>
                  <a:gd name="T26" fmla="*/ 54 w 256"/>
                  <a:gd name="T27" fmla="*/ 261 h 261"/>
                  <a:gd name="T28" fmla="*/ 37 w 256"/>
                  <a:gd name="T29" fmla="*/ 257 h 261"/>
                  <a:gd name="T30" fmla="*/ 23 w 256"/>
                  <a:gd name="T31" fmla="*/ 250 h 261"/>
                  <a:gd name="T32" fmla="*/ 11 w 256"/>
                  <a:gd name="T33" fmla="*/ 238 h 261"/>
                  <a:gd name="T34" fmla="*/ 3 w 256"/>
                  <a:gd name="T35" fmla="*/ 224 h 261"/>
                  <a:gd name="T36" fmla="*/ 0 w 256"/>
                  <a:gd name="T37" fmla="*/ 207 h 261"/>
                  <a:gd name="T38" fmla="*/ 0 w 256"/>
                  <a:gd name="T39" fmla="*/ 52 h 261"/>
                  <a:gd name="T40" fmla="*/ 3 w 256"/>
                  <a:gd name="T41" fmla="*/ 36 h 261"/>
                  <a:gd name="T42" fmla="*/ 11 w 256"/>
                  <a:gd name="T43" fmla="*/ 21 h 261"/>
                  <a:gd name="T44" fmla="*/ 23 w 256"/>
                  <a:gd name="T45" fmla="*/ 9 h 261"/>
                  <a:gd name="T46" fmla="*/ 37 w 256"/>
                  <a:gd name="T47" fmla="*/ 2 h 261"/>
                  <a:gd name="T48" fmla="*/ 54 w 256"/>
                  <a:gd name="T49"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6" h="261">
                    <a:moveTo>
                      <a:pt x="54" y="0"/>
                    </a:moveTo>
                    <a:lnTo>
                      <a:pt x="203" y="0"/>
                    </a:lnTo>
                    <a:lnTo>
                      <a:pt x="219" y="2"/>
                    </a:lnTo>
                    <a:lnTo>
                      <a:pt x="234" y="9"/>
                    </a:lnTo>
                    <a:lnTo>
                      <a:pt x="246" y="21"/>
                    </a:lnTo>
                    <a:lnTo>
                      <a:pt x="254" y="36"/>
                    </a:lnTo>
                    <a:lnTo>
                      <a:pt x="256" y="52"/>
                    </a:lnTo>
                    <a:lnTo>
                      <a:pt x="256" y="207"/>
                    </a:lnTo>
                    <a:lnTo>
                      <a:pt x="254" y="224"/>
                    </a:lnTo>
                    <a:lnTo>
                      <a:pt x="246" y="238"/>
                    </a:lnTo>
                    <a:lnTo>
                      <a:pt x="234" y="250"/>
                    </a:lnTo>
                    <a:lnTo>
                      <a:pt x="219" y="257"/>
                    </a:lnTo>
                    <a:lnTo>
                      <a:pt x="203" y="261"/>
                    </a:lnTo>
                    <a:lnTo>
                      <a:pt x="54" y="261"/>
                    </a:lnTo>
                    <a:lnTo>
                      <a:pt x="37" y="257"/>
                    </a:lnTo>
                    <a:lnTo>
                      <a:pt x="23" y="250"/>
                    </a:lnTo>
                    <a:lnTo>
                      <a:pt x="11" y="238"/>
                    </a:lnTo>
                    <a:lnTo>
                      <a:pt x="3" y="224"/>
                    </a:lnTo>
                    <a:lnTo>
                      <a:pt x="0" y="207"/>
                    </a:lnTo>
                    <a:lnTo>
                      <a:pt x="0" y="52"/>
                    </a:lnTo>
                    <a:lnTo>
                      <a:pt x="3" y="36"/>
                    </a:lnTo>
                    <a:lnTo>
                      <a:pt x="11" y="21"/>
                    </a:lnTo>
                    <a:lnTo>
                      <a:pt x="23" y="9"/>
                    </a:lnTo>
                    <a:lnTo>
                      <a:pt x="37" y="2"/>
                    </a:lnTo>
                    <a:lnTo>
                      <a:pt x="54" y="0"/>
                    </a:lnTo>
                    <a:close/>
                  </a:path>
                </a:pathLst>
              </a:custGeom>
              <a:solidFill>
                <a:schemeClr val="accent4"/>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49" name="Freeform 46"/>
              <p:cNvSpPr>
                <a:spLocks noEditPoints="1"/>
              </p:cNvSpPr>
              <p:nvPr/>
            </p:nvSpPr>
            <p:spPr bwMode="auto">
              <a:xfrm>
                <a:off x="8347075" y="2932113"/>
                <a:ext cx="166688" cy="231775"/>
              </a:xfrm>
              <a:custGeom>
                <a:avLst/>
                <a:gdLst>
                  <a:gd name="T0" fmla="*/ 53 w 105"/>
                  <a:gd name="T1" fmla="*/ 11 h 146"/>
                  <a:gd name="T2" fmla="*/ 45 w 105"/>
                  <a:gd name="T3" fmla="*/ 17 h 146"/>
                  <a:gd name="T4" fmla="*/ 17 w 105"/>
                  <a:gd name="T5" fmla="*/ 17 h 146"/>
                  <a:gd name="T6" fmla="*/ 17 w 105"/>
                  <a:gd name="T7" fmla="*/ 66 h 146"/>
                  <a:gd name="T8" fmla="*/ 11 w 105"/>
                  <a:gd name="T9" fmla="*/ 73 h 146"/>
                  <a:gd name="T10" fmla="*/ 17 w 105"/>
                  <a:gd name="T11" fmla="*/ 81 h 146"/>
                  <a:gd name="T12" fmla="*/ 17 w 105"/>
                  <a:gd name="T13" fmla="*/ 107 h 146"/>
                  <a:gd name="T14" fmla="*/ 38 w 105"/>
                  <a:gd name="T15" fmla="*/ 78 h 146"/>
                  <a:gd name="T16" fmla="*/ 47 w 105"/>
                  <a:gd name="T17" fmla="*/ 78 h 146"/>
                  <a:gd name="T18" fmla="*/ 47 w 105"/>
                  <a:gd name="T19" fmla="*/ 94 h 146"/>
                  <a:gd name="T20" fmla="*/ 24 w 105"/>
                  <a:gd name="T21" fmla="*/ 129 h 146"/>
                  <a:gd name="T22" fmla="*/ 45 w 105"/>
                  <a:gd name="T23" fmla="*/ 129 h 146"/>
                  <a:gd name="T24" fmla="*/ 53 w 105"/>
                  <a:gd name="T25" fmla="*/ 135 h 146"/>
                  <a:gd name="T26" fmla="*/ 53 w 105"/>
                  <a:gd name="T27" fmla="*/ 135 h 146"/>
                  <a:gd name="T28" fmla="*/ 60 w 105"/>
                  <a:gd name="T29" fmla="*/ 129 h 146"/>
                  <a:gd name="T30" fmla="*/ 87 w 105"/>
                  <a:gd name="T31" fmla="*/ 129 h 146"/>
                  <a:gd name="T32" fmla="*/ 87 w 105"/>
                  <a:gd name="T33" fmla="*/ 81 h 146"/>
                  <a:gd name="T34" fmla="*/ 93 w 105"/>
                  <a:gd name="T35" fmla="*/ 73 h 146"/>
                  <a:gd name="T36" fmla="*/ 87 w 105"/>
                  <a:gd name="T37" fmla="*/ 66 h 146"/>
                  <a:gd name="T38" fmla="*/ 87 w 105"/>
                  <a:gd name="T39" fmla="*/ 39 h 146"/>
                  <a:gd name="T40" fmla="*/ 68 w 105"/>
                  <a:gd name="T41" fmla="*/ 68 h 146"/>
                  <a:gd name="T42" fmla="*/ 58 w 105"/>
                  <a:gd name="T43" fmla="*/ 68 h 146"/>
                  <a:gd name="T44" fmla="*/ 58 w 105"/>
                  <a:gd name="T45" fmla="*/ 52 h 146"/>
                  <a:gd name="T46" fmla="*/ 80 w 105"/>
                  <a:gd name="T47" fmla="*/ 17 h 146"/>
                  <a:gd name="T48" fmla="*/ 60 w 105"/>
                  <a:gd name="T49" fmla="*/ 17 h 146"/>
                  <a:gd name="T50" fmla="*/ 53 w 105"/>
                  <a:gd name="T51" fmla="*/ 11 h 146"/>
                  <a:gd name="T52" fmla="*/ 53 w 105"/>
                  <a:gd name="T53" fmla="*/ 11 h 146"/>
                  <a:gd name="T54" fmla="*/ 16 w 105"/>
                  <a:gd name="T55" fmla="*/ 0 h 146"/>
                  <a:gd name="T56" fmla="*/ 45 w 105"/>
                  <a:gd name="T57" fmla="*/ 0 h 146"/>
                  <a:gd name="T58" fmla="*/ 53 w 105"/>
                  <a:gd name="T59" fmla="*/ 7 h 146"/>
                  <a:gd name="T60" fmla="*/ 53 w 105"/>
                  <a:gd name="T61" fmla="*/ 7 h 146"/>
                  <a:gd name="T62" fmla="*/ 60 w 105"/>
                  <a:gd name="T63" fmla="*/ 0 h 146"/>
                  <a:gd name="T64" fmla="*/ 89 w 105"/>
                  <a:gd name="T65" fmla="*/ 0 h 146"/>
                  <a:gd name="T66" fmla="*/ 98 w 105"/>
                  <a:gd name="T67" fmla="*/ 9 h 146"/>
                  <a:gd name="T68" fmla="*/ 98 w 105"/>
                  <a:gd name="T69" fmla="*/ 9 h 146"/>
                  <a:gd name="T70" fmla="*/ 105 w 105"/>
                  <a:gd name="T71" fmla="*/ 16 h 146"/>
                  <a:gd name="T72" fmla="*/ 105 w 105"/>
                  <a:gd name="T73" fmla="*/ 66 h 146"/>
                  <a:gd name="T74" fmla="*/ 98 w 105"/>
                  <a:gd name="T75" fmla="*/ 73 h 146"/>
                  <a:gd name="T76" fmla="*/ 105 w 105"/>
                  <a:gd name="T77" fmla="*/ 81 h 146"/>
                  <a:gd name="T78" fmla="*/ 105 w 105"/>
                  <a:gd name="T79" fmla="*/ 130 h 146"/>
                  <a:gd name="T80" fmla="*/ 96 w 105"/>
                  <a:gd name="T81" fmla="*/ 139 h 146"/>
                  <a:gd name="T82" fmla="*/ 95 w 105"/>
                  <a:gd name="T83" fmla="*/ 139 h 146"/>
                  <a:gd name="T84" fmla="*/ 89 w 105"/>
                  <a:gd name="T85" fmla="*/ 146 h 146"/>
                  <a:gd name="T86" fmla="*/ 60 w 105"/>
                  <a:gd name="T87" fmla="*/ 146 h 146"/>
                  <a:gd name="T88" fmla="*/ 53 w 105"/>
                  <a:gd name="T89" fmla="*/ 139 h 146"/>
                  <a:gd name="T90" fmla="*/ 53 w 105"/>
                  <a:gd name="T91" fmla="*/ 139 h 146"/>
                  <a:gd name="T92" fmla="*/ 45 w 105"/>
                  <a:gd name="T93" fmla="*/ 146 h 146"/>
                  <a:gd name="T94" fmla="*/ 16 w 105"/>
                  <a:gd name="T95" fmla="*/ 146 h 146"/>
                  <a:gd name="T96" fmla="*/ 7 w 105"/>
                  <a:gd name="T97" fmla="*/ 137 h 146"/>
                  <a:gd name="T98" fmla="*/ 7 w 105"/>
                  <a:gd name="T99" fmla="*/ 137 h 146"/>
                  <a:gd name="T100" fmla="*/ 0 w 105"/>
                  <a:gd name="T101" fmla="*/ 130 h 146"/>
                  <a:gd name="T102" fmla="*/ 0 w 105"/>
                  <a:gd name="T103" fmla="*/ 81 h 146"/>
                  <a:gd name="T104" fmla="*/ 7 w 105"/>
                  <a:gd name="T105" fmla="*/ 73 h 146"/>
                  <a:gd name="T106" fmla="*/ 0 w 105"/>
                  <a:gd name="T107" fmla="*/ 66 h 146"/>
                  <a:gd name="T108" fmla="*/ 0 w 105"/>
                  <a:gd name="T109" fmla="*/ 16 h 146"/>
                  <a:gd name="T110" fmla="*/ 9 w 105"/>
                  <a:gd name="T111" fmla="*/ 7 h 146"/>
                  <a:gd name="T112" fmla="*/ 9 w 105"/>
                  <a:gd name="T113" fmla="*/ 7 h 146"/>
                  <a:gd name="T114" fmla="*/ 16 w 105"/>
                  <a:gd name="T115"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146">
                    <a:moveTo>
                      <a:pt x="53" y="11"/>
                    </a:moveTo>
                    <a:lnTo>
                      <a:pt x="45" y="17"/>
                    </a:lnTo>
                    <a:lnTo>
                      <a:pt x="17" y="17"/>
                    </a:lnTo>
                    <a:lnTo>
                      <a:pt x="17" y="66"/>
                    </a:lnTo>
                    <a:lnTo>
                      <a:pt x="11" y="73"/>
                    </a:lnTo>
                    <a:lnTo>
                      <a:pt x="17" y="81"/>
                    </a:lnTo>
                    <a:lnTo>
                      <a:pt x="17" y="107"/>
                    </a:lnTo>
                    <a:lnTo>
                      <a:pt x="38" y="78"/>
                    </a:lnTo>
                    <a:lnTo>
                      <a:pt x="47" y="78"/>
                    </a:lnTo>
                    <a:lnTo>
                      <a:pt x="47" y="94"/>
                    </a:lnTo>
                    <a:lnTo>
                      <a:pt x="24" y="129"/>
                    </a:lnTo>
                    <a:lnTo>
                      <a:pt x="45" y="129"/>
                    </a:lnTo>
                    <a:lnTo>
                      <a:pt x="53" y="135"/>
                    </a:lnTo>
                    <a:lnTo>
                      <a:pt x="53" y="135"/>
                    </a:lnTo>
                    <a:lnTo>
                      <a:pt x="60" y="129"/>
                    </a:lnTo>
                    <a:lnTo>
                      <a:pt x="87" y="129"/>
                    </a:lnTo>
                    <a:lnTo>
                      <a:pt x="87" y="81"/>
                    </a:lnTo>
                    <a:lnTo>
                      <a:pt x="93" y="73"/>
                    </a:lnTo>
                    <a:lnTo>
                      <a:pt x="87" y="66"/>
                    </a:lnTo>
                    <a:lnTo>
                      <a:pt x="87" y="39"/>
                    </a:lnTo>
                    <a:lnTo>
                      <a:pt x="68" y="68"/>
                    </a:lnTo>
                    <a:lnTo>
                      <a:pt x="58" y="68"/>
                    </a:lnTo>
                    <a:lnTo>
                      <a:pt x="58" y="52"/>
                    </a:lnTo>
                    <a:lnTo>
                      <a:pt x="80" y="17"/>
                    </a:lnTo>
                    <a:lnTo>
                      <a:pt x="60" y="17"/>
                    </a:lnTo>
                    <a:lnTo>
                      <a:pt x="53" y="11"/>
                    </a:lnTo>
                    <a:lnTo>
                      <a:pt x="53" y="11"/>
                    </a:lnTo>
                    <a:close/>
                    <a:moveTo>
                      <a:pt x="16" y="0"/>
                    </a:moveTo>
                    <a:lnTo>
                      <a:pt x="45" y="0"/>
                    </a:lnTo>
                    <a:lnTo>
                      <a:pt x="53" y="7"/>
                    </a:lnTo>
                    <a:lnTo>
                      <a:pt x="53" y="7"/>
                    </a:lnTo>
                    <a:lnTo>
                      <a:pt x="60" y="0"/>
                    </a:lnTo>
                    <a:lnTo>
                      <a:pt x="89" y="0"/>
                    </a:lnTo>
                    <a:lnTo>
                      <a:pt x="98" y="9"/>
                    </a:lnTo>
                    <a:lnTo>
                      <a:pt x="98" y="9"/>
                    </a:lnTo>
                    <a:lnTo>
                      <a:pt x="105" y="16"/>
                    </a:lnTo>
                    <a:lnTo>
                      <a:pt x="105" y="66"/>
                    </a:lnTo>
                    <a:lnTo>
                      <a:pt x="98" y="73"/>
                    </a:lnTo>
                    <a:lnTo>
                      <a:pt x="105" y="81"/>
                    </a:lnTo>
                    <a:lnTo>
                      <a:pt x="105" y="130"/>
                    </a:lnTo>
                    <a:lnTo>
                      <a:pt x="96" y="139"/>
                    </a:lnTo>
                    <a:lnTo>
                      <a:pt x="95" y="139"/>
                    </a:lnTo>
                    <a:lnTo>
                      <a:pt x="89" y="146"/>
                    </a:lnTo>
                    <a:lnTo>
                      <a:pt x="60" y="146"/>
                    </a:lnTo>
                    <a:lnTo>
                      <a:pt x="53" y="139"/>
                    </a:lnTo>
                    <a:lnTo>
                      <a:pt x="53" y="139"/>
                    </a:lnTo>
                    <a:lnTo>
                      <a:pt x="45" y="146"/>
                    </a:lnTo>
                    <a:lnTo>
                      <a:pt x="16" y="146"/>
                    </a:lnTo>
                    <a:lnTo>
                      <a:pt x="7" y="137"/>
                    </a:lnTo>
                    <a:lnTo>
                      <a:pt x="7" y="137"/>
                    </a:lnTo>
                    <a:lnTo>
                      <a:pt x="0" y="130"/>
                    </a:lnTo>
                    <a:lnTo>
                      <a:pt x="0" y="81"/>
                    </a:lnTo>
                    <a:lnTo>
                      <a:pt x="7" y="73"/>
                    </a:lnTo>
                    <a:lnTo>
                      <a:pt x="0" y="66"/>
                    </a:lnTo>
                    <a:lnTo>
                      <a:pt x="0" y="16"/>
                    </a:lnTo>
                    <a:lnTo>
                      <a:pt x="9" y="7"/>
                    </a:lnTo>
                    <a:lnTo>
                      <a:pt x="9" y="7"/>
                    </a:lnTo>
                    <a:lnTo>
                      <a:pt x="16" y="0"/>
                    </a:lnTo>
                    <a:close/>
                  </a:path>
                </a:pathLst>
              </a:custGeom>
              <a:solidFill>
                <a:srgbClr val="FFFFFF"/>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0" name="Freeform 47"/>
              <p:cNvSpPr>
                <a:spLocks/>
              </p:cNvSpPr>
              <p:nvPr/>
            </p:nvSpPr>
            <p:spPr bwMode="auto">
              <a:xfrm>
                <a:off x="6878637" y="3459163"/>
                <a:ext cx="125413" cy="174625"/>
              </a:xfrm>
              <a:custGeom>
                <a:avLst/>
                <a:gdLst>
                  <a:gd name="T0" fmla="*/ 0 w 79"/>
                  <a:gd name="T1" fmla="*/ 0 h 110"/>
                  <a:gd name="T2" fmla="*/ 79 w 79"/>
                  <a:gd name="T3" fmla="*/ 0 h 110"/>
                  <a:gd name="T4" fmla="*/ 79 w 79"/>
                  <a:gd name="T5" fmla="*/ 17 h 110"/>
                  <a:gd name="T6" fmla="*/ 64 w 79"/>
                  <a:gd name="T7" fmla="*/ 37 h 110"/>
                  <a:gd name="T8" fmla="*/ 54 w 79"/>
                  <a:gd name="T9" fmla="*/ 55 h 110"/>
                  <a:gd name="T10" fmla="*/ 49 w 79"/>
                  <a:gd name="T11" fmla="*/ 76 h 110"/>
                  <a:gd name="T12" fmla="*/ 45 w 79"/>
                  <a:gd name="T13" fmla="*/ 99 h 110"/>
                  <a:gd name="T14" fmla="*/ 44 w 79"/>
                  <a:gd name="T15" fmla="*/ 110 h 110"/>
                  <a:gd name="T16" fmla="*/ 22 w 79"/>
                  <a:gd name="T17" fmla="*/ 110 h 110"/>
                  <a:gd name="T18" fmla="*/ 23 w 79"/>
                  <a:gd name="T19" fmla="*/ 99 h 110"/>
                  <a:gd name="T20" fmla="*/ 27 w 79"/>
                  <a:gd name="T21" fmla="*/ 76 h 110"/>
                  <a:gd name="T22" fmla="*/ 34 w 79"/>
                  <a:gd name="T23" fmla="*/ 54 h 110"/>
                  <a:gd name="T24" fmla="*/ 44 w 79"/>
                  <a:gd name="T25" fmla="*/ 35 h 110"/>
                  <a:gd name="T26" fmla="*/ 57 w 79"/>
                  <a:gd name="T27" fmla="*/ 17 h 110"/>
                  <a:gd name="T28" fmla="*/ 0 w 79"/>
                  <a:gd name="T29" fmla="*/ 17 h 110"/>
                  <a:gd name="T30" fmla="*/ 0 w 79"/>
                  <a:gd name="T31"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9" h="110">
                    <a:moveTo>
                      <a:pt x="0" y="0"/>
                    </a:moveTo>
                    <a:lnTo>
                      <a:pt x="79" y="0"/>
                    </a:lnTo>
                    <a:lnTo>
                      <a:pt x="79" y="17"/>
                    </a:lnTo>
                    <a:lnTo>
                      <a:pt x="64" y="37"/>
                    </a:lnTo>
                    <a:lnTo>
                      <a:pt x="54" y="55"/>
                    </a:lnTo>
                    <a:lnTo>
                      <a:pt x="49" y="76"/>
                    </a:lnTo>
                    <a:lnTo>
                      <a:pt x="45" y="99"/>
                    </a:lnTo>
                    <a:lnTo>
                      <a:pt x="44" y="110"/>
                    </a:lnTo>
                    <a:lnTo>
                      <a:pt x="22" y="110"/>
                    </a:lnTo>
                    <a:lnTo>
                      <a:pt x="23" y="99"/>
                    </a:lnTo>
                    <a:lnTo>
                      <a:pt x="27" y="76"/>
                    </a:lnTo>
                    <a:lnTo>
                      <a:pt x="34" y="54"/>
                    </a:lnTo>
                    <a:lnTo>
                      <a:pt x="44" y="35"/>
                    </a:lnTo>
                    <a:lnTo>
                      <a:pt x="57" y="17"/>
                    </a:lnTo>
                    <a:lnTo>
                      <a:pt x="0" y="17"/>
                    </a:lnTo>
                    <a:lnTo>
                      <a:pt x="0"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1" name="Freeform 48"/>
              <p:cNvSpPr>
                <a:spLocks noEditPoints="1"/>
              </p:cNvSpPr>
              <p:nvPr/>
            </p:nvSpPr>
            <p:spPr bwMode="auto">
              <a:xfrm>
                <a:off x="7373937" y="3452813"/>
                <a:ext cx="117475" cy="179387"/>
              </a:xfrm>
              <a:custGeom>
                <a:avLst/>
                <a:gdLst>
                  <a:gd name="T0" fmla="*/ 33 w 74"/>
                  <a:gd name="T1" fmla="*/ 65 h 113"/>
                  <a:gd name="T2" fmla="*/ 26 w 74"/>
                  <a:gd name="T3" fmla="*/ 68 h 113"/>
                  <a:gd name="T4" fmla="*/ 22 w 74"/>
                  <a:gd name="T5" fmla="*/ 75 h 113"/>
                  <a:gd name="T6" fmla="*/ 22 w 74"/>
                  <a:gd name="T7" fmla="*/ 85 h 113"/>
                  <a:gd name="T8" fmla="*/ 26 w 74"/>
                  <a:gd name="T9" fmla="*/ 93 h 113"/>
                  <a:gd name="T10" fmla="*/ 33 w 74"/>
                  <a:gd name="T11" fmla="*/ 96 h 113"/>
                  <a:gd name="T12" fmla="*/ 37 w 74"/>
                  <a:gd name="T13" fmla="*/ 97 h 113"/>
                  <a:gd name="T14" fmla="*/ 46 w 74"/>
                  <a:gd name="T15" fmla="*/ 95 h 113"/>
                  <a:gd name="T16" fmla="*/ 51 w 74"/>
                  <a:gd name="T17" fmla="*/ 88 h 113"/>
                  <a:gd name="T18" fmla="*/ 53 w 74"/>
                  <a:gd name="T19" fmla="*/ 80 h 113"/>
                  <a:gd name="T20" fmla="*/ 51 w 74"/>
                  <a:gd name="T21" fmla="*/ 71 h 113"/>
                  <a:gd name="T22" fmla="*/ 46 w 74"/>
                  <a:gd name="T23" fmla="*/ 66 h 113"/>
                  <a:gd name="T24" fmla="*/ 37 w 74"/>
                  <a:gd name="T25" fmla="*/ 64 h 113"/>
                  <a:gd name="T26" fmla="*/ 37 w 74"/>
                  <a:gd name="T27" fmla="*/ 17 h 113"/>
                  <a:gd name="T28" fmla="*/ 31 w 74"/>
                  <a:gd name="T29" fmla="*/ 19 h 113"/>
                  <a:gd name="T30" fmla="*/ 26 w 74"/>
                  <a:gd name="T31" fmla="*/ 24 h 113"/>
                  <a:gd name="T32" fmla="*/ 24 w 74"/>
                  <a:gd name="T33" fmla="*/ 32 h 113"/>
                  <a:gd name="T34" fmla="*/ 26 w 74"/>
                  <a:gd name="T35" fmla="*/ 40 h 113"/>
                  <a:gd name="T36" fmla="*/ 31 w 74"/>
                  <a:gd name="T37" fmla="*/ 44 h 113"/>
                  <a:gd name="T38" fmla="*/ 37 w 74"/>
                  <a:gd name="T39" fmla="*/ 47 h 113"/>
                  <a:gd name="T40" fmla="*/ 41 w 74"/>
                  <a:gd name="T41" fmla="*/ 47 h 113"/>
                  <a:gd name="T42" fmla="*/ 47 w 74"/>
                  <a:gd name="T43" fmla="*/ 42 h 113"/>
                  <a:gd name="T44" fmla="*/ 50 w 74"/>
                  <a:gd name="T45" fmla="*/ 36 h 113"/>
                  <a:gd name="T46" fmla="*/ 50 w 74"/>
                  <a:gd name="T47" fmla="*/ 27 h 113"/>
                  <a:gd name="T48" fmla="*/ 47 w 74"/>
                  <a:gd name="T49" fmla="*/ 21 h 113"/>
                  <a:gd name="T50" fmla="*/ 41 w 74"/>
                  <a:gd name="T51" fmla="*/ 18 h 113"/>
                  <a:gd name="T52" fmla="*/ 37 w 74"/>
                  <a:gd name="T53" fmla="*/ 17 h 113"/>
                  <a:gd name="T54" fmla="*/ 37 w 74"/>
                  <a:gd name="T55" fmla="*/ 0 h 113"/>
                  <a:gd name="T56" fmla="*/ 63 w 74"/>
                  <a:gd name="T57" fmla="*/ 8 h 113"/>
                  <a:gd name="T58" fmla="*/ 72 w 74"/>
                  <a:gd name="T59" fmla="*/ 31 h 113"/>
                  <a:gd name="T60" fmla="*/ 70 w 74"/>
                  <a:gd name="T61" fmla="*/ 41 h 113"/>
                  <a:gd name="T62" fmla="*/ 65 w 74"/>
                  <a:gd name="T63" fmla="*/ 50 h 113"/>
                  <a:gd name="T64" fmla="*/ 56 w 74"/>
                  <a:gd name="T65" fmla="*/ 55 h 113"/>
                  <a:gd name="T66" fmla="*/ 66 w 74"/>
                  <a:gd name="T67" fmla="*/ 62 h 113"/>
                  <a:gd name="T68" fmla="*/ 72 w 74"/>
                  <a:gd name="T69" fmla="*/ 71 h 113"/>
                  <a:gd name="T70" fmla="*/ 74 w 74"/>
                  <a:gd name="T71" fmla="*/ 82 h 113"/>
                  <a:gd name="T72" fmla="*/ 70 w 74"/>
                  <a:gd name="T73" fmla="*/ 99 h 113"/>
                  <a:gd name="T74" fmla="*/ 53 w 74"/>
                  <a:gd name="T75" fmla="*/ 112 h 113"/>
                  <a:gd name="T76" fmla="*/ 37 w 74"/>
                  <a:gd name="T77" fmla="*/ 113 h 113"/>
                  <a:gd name="T78" fmla="*/ 10 w 74"/>
                  <a:gd name="T79" fmla="*/ 105 h 113"/>
                  <a:gd name="T80" fmla="*/ 1 w 74"/>
                  <a:gd name="T81" fmla="*/ 91 h 113"/>
                  <a:gd name="T82" fmla="*/ 1 w 74"/>
                  <a:gd name="T83" fmla="*/ 75 h 113"/>
                  <a:gd name="T84" fmla="*/ 5 w 74"/>
                  <a:gd name="T85" fmla="*/ 66 h 113"/>
                  <a:gd name="T86" fmla="*/ 13 w 74"/>
                  <a:gd name="T87" fmla="*/ 58 h 113"/>
                  <a:gd name="T88" fmla="*/ 13 w 74"/>
                  <a:gd name="T89" fmla="*/ 53 h 113"/>
                  <a:gd name="T90" fmla="*/ 7 w 74"/>
                  <a:gd name="T91" fmla="*/ 46 h 113"/>
                  <a:gd name="T92" fmla="*/ 3 w 74"/>
                  <a:gd name="T93" fmla="*/ 36 h 113"/>
                  <a:gd name="T94" fmla="*/ 5 w 74"/>
                  <a:gd name="T95" fmla="*/ 18 h 113"/>
                  <a:gd name="T96" fmla="*/ 23 w 74"/>
                  <a:gd name="T97" fmla="*/ 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4" h="113">
                    <a:moveTo>
                      <a:pt x="37" y="64"/>
                    </a:moveTo>
                    <a:lnTo>
                      <a:pt x="33" y="65"/>
                    </a:lnTo>
                    <a:lnTo>
                      <a:pt x="30" y="66"/>
                    </a:lnTo>
                    <a:lnTo>
                      <a:pt x="26" y="68"/>
                    </a:lnTo>
                    <a:lnTo>
                      <a:pt x="24" y="71"/>
                    </a:lnTo>
                    <a:lnTo>
                      <a:pt x="22" y="75"/>
                    </a:lnTo>
                    <a:lnTo>
                      <a:pt x="22" y="80"/>
                    </a:lnTo>
                    <a:lnTo>
                      <a:pt x="22" y="85"/>
                    </a:lnTo>
                    <a:lnTo>
                      <a:pt x="24" y="89"/>
                    </a:lnTo>
                    <a:lnTo>
                      <a:pt x="26" y="93"/>
                    </a:lnTo>
                    <a:lnTo>
                      <a:pt x="30" y="95"/>
                    </a:lnTo>
                    <a:lnTo>
                      <a:pt x="33" y="96"/>
                    </a:lnTo>
                    <a:lnTo>
                      <a:pt x="37" y="97"/>
                    </a:lnTo>
                    <a:lnTo>
                      <a:pt x="37" y="97"/>
                    </a:lnTo>
                    <a:lnTo>
                      <a:pt x="41" y="96"/>
                    </a:lnTo>
                    <a:lnTo>
                      <a:pt x="46" y="95"/>
                    </a:lnTo>
                    <a:lnTo>
                      <a:pt x="49" y="93"/>
                    </a:lnTo>
                    <a:lnTo>
                      <a:pt x="51" y="88"/>
                    </a:lnTo>
                    <a:lnTo>
                      <a:pt x="52" y="85"/>
                    </a:lnTo>
                    <a:lnTo>
                      <a:pt x="53" y="80"/>
                    </a:lnTo>
                    <a:lnTo>
                      <a:pt x="52" y="75"/>
                    </a:lnTo>
                    <a:lnTo>
                      <a:pt x="51" y="71"/>
                    </a:lnTo>
                    <a:lnTo>
                      <a:pt x="49" y="68"/>
                    </a:lnTo>
                    <a:lnTo>
                      <a:pt x="46" y="66"/>
                    </a:lnTo>
                    <a:lnTo>
                      <a:pt x="41" y="65"/>
                    </a:lnTo>
                    <a:lnTo>
                      <a:pt x="37" y="64"/>
                    </a:lnTo>
                    <a:lnTo>
                      <a:pt x="37" y="64"/>
                    </a:lnTo>
                    <a:close/>
                    <a:moveTo>
                      <a:pt x="37" y="17"/>
                    </a:moveTo>
                    <a:lnTo>
                      <a:pt x="34" y="18"/>
                    </a:lnTo>
                    <a:lnTo>
                      <a:pt x="31" y="19"/>
                    </a:lnTo>
                    <a:lnTo>
                      <a:pt x="27" y="21"/>
                    </a:lnTo>
                    <a:lnTo>
                      <a:pt x="26" y="24"/>
                    </a:lnTo>
                    <a:lnTo>
                      <a:pt x="25" y="27"/>
                    </a:lnTo>
                    <a:lnTo>
                      <a:pt x="24" y="32"/>
                    </a:lnTo>
                    <a:lnTo>
                      <a:pt x="25" y="36"/>
                    </a:lnTo>
                    <a:lnTo>
                      <a:pt x="26" y="40"/>
                    </a:lnTo>
                    <a:lnTo>
                      <a:pt x="27" y="42"/>
                    </a:lnTo>
                    <a:lnTo>
                      <a:pt x="31" y="44"/>
                    </a:lnTo>
                    <a:lnTo>
                      <a:pt x="34" y="47"/>
                    </a:lnTo>
                    <a:lnTo>
                      <a:pt x="37" y="47"/>
                    </a:lnTo>
                    <a:lnTo>
                      <a:pt x="37" y="47"/>
                    </a:lnTo>
                    <a:lnTo>
                      <a:pt x="41" y="47"/>
                    </a:lnTo>
                    <a:lnTo>
                      <a:pt x="44" y="44"/>
                    </a:lnTo>
                    <a:lnTo>
                      <a:pt x="47" y="42"/>
                    </a:lnTo>
                    <a:lnTo>
                      <a:pt x="49" y="40"/>
                    </a:lnTo>
                    <a:lnTo>
                      <a:pt x="50" y="36"/>
                    </a:lnTo>
                    <a:lnTo>
                      <a:pt x="50" y="32"/>
                    </a:lnTo>
                    <a:lnTo>
                      <a:pt x="50" y="27"/>
                    </a:lnTo>
                    <a:lnTo>
                      <a:pt x="49" y="24"/>
                    </a:lnTo>
                    <a:lnTo>
                      <a:pt x="47" y="21"/>
                    </a:lnTo>
                    <a:lnTo>
                      <a:pt x="44" y="19"/>
                    </a:lnTo>
                    <a:lnTo>
                      <a:pt x="41" y="18"/>
                    </a:lnTo>
                    <a:lnTo>
                      <a:pt x="37" y="17"/>
                    </a:lnTo>
                    <a:lnTo>
                      <a:pt x="37" y="17"/>
                    </a:lnTo>
                    <a:close/>
                    <a:moveTo>
                      <a:pt x="37" y="0"/>
                    </a:moveTo>
                    <a:lnTo>
                      <a:pt x="37" y="0"/>
                    </a:lnTo>
                    <a:lnTo>
                      <a:pt x="52" y="2"/>
                    </a:lnTo>
                    <a:lnTo>
                      <a:pt x="63" y="8"/>
                    </a:lnTo>
                    <a:lnTo>
                      <a:pt x="70" y="18"/>
                    </a:lnTo>
                    <a:lnTo>
                      <a:pt x="72" y="31"/>
                    </a:lnTo>
                    <a:lnTo>
                      <a:pt x="72" y="36"/>
                    </a:lnTo>
                    <a:lnTo>
                      <a:pt x="70" y="41"/>
                    </a:lnTo>
                    <a:lnTo>
                      <a:pt x="68" y="46"/>
                    </a:lnTo>
                    <a:lnTo>
                      <a:pt x="65" y="50"/>
                    </a:lnTo>
                    <a:lnTo>
                      <a:pt x="61" y="53"/>
                    </a:lnTo>
                    <a:lnTo>
                      <a:pt x="56" y="55"/>
                    </a:lnTo>
                    <a:lnTo>
                      <a:pt x="62" y="58"/>
                    </a:lnTo>
                    <a:lnTo>
                      <a:pt x="66" y="62"/>
                    </a:lnTo>
                    <a:lnTo>
                      <a:pt x="70" y="66"/>
                    </a:lnTo>
                    <a:lnTo>
                      <a:pt x="72" y="71"/>
                    </a:lnTo>
                    <a:lnTo>
                      <a:pt x="74" y="75"/>
                    </a:lnTo>
                    <a:lnTo>
                      <a:pt x="74" y="82"/>
                    </a:lnTo>
                    <a:lnTo>
                      <a:pt x="73" y="91"/>
                    </a:lnTo>
                    <a:lnTo>
                      <a:pt x="70" y="99"/>
                    </a:lnTo>
                    <a:lnTo>
                      <a:pt x="65" y="105"/>
                    </a:lnTo>
                    <a:lnTo>
                      <a:pt x="53" y="112"/>
                    </a:lnTo>
                    <a:lnTo>
                      <a:pt x="37" y="113"/>
                    </a:lnTo>
                    <a:lnTo>
                      <a:pt x="37" y="113"/>
                    </a:lnTo>
                    <a:lnTo>
                      <a:pt x="22" y="112"/>
                    </a:lnTo>
                    <a:lnTo>
                      <a:pt x="10" y="105"/>
                    </a:lnTo>
                    <a:lnTo>
                      <a:pt x="4" y="99"/>
                    </a:lnTo>
                    <a:lnTo>
                      <a:pt x="1" y="91"/>
                    </a:lnTo>
                    <a:lnTo>
                      <a:pt x="0" y="82"/>
                    </a:lnTo>
                    <a:lnTo>
                      <a:pt x="1" y="75"/>
                    </a:lnTo>
                    <a:lnTo>
                      <a:pt x="2" y="71"/>
                    </a:lnTo>
                    <a:lnTo>
                      <a:pt x="5" y="66"/>
                    </a:lnTo>
                    <a:lnTo>
                      <a:pt x="8" y="62"/>
                    </a:lnTo>
                    <a:lnTo>
                      <a:pt x="13" y="58"/>
                    </a:lnTo>
                    <a:lnTo>
                      <a:pt x="19" y="55"/>
                    </a:lnTo>
                    <a:lnTo>
                      <a:pt x="13" y="53"/>
                    </a:lnTo>
                    <a:lnTo>
                      <a:pt x="10" y="50"/>
                    </a:lnTo>
                    <a:lnTo>
                      <a:pt x="7" y="46"/>
                    </a:lnTo>
                    <a:lnTo>
                      <a:pt x="4" y="41"/>
                    </a:lnTo>
                    <a:lnTo>
                      <a:pt x="3" y="36"/>
                    </a:lnTo>
                    <a:lnTo>
                      <a:pt x="3" y="31"/>
                    </a:lnTo>
                    <a:lnTo>
                      <a:pt x="5" y="18"/>
                    </a:lnTo>
                    <a:lnTo>
                      <a:pt x="12" y="8"/>
                    </a:lnTo>
                    <a:lnTo>
                      <a:pt x="23" y="2"/>
                    </a:lnTo>
                    <a:lnTo>
                      <a:pt x="37"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2" name="Freeform 49"/>
              <p:cNvSpPr>
                <a:spLocks noEditPoints="1"/>
              </p:cNvSpPr>
              <p:nvPr/>
            </p:nvSpPr>
            <p:spPr bwMode="auto">
              <a:xfrm>
                <a:off x="7858125" y="3452813"/>
                <a:ext cx="119063" cy="179387"/>
              </a:xfrm>
              <a:custGeom>
                <a:avLst/>
                <a:gdLst>
                  <a:gd name="T0" fmla="*/ 33 w 75"/>
                  <a:gd name="T1" fmla="*/ 18 h 113"/>
                  <a:gd name="T2" fmla="*/ 27 w 75"/>
                  <a:gd name="T3" fmla="*/ 23 h 113"/>
                  <a:gd name="T4" fmla="*/ 23 w 75"/>
                  <a:gd name="T5" fmla="*/ 33 h 113"/>
                  <a:gd name="T6" fmla="*/ 23 w 75"/>
                  <a:gd name="T7" fmla="*/ 44 h 113"/>
                  <a:gd name="T8" fmla="*/ 26 w 75"/>
                  <a:gd name="T9" fmla="*/ 54 h 113"/>
                  <a:gd name="T10" fmla="*/ 33 w 75"/>
                  <a:gd name="T11" fmla="*/ 58 h 113"/>
                  <a:gd name="T12" fmla="*/ 38 w 75"/>
                  <a:gd name="T13" fmla="*/ 59 h 113"/>
                  <a:gd name="T14" fmla="*/ 46 w 75"/>
                  <a:gd name="T15" fmla="*/ 57 h 113"/>
                  <a:gd name="T16" fmla="*/ 54 w 75"/>
                  <a:gd name="T17" fmla="*/ 52 h 113"/>
                  <a:gd name="T18" fmla="*/ 53 w 75"/>
                  <a:gd name="T19" fmla="*/ 31 h 113"/>
                  <a:gd name="T20" fmla="*/ 46 w 75"/>
                  <a:gd name="T21" fmla="*/ 20 h 113"/>
                  <a:gd name="T22" fmla="*/ 38 w 75"/>
                  <a:gd name="T23" fmla="*/ 17 h 113"/>
                  <a:gd name="T24" fmla="*/ 38 w 75"/>
                  <a:gd name="T25" fmla="*/ 0 h 113"/>
                  <a:gd name="T26" fmla="*/ 48 w 75"/>
                  <a:gd name="T27" fmla="*/ 2 h 113"/>
                  <a:gd name="T28" fmla="*/ 64 w 75"/>
                  <a:gd name="T29" fmla="*/ 11 h 113"/>
                  <a:gd name="T30" fmla="*/ 74 w 75"/>
                  <a:gd name="T31" fmla="*/ 32 h 113"/>
                  <a:gd name="T32" fmla="*/ 75 w 75"/>
                  <a:gd name="T33" fmla="*/ 70 h 113"/>
                  <a:gd name="T34" fmla="*/ 70 w 75"/>
                  <a:gd name="T35" fmla="*/ 94 h 113"/>
                  <a:gd name="T36" fmla="*/ 52 w 75"/>
                  <a:gd name="T37" fmla="*/ 110 h 113"/>
                  <a:gd name="T38" fmla="*/ 33 w 75"/>
                  <a:gd name="T39" fmla="*/ 113 h 113"/>
                  <a:gd name="T40" fmla="*/ 22 w 75"/>
                  <a:gd name="T41" fmla="*/ 112 h 113"/>
                  <a:gd name="T42" fmla="*/ 11 w 75"/>
                  <a:gd name="T43" fmla="*/ 109 h 113"/>
                  <a:gd name="T44" fmla="*/ 19 w 75"/>
                  <a:gd name="T45" fmla="*/ 95 h 113"/>
                  <a:gd name="T46" fmla="*/ 28 w 75"/>
                  <a:gd name="T47" fmla="*/ 96 h 113"/>
                  <a:gd name="T48" fmla="*/ 38 w 75"/>
                  <a:gd name="T49" fmla="*/ 96 h 113"/>
                  <a:gd name="T50" fmla="*/ 45 w 75"/>
                  <a:gd name="T51" fmla="*/ 93 h 113"/>
                  <a:gd name="T52" fmla="*/ 52 w 75"/>
                  <a:gd name="T53" fmla="*/ 82 h 113"/>
                  <a:gd name="T54" fmla="*/ 54 w 75"/>
                  <a:gd name="T55" fmla="*/ 66 h 113"/>
                  <a:gd name="T56" fmla="*/ 44 w 75"/>
                  <a:gd name="T57" fmla="*/ 73 h 113"/>
                  <a:gd name="T58" fmla="*/ 38 w 75"/>
                  <a:gd name="T59" fmla="*/ 75 h 113"/>
                  <a:gd name="T60" fmla="*/ 20 w 75"/>
                  <a:gd name="T61" fmla="*/ 73 h 113"/>
                  <a:gd name="T62" fmla="*/ 2 w 75"/>
                  <a:gd name="T63" fmla="*/ 54 h 113"/>
                  <a:gd name="T64" fmla="*/ 4 w 75"/>
                  <a:gd name="T65" fmla="*/ 23 h 113"/>
                  <a:gd name="T66" fmla="*/ 23 w 75"/>
                  <a:gd name="T67" fmla="*/ 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 h="113">
                    <a:moveTo>
                      <a:pt x="38" y="17"/>
                    </a:moveTo>
                    <a:lnTo>
                      <a:pt x="33" y="18"/>
                    </a:lnTo>
                    <a:lnTo>
                      <a:pt x="30" y="20"/>
                    </a:lnTo>
                    <a:lnTo>
                      <a:pt x="27" y="23"/>
                    </a:lnTo>
                    <a:lnTo>
                      <a:pt x="25" y="27"/>
                    </a:lnTo>
                    <a:lnTo>
                      <a:pt x="23" y="33"/>
                    </a:lnTo>
                    <a:lnTo>
                      <a:pt x="23" y="38"/>
                    </a:lnTo>
                    <a:lnTo>
                      <a:pt x="23" y="44"/>
                    </a:lnTo>
                    <a:lnTo>
                      <a:pt x="24" y="50"/>
                    </a:lnTo>
                    <a:lnTo>
                      <a:pt x="26" y="54"/>
                    </a:lnTo>
                    <a:lnTo>
                      <a:pt x="29" y="57"/>
                    </a:lnTo>
                    <a:lnTo>
                      <a:pt x="33" y="58"/>
                    </a:lnTo>
                    <a:lnTo>
                      <a:pt x="38" y="59"/>
                    </a:lnTo>
                    <a:lnTo>
                      <a:pt x="38" y="59"/>
                    </a:lnTo>
                    <a:lnTo>
                      <a:pt x="43" y="58"/>
                    </a:lnTo>
                    <a:lnTo>
                      <a:pt x="46" y="57"/>
                    </a:lnTo>
                    <a:lnTo>
                      <a:pt x="51" y="55"/>
                    </a:lnTo>
                    <a:lnTo>
                      <a:pt x="54" y="52"/>
                    </a:lnTo>
                    <a:lnTo>
                      <a:pt x="54" y="41"/>
                    </a:lnTo>
                    <a:lnTo>
                      <a:pt x="53" y="31"/>
                    </a:lnTo>
                    <a:lnTo>
                      <a:pt x="50" y="23"/>
                    </a:lnTo>
                    <a:lnTo>
                      <a:pt x="46" y="20"/>
                    </a:lnTo>
                    <a:lnTo>
                      <a:pt x="42" y="18"/>
                    </a:lnTo>
                    <a:lnTo>
                      <a:pt x="38" y="17"/>
                    </a:lnTo>
                    <a:lnTo>
                      <a:pt x="38" y="17"/>
                    </a:lnTo>
                    <a:close/>
                    <a:moveTo>
                      <a:pt x="38" y="0"/>
                    </a:moveTo>
                    <a:lnTo>
                      <a:pt x="38" y="0"/>
                    </a:lnTo>
                    <a:lnTo>
                      <a:pt x="48" y="2"/>
                    </a:lnTo>
                    <a:lnTo>
                      <a:pt x="57" y="5"/>
                    </a:lnTo>
                    <a:lnTo>
                      <a:pt x="64" y="11"/>
                    </a:lnTo>
                    <a:lnTo>
                      <a:pt x="71" y="21"/>
                    </a:lnTo>
                    <a:lnTo>
                      <a:pt x="74" y="32"/>
                    </a:lnTo>
                    <a:lnTo>
                      <a:pt x="75" y="44"/>
                    </a:lnTo>
                    <a:lnTo>
                      <a:pt x="75" y="70"/>
                    </a:lnTo>
                    <a:lnTo>
                      <a:pt x="74" y="83"/>
                    </a:lnTo>
                    <a:lnTo>
                      <a:pt x="70" y="94"/>
                    </a:lnTo>
                    <a:lnTo>
                      <a:pt x="63" y="102"/>
                    </a:lnTo>
                    <a:lnTo>
                      <a:pt x="52" y="110"/>
                    </a:lnTo>
                    <a:lnTo>
                      <a:pt x="38" y="113"/>
                    </a:lnTo>
                    <a:lnTo>
                      <a:pt x="33" y="113"/>
                    </a:lnTo>
                    <a:lnTo>
                      <a:pt x="28" y="113"/>
                    </a:lnTo>
                    <a:lnTo>
                      <a:pt x="22" y="112"/>
                    </a:lnTo>
                    <a:lnTo>
                      <a:pt x="16" y="111"/>
                    </a:lnTo>
                    <a:lnTo>
                      <a:pt x="11" y="109"/>
                    </a:lnTo>
                    <a:lnTo>
                      <a:pt x="13" y="93"/>
                    </a:lnTo>
                    <a:lnTo>
                      <a:pt x="19" y="95"/>
                    </a:lnTo>
                    <a:lnTo>
                      <a:pt x="23" y="96"/>
                    </a:lnTo>
                    <a:lnTo>
                      <a:pt x="28" y="96"/>
                    </a:lnTo>
                    <a:lnTo>
                      <a:pt x="33" y="97"/>
                    </a:lnTo>
                    <a:lnTo>
                      <a:pt x="38" y="96"/>
                    </a:lnTo>
                    <a:lnTo>
                      <a:pt x="42" y="95"/>
                    </a:lnTo>
                    <a:lnTo>
                      <a:pt x="45" y="93"/>
                    </a:lnTo>
                    <a:lnTo>
                      <a:pt x="48" y="90"/>
                    </a:lnTo>
                    <a:lnTo>
                      <a:pt x="52" y="82"/>
                    </a:lnTo>
                    <a:lnTo>
                      <a:pt x="54" y="71"/>
                    </a:lnTo>
                    <a:lnTo>
                      <a:pt x="54" y="66"/>
                    </a:lnTo>
                    <a:lnTo>
                      <a:pt x="50" y="70"/>
                    </a:lnTo>
                    <a:lnTo>
                      <a:pt x="44" y="73"/>
                    </a:lnTo>
                    <a:lnTo>
                      <a:pt x="41" y="74"/>
                    </a:lnTo>
                    <a:lnTo>
                      <a:pt x="38" y="75"/>
                    </a:lnTo>
                    <a:lnTo>
                      <a:pt x="33" y="75"/>
                    </a:lnTo>
                    <a:lnTo>
                      <a:pt x="20" y="73"/>
                    </a:lnTo>
                    <a:lnTo>
                      <a:pt x="9" y="66"/>
                    </a:lnTo>
                    <a:lnTo>
                      <a:pt x="2" y="54"/>
                    </a:lnTo>
                    <a:lnTo>
                      <a:pt x="0" y="38"/>
                    </a:lnTo>
                    <a:lnTo>
                      <a:pt x="4" y="23"/>
                    </a:lnTo>
                    <a:lnTo>
                      <a:pt x="11" y="11"/>
                    </a:lnTo>
                    <a:lnTo>
                      <a:pt x="23" y="3"/>
                    </a:lnTo>
                    <a:lnTo>
                      <a:pt x="38"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3" name="Freeform 50"/>
              <p:cNvSpPr>
                <a:spLocks noEditPoints="1"/>
              </p:cNvSpPr>
              <p:nvPr/>
            </p:nvSpPr>
            <p:spPr bwMode="auto">
              <a:xfrm>
                <a:off x="8328025" y="3452813"/>
                <a:ext cx="160338" cy="179387"/>
              </a:xfrm>
              <a:custGeom>
                <a:avLst/>
                <a:gdLst>
                  <a:gd name="T0" fmla="*/ 74 w 101"/>
                  <a:gd name="T1" fmla="*/ 74 h 113"/>
                  <a:gd name="T2" fmla="*/ 70 w 101"/>
                  <a:gd name="T3" fmla="*/ 78 h 113"/>
                  <a:gd name="T4" fmla="*/ 68 w 101"/>
                  <a:gd name="T5" fmla="*/ 85 h 113"/>
                  <a:gd name="T6" fmla="*/ 68 w 101"/>
                  <a:gd name="T7" fmla="*/ 95 h 113"/>
                  <a:gd name="T8" fmla="*/ 72 w 101"/>
                  <a:gd name="T9" fmla="*/ 100 h 113"/>
                  <a:gd name="T10" fmla="*/ 76 w 101"/>
                  <a:gd name="T11" fmla="*/ 101 h 113"/>
                  <a:gd name="T12" fmla="*/ 80 w 101"/>
                  <a:gd name="T13" fmla="*/ 101 h 113"/>
                  <a:gd name="T14" fmla="*/ 84 w 101"/>
                  <a:gd name="T15" fmla="*/ 98 h 113"/>
                  <a:gd name="T16" fmla="*/ 86 w 101"/>
                  <a:gd name="T17" fmla="*/ 90 h 113"/>
                  <a:gd name="T18" fmla="*/ 85 w 101"/>
                  <a:gd name="T19" fmla="*/ 81 h 113"/>
                  <a:gd name="T20" fmla="*/ 82 w 101"/>
                  <a:gd name="T21" fmla="*/ 75 h 113"/>
                  <a:gd name="T22" fmla="*/ 76 w 101"/>
                  <a:gd name="T23" fmla="*/ 74 h 113"/>
                  <a:gd name="T24" fmla="*/ 87 w 101"/>
                  <a:gd name="T25" fmla="*/ 64 h 113"/>
                  <a:gd name="T26" fmla="*/ 97 w 101"/>
                  <a:gd name="T27" fmla="*/ 72 h 113"/>
                  <a:gd name="T28" fmla="*/ 100 w 101"/>
                  <a:gd name="T29" fmla="*/ 80 h 113"/>
                  <a:gd name="T30" fmla="*/ 101 w 101"/>
                  <a:gd name="T31" fmla="*/ 90 h 113"/>
                  <a:gd name="T32" fmla="*/ 99 w 101"/>
                  <a:gd name="T33" fmla="*/ 100 h 113"/>
                  <a:gd name="T34" fmla="*/ 95 w 101"/>
                  <a:gd name="T35" fmla="*/ 106 h 113"/>
                  <a:gd name="T36" fmla="*/ 76 w 101"/>
                  <a:gd name="T37" fmla="*/ 113 h 113"/>
                  <a:gd name="T38" fmla="*/ 67 w 101"/>
                  <a:gd name="T39" fmla="*/ 112 h 113"/>
                  <a:gd name="T40" fmla="*/ 56 w 101"/>
                  <a:gd name="T41" fmla="*/ 103 h 113"/>
                  <a:gd name="T42" fmla="*/ 53 w 101"/>
                  <a:gd name="T43" fmla="*/ 96 h 113"/>
                  <a:gd name="T44" fmla="*/ 53 w 101"/>
                  <a:gd name="T45" fmla="*/ 85 h 113"/>
                  <a:gd name="T46" fmla="*/ 55 w 101"/>
                  <a:gd name="T47" fmla="*/ 73 h 113"/>
                  <a:gd name="T48" fmla="*/ 67 w 101"/>
                  <a:gd name="T49" fmla="*/ 64 h 113"/>
                  <a:gd name="T50" fmla="*/ 24 w 101"/>
                  <a:gd name="T51" fmla="*/ 12 h 113"/>
                  <a:gd name="T52" fmla="*/ 19 w 101"/>
                  <a:gd name="T53" fmla="*/ 13 h 113"/>
                  <a:gd name="T54" fmla="*/ 15 w 101"/>
                  <a:gd name="T55" fmla="*/ 19 h 113"/>
                  <a:gd name="T56" fmla="*/ 14 w 101"/>
                  <a:gd name="T57" fmla="*/ 28 h 113"/>
                  <a:gd name="T58" fmla="*/ 17 w 101"/>
                  <a:gd name="T59" fmla="*/ 36 h 113"/>
                  <a:gd name="T60" fmla="*/ 21 w 101"/>
                  <a:gd name="T61" fmla="*/ 39 h 113"/>
                  <a:gd name="T62" fmla="*/ 24 w 101"/>
                  <a:gd name="T63" fmla="*/ 39 h 113"/>
                  <a:gd name="T64" fmla="*/ 29 w 101"/>
                  <a:gd name="T65" fmla="*/ 38 h 113"/>
                  <a:gd name="T66" fmla="*/ 33 w 101"/>
                  <a:gd name="T67" fmla="*/ 33 h 113"/>
                  <a:gd name="T68" fmla="*/ 34 w 101"/>
                  <a:gd name="T69" fmla="*/ 23 h 113"/>
                  <a:gd name="T70" fmla="*/ 30 w 101"/>
                  <a:gd name="T71" fmla="*/ 16 h 113"/>
                  <a:gd name="T72" fmla="*/ 26 w 101"/>
                  <a:gd name="T73" fmla="*/ 12 h 113"/>
                  <a:gd name="T74" fmla="*/ 24 w 101"/>
                  <a:gd name="T75" fmla="*/ 12 h 113"/>
                  <a:gd name="T76" fmla="*/ 76 w 101"/>
                  <a:gd name="T77" fmla="*/ 14 h 113"/>
                  <a:gd name="T78" fmla="*/ 76 w 101"/>
                  <a:gd name="T79" fmla="*/ 25 h 113"/>
                  <a:gd name="T80" fmla="*/ 24 w 101"/>
                  <a:gd name="T81" fmla="*/ 101 h 113"/>
                  <a:gd name="T82" fmla="*/ 24 w 101"/>
                  <a:gd name="T83" fmla="*/ 87 h 113"/>
                  <a:gd name="T84" fmla="*/ 24 w 101"/>
                  <a:gd name="T85" fmla="*/ 0 h 113"/>
                  <a:gd name="T86" fmla="*/ 34 w 101"/>
                  <a:gd name="T87" fmla="*/ 2 h 113"/>
                  <a:gd name="T88" fmla="*/ 44 w 101"/>
                  <a:gd name="T89" fmla="*/ 10 h 113"/>
                  <a:gd name="T90" fmla="*/ 48 w 101"/>
                  <a:gd name="T91" fmla="*/ 18 h 113"/>
                  <a:gd name="T92" fmla="*/ 48 w 101"/>
                  <a:gd name="T93" fmla="*/ 28 h 113"/>
                  <a:gd name="T94" fmla="*/ 46 w 101"/>
                  <a:gd name="T95" fmla="*/ 38 h 113"/>
                  <a:gd name="T96" fmla="*/ 41 w 101"/>
                  <a:gd name="T97" fmla="*/ 44 h 113"/>
                  <a:gd name="T98" fmla="*/ 24 w 101"/>
                  <a:gd name="T99" fmla="*/ 51 h 113"/>
                  <a:gd name="T100" fmla="*/ 14 w 101"/>
                  <a:gd name="T101" fmla="*/ 50 h 113"/>
                  <a:gd name="T102" fmla="*/ 4 w 101"/>
                  <a:gd name="T103" fmla="*/ 41 h 113"/>
                  <a:gd name="T104" fmla="*/ 0 w 101"/>
                  <a:gd name="T105" fmla="*/ 34 h 113"/>
                  <a:gd name="T106" fmla="*/ 0 w 101"/>
                  <a:gd name="T107" fmla="*/ 23 h 113"/>
                  <a:gd name="T108" fmla="*/ 2 w 101"/>
                  <a:gd name="T109" fmla="*/ 13 h 113"/>
                  <a:gd name="T110" fmla="*/ 6 w 101"/>
                  <a:gd name="T111" fmla="*/ 7 h 113"/>
                  <a:gd name="T112" fmla="*/ 24 w 101"/>
                  <a:gd name="T113"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1" h="113">
                    <a:moveTo>
                      <a:pt x="76" y="74"/>
                    </a:moveTo>
                    <a:lnTo>
                      <a:pt x="74" y="74"/>
                    </a:lnTo>
                    <a:lnTo>
                      <a:pt x="71" y="75"/>
                    </a:lnTo>
                    <a:lnTo>
                      <a:pt x="70" y="78"/>
                    </a:lnTo>
                    <a:lnTo>
                      <a:pt x="68" y="81"/>
                    </a:lnTo>
                    <a:lnTo>
                      <a:pt x="68" y="85"/>
                    </a:lnTo>
                    <a:lnTo>
                      <a:pt x="68" y="90"/>
                    </a:lnTo>
                    <a:lnTo>
                      <a:pt x="68" y="95"/>
                    </a:lnTo>
                    <a:lnTo>
                      <a:pt x="70" y="98"/>
                    </a:lnTo>
                    <a:lnTo>
                      <a:pt x="72" y="100"/>
                    </a:lnTo>
                    <a:lnTo>
                      <a:pt x="74" y="101"/>
                    </a:lnTo>
                    <a:lnTo>
                      <a:pt x="76" y="101"/>
                    </a:lnTo>
                    <a:lnTo>
                      <a:pt x="76" y="101"/>
                    </a:lnTo>
                    <a:lnTo>
                      <a:pt x="80" y="101"/>
                    </a:lnTo>
                    <a:lnTo>
                      <a:pt x="82" y="100"/>
                    </a:lnTo>
                    <a:lnTo>
                      <a:pt x="84" y="98"/>
                    </a:lnTo>
                    <a:lnTo>
                      <a:pt x="85" y="95"/>
                    </a:lnTo>
                    <a:lnTo>
                      <a:pt x="86" y="90"/>
                    </a:lnTo>
                    <a:lnTo>
                      <a:pt x="86" y="85"/>
                    </a:lnTo>
                    <a:lnTo>
                      <a:pt x="85" y="81"/>
                    </a:lnTo>
                    <a:lnTo>
                      <a:pt x="84" y="78"/>
                    </a:lnTo>
                    <a:lnTo>
                      <a:pt x="82" y="75"/>
                    </a:lnTo>
                    <a:lnTo>
                      <a:pt x="80" y="74"/>
                    </a:lnTo>
                    <a:lnTo>
                      <a:pt x="76" y="74"/>
                    </a:lnTo>
                    <a:close/>
                    <a:moveTo>
                      <a:pt x="76" y="62"/>
                    </a:moveTo>
                    <a:lnTo>
                      <a:pt x="87" y="64"/>
                    </a:lnTo>
                    <a:lnTo>
                      <a:pt x="95" y="69"/>
                    </a:lnTo>
                    <a:lnTo>
                      <a:pt x="97" y="72"/>
                    </a:lnTo>
                    <a:lnTo>
                      <a:pt x="99" y="75"/>
                    </a:lnTo>
                    <a:lnTo>
                      <a:pt x="100" y="80"/>
                    </a:lnTo>
                    <a:lnTo>
                      <a:pt x="101" y="85"/>
                    </a:lnTo>
                    <a:lnTo>
                      <a:pt x="101" y="90"/>
                    </a:lnTo>
                    <a:lnTo>
                      <a:pt x="100" y="96"/>
                    </a:lnTo>
                    <a:lnTo>
                      <a:pt x="99" y="100"/>
                    </a:lnTo>
                    <a:lnTo>
                      <a:pt x="97" y="103"/>
                    </a:lnTo>
                    <a:lnTo>
                      <a:pt x="95" y="106"/>
                    </a:lnTo>
                    <a:lnTo>
                      <a:pt x="87" y="112"/>
                    </a:lnTo>
                    <a:lnTo>
                      <a:pt x="76" y="113"/>
                    </a:lnTo>
                    <a:lnTo>
                      <a:pt x="76" y="113"/>
                    </a:lnTo>
                    <a:lnTo>
                      <a:pt x="67" y="112"/>
                    </a:lnTo>
                    <a:lnTo>
                      <a:pt x="59" y="106"/>
                    </a:lnTo>
                    <a:lnTo>
                      <a:pt x="56" y="103"/>
                    </a:lnTo>
                    <a:lnTo>
                      <a:pt x="54" y="100"/>
                    </a:lnTo>
                    <a:lnTo>
                      <a:pt x="53" y="96"/>
                    </a:lnTo>
                    <a:lnTo>
                      <a:pt x="53" y="90"/>
                    </a:lnTo>
                    <a:lnTo>
                      <a:pt x="53" y="85"/>
                    </a:lnTo>
                    <a:lnTo>
                      <a:pt x="53" y="79"/>
                    </a:lnTo>
                    <a:lnTo>
                      <a:pt x="55" y="73"/>
                    </a:lnTo>
                    <a:lnTo>
                      <a:pt x="59" y="69"/>
                    </a:lnTo>
                    <a:lnTo>
                      <a:pt x="67" y="64"/>
                    </a:lnTo>
                    <a:lnTo>
                      <a:pt x="76" y="62"/>
                    </a:lnTo>
                    <a:close/>
                    <a:moveTo>
                      <a:pt x="24" y="12"/>
                    </a:moveTo>
                    <a:lnTo>
                      <a:pt x="21" y="12"/>
                    </a:lnTo>
                    <a:lnTo>
                      <a:pt x="19" y="13"/>
                    </a:lnTo>
                    <a:lnTo>
                      <a:pt x="17" y="16"/>
                    </a:lnTo>
                    <a:lnTo>
                      <a:pt x="15" y="19"/>
                    </a:lnTo>
                    <a:lnTo>
                      <a:pt x="14" y="23"/>
                    </a:lnTo>
                    <a:lnTo>
                      <a:pt x="14" y="28"/>
                    </a:lnTo>
                    <a:lnTo>
                      <a:pt x="15" y="33"/>
                    </a:lnTo>
                    <a:lnTo>
                      <a:pt x="17" y="36"/>
                    </a:lnTo>
                    <a:lnTo>
                      <a:pt x="19" y="38"/>
                    </a:lnTo>
                    <a:lnTo>
                      <a:pt x="21" y="39"/>
                    </a:lnTo>
                    <a:lnTo>
                      <a:pt x="24" y="39"/>
                    </a:lnTo>
                    <a:lnTo>
                      <a:pt x="24" y="39"/>
                    </a:lnTo>
                    <a:lnTo>
                      <a:pt x="27" y="39"/>
                    </a:lnTo>
                    <a:lnTo>
                      <a:pt x="29" y="38"/>
                    </a:lnTo>
                    <a:lnTo>
                      <a:pt x="30" y="36"/>
                    </a:lnTo>
                    <a:lnTo>
                      <a:pt x="33" y="33"/>
                    </a:lnTo>
                    <a:lnTo>
                      <a:pt x="34" y="28"/>
                    </a:lnTo>
                    <a:lnTo>
                      <a:pt x="34" y="23"/>
                    </a:lnTo>
                    <a:lnTo>
                      <a:pt x="33" y="19"/>
                    </a:lnTo>
                    <a:lnTo>
                      <a:pt x="30" y="16"/>
                    </a:lnTo>
                    <a:lnTo>
                      <a:pt x="29" y="13"/>
                    </a:lnTo>
                    <a:lnTo>
                      <a:pt x="26" y="12"/>
                    </a:lnTo>
                    <a:lnTo>
                      <a:pt x="24" y="12"/>
                    </a:lnTo>
                    <a:lnTo>
                      <a:pt x="24" y="12"/>
                    </a:lnTo>
                    <a:close/>
                    <a:moveTo>
                      <a:pt x="71" y="11"/>
                    </a:moveTo>
                    <a:lnTo>
                      <a:pt x="76" y="14"/>
                    </a:lnTo>
                    <a:lnTo>
                      <a:pt x="82" y="18"/>
                    </a:lnTo>
                    <a:lnTo>
                      <a:pt x="76" y="25"/>
                    </a:lnTo>
                    <a:lnTo>
                      <a:pt x="27" y="103"/>
                    </a:lnTo>
                    <a:lnTo>
                      <a:pt x="24" y="101"/>
                    </a:lnTo>
                    <a:lnTo>
                      <a:pt x="17" y="98"/>
                    </a:lnTo>
                    <a:lnTo>
                      <a:pt x="24" y="87"/>
                    </a:lnTo>
                    <a:lnTo>
                      <a:pt x="71" y="11"/>
                    </a:lnTo>
                    <a:close/>
                    <a:moveTo>
                      <a:pt x="24" y="0"/>
                    </a:moveTo>
                    <a:lnTo>
                      <a:pt x="24" y="0"/>
                    </a:lnTo>
                    <a:lnTo>
                      <a:pt x="34" y="2"/>
                    </a:lnTo>
                    <a:lnTo>
                      <a:pt x="41" y="6"/>
                    </a:lnTo>
                    <a:lnTo>
                      <a:pt x="44" y="10"/>
                    </a:lnTo>
                    <a:lnTo>
                      <a:pt x="46" y="13"/>
                    </a:lnTo>
                    <a:lnTo>
                      <a:pt x="48" y="18"/>
                    </a:lnTo>
                    <a:lnTo>
                      <a:pt x="48" y="23"/>
                    </a:lnTo>
                    <a:lnTo>
                      <a:pt x="48" y="28"/>
                    </a:lnTo>
                    <a:lnTo>
                      <a:pt x="48" y="34"/>
                    </a:lnTo>
                    <a:lnTo>
                      <a:pt x="46" y="38"/>
                    </a:lnTo>
                    <a:lnTo>
                      <a:pt x="44" y="41"/>
                    </a:lnTo>
                    <a:lnTo>
                      <a:pt x="41" y="44"/>
                    </a:lnTo>
                    <a:lnTo>
                      <a:pt x="34" y="50"/>
                    </a:lnTo>
                    <a:lnTo>
                      <a:pt x="24" y="51"/>
                    </a:lnTo>
                    <a:lnTo>
                      <a:pt x="24" y="51"/>
                    </a:lnTo>
                    <a:lnTo>
                      <a:pt x="14" y="50"/>
                    </a:lnTo>
                    <a:lnTo>
                      <a:pt x="6" y="44"/>
                    </a:lnTo>
                    <a:lnTo>
                      <a:pt x="4" y="41"/>
                    </a:lnTo>
                    <a:lnTo>
                      <a:pt x="2" y="38"/>
                    </a:lnTo>
                    <a:lnTo>
                      <a:pt x="0" y="34"/>
                    </a:lnTo>
                    <a:lnTo>
                      <a:pt x="0" y="28"/>
                    </a:lnTo>
                    <a:lnTo>
                      <a:pt x="0" y="23"/>
                    </a:lnTo>
                    <a:lnTo>
                      <a:pt x="0" y="18"/>
                    </a:lnTo>
                    <a:lnTo>
                      <a:pt x="2" y="13"/>
                    </a:lnTo>
                    <a:lnTo>
                      <a:pt x="4" y="10"/>
                    </a:lnTo>
                    <a:lnTo>
                      <a:pt x="6" y="7"/>
                    </a:lnTo>
                    <a:lnTo>
                      <a:pt x="13" y="2"/>
                    </a:lnTo>
                    <a:lnTo>
                      <a:pt x="24"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4" name="Freeform 51"/>
              <p:cNvSpPr>
                <a:spLocks noEditPoints="1"/>
              </p:cNvSpPr>
              <p:nvPr/>
            </p:nvSpPr>
            <p:spPr bwMode="auto">
              <a:xfrm>
                <a:off x="6878637" y="3927475"/>
                <a:ext cx="128588" cy="174625"/>
              </a:xfrm>
              <a:custGeom>
                <a:avLst/>
                <a:gdLst>
                  <a:gd name="T0" fmla="*/ 45 w 81"/>
                  <a:gd name="T1" fmla="*/ 29 h 110"/>
                  <a:gd name="T2" fmla="*/ 44 w 81"/>
                  <a:gd name="T3" fmla="*/ 32 h 110"/>
                  <a:gd name="T4" fmla="*/ 34 w 81"/>
                  <a:gd name="T5" fmla="*/ 49 h 110"/>
                  <a:gd name="T6" fmla="*/ 21 w 81"/>
                  <a:gd name="T7" fmla="*/ 69 h 110"/>
                  <a:gd name="T8" fmla="*/ 46 w 81"/>
                  <a:gd name="T9" fmla="*/ 69 h 110"/>
                  <a:gd name="T10" fmla="*/ 46 w 81"/>
                  <a:gd name="T11" fmla="*/ 29 h 110"/>
                  <a:gd name="T12" fmla="*/ 45 w 81"/>
                  <a:gd name="T13" fmla="*/ 29 h 110"/>
                  <a:gd name="T14" fmla="*/ 46 w 81"/>
                  <a:gd name="T15" fmla="*/ 0 h 110"/>
                  <a:gd name="T16" fmla="*/ 69 w 81"/>
                  <a:gd name="T17" fmla="*/ 0 h 110"/>
                  <a:gd name="T18" fmla="*/ 69 w 81"/>
                  <a:gd name="T19" fmla="*/ 69 h 110"/>
                  <a:gd name="T20" fmla="*/ 81 w 81"/>
                  <a:gd name="T21" fmla="*/ 69 h 110"/>
                  <a:gd name="T22" fmla="*/ 81 w 81"/>
                  <a:gd name="T23" fmla="*/ 87 h 110"/>
                  <a:gd name="T24" fmla="*/ 69 w 81"/>
                  <a:gd name="T25" fmla="*/ 87 h 110"/>
                  <a:gd name="T26" fmla="*/ 69 w 81"/>
                  <a:gd name="T27" fmla="*/ 110 h 110"/>
                  <a:gd name="T28" fmla="*/ 46 w 81"/>
                  <a:gd name="T29" fmla="*/ 110 h 110"/>
                  <a:gd name="T30" fmla="*/ 46 w 81"/>
                  <a:gd name="T31" fmla="*/ 87 h 110"/>
                  <a:gd name="T32" fmla="*/ 2 w 81"/>
                  <a:gd name="T33" fmla="*/ 87 h 110"/>
                  <a:gd name="T34" fmla="*/ 0 w 81"/>
                  <a:gd name="T35" fmla="*/ 73 h 110"/>
                  <a:gd name="T36" fmla="*/ 34 w 81"/>
                  <a:gd name="T37" fmla="*/ 19 h 110"/>
                  <a:gd name="T38" fmla="*/ 46 w 81"/>
                  <a:gd name="T3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1" h="110">
                    <a:moveTo>
                      <a:pt x="45" y="29"/>
                    </a:moveTo>
                    <a:lnTo>
                      <a:pt x="44" y="32"/>
                    </a:lnTo>
                    <a:lnTo>
                      <a:pt x="34" y="49"/>
                    </a:lnTo>
                    <a:lnTo>
                      <a:pt x="21" y="69"/>
                    </a:lnTo>
                    <a:lnTo>
                      <a:pt x="46" y="69"/>
                    </a:lnTo>
                    <a:lnTo>
                      <a:pt x="46" y="29"/>
                    </a:lnTo>
                    <a:lnTo>
                      <a:pt x="45" y="29"/>
                    </a:lnTo>
                    <a:close/>
                    <a:moveTo>
                      <a:pt x="46" y="0"/>
                    </a:moveTo>
                    <a:lnTo>
                      <a:pt x="69" y="0"/>
                    </a:lnTo>
                    <a:lnTo>
                      <a:pt x="69" y="69"/>
                    </a:lnTo>
                    <a:lnTo>
                      <a:pt x="81" y="69"/>
                    </a:lnTo>
                    <a:lnTo>
                      <a:pt x="81" y="87"/>
                    </a:lnTo>
                    <a:lnTo>
                      <a:pt x="69" y="87"/>
                    </a:lnTo>
                    <a:lnTo>
                      <a:pt x="69" y="110"/>
                    </a:lnTo>
                    <a:lnTo>
                      <a:pt x="46" y="110"/>
                    </a:lnTo>
                    <a:lnTo>
                      <a:pt x="46" y="87"/>
                    </a:lnTo>
                    <a:lnTo>
                      <a:pt x="2" y="87"/>
                    </a:lnTo>
                    <a:lnTo>
                      <a:pt x="0" y="73"/>
                    </a:lnTo>
                    <a:lnTo>
                      <a:pt x="34" y="19"/>
                    </a:lnTo>
                    <a:lnTo>
                      <a:pt x="46"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5" name="Freeform 52"/>
              <p:cNvSpPr>
                <a:spLocks/>
              </p:cNvSpPr>
              <p:nvPr/>
            </p:nvSpPr>
            <p:spPr bwMode="auto">
              <a:xfrm>
                <a:off x="7375525" y="3927475"/>
                <a:ext cx="115888" cy="176212"/>
              </a:xfrm>
              <a:custGeom>
                <a:avLst/>
                <a:gdLst>
                  <a:gd name="T0" fmla="*/ 8 w 73"/>
                  <a:gd name="T1" fmla="*/ 0 h 111"/>
                  <a:gd name="T2" fmla="*/ 70 w 73"/>
                  <a:gd name="T3" fmla="*/ 0 h 111"/>
                  <a:gd name="T4" fmla="*/ 70 w 73"/>
                  <a:gd name="T5" fmla="*/ 17 h 111"/>
                  <a:gd name="T6" fmla="*/ 26 w 73"/>
                  <a:gd name="T7" fmla="*/ 17 h 111"/>
                  <a:gd name="T8" fmla="*/ 23 w 73"/>
                  <a:gd name="T9" fmla="*/ 43 h 111"/>
                  <a:gd name="T10" fmla="*/ 26 w 73"/>
                  <a:gd name="T11" fmla="*/ 41 h 111"/>
                  <a:gd name="T12" fmla="*/ 31 w 73"/>
                  <a:gd name="T13" fmla="*/ 40 h 111"/>
                  <a:gd name="T14" fmla="*/ 35 w 73"/>
                  <a:gd name="T15" fmla="*/ 38 h 111"/>
                  <a:gd name="T16" fmla="*/ 40 w 73"/>
                  <a:gd name="T17" fmla="*/ 37 h 111"/>
                  <a:gd name="T18" fmla="*/ 50 w 73"/>
                  <a:gd name="T19" fmla="*/ 38 h 111"/>
                  <a:gd name="T20" fmla="*/ 58 w 73"/>
                  <a:gd name="T21" fmla="*/ 42 h 111"/>
                  <a:gd name="T22" fmla="*/ 65 w 73"/>
                  <a:gd name="T23" fmla="*/ 47 h 111"/>
                  <a:gd name="T24" fmla="*/ 71 w 73"/>
                  <a:gd name="T25" fmla="*/ 59 h 111"/>
                  <a:gd name="T26" fmla="*/ 73 w 73"/>
                  <a:gd name="T27" fmla="*/ 75 h 111"/>
                  <a:gd name="T28" fmla="*/ 71 w 73"/>
                  <a:gd name="T29" fmla="*/ 89 h 111"/>
                  <a:gd name="T30" fmla="*/ 64 w 73"/>
                  <a:gd name="T31" fmla="*/ 102 h 111"/>
                  <a:gd name="T32" fmla="*/ 57 w 73"/>
                  <a:gd name="T33" fmla="*/ 107 h 111"/>
                  <a:gd name="T34" fmla="*/ 48 w 73"/>
                  <a:gd name="T35" fmla="*/ 110 h 111"/>
                  <a:gd name="T36" fmla="*/ 37 w 73"/>
                  <a:gd name="T37" fmla="*/ 111 h 111"/>
                  <a:gd name="T38" fmla="*/ 22 w 73"/>
                  <a:gd name="T39" fmla="*/ 110 h 111"/>
                  <a:gd name="T40" fmla="*/ 10 w 73"/>
                  <a:gd name="T41" fmla="*/ 104 h 111"/>
                  <a:gd name="T42" fmla="*/ 5 w 73"/>
                  <a:gd name="T43" fmla="*/ 97 h 111"/>
                  <a:gd name="T44" fmla="*/ 1 w 73"/>
                  <a:gd name="T45" fmla="*/ 90 h 111"/>
                  <a:gd name="T46" fmla="*/ 0 w 73"/>
                  <a:gd name="T47" fmla="*/ 80 h 111"/>
                  <a:gd name="T48" fmla="*/ 1 w 73"/>
                  <a:gd name="T49" fmla="*/ 80 h 111"/>
                  <a:gd name="T50" fmla="*/ 21 w 73"/>
                  <a:gd name="T51" fmla="*/ 79 h 111"/>
                  <a:gd name="T52" fmla="*/ 22 w 73"/>
                  <a:gd name="T53" fmla="*/ 83 h 111"/>
                  <a:gd name="T54" fmla="*/ 23 w 73"/>
                  <a:gd name="T55" fmla="*/ 88 h 111"/>
                  <a:gd name="T56" fmla="*/ 25 w 73"/>
                  <a:gd name="T57" fmla="*/ 91 h 111"/>
                  <a:gd name="T58" fmla="*/ 29 w 73"/>
                  <a:gd name="T59" fmla="*/ 93 h 111"/>
                  <a:gd name="T60" fmla="*/ 33 w 73"/>
                  <a:gd name="T61" fmla="*/ 94 h 111"/>
                  <a:gd name="T62" fmla="*/ 37 w 73"/>
                  <a:gd name="T63" fmla="*/ 95 h 111"/>
                  <a:gd name="T64" fmla="*/ 40 w 73"/>
                  <a:gd name="T65" fmla="*/ 94 h 111"/>
                  <a:gd name="T66" fmla="*/ 43 w 73"/>
                  <a:gd name="T67" fmla="*/ 93 h 111"/>
                  <a:gd name="T68" fmla="*/ 46 w 73"/>
                  <a:gd name="T69" fmla="*/ 92 h 111"/>
                  <a:gd name="T70" fmla="*/ 48 w 73"/>
                  <a:gd name="T71" fmla="*/ 89 h 111"/>
                  <a:gd name="T72" fmla="*/ 50 w 73"/>
                  <a:gd name="T73" fmla="*/ 85 h 111"/>
                  <a:gd name="T74" fmla="*/ 51 w 73"/>
                  <a:gd name="T75" fmla="*/ 80 h 111"/>
                  <a:gd name="T76" fmla="*/ 52 w 73"/>
                  <a:gd name="T77" fmla="*/ 75 h 111"/>
                  <a:gd name="T78" fmla="*/ 51 w 73"/>
                  <a:gd name="T79" fmla="*/ 68 h 111"/>
                  <a:gd name="T80" fmla="*/ 50 w 73"/>
                  <a:gd name="T81" fmla="*/ 64 h 111"/>
                  <a:gd name="T82" fmla="*/ 48 w 73"/>
                  <a:gd name="T83" fmla="*/ 60 h 111"/>
                  <a:gd name="T84" fmla="*/ 45 w 73"/>
                  <a:gd name="T85" fmla="*/ 57 h 111"/>
                  <a:gd name="T86" fmla="*/ 41 w 73"/>
                  <a:gd name="T87" fmla="*/ 54 h 111"/>
                  <a:gd name="T88" fmla="*/ 36 w 73"/>
                  <a:gd name="T89" fmla="*/ 53 h 111"/>
                  <a:gd name="T90" fmla="*/ 32 w 73"/>
                  <a:gd name="T91" fmla="*/ 54 h 111"/>
                  <a:gd name="T92" fmla="*/ 29 w 73"/>
                  <a:gd name="T93" fmla="*/ 54 h 111"/>
                  <a:gd name="T94" fmla="*/ 26 w 73"/>
                  <a:gd name="T95" fmla="*/ 57 h 111"/>
                  <a:gd name="T96" fmla="*/ 23 w 73"/>
                  <a:gd name="T97" fmla="*/ 59 h 111"/>
                  <a:gd name="T98" fmla="*/ 21 w 73"/>
                  <a:gd name="T99" fmla="*/ 62 h 111"/>
                  <a:gd name="T100" fmla="*/ 2 w 73"/>
                  <a:gd name="T101" fmla="*/ 61 h 111"/>
                  <a:gd name="T102" fmla="*/ 8 w 73"/>
                  <a:gd name="T103"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3" h="111">
                    <a:moveTo>
                      <a:pt x="8" y="0"/>
                    </a:moveTo>
                    <a:lnTo>
                      <a:pt x="70" y="0"/>
                    </a:lnTo>
                    <a:lnTo>
                      <a:pt x="70" y="17"/>
                    </a:lnTo>
                    <a:lnTo>
                      <a:pt x="26" y="17"/>
                    </a:lnTo>
                    <a:lnTo>
                      <a:pt x="23" y="43"/>
                    </a:lnTo>
                    <a:lnTo>
                      <a:pt x="26" y="41"/>
                    </a:lnTo>
                    <a:lnTo>
                      <a:pt x="31" y="40"/>
                    </a:lnTo>
                    <a:lnTo>
                      <a:pt x="35" y="38"/>
                    </a:lnTo>
                    <a:lnTo>
                      <a:pt x="40" y="37"/>
                    </a:lnTo>
                    <a:lnTo>
                      <a:pt x="50" y="38"/>
                    </a:lnTo>
                    <a:lnTo>
                      <a:pt x="58" y="42"/>
                    </a:lnTo>
                    <a:lnTo>
                      <a:pt x="65" y="47"/>
                    </a:lnTo>
                    <a:lnTo>
                      <a:pt x="71" y="59"/>
                    </a:lnTo>
                    <a:lnTo>
                      <a:pt x="73" y="75"/>
                    </a:lnTo>
                    <a:lnTo>
                      <a:pt x="71" y="89"/>
                    </a:lnTo>
                    <a:lnTo>
                      <a:pt x="64" y="102"/>
                    </a:lnTo>
                    <a:lnTo>
                      <a:pt x="57" y="107"/>
                    </a:lnTo>
                    <a:lnTo>
                      <a:pt x="48" y="110"/>
                    </a:lnTo>
                    <a:lnTo>
                      <a:pt x="37" y="111"/>
                    </a:lnTo>
                    <a:lnTo>
                      <a:pt x="22" y="110"/>
                    </a:lnTo>
                    <a:lnTo>
                      <a:pt x="10" y="104"/>
                    </a:lnTo>
                    <a:lnTo>
                      <a:pt x="5" y="97"/>
                    </a:lnTo>
                    <a:lnTo>
                      <a:pt x="1" y="90"/>
                    </a:lnTo>
                    <a:lnTo>
                      <a:pt x="0" y="80"/>
                    </a:lnTo>
                    <a:lnTo>
                      <a:pt x="1" y="80"/>
                    </a:lnTo>
                    <a:lnTo>
                      <a:pt x="21" y="79"/>
                    </a:lnTo>
                    <a:lnTo>
                      <a:pt x="22" y="83"/>
                    </a:lnTo>
                    <a:lnTo>
                      <a:pt x="23" y="88"/>
                    </a:lnTo>
                    <a:lnTo>
                      <a:pt x="25" y="91"/>
                    </a:lnTo>
                    <a:lnTo>
                      <a:pt x="29" y="93"/>
                    </a:lnTo>
                    <a:lnTo>
                      <a:pt x="33" y="94"/>
                    </a:lnTo>
                    <a:lnTo>
                      <a:pt x="37" y="95"/>
                    </a:lnTo>
                    <a:lnTo>
                      <a:pt x="40" y="94"/>
                    </a:lnTo>
                    <a:lnTo>
                      <a:pt x="43" y="93"/>
                    </a:lnTo>
                    <a:lnTo>
                      <a:pt x="46" y="92"/>
                    </a:lnTo>
                    <a:lnTo>
                      <a:pt x="48" y="89"/>
                    </a:lnTo>
                    <a:lnTo>
                      <a:pt x="50" y="85"/>
                    </a:lnTo>
                    <a:lnTo>
                      <a:pt x="51" y="80"/>
                    </a:lnTo>
                    <a:lnTo>
                      <a:pt x="52" y="75"/>
                    </a:lnTo>
                    <a:lnTo>
                      <a:pt x="51" y="68"/>
                    </a:lnTo>
                    <a:lnTo>
                      <a:pt x="50" y="64"/>
                    </a:lnTo>
                    <a:lnTo>
                      <a:pt x="48" y="60"/>
                    </a:lnTo>
                    <a:lnTo>
                      <a:pt x="45" y="57"/>
                    </a:lnTo>
                    <a:lnTo>
                      <a:pt x="41" y="54"/>
                    </a:lnTo>
                    <a:lnTo>
                      <a:pt x="36" y="53"/>
                    </a:lnTo>
                    <a:lnTo>
                      <a:pt x="32" y="54"/>
                    </a:lnTo>
                    <a:lnTo>
                      <a:pt x="29" y="54"/>
                    </a:lnTo>
                    <a:lnTo>
                      <a:pt x="26" y="57"/>
                    </a:lnTo>
                    <a:lnTo>
                      <a:pt x="23" y="59"/>
                    </a:lnTo>
                    <a:lnTo>
                      <a:pt x="21" y="62"/>
                    </a:lnTo>
                    <a:lnTo>
                      <a:pt x="2" y="61"/>
                    </a:lnTo>
                    <a:lnTo>
                      <a:pt x="8"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6" name="Freeform 53"/>
              <p:cNvSpPr>
                <a:spLocks noEditPoints="1"/>
              </p:cNvSpPr>
              <p:nvPr/>
            </p:nvSpPr>
            <p:spPr bwMode="auto">
              <a:xfrm>
                <a:off x="7859712" y="3924300"/>
                <a:ext cx="122238" cy="179387"/>
              </a:xfrm>
              <a:custGeom>
                <a:avLst/>
                <a:gdLst>
                  <a:gd name="T0" fmla="*/ 34 w 77"/>
                  <a:gd name="T1" fmla="*/ 55 h 113"/>
                  <a:gd name="T2" fmla="*/ 26 w 77"/>
                  <a:gd name="T3" fmla="*/ 59 h 113"/>
                  <a:gd name="T4" fmla="*/ 23 w 77"/>
                  <a:gd name="T5" fmla="*/ 69 h 113"/>
                  <a:gd name="T6" fmla="*/ 28 w 77"/>
                  <a:gd name="T7" fmla="*/ 90 h 113"/>
                  <a:gd name="T8" fmla="*/ 35 w 77"/>
                  <a:gd name="T9" fmla="*/ 96 h 113"/>
                  <a:gd name="T10" fmla="*/ 40 w 77"/>
                  <a:gd name="T11" fmla="*/ 97 h 113"/>
                  <a:gd name="T12" fmla="*/ 49 w 77"/>
                  <a:gd name="T13" fmla="*/ 94 h 113"/>
                  <a:gd name="T14" fmla="*/ 54 w 77"/>
                  <a:gd name="T15" fmla="*/ 86 h 113"/>
                  <a:gd name="T16" fmla="*/ 55 w 77"/>
                  <a:gd name="T17" fmla="*/ 76 h 113"/>
                  <a:gd name="T18" fmla="*/ 54 w 77"/>
                  <a:gd name="T19" fmla="*/ 65 h 113"/>
                  <a:gd name="T20" fmla="*/ 49 w 77"/>
                  <a:gd name="T21" fmla="*/ 58 h 113"/>
                  <a:gd name="T22" fmla="*/ 40 w 77"/>
                  <a:gd name="T23" fmla="*/ 54 h 113"/>
                  <a:gd name="T24" fmla="*/ 45 w 77"/>
                  <a:gd name="T25" fmla="*/ 0 h 113"/>
                  <a:gd name="T26" fmla="*/ 57 w 77"/>
                  <a:gd name="T27" fmla="*/ 1 h 113"/>
                  <a:gd name="T28" fmla="*/ 67 w 77"/>
                  <a:gd name="T29" fmla="*/ 5 h 113"/>
                  <a:gd name="T30" fmla="*/ 58 w 77"/>
                  <a:gd name="T31" fmla="*/ 19 h 113"/>
                  <a:gd name="T32" fmla="*/ 51 w 77"/>
                  <a:gd name="T33" fmla="*/ 18 h 113"/>
                  <a:gd name="T34" fmla="*/ 42 w 77"/>
                  <a:gd name="T35" fmla="*/ 18 h 113"/>
                  <a:gd name="T36" fmla="*/ 36 w 77"/>
                  <a:gd name="T37" fmla="*/ 20 h 113"/>
                  <a:gd name="T38" fmla="*/ 29 w 77"/>
                  <a:gd name="T39" fmla="*/ 25 h 113"/>
                  <a:gd name="T40" fmla="*/ 24 w 77"/>
                  <a:gd name="T41" fmla="*/ 46 h 113"/>
                  <a:gd name="T42" fmla="*/ 28 w 77"/>
                  <a:gd name="T43" fmla="*/ 43 h 113"/>
                  <a:gd name="T44" fmla="*/ 39 w 77"/>
                  <a:gd name="T45" fmla="*/ 38 h 113"/>
                  <a:gd name="T46" fmla="*/ 59 w 77"/>
                  <a:gd name="T47" fmla="*/ 40 h 113"/>
                  <a:gd name="T48" fmla="*/ 75 w 77"/>
                  <a:gd name="T49" fmla="*/ 61 h 113"/>
                  <a:gd name="T50" fmla="*/ 75 w 77"/>
                  <a:gd name="T51" fmla="*/ 91 h 113"/>
                  <a:gd name="T52" fmla="*/ 55 w 77"/>
                  <a:gd name="T53" fmla="*/ 111 h 113"/>
                  <a:gd name="T54" fmla="*/ 39 w 77"/>
                  <a:gd name="T55" fmla="*/ 113 h 113"/>
                  <a:gd name="T56" fmla="*/ 20 w 77"/>
                  <a:gd name="T57" fmla="*/ 108 h 113"/>
                  <a:gd name="T58" fmla="*/ 6 w 77"/>
                  <a:gd name="T59" fmla="*/ 93 h 113"/>
                  <a:gd name="T60" fmla="*/ 0 w 77"/>
                  <a:gd name="T61" fmla="*/ 69 h 113"/>
                  <a:gd name="T62" fmla="*/ 3 w 77"/>
                  <a:gd name="T63" fmla="*/ 34 h 113"/>
                  <a:gd name="T64" fmla="*/ 13 w 77"/>
                  <a:gd name="T65" fmla="*/ 13 h 113"/>
                  <a:gd name="T66" fmla="*/ 39 w 77"/>
                  <a:gd name="T67" fmla="*/ 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 h="113">
                    <a:moveTo>
                      <a:pt x="39" y="54"/>
                    </a:moveTo>
                    <a:lnTo>
                      <a:pt x="34" y="55"/>
                    </a:lnTo>
                    <a:lnTo>
                      <a:pt x="29" y="56"/>
                    </a:lnTo>
                    <a:lnTo>
                      <a:pt x="26" y="59"/>
                    </a:lnTo>
                    <a:lnTo>
                      <a:pt x="23" y="62"/>
                    </a:lnTo>
                    <a:lnTo>
                      <a:pt x="23" y="69"/>
                    </a:lnTo>
                    <a:lnTo>
                      <a:pt x="24" y="81"/>
                    </a:lnTo>
                    <a:lnTo>
                      <a:pt x="28" y="90"/>
                    </a:lnTo>
                    <a:lnTo>
                      <a:pt x="31" y="93"/>
                    </a:lnTo>
                    <a:lnTo>
                      <a:pt x="35" y="96"/>
                    </a:lnTo>
                    <a:lnTo>
                      <a:pt x="39" y="97"/>
                    </a:lnTo>
                    <a:lnTo>
                      <a:pt x="40" y="97"/>
                    </a:lnTo>
                    <a:lnTo>
                      <a:pt x="44" y="96"/>
                    </a:lnTo>
                    <a:lnTo>
                      <a:pt x="49" y="94"/>
                    </a:lnTo>
                    <a:lnTo>
                      <a:pt x="52" y="91"/>
                    </a:lnTo>
                    <a:lnTo>
                      <a:pt x="54" y="86"/>
                    </a:lnTo>
                    <a:lnTo>
                      <a:pt x="55" y="81"/>
                    </a:lnTo>
                    <a:lnTo>
                      <a:pt x="55" y="76"/>
                    </a:lnTo>
                    <a:lnTo>
                      <a:pt x="55" y="69"/>
                    </a:lnTo>
                    <a:lnTo>
                      <a:pt x="54" y="65"/>
                    </a:lnTo>
                    <a:lnTo>
                      <a:pt x="52" y="61"/>
                    </a:lnTo>
                    <a:lnTo>
                      <a:pt x="49" y="58"/>
                    </a:lnTo>
                    <a:lnTo>
                      <a:pt x="44" y="55"/>
                    </a:lnTo>
                    <a:lnTo>
                      <a:pt x="40" y="54"/>
                    </a:lnTo>
                    <a:lnTo>
                      <a:pt x="39" y="54"/>
                    </a:lnTo>
                    <a:close/>
                    <a:moveTo>
                      <a:pt x="45" y="0"/>
                    </a:moveTo>
                    <a:lnTo>
                      <a:pt x="51" y="1"/>
                    </a:lnTo>
                    <a:lnTo>
                      <a:pt x="57" y="1"/>
                    </a:lnTo>
                    <a:lnTo>
                      <a:pt x="62" y="3"/>
                    </a:lnTo>
                    <a:lnTo>
                      <a:pt x="67" y="5"/>
                    </a:lnTo>
                    <a:lnTo>
                      <a:pt x="63" y="21"/>
                    </a:lnTo>
                    <a:lnTo>
                      <a:pt x="58" y="19"/>
                    </a:lnTo>
                    <a:lnTo>
                      <a:pt x="54" y="18"/>
                    </a:lnTo>
                    <a:lnTo>
                      <a:pt x="51" y="18"/>
                    </a:lnTo>
                    <a:lnTo>
                      <a:pt x="45" y="18"/>
                    </a:lnTo>
                    <a:lnTo>
                      <a:pt x="42" y="18"/>
                    </a:lnTo>
                    <a:lnTo>
                      <a:pt x="39" y="18"/>
                    </a:lnTo>
                    <a:lnTo>
                      <a:pt x="36" y="20"/>
                    </a:lnTo>
                    <a:lnTo>
                      <a:pt x="32" y="22"/>
                    </a:lnTo>
                    <a:lnTo>
                      <a:pt x="29" y="25"/>
                    </a:lnTo>
                    <a:lnTo>
                      <a:pt x="25" y="34"/>
                    </a:lnTo>
                    <a:lnTo>
                      <a:pt x="24" y="46"/>
                    </a:lnTo>
                    <a:lnTo>
                      <a:pt x="24" y="47"/>
                    </a:lnTo>
                    <a:lnTo>
                      <a:pt x="28" y="43"/>
                    </a:lnTo>
                    <a:lnTo>
                      <a:pt x="34" y="40"/>
                    </a:lnTo>
                    <a:lnTo>
                      <a:pt x="39" y="38"/>
                    </a:lnTo>
                    <a:lnTo>
                      <a:pt x="46" y="38"/>
                    </a:lnTo>
                    <a:lnTo>
                      <a:pt x="59" y="40"/>
                    </a:lnTo>
                    <a:lnTo>
                      <a:pt x="69" y="49"/>
                    </a:lnTo>
                    <a:lnTo>
                      <a:pt x="75" y="61"/>
                    </a:lnTo>
                    <a:lnTo>
                      <a:pt x="77" y="76"/>
                    </a:lnTo>
                    <a:lnTo>
                      <a:pt x="75" y="91"/>
                    </a:lnTo>
                    <a:lnTo>
                      <a:pt x="67" y="102"/>
                    </a:lnTo>
                    <a:lnTo>
                      <a:pt x="55" y="111"/>
                    </a:lnTo>
                    <a:lnTo>
                      <a:pt x="40" y="113"/>
                    </a:lnTo>
                    <a:lnTo>
                      <a:pt x="39" y="113"/>
                    </a:lnTo>
                    <a:lnTo>
                      <a:pt x="28" y="112"/>
                    </a:lnTo>
                    <a:lnTo>
                      <a:pt x="20" y="108"/>
                    </a:lnTo>
                    <a:lnTo>
                      <a:pt x="12" y="101"/>
                    </a:lnTo>
                    <a:lnTo>
                      <a:pt x="6" y="93"/>
                    </a:lnTo>
                    <a:lnTo>
                      <a:pt x="3" y="82"/>
                    </a:lnTo>
                    <a:lnTo>
                      <a:pt x="0" y="69"/>
                    </a:lnTo>
                    <a:lnTo>
                      <a:pt x="0" y="48"/>
                    </a:lnTo>
                    <a:lnTo>
                      <a:pt x="3" y="34"/>
                    </a:lnTo>
                    <a:lnTo>
                      <a:pt x="7" y="22"/>
                    </a:lnTo>
                    <a:lnTo>
                      <a:pt x="13" y="13"/>
                    </a:lnTo>
                    <a:lnTo>
                      <a:pt x="25" y="4"/>
                    </a:lnTo>
                    <a:lnTo>
                      <a:pt x="39" y="1"/>
                    </a:lnTo>
                    <a:lnTo>
                      <a:pt x="45"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7" name="Freeform 54"/>
              <p:cNvSpPr>
                <a:spLocks/>
              </p:cNvSpPr>
              <p:nvPr/>
            </p:nvSpPr>
            <p:spPr bwMode="auto">
              <a:xfrm>
                <a:off x="8347075" y="3971925"/>
                <a:ext cx="120650" cy="130175"/>
              </a:xfrm>
              <a:custGeom>
                <a:avLst/>
                <a:gdLst>
                  <a:gd name="T0" fmla="*/ 0 w 76"/>
                  <a:gd name="T1" fmla="*/ 0 h 82"/>
                  <a:gd name="T2" fmla="*/ 26 w 76"/>
                  <a:gd name="T3" fmla="*/ 0 h 82"/>
                  <a:gd name="T4" fmla="*/ 38 w 76"/>
                  <a:gd name="T5" fmla="*/ 26 h 82"/>
                  <a:gd name="T6" fmla="*/ 38 w 76"/>
                  <a:gd name="T7" fmla="*/ 26 h 82"/>
                  <a:gd name="T8" fmla="*/ 50 w 76"/>
                  <a:gd name="T9" fmla="*/ 0 h 82"/>
                  <a:gd name="T10" fmla="*/ 76 w 76"/>
                  <a:gd name="T11" fmla="*/ 0 h 82"/>
                  <a:gd name="T12" fmla="*/ 52 w 76"/>
                  <a:gd name="T13" fmla="*/ 40 h 82"/>
                  <a:gd name="T14" fmla="*/ 76 w 76"/>
                  <a:gd name="T15" fmla="*/ 82 h 82"/>
                  <a:gd name="T16" fmla="*/ 52 w 76"/>
                  <a:gd name="T17" fmla="*/ 82 h 82"/>
                  <a:gd name="T18" fmla="*/ 39 w 76"/>
                  <a:gd name="T19" fmla="*/ 55 h 82"/>
                  <a:gd name="T20" fmla="*/ 25 w 76"/>
                  <a:gd name="T21" fmla="*/ 82 h 82"/>
                  <a:gd name="T22" fmla="*/ 0 w 76"/>
                  <a:gd name="T23" fmla="*/ 82 h 82"/>
                  <a:gd name="T24" fmla="*/ 26 w 76"/>
                  <a:gd name="T25" fmla="*/ 40 h 82"/>
                  <a:gd name="T26" fmla="*/ 0 w 76"/>
                  <a:gd name="T27"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6" h="82">
                    <a:moveTo>
                      <a:pt x="0" y="0"/>
                    </a:moveTo>
                    <a:lnTo>
                      <a:pt x="26" y="0"/>
                    </a:lnTo>
                    <a:lnTo>
                      <a:pt x="38" y="26"/>
                    </a:lnTo>
                    <a:lnTo>
                      <a:pt x="38" y="26"/>
                    </a:lnTo>
                    <a:lnTo>
                      <a:pt x="50" y="0"/>
                    </a:lnTo>
                    <a:lnTo>
                      <a:pt x="76" y="0"/>
                    </a:lnTo>
                    <a:lnTo>
                      <a:pt x="52" y="40"/>
                    </a:lnTo>
                    <a:lnTo>
                      <a:pt x="76" y="82"/>
                    </a:lnTo>
                    <a:lnTo>
                      <a:pt x="52" y="82"/>
                    </a:lnTo>
                    <a:lnTo>
                      <a:pt x="39" y="55"/>
                    </a:lnTo>
                    <a:lnTo>
                      <a:pt x="25" y="82"/>
                    </a:lnTo>
                    <a:lnTo>
                      <a:pt x="0" y="82"/>
                    </a:lnTo>
                    <a:lnTo>
                      <a:pt x="26" y="40"/>
                    </a:lnTo>
                    <a:lnTo>
                      <a:pt x="0"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8" name="Freeform 55"/>
              <p:cNvSpPr>
                <a:spLocks/>
              </p:cNvSpPr>
              <p:nvPr/>
            </p:nvSpPr>
            <p:spPr bwMode="auto">
              <a:xfrm>
                <a:off x="6892925" y="4398963"/>
                <a:ext cx="71438" cy="174625"/>
              </a:xfrm>
              <a:custGeom>
                <a:avLst/>
                <a:gdLst>
                  <a:gd name="T0" fmla="*/ 45 w 45"/>
                  <a:gd name="T1" fmla="*/ 0 h 110"/>
                  <a:gd name="T2" fmla="*/ 45 w 45"/>
                  <a:gd name="T3" fmla="*/ 110 h 110"/>
                  <a:gd name="T4" fmla="*/ 22 w 45"/>
                  <a:gd name="T5" fmla="*/ 110 h 110"/>
                  <a:gd name="T6" fmla="*/ 22 w 45"/>
                  <a:gd name="T7" fmla="*/ 19 h 110"/>
                  <a:gd name="T8" fmla="*/ 0 w 45"/>
                  <a:gd name="T9" fmla="*/ 19 h 110"/>
                  <a:gd name="T10" fmla="*/ 0 w 45"/>
                  <a:gd name="T11" fmla="*/ 4 h 110"/>
                  <a:gd name="T12" fmla="*/ 45 w 45"/>
                  <a:gd name="T13" fmla="*/ 0 h 110"/>
                </a:gdLst>
                <a:ahLst/>
                <a:cxnLst>
                  <a:cxn ang="0">
                    <a:pos x="T0" y="T1"/>
                  </a:cxn>
                  <a:cxn ang="0">
                    <a:pos x="T2" y="T3"/>
                  </a:cxn>
                  <a:cxn ang="0">
                    <a:pos x="T4" y="T5"/>
                  </a:cxn>
                  <a:cxn ang="0">
                    <a:pos x="T6" y="T7"/>
                  </a:cxn>
                  <a:cxn ang="0">
                    <a:pos x="T8" y="T9"/>
                  </a:cxn>
                  <a:cxn ang="0">
                    <a:pos x="T10" y="T11"/>
                  </a:cxn>
                  <a:cxn ang="0">
                    <a:pos x="T12" y="T13"/>
                  </a:cxn>
                </a:cxnLst>
                <a:rect l="0" t="0" r="r" b="b"/>
                <a:pathLst>
                  <a:path w="45" h="110">
                    <a:moveTo>
                      <a:pt x="45" y="0"/>
                    </a:moveTo>
                    <a:lnTo>
                      <a:pt x="45" y="110"/>
                    </a:lnTo>
                    <a:lnTo>
                      <a:pt x="22" y="110"/>
                    </a:lnTo>
                    <a:lnTo>
                      <a:pt x="22" y="19"/>
                    </a:lnTo>
                    <a:lnTo>
                      <a:pt x="0" y="19"/>
                    </a:lnTo>
                    <a:lnTo>
                      <a:pt x="0" y="4"/>
                    </a:lnTo>
                    <a:lnTo>
                      <a:pt x="45"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59" name="Freeform 56"/>
              <p:cNvSpPr>
                <a:spLocks/>
              </p:cNvSpPr>
              <p:nvPr/>
            </p:nvSpPr>
            <p:spPr bwMode="auto">
              <a:xfrm>
                <a:off x="7372350" y="4397375"/>
                <a:ext cx="120650" cy="176212"/>
              </a:xfrm>
              <a:custGeom>
                <a:avLst/>
                <a:gdLst>
                  <a:gd name="T0" fmla="*/ 37 w 76"/>
                  <a:gd name="T1" fmla="*/ 0 h 111"/>
                  <a:gd name="T2" fmla="*/ 52 w 76"/>
                  <a:gd name="T3" fmla="*/ 2 h 111"/>
                  <a:gd name="T4" fmla="*/ 64 w 76"/>
                  <a:gd name="T5" fmla="*/ 9 h 111"/>
                  <a:gd name="T6" fmla="*/ 71 w 76"/>
                  <a:gd name="T7" fmla="*/ 18 h 111"/>
                  <a:gd name="T8" fmla="*/ 73 w 76"/>
                  <a:gd name="T9" fmla="*/ 32 h 111"/>
                  <a:gd name="T10" fmla="*/ 72 w 76"/>
                  <a:gd name="T11" fmla="*/ 42 h 111"/>
                  <a:gd name="T12" fmla="*/ 68 w 76"/>
                  <a:gd name="T13" fmla="*/ 50 h 111"/>
                  <a:gd name="T14" fmla="*/ 60 w 76"/>
                  <a:gd name="T15" fmla="*/ 60 h 111"/>
                  <a:gd name="T16" fmla="*/ 50 w 76"/>
                  <a:gd name="T17" fmla="*/ 73 h 111"/>
                  <a:gd name="T18" fmla="*/ 31 w 76"/>
                  <a:gd name="T19" fmla="*/ 94 h 111"/>
                  <a:gd name="T20" fmla="*/ 31 w 76"/>
                  <a:gd name="T21" fmla="*/ 94 h 111"/>
                  <a:gd name="T22" fmla="*/ 76 w 76"/>
                  <a:gd name="T23" fmla="*/ 94 h 111"/>
                  <a:gd name="T24" fmla="*/ 76 w 76"/>
                  <a:gd name="T25" fmla="*/ 111 h 111"/>
                  <a:gd name="T26" fmla="*/ 2 w 76"/>
                  <a:gd name="T27" fmla="*/ 111 h 111"/>
                  <a:gd name="T28" fmla="*/ 2 w 76"/>
                  <a:gd name="T29" fmla="*/ 97 h 111"/>
                  <a:gd name="T30" fmla="*/ 37 w 76"/>
                  <a:gd name="T31" fmla="*/ 59 h 111"/>
                  <a:gd name="T32" fmla="*/ 41 w 76"/>
                  <a:gd name="T33" fmla="*/ 54 h 111"/>
                  <a:gd name="T34" fmla="*/ 45 w 76"/>
                  <a:gd name="T35" fmla="*/ 48 h 111"/>
                  <a:gd name="T36" fmla="*/ 48 w 76"/>
                  <a:gd name="T37" fmla="*/ 44 h 111"/>
                  <a:gd name="T38" fmla="*/ 51 w 76"/>
                  <a:gd name="T39" fmla="*/ 38 h 111"/>
                  <a:gd name="T40" fmla="*/ 51 w 76"/>
                  <a:gd name="T41" fmla="*/ 32 h 111"/>
                  <a:gd name="T42" fmla="*/ 51 w 76"/>
                  <a:gd name="T43" fmla="*/ 28 h 111"/>
                  <a:gd name="T44" fmla="*/ 50 w 76"/>
                  <a:gd name="T45" fmla="*/ 25 h 111"/>
                  <a:gd name="T46" fmla="*/ 48 w 76"/>
                  <a:gd name="T47" fmla="*/ 22 h 111"/>
                  <a:gd name="T48" fmla="*/ 44 w 76"/>
                  <a:gd name="T49" fmla="*/ 18 h 111"/>
                  <a:gd name="T50" fmla="*/ 41 w 76"/>
                  <a:gd name="T51" fmla="*/ 17 h 111"/>
                  <a:gd name="T52" fmla="*/ 37 w 76"/>
                  <a:gd name="T53" fmla="*/ 16 h 111"/>
                  <a:gd name="T54" fmla="*/ 33 w 76"/>
                  <a:gd name="T55" fmla="*/ 17 h 111"/>
                  <a:gd name="T56" fmla="*/ 28 w 76"/>
                  <a:gd name="T57" fmla="*/ 19 h 111"/>
                  <a:gd name="T58" fmla="*/ 25 w 76"/>
                  <a:gd name="T59" fmla="*/ 22 h 111"/>
                  <a:gd name="T60" fmla="*/ 23 w 76"/>
                  <a:gd name="T61" fmla="*/ 26 h 111"/>
                  <a:gd name="T62" fmla="*/ 22 w 76"/>
                  <a:gd name="T63" fmla="*/ 30 h 111"/>
                  <a:gd name="T64" fmla="*/ 21 w 76"/>
                  <a:gd name="T65" fmla="*/ 35 h 111"/>
                  <a:gd name="T66" fmla="*/ 0 w 76"/>
                  <a:gd name="T67" fmla="*/ 35 h 111"/>
                  <a:gd name="T68" fmla="*/ 0 w 76"/>
                  <a:gd name="T69" fmla="*/ 35 h 111"/>
                  <a:gd name="T70" fmla="*/ 2 w 76"/>
                  <a:gd name="T71" fmla="*/ 22 h 111"/>
                  <a:gd name="T72" fmla="*/ 9 w 76"/>
                  <a:gd name="T73" fmla="*/ 10 h 111"/>
                  <a:gd name="T74" fmla="*/ 17 w 76"/>
                  <a:gd name="T75" fmla="*/ 4 h 111"/>
                  <a:gd name="T76" fmla="*/ 26 w 76"/>
                  <a:gd name="T77" fmla="*/ 1 h 111"/>
                  <a:gd name="T78" fmla="*/ 37 w 76"/>
                  <a:gd name="T79"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6" h="111">
                    <a:moveTo>
                      <a:pt x="37" y="0"/>
                    </a:moveTo>
                    <a:lnTo>
                      <a:pt x="52" y="2"/>
                    </a:lnTo>
                    <a:lnTo>
                      <a:pt x="64" y="9"/>
                    </a:lnTo>
                    <a:lnTo>
                      <a:pt x="71" y="18"/>
                    </a:lnTo>
                    <a:lnTo>
                      <a:pt x="73" y="32"/>
                    </a:lnTo>
                    <a:lnTo>
                      <a:pt x="72" y="42"/>
                    </a:lnTo>
                    <a:lnTo>
                      <a:pt x="68" y="50"/>
                    </a:lnTo>
                    <a:lnTo>
                      <a:pt x="60" y="60"/>
                    </a:lnTo>
                    <a:lnTo>
                      <a:pt x="50" y="73"/>
                    </a:lnTo>
                    <a:lnTo>
                      <a:pt x="31" y="94"/>
                    </a:lnTo>
                    <a:lnTo>
                      <a:pt x="31" y="94"/>
                    </a:lnTo>
                    <a:lnTo>
                      <a:pt x="76" y="94"/>
                    </a:lnTo>
                    <a:lnTo>
                      <a:pt x="76" y="111"/>
                    </a:lnTo>
                    <a:lnTo>
                      <a:pt x="2" y="111"/>
                    </a:lnTo>
                    <a:lnTo>
                      <a:pt x="2" y="97"/>
                    </a:lnTo>
                    <a:lnTo>
                      <a:pt x="37" y="59"/>
                    </a:lnTo>
                    <a:lnTo>
                      <a:pt x="41" y="54"/>
                    </a:lnTo>
                    <a:lnTo>
                      <a:pt x="45" y="48"/>
                    </a:lnTo>
                    <a:lnTo>
                      <a:pt x="48" y="44"/>
                    </a:lnTo>
                    <a:lnTo>
                      <a:pt x="51" y="38"/>
                    </a:lnTo>
                    <a:lnTo>
                      <a:pt x="51" y="32"/>
                    </a:lnTo>
                    <a:lnTo>
                      <a:pt x="51" y="28"/>
                    </a:lnTo>
                    <a:lnTo>
                      <a:pt x="50" y="25"/>
                    </a:lnTo>
                    <a:lnTo>
                      <a:pt x="48" y="22"/>
                    </a:lnTo>
                    <a:lnTo>
                      <a:pt x="44" y="18"/>
                    </a:lnTo>
                    <a:lnTo>
                      <a:pt x="41" y="17"/>
                    </a:lnTo>
                    <a:lnTo>
                      <a:pt x="37" y="16"/>
                    </a:lnTo>
                    <a:lnTo>
                      <a:pt x="33" y="17"/>
                    </a:lnTo>
                    <a:lnTo>
                      <a:pt x="28" y="19"/>
                    </a:lnTo>
                    <a:lnTo>
                      <a:pt x="25" y="22"/>
                    </a:lnTo>
                    <a:lnTo>
                      <a:pt x="23" y="26"/>
                    </a:lnTo>
                    <a:lnTo>
                      <a:pt x="22" y="30"/>
                    </a:lnTo>
                    <a:lnTo>
                      <a:pt x="21" y="35"/>
                    </a:lnTo>
                    <a:lnTo>
                      <a:pt x="0" y="35"/>
                    </a:lnTo>
                    <a:lnTo>
                      <a:pt x="0" y="35"/>
                    </a:lnTo>
                    <a:lnTo>
                      <a:pt x="2" y="22"/>
                    </a:lnTo>
                    <a:lnTo>
                      <a:pt x="9" y="10"/>
                    </a:lnTo>
                    <a:lnTo>
                      <a:pt x="17" y="4"/>
                    </a:lnTo>
                    <a:lnTo>
                      <a:pt x="26" y="1"/>
                    </a:lnTo>
                    <a:lnTo>
                      <a:pt x="37"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0" name="Freeform 57"/>
              <p:cNvSpPr>
                <a:spLocks/>
              </p:cNvSpPr>
              <p:nvPr/>
            </p:nvSpPr>
            <p:spPr bwMode="auto">
              <a:xfrm>
                <a:off x="7856537" y="4397375"/>
                <a:ext cx="122238" cy="179387"/>
              </a:xfrm>
              <a:custGeom>
                <a:avLst/>
                <a:gdLst>
                  <a:gd name="T0" fmla="*/ 53 w 77"/>
                  <a:gd name="T1" fmla="*/ 1 h 113"/>
                  <a:gd name="T2" fmla="*/ 71 w 77"/>
                  <a:gd name="T3" fmla="*/ 14 h 113"/>
                  <a:gd name="T4" fmla="*/ 75 w 77"/>
                  <a:gd name="T5" fmla="*/ 31 h 113"/>
                  <a:gd name="T6" fmla="*/ 73 w 77"/>
                  <a:gd name="T7" fmla="*/ 41 h 113"/>
                  <a:gd name="T8" fmla="*/ 68 w 77"/>
                  <a:gd name="T9" fmla="*/ 48 h 113"/>
                  <a:gd name="T10" fmla="*/ 58 w 77"/>
                  <a:gd name="T11" fmla="*/ 55 h 113"/>
                  <a:gd name="T12" fmla="*/ 69 w 77"/>
                  <a:gd name="T13" fmla="*/ 61 h 113"/>
                  <a:gd name="T14" fmla="*/ 75 w 77"/>
                  <a:gd name="T15" fmla="*/ 70 h 113"/>
                  <a:gd name="T16" fmla="*/ 77 w 77"/>
                  <a:gd name="T17" fmla="*/ 80 h 113"/>
                  <a:gd name="T18" fmla="*/ 72 w 77"/>
                  <a:gd name="T19" fmla="*/ 97 h 113"/>
                  <a:gd name="T20" fmla="*/ 54 w 77"/>
                  <a:gd name="T21" fmla="*/ 111 h 113"/>
                  <a:gd name="T22" fmla="*/ 24 w 77"/>
                  <a:gd name="T23" fmla="*/ 111 h 113"/>
                  <a:gd name="T24" fmla="*/ 6 w 77"/>
                  <a:gd name="T25" fmla="*/ 99 h 113"/>
                  <a:gd name="T26" fmla="*/ 0 w 77"/>
                  <a:gd name="T27" fmla="*/ 81 h 113"/>
                  <a:gd name="T28" fmla="*/ 23 w 77"/>
                  <a:gd name="T29" fmla="*/ 81 h 113"/>
                  <a:gd name="T30" fmla="*/ 24 w 77"/>
                  <a:gd name="T31" fmla="*/ 89 h 113"/>
                  <a:gd name="T32" fmla="*/ 30 w 77"/>
                  <a:gd name="T33" fmla="*/ 94 h 113"/>
                  <a:gd name="T34" fmla="*/ 39 w 77"/>
                  <a:gd name="T35" fmla="*/ 96 h 113"/>
                  <a:gd name="T36" fmla="*/ 47 w 77"/>
                  <a:gd name="T37" fmla="*/ 94 h 113"/>
                  <a:gd name="T38" fmla="*/ 53 w 77"/>
                  <a:gd name="T39" fmla="*/ 89 h 113"/>
                  <a:gd name="T40" fmla="*/ 55 w 77"/>
                  <a:gd name="T41" fmla="*/ 80 h 113"/>
                  <a:gd name="T42" fmla="*/ 53 w 77"/>
                  <a:gd name="T43" fmla="*/ 71 h 113"/>
                  <a:gd name="T44" fmla="*/ 47 w 77"/>
                  <a:gd name="T45" fmla="*/ 65 h 113"/>
                  <a:gd name="T46" fmla="*/ 38 w 77"/>
                  <a:gd name="T47" fmla="*/ 63 h 113"/>
                  <a:gd name="T48" fmla="*/ 25 w 77"/>
                  <a:gd name="T49" fmla="*/ 47 h 113"/>
                  <a:gd name="T50" fmla="*/ 42 w 77"/>
                  <a:gd name="T51" fmla="*/ 46 h 113"/>
                  <a:gd name="T52" fmla="*/ 49 w 77"/>
                  <a:gd name="T53" fmla="*/ 43 h 113"/>
                  <a:gd name="T54" fmla="*/ 53 w 77"/>
                  <a:gd name="T55" fmla="*/ 35 h 113"/>
                  <a:gd name="T56" fmla="*/ 53 w 77"/>
                  <a:gd name="T57" fmla="*/ 27 h 113"/>
                  <a:gd name="T58" fmla="*/ 49 w 77"/>
                  <a:gd name="T59" fmla="*/ 20 h 113"/>
                  <a:gd name="T60" fmla="*/ 43 w 77"/>
                  <a:gd name="T61" fmla="*/ 17 h 113"/>
                  <a:gd name="T62" fmla="*/ 34 w 77"/>
                  <a:gd name="T63" fmla="*/ 17 h 113"/>
                  <a:gd name="T64" fmla="*/ 28 w 77"/>
                  <a:gd name="T65" fmla="*/ 20 h 113"/>
                  <a:gd name="T66" fmla="*/ 24 w 77"/>
                  <a:gd name="T67" fmla="*/ 26 h 113"/>
                  <a:gd name="T68" fmla="*/ 2 w 77"/>
                  <a:gd name="T69" fmla="*/ 30 h 113"/>
                  <a:gd name="T70" fmla="*/ 5 w 77"/>
                  <a:gd name="T71" fmla="*/ 17 h 113"/>
                  <a:gd name="T72" fmla="*/ 24 w 77"/>
                  <a:gd name="T73" fmla="*/ 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7" h="113">
                    <a:moveTo>
                      <a:pt x="38" y="0"/>
                    </a:moveTo>
                    <a:lnTo>
                      <a:pt x="53" y="1"/>
                    </a:lnTo>
                    <a:lnTo>
                      <a:pt x="65" y="8"/>
                    </a:lnTo>
                    <a:lnTo>
                      <a:pt x="71" y="14"/>
                    </a:lnTo>
                    <a:lnTo>
                      <a:pt x="74" y="22"/>
                    </a:lnTo>
                    <a:lnTo>
                      <a:pt x="75" y="31"/>
                    </a:lnTo>
                    <a:lnTo>
                      <a:pt x="75" y="35"/>
                    </a:lnTo>
                    <a:lnTo>
                      <a:pt x="73" y="41"/>
                    </a:lnTo>
                    <a:lnTo>
                      <a:pt x="71" y="45"/>
                    </a:lnTo>
                    <a:lnTo>
                      <a:pt x="68" y="48"/>
                    </a:lnTo>
                    <a:lnTo>
                      <a:pt x="63" y="53"/>
                    </a:lnTo>
                    <a:lnTo>
                      <a:pt x="58" y="55"/>
                    </a:lnTo>
                    <a:lnTo>
                      <a:pt x="63" y="58"/>
                    </a:lnTo>
                    <a:lnTo>
                      <a:pt x="69" y="61"/>
                    </a:lnTo>
                    <a:lnTo>
                      <a:pt x="72" y="65"/>
                    </a:lnTo>
                    <a:lnTo>
                      <a:pt x="75" y="70"/>
                    </a:lnTo>
                    <a:lnTo>
                      <a:pt x="76" y="75"/>
                    </a:lnTo>
                    <a:lnTo>
                      <a:pt x="77" y="80"/>
                    </a:lnTo>
                    <a:lnTo>
                      <a:pt x="76" y="90"/>
                    </a:lnTo>
                    <a:lnTo>
                      <a:pt x="72" y="97"/>
                    </a:lnTo>
                    <a:lnTo>
                      <a:pt x="65" y="104"/>
                    </a:lnTo>
                    <a:lnTo>
                      <a:pt x="54" y="111"/>
                    </a:lnTo>
                    <a:lnTo>
                      <a:pt x="38" y="113"/>
                    </a:lnTo>
                    <a:lnTo>
                      <a:pt x="24" y="111"/>
                    </a:lnTo>
                    <a:lnTo>
                      <a:pt x="11" y="105"/>
                    </a:lnTo>
                    <a:lnTo>
                      <a:pt x="6" y="99"/>
                    </a:lnTo>
                    <a:lnTo>
                      <a:pt x="1" y="91"/>
                    </a:lnTo>
                    <a:lnTo>
                      <a:pt x="0" y="81"/>
                    </a:lnTo>
                    <a:lnTo>
                      <a:pt x="1" y="81"/>
                    </a:lnTo>
                    <a:lnTo>
                      <a:pt x="23" y="81"/>
                    </a:lnTo>
                    <a:lnTo>
                      <a:pt x="23" y="86"/>
                    </a:lnTo>
                    <a:lnTo>
                      <a:pt x="24" y="89"/>
                    </a:lnTo>
                    <a:lnTo>
                      <a:pt x="27" y="92"/>
                    </a:lnTo>
                    <a:lnTo>
                      <a:pt x="30" y="94"/>
                    </a:lnTo>
                    <a:lnTo>
                      <a:pt x="33" y="95"/>
                    </a:lnTo>
                    <a:lnTo>
                      <a:pt x="39" y="96"/>
                    </a:lnTo>
                    <a:lnTo>
                      <a:pt x="43" y="95"/>
                    </a:lnTo>
                    <a:lnTo>
                      <a:pt x="47" y="94"/>
                    </a:lnTo>
                    <a:lnTo>
                      <a:pt x="51" y="92"/>
                    </a:lnTo>
                    <a:lnTo>
                      <a:pt x="53" y="89"/>
                    </a:lnTo>
                    <a:lnTo>
                      <a:pt x="55" y="85"/>
                    </a:lnTo>
                    <a:lnTo>
                      <a:pt x="55" y="80"/>
                    </a:lnTo>
                    <a:lnTo>
                      <a:pt x="55" y="75"/>
                    </a:lnTo>
                    <a:lnTo>
                      <a:pt x="53" y="71"/>
                    </a:lnTo>
                    <a:lnTo>
                      <a:pt x="51" y="68"/>
                    </a:lnTo>
                    <a:lnTo>
                      <a:pt x="47" y="65"/>
                    </a:lnTo>
                    <a:lnTo>
                      <a:pt x="43" y="64"/>
                    </a:lnTo>
                    <a:lnTo>
                      <a:pt x="38" y="63"/>
                    </a:lnTo>
                    <a:lnTo>
                      <a:pt x="25" y="63"/>
                    </a:lnTo>
                    <a:lnTo>
                      <a:pt x="25" y="47"/>
                    </a:lnTo>
                    <a:lnTo>
                      <a:pt x="38" y="47"/>
                    </a:lnTo>
                    <a:lnTo>
                      <a:pt x="42" y="46"/>
                    </a:lnTo>
                    <a:lnTo>
                      <a:pt x="46" y="45"/>
                    </a:lnTo>
                    <a:lnTo>
                      <a:pt x="49" y="43"/>
                    </a:lnTo>
                    <a:lnTo>
                      <a:pt x="52" y="40"/>
                    </a:lnTo>
                    <a:lnTo>
                      <a:pt x="53" y="35"/>
                    </a:lnTo>
                    <a:lnTo>
                      <a:pt x="53" y="31"/>
                    </a:lnTo>
                    <a:lnTo>
                      <a:pt x="53" y="27"/>
                    </a:lnTo>
                    <a:lnTo>
                      <a:pt x="52" y="24"/>
                    </a:lnTo>
                    <a:lnTo>
                      <a:pt x="49" y="20"/>
                    </a:lnTo>
                    <a:lnTo>
                      <a:pt x="46" y="18"/>
                    </a:lnTo>
                    <a:lnTo>
                      <a:pt x="43" y="17"/>
                    </a:lnTo>
                    <a:lnTo>
                      <a:pt x="39" y="16"/>
                    </a:lnTo>
                    <a:lnTo>
                      <a:pt x="34" y="17"/>
                    </a:lnTo>
                    <a:lnTo>
                      <a:pt x="31" y="18"/>
                    </a:lnTo>
                    <a:lnTo>
                      <a:pt x="28" y="20"/>
                    </a:lnTo>
                    <a:lnTo>
                      <a:pt x="26" y="23"/>
                    </a:lnTo>
                    <a:lnTo>
                      <a:pt x="24" y="26"/>
                    </a:lnTo>
                    <a:lnTo>
                      <a:pt x="24" y="30"/>
                    </a:lnTo>
                    <a:lnTo>
                      <a:pt x="2" y="30"/>
                    </a:lnTo>
                    <a:lnTo>
                      <a:pt x="2" y="29"/>
                    </a:lnTo>
                    <a:lnTo>
                      <a:pt x="5" y="17"/>
                    </a:lnTo>
                    <a:lnTo>
                      <a:pt x="12" y="8"/>
                    </a:lnTo>
                    <a:lnTo>
                      <a:pt x="24" y="1"/>
                    </a:lnTo>
                    <a:lnTo>
                      <a:pt x="38"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1" name="Rectangle 58"/>
              <p:cNvSpPr>
                <a:spLocks noChangeArrowheads="1"/>
              </p:cNvSpPr>
              <p:nvPr/>
            </p:nvSpPr>
            <p:spPr bwMode="auto">
              <a:xfrm>
                <a:off x="8374062" y="4487863"/>
                <a:ext cx="68263" cy="26987"/>
              </a:xfrm>
              <a:prstGeom prst="rect">
                <a:avLst/>
              </a:prstGeom>
              <a:solidFill>
                <a:schemeClr val="bg1"/>
              </a:solidFill>
              <a:ln w="0">
                <a:noFill/>
                <a:prstDash val="solid"/>
                <a:miter lim="800000"/>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2" name="Freeform 59"/>
              <p:cNvSpPr>
                <a:spLocks noEditPoints="1"/>
              </p:cNvSpPr>
              <p:nvPr/>
            </p:nvSpPr>
            <p:spPr bwMode="auto">
              <a:xfrm>
                <a:off x="6884987" y="4868863"/>
                <a:ext cx="115888" cy="180975"/>
              </a:xfrm>
              <a:custGeom>
                <a:avLst/>
                <a:gdLst>
                  <a:gd name="T0" fmla="*/ 36 w 73"/>
                  <a:gd name="T1" fmla="*/ 18 h 114"/>
                  <a:gd name="T2" fmla="*/ 33 w 73"/>
                  <a:gd name="T3" fmla="*/ 18 h 114"/>
                  <a:gd name="T4" fmla="*/ 30 w 73"/>
                  <a:gd name="T5" fmla="*/ 19 h 114"/>
                  <a:gd name="T6" fmla="*/ 27 w 73"/>
                  <a:gd name="T7" fmla="*/ 21 h 114"/>
                  <a:gd name="T8" fmla="*/ 25 w 73"/>
                  <a:gd name="T9" fmla="*/ 23 h 114"/>
                  <a:gd name="T10" fmla="*/ 22 w 73"/>
                  <a:gd name="T11" fmla="*/ 31 h 114"/>
                  <a:gd name="T12" fmla="*/ 21 w 73"/>
                  <a:gd name="T13" fmla="*/ 42 h 114"/>
                  <a:gd name="T14" fmla="*/ 21 w 73"/>
                  <a:gd name="T15" fmla="*/ 71 h 114"/>
                  <a:gd name="T16" fmla="*/ 22 w 73"/>
                  <a:gd name="T17" fmla="*/ 83 h 114"/>
                  <a:gd name="T18" fmla="*/ 25 w 73"/>
                  <a:gd name="T19" fmla="*/ 90 h 114"/>
                  <a:gd name="T20" fmla="*/ 27 w 73"/>
                  <a:gd name="T21" fmla="*/ 93 h 114"/>
                  <a:gd name="T22" fmla="*/ 30 w 73"/>
                  <a:gd name="T23" fmla="*/ 95 h 114"/>
                  <a:gd name="T24" fmla="*/ 33 w 73"/>
                  <a:gd name="T25" fmla="*/ 96 h 114"/>
                  <a:gd name="T26" fmla="*/ 36 w 73"/>
                  <a:gd name="T27" fmla="*/ 97 h 114"/>
                  <a:gd name="T28" fmla="*/ 37 w 73"/>
                  <a:gd name="T29" fmla="*/ 97 h 114"/>
                  <a:gd name="T30" fmla="*/ 40 w 73"/>
                  <a:gd name="T31" fmla="*/ 96 h 114"/>
                  <a:gd name="T32" fmla="*/ 44 w 73"/>
                  <a:gd name="T33" fmla="*/ 95 h 114"/>
                  <a:gd name="T34" fmla="*/ 46 w 73"/>
                  <a:gd name="T35" fmla="*/ 93 h 114"/>
                  <a:gd name="T36" fmla="*/ 48 w 73"/>
                  <a:gd name="T37" fmla="*/ 90 h 114"/>
                  <a:gd name="T38" fmla="*/ 51 w 73"/>
                  <a:gd name="T39" fmla="*/ 83 h 114"/>
                  <a:gd name="T40" fmla="*/ 52 w 73"/>
                  <a:gd name="T41" fmla="*/ 71 h 114"/>
                  <a:gd name="T42" fmla="*/ 52 w 73"/>
                  <a:gd name="T43" fmla="*/ 42 h 114"/>
                  <a:gd name="T44" fmla="*/ 51 w 73"/>
                  <a:gd name="T45" fmla="*/ 31 h 114"/>
                  <a:gd name="T46" fmla="*/ 48 w 73"/>
                  <a:gd name="T47" fmla="*/ 23 h 114"/>
                  <a:gd name="T48" fmla="*/ 45 w 73"/>
                  <a:gd name="T49" fmla="*/ 20 h 114"/>
                  <a:gd name="T50" fmla="*/ 41 w 73"/>
                  <a:gd name="T51" fmla="*/ 18 h 114"/>
                  <a:gd name="T52" fmla="*/ 36 w 73"/>
                  <a:gd name="T53" fmla="*/ 18 h 114"/>
                  <a:gd name="T54" fmla="*/ 36 w 73"/>
                  <a:gd name="T55" fmla="*/ 18 h 114"/>
                  <a:gd name="T56" fmla="*/ 36 w 73"/>
                  <a:gd name="T57" fmla="*/ 0 h 114"/>
                  <a:gd name="T58" fmla="*/ 36 w 73"/>
                  <a:gd name="T59" fmla="*/ 0 h 114"/>
                  <a:gd name="T60" fmla="*/ 47 w 73"/>
                  <a:gd name="T61" fmla="*/ 1 h 114"/>
                  <a:gd name="T62" fmla="*/ 56 w 73"/>
                  <a:gd name="T63" fmla="*/ 5 h 114"/>
                  <a:gd name="T64" fmla="*/ 64 w 73"/>
                  <a:gd name="T65" fmla="*/ 11 h 114"/>
                  <a:gd name="T66" fmla="*/ 69 w 73"/>
                  <a:gd name="T67" fmla="*/ 20 h 114"/>
                  <a:gd name="T68" fmla="*/ 72 w 73"/>
                  <a:gd name="T69" fmla="*/ 31 h 114"/>
                  <a:gd name="T70" fmla="*/ 73 w 73"/>
                  <a:gd name="T71" fmla="*/ 44 h 114"/>
                  <a:gd name="T72" fmla="*/ 73 w 73"/>
                  <a:gd name="T73" fmla="*/ 69 h 114"/>
                  <a:gd name="T74" fmla="*/ 72 w 73"/>
                  <a:gd name="T75" fmla="*/ 83 h 114"/>
                  <a:gd name="T76" fmla="*/ 69 w 73"/>
                  <a:gd name="T77" fmla="*/ 93 h 114"/>
                  <a:gd name="T78" fmla="*/ 64 w 73"/>
                  <a:gd name="T79" fmla="*/ 102 h 114"/>
                  <a:gd name="T80" fmla="*/ 56 w 73"/>
                  <a:gd name="T81" fmla="*/ 108 h 114"/>
                  <a:gd name="T82" fmla="*/ 48 w 73"/>
                  <a:gd name="T83" fmla="*/ 113 h 114"/>
                  <a:gd name="T84" fmla="*/ 37 w 73"/>
                  <a:gd name="T85" fmla="*/ 114 h 114"/>
                  <a:gd name="T86" fmla="*/ 36 w 73"/>
                  <a:gd name="T87" fmla="*/ 114 h 114"/>
                  <a:gd name="T88" fmla="*/ 26 w 73"/>
                  <a:gd name="T89" fmla="*/ 113 h 114"/>
                  <a:gd name="T90" fmla="*/ 17 w 73"/>
                  <a:gd name="T91" fmla="*/ 108 h 114"/>
                  <a:gd name="T92" fmla="*/ 9 w 73"/>
                  <a:gd name="T93" fmla="*/ 102 h 114"/>
                  <a:gd name="T94" fmla="*/ 4 w 73"/>
                  <a:gd name="T95" fmla="*/ 93 h 114"/>
                  <a:gd name="T96" fmla="*/ 1 w 73"/>
                  <a:gd name="T97" fmla="*/ 83 h 114"/>
                  <a:gd name="T98" fmla="*/ 0 w 73"/>
                  <a:gd name="T99" fmla="*/ 69 h 114"/>
                  <a:gd name="T100" fmla="*/ 0 w 73"/>
                  <a:gd name="T101" fmla="*/ 44 h 114"/>
                  <a:gd name="T102" fmla="*/ 1 w 73"/>
                  <a:gd name="T103" fmla="*/ 31 h 114"/>
                  <a:gd name="T104" fmla="*/ 4 w 73"/>
                  <a:gd name="T105" fmla="*/ 20 h 114"/>
                  <a:gd name="T106" fmla="*/ 9 w 73"/>
                  <a:gd name="T107" fmla="*/ 11 h 114"/>
                  <a:gd name="T108" fmla="*/ 17 w 73"/>
                  <a:gd name="T109" fmla="*/ 5 h 114"/>
                  <a:gd name="T110" fmla="*/ 25 w 73"/>
                  <a:gd name="T111" fmla="*/ 1 h 114"/>
                  <a:gd name="T112" fmla="*/ 36 w 73"/>
                  <a:gd name="T11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3" h="114">
                    <a:moveTo>
                      <a:pt x="36" y="18"/>
                    </a:moveTo>
                    <a:lnTo>
                      <a:pt x="33" y="18"/>
                    </a:lnTo>
                    <a:lnTo>
                      <a:pt x="30" y="19"/>
                    </a:lnTo>
                    <a:lnTo>
                      <a:pt x="27" y="21"/>
                    </a:lnTo>
                    <a:lnTo>
                      <a:pt x="25" y="23"/>
                    </a:lnTo>
                    <a:lnTo>
                      <a:pt x="22" y="31"/>
                    </a:lnTo>
                    <a:lnTo>
                      <a:pt x="21" y="42"/>
                    </a:lnTo>
                    <a:lnTo>
                      <a:pt x="21" y="71"/>
                    </a:lnTo>
                    <a:lnTo>
                      <a:pt x="22" y="83"/>
                    </a:lnTo>
                    <a:lnTo>
                      <a:pt x="25" y="90"/>
                    </a:lnTo>
                    <a:lnTo>
                      <a:pt x="27" y="93"/>
                    </a:lnTo>
                    <a:lnTo>
                      <a:pt x="30" y="95"/>
                    </a:lnTo>
                    <a:lnTo>
                      <a:pt x="33" y="96"/>
                    </a:lnTo>
                    <a:lnTo>
                      <a:pt x="36" y="97"/>
                    </a:lnTo>
                    <a:lnTo>
                      <a:pt x="37" y="97"/>
                    </a:lnTo>
                    <a:lnTo>
                      <a:pt x="40" y="96"/>
                    </a:lnTo>
                    <a:lnTo>
                      <a:pt x="44" y="95"/>
                    </a:lnTo>
                    <a:lnTo>
                      <a:pt x="46" y="93"/>
                    </a:lnTo>
                    <a:lnTo>
                      <a:pt x="48" y="90"/>
                    </a:lnTo>
                    <a:lnTo>
                      <a:pt x="51" y="83"/>
                    </a:lnTo>
                    <a:lnTo>
                      <a:pt x="52" y="71"/>
                    </a:lnTo>
                    <a:lnTo>
                      <a:pt x="52" y="42"/>
                    </a:lnTo>
                    <a:lnTo>
                      <a:pt x="51" y="31"/>
                    </a:lnTo>
                    <a:lnTo>
                      <a:pt x="48" y="23"/>
                    </a:lnTo>
                    <a:lnTo>
                      <a:pt x="45" y="20"/>
                    </a:lnTo>
                    <a:lnTo>
                      <a:pt x="41" y="18"/>
                    </a:lnTo>
                    <a:lnTo>
                      <a:pt x="36" y="18"/>
                    </a:lnTo>
                    <a:lnTo>
                      <a:pt x="36" y="18"/>
                    </a:lnTo>
                    <a:close/>
                    <a:moveTo>
                      <a:pt x="36" y="0"/>
                    </a:moveTo>
                    <a:lnTo>
                      <a:pt x="36" y="0"/>
                    </a:lnTo>
                    <a:lnTo>
                      <a:pt x="47" y="1"/>
                    </a:lnTo>
                    <a:lnTo>
                      <a:pt x="56" y="5"/>
                    </a:lnTo>
                    <a:lnTo>
                      <a:pt x="64" y="11"/>
                    </a:lnTo>
                    <a:lnTo>
                      <a:pt x="69" y="20"/>
                    </a:lnTo>
                    <a:lnTo>
                      <a:pt x="72" y="31"/>
                    </a:lnTo>
                    <a:lnTo>
                      <a:pt x="73" y="44"/>
                    </a:lnTo>
                    <a:lnTo>
                      <a:pt x="73" y="69"/>
                    </a:lnTo>
                    <a:lnTo>
                      <a:pt x="72" y="83"/>
                    </a:lnTo>
                    <a:lnTo>
                      <a:pt x="69" y="93"/>
                    </a:lnTo>
                    <a:lnTo>
                      <a:pt x="64" y="102"/>
                    </a:lnTo>
                    <a:lnTo>
                      <a:pt x="56" y="108"/>
                    </a:lnTo>
                    <a:lnTo>
                      <a:pt x="48" y="113"/>
                    </a:lnTo>
                    <a:lnTo>
                      <a:pt x="37" y="114"/>
                    </a:lnTo>
                    <a:lnTo>
                      <a:pt x="36" y="114"/>
                    </a:lnTo>
                    <a:lnTo>
                      <a:pt x="26" y="113"/>
                    </a:lnTo>
                    <a:lnTo>
                      <a:pt x="17" y="108"/>
                    </a:lnTo>
                    <a:lnTo>
                      <a:pt x="9" y="102"/>
                    </a:lnTo>
                    <a:lnTo>
                      <a:pt x="4" y="93"/>
                    </a:lnTo>
                    <a:lnTo>
                      <a:pt x="1" y="83"/>
                    </a:lnTo>
                    <a:lnTo>
                      <a:pt x="0" y="69"/>
                    </a:lnTo>
                    <a:lnTo>
                      <a:pt x="0" y="44"/>
                    </a:lnTo>
                    <a:lnTo>
                      <a:pt x="1" y="31"/>
                    </a:lnTo>
                    <a:lnTo>
                      <a:pt x="4" y="20"/>
                    </a:lnTo>
                    <a:lnTo>
                      <a:pt x="9" y="11"/>
                    </a:lnTo>
                    <a:lnTo>
                      <a:pt x="17" y="5"/>
                    </a:lnTo>
                    <a:lnTo>
                      <a:pt x="25" y="1"/>
                    </a:lnTo>
                    <a:lnTo>
                      <a:pt x="36"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3" name="Freeform 60"/>
              <p:cNvSpPr>
                <a:spLocks/>
              </p:cNvSpPr>
              <p:nvPr/>
            </p:nvSpPr>
            <p:spPr bwMode="auto">
              <a:xfrm>
                <a:off x="7405687" y="4922838"/>
                <a:ext cx="57150" cy="63500"/>
              </a:xfrm>
              <a:custGeom>
                <a:avLst/>
                <a:gdLst>
                  <a:gd name="T0" fmla="*/ 18 w 36"/>
                  <a:gd name="T1" fmla="*/ 0 h 40"/>
                  <a:gd name="T2" fmla="*/ 22 w 36"/>
                  <a:gd name="T3" fmla="*/ 0 h 40"/>
                  <a:gd name="T4" fmla="*/ 27 w 36"/>
                  <a:gd name="T5" fmla="*/ 2 h 40"/>
                  <a:gd name="T6" fmla="*/ 31 w 36"/>
                  <a:gd name="T7" fmla="*/ 4 h 40"/>
                  <a:gd name="T8" fmla="*/ 33 w 36"/>
                  <a:gd name="T9" fmla="*/ 8 h 40"/>
                  <a:gd name="T10" fmla="*/ 35 w 36"/>
                  <a:gd name="T11" fmla="*/ 12 h 40"/>
                  <a:gd name="T12" fmla="*/ 36 w 36"/>
                  <a:gd name="T13" fmla="*/ 17 h 40"/>
                  <a:gd name="T14" fmla="*/ 36 w 36"/>
                  <a:gd name="T15" fmla="*/ 24 h 40"/>
                  <a:gd name="T16" fmla="*/ 35 w 36"/>
                  <a:gd name="T17" fmla="*/ 28 h 40"/>
                  <a:gd name="T18" fmla="*/ 33 w 36"/>
                  <a:gd name="T19" fmla="*/ 33 h 40"/>
                  <a:gd name="T20" fmla="*/ 31 w 36"/>
                  <a:gd name="T21" fmla="*/ 36 h 40"/>
                  <a:gd name="T22" fmla="*/ 28 w 36"/>
                  <a:gd name="T23" fmla="*/ 38 h 40"/>
                  <a:gd name="T24" fmla="*/ 22 w 36"/>
                  <a:gd name="T25" fmla="*/ 40 h 40"/>
                  <a:gd name="T26" fmla="*/ 18 w 36"/>
                  <a:gd name="T27" fmla="*/ 40 h 40"/>
                  <a:gd name="T28" fmla="*/ 13 w 36"/>
                  <a:gd name="T29" fmla="*/ 40 h 40"/>
                  <a:gd name="T30" fmla="*/ 8 w 36"/>
                  <a:gd name="T31" fmla="*/ 38 h 40"/>
                  <a:gd name="T32" fmla="*/ 4 w 36"/>
                  <a:gd name="T33" fmla="*/ 36 h 40"/>
                  <a:gd name="T34" fmla="*/ 2 w 36"/>
                  <a:gd name="T35" fmla="*/ 33 h 40"/>
                  <a:gd name="T36" fmla="*/ 0 w 36"/>
                  <a:gd name="T37" fmla="*/ 28 h 40"/>
                  <a:gd name="T38" fmla="*/ 0 w 36"/>
                  <a:gd name="T39" fmla="*/ 24 h 40"/>
                  <a:gd name="T40" fmla="*/ 0 w 36"/>
                  <a:gd name="T41" fmla="*/ 17 h 40"/>
                  <a:gd name="T42" fmla="*/ 0 w 36"/>
                  <a:gd name="T43" fmla="*/ 12 h 40"/>
                  <a:gd name="T44" fmla="*/ 2 w 36"/>
                  <a:gd name="T45" fmla="*/ 8 h 40"/>
                  <a:gd name="T46" fmla="*/ 4 w 36"/>
                  <a:gd name="T47" fmla="*/ 5 h 40"/>
                  <a:gd name="T48" fmla="*/ 8 w 36"/>
                  <a:gd name="T49" fmla="*/ 2 h 40"/>
                  <a:gd name="T50" fmla="*/ 13 w 36"/>
                  <a:gd name="T51" fmla="*/ 0 h 40"/>
                  <a:gd name="T52" fmla="*/ 18 w 36"/>
                  <a:gd name="T5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6" h="40">
                    <a:moveTo>
                      <a:pt x="18" y="0"/>
                    </a:moveTo>
                    <a:lnTo>
                      <a:pt x="22" y="0"/>
                    </a:lnTo>
                    <a:lnTo>
                      <a:pt x="27" y="2"/>
                    </a:lnTo>
                    <a:lnTo>
                      <a:pt x="31" y="4"/>
                    </a:lnTo>
                    <a:lnTo>
                      <a:pt x="33" y="8"/>
                    </a:lnTo>
                    <a:lnTo>
                      <a:pt x="35" y="12"/>
                    </a:lnTo>
                    <a:lnTo>
                      <a:pt x="36" y="17"/>
                    </a:lnTo>
                    <a:lnTo>
                      <a:pt x="36" y="24"/>
                    </a:lnTo>
                    <a:lnTo>
                      <a:pt x="35" y="28"/>
                    </a:lnTo>
                    <a:lnTo>
                      <a:pt x="33" y="33"/>
                    </a:lnTo>
                    <a:lnTo>
                      <a:pt x="31" y="36"/>
                    </a:lnTo>
                    <a:lnTo>
                      <a:pt x="28" y="38"/>
                    </a:lnTo>
                    <a:lnTo>
                      <a:pt x="22" y="40"/>
                    </a:lnTo>
                    <a:lnTo>
                      <a:pt x="18" y="40"/>
                    </a:lnTo>
                    <a:lnTo>
                      <a:pt x="13" y="40"/>
                    </a:lnTo>
                    <a:lnTo>
                      <a:pt x="8" y="38"/>
                    </a:lnTo>
                    <a:lnTo>
                      <a:pt x="4" y="36"/>
                    </a:lnTo>
                    <a:lnTo>
                      <a:pt x="2" y="33"/>
                    </a:lnTo>
                    <a:lnTo>
                      <a:pt x="0" y="28"/>
                    </a:lnTo>
                    <a:lnTo>
                      <a:pt x="0" y="24"/>
                    </a:lnTo>
                    <a:lnTo>
                      <a:pt x="0" y="17"/>
                    </a:lnTo>
                    <a:lnTo>
                      <a:pt x="0" y="12"/>
                    </a:lnTo>
                    <a:lnTo>
                      <a:pt x="2" y="8"/>
                    </a:lnTo>
                    <a:lnTo>
                      <a:pt x="4" y="5"/>
                    </a:lnTo>
                    <a:lnTo>
                      <a:pt x="8" y="2"/>
                    </a:lnTo>
                    <a:lnTo>
                      <a:pt x="13" y="0"/>
                    </a:lnTo>
                    <a:lnTo>
                      <a:pt x="18"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4" name="Freeform 61"/>
              <p:cNvSpPr>
                <a:spLocks/>
              </p:cNvSpPr>
              <p:nvPr/>
            </p:nvSpPr>
            <p:spPr bwMode="auto">
              <a:xfrm>
                <a:off x="7858125" y="4902200"/>
                <a:ext cx="120650" cy="127000"/>
              </a:xfrm>
              <a:custGeom>
                <a:avLst/>
                <a:gdLst>
                  <a:gd name="T0" fmla="*/ 28 w 76"/>
                  <a:gd name="T1" fmla="*/ 0 h 80"/>
                  <a:gd name="T2" fmla="*/ 50 w 76"/>
                  <a:gd name="T3" fmla="*/ 0 h 80"/>
                  <a:gd name="T4" fmla="*/ 50 w 76"/>
                  <a:gd name="T5" fmla="*/ 30 h 80"/>
                  <a:gd name="T6" fmla="*/ 76 w 76"/>
                  <a:gd name="T7" fmla="*/ 30 h 80"/>
                  <a:gd name="T8" fmla="*/ 76 w 76"/>
                  <a:gd name="T9" fmla="*/ 49 h 80"/>
                  <a:gd name="T10" fmla="*/ 50 w 76"/>
                  <a:gd name="T11" fmla="*/ 49 h 80"/>
                  <a:gd name="T12" fmla="*/ 50 w 76"/>
                  <a:gd name="T13" fmla="*/ 80 h 80"/>
                  <a:gd name="T14" fmla="*/ 28 w 76"/>
                  <a:gd name="T15" fmla="*/ 80 h 80"/>
                  <a:gd name="T16" fmla="*/ 28 w 76"/>
                  <a:gd name="T17" fmla="*/ 49 h 80"/>
                  <a:gd name="T18" fmla="*/ 0 w 76"/>
                  <a:gd name="T19" fmla="*/ 49 h 80"/>
                  <a:gd name="T20" fmla="*/ 0 w 76"/>
                  <a:gd name="T21" fmla="*/ 30 h 80"/>
                  <a:gd name="T22" fmla="*/ 28 w 76"/>
                  <a:gd name="T23" fmla="*/ 30 h 80"/>
                  <a:gd name="T24" fmla="*/ 28 w 76"/>
                  <a:gd name="T25"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80">
                    <a:moveTo>
                      <a:pt x="28" y="0"/>
                    </a:moveTo>
                    <a:lnTo>
                      <a:pt x="50" y="0"/>
                    </a:lnTo>
                    <a:lnTo>
                      <a:pt x="50" y="30"/>
                    </a:lnTo>
                    <a:lnTo>
                      <a:pt x="76" y="30"/>
                    </a:lnTo>
                    <a:lnTo>
                      <a:pt x="76" y="49"/>
                    </a:lnTo>
                    <a:lnTo>
                      <a:pt x="50" y="49"/>
                    </a:lnTo>
                    <a:lnTo>
                      <a:pt x="50" y="80"/>
                    </a:lnTo>
                    <a:lnTo>
                      <a:pt x="28" y="80"/>
                    </a:lnTo>
                    <a:lnTo>
                      <a:pt x="28" y="49"/>
                    </a:lnTo>
                    <a:lnTo>
                      <a:pt x="0" y="49"/>
                    </a:lnTo>
                    <a:lnTo>
                      <a:pt x="0" y="30"/>
                    </a:lnTo>
                    <a:lnTo>
                      <a:pt x="28" y="30"/>
                    </a:lnTo>
                    <a:lnTo>
                      <a:pt x="28"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65" name="Freeform 62"/>
              <p:cNvSpPr>
                <a:spLocks noEditPoints="1"/>
              </p:cNvSpPr>
              <p:nvPr/>
            </p:nvSpPr>
            <p:spPr bwMode="auto">
              <a:xfrm>
                <a:off x="8351837" y="4927600"/>
                <a:ext cx="109538" cy="79375"/>
              </a:xfrm>
              <a:custGeom>
                <a:avLst/>
                <a:gdLst>
                  <a:gd name="T0" fmla="*/ 0 w 69"/>
                  <a:gd name="T1" fmla="*/ 32 h 50"/>
                  <a:gd name="T2" fmla="*/ 69 w 69"/>
                  <a:gd name="T3" fmla="*/ 32 h 50"/>
                  <a:gd name="T4" fmla="*/ 69 w 69"/>
                  <a:gd name="T5" fmla="*/ 50 h 50"/>
                  <a:gd name="T6" fmla="*/ 0 w 69"/>
                  <a:gd name="T7" fmla="*/ 50 h 50"/>
                  <a:gd name="T8" fmla="*/ 0 w 69"/>
                  <a:gd name="T9" fmla="*/ 32 h 50"/>
                  <a:gd name="T10" fmla="*/ 0 w 69"/>
                  <a:gd name="T11" fmla="*/ 0 h 50"/>
                  <a:gd name="T12" fmla="*/ 69 w 69"/>
                  <a:gd name="T13" fmla="*/ 0 h 50"/>
                  <a:gd name="T14" fmla="*/ 69 w 69"/>
                  <a:gd name="T15" fmla="*/ 17 h 50"/>
                  <a:gd name="T16" fmla="*/ 0 w 69"/>
                  <a:gd name="T17" fmla="*/ 17 h 50"/>
                  <a:gd name="T18" fmla="*/ 0 w 69"/>
                  <a:gd name="T19"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50">
                    <a:moveTo>
                      <a:pt x="0" y="32"/>
                    </a:moveTo>
                    <a:lnTo>
                      <a:pt x="69" y="32"/>
                    </a:lnTo>
                    <a:lnTo>
                      <a:pt x="69" y="50"/>
                    </a:lnTo>
                    <a:lnTo>
                      <a:pt x="0" y="50"/>
                    </a:lnTo>
                    <a:lnTo>
                      <a:pt x="0" y="32"/>
                    </a:lnTo>
                    <a:close/>
                    <a:moveTo>
                      <a:pt x="0" y="0"/>
                    </a:moveTo>
                    <a:lnTo>
                      <a:pt x="69" y="0"/>
                    </a:lnTo>
                    <a:lnTo>
                      <a:pt x="69" y="17"/>
                    </a:lnTo>
                    <a:lnTo>
                      <a:pt x="0" y="17"/>
                    </a:lnTo>
                    <a:lnTo>
                      <a:pt x="0"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grpSp>
        <p:grpSp>
          <p:nvGrpSpPr>
            <p:cNvPr id="120" name="Group 141"/>
            <p:cNvGrpSpPr/>
            <p:nvPr/>
          </p:nvGrpSpPr>
          <p:grpSpPr>
            <a:xfrm>
              <a:off x="9099549" y="2667000"/>
              <a:ext cx="1879600" cy="965200"/>
              <a:chOff x="8837612" y="1447800"/>
              <a:chExt cx="1879600" cy="965200"/>
            </a:xfrm>
          </p:grpSpPr>
          <p:sp>
            <p:nvSpPr>
              <p:cNvPr id="121" name="Freeform 63"/>
              <p:cNvSpPr>
                <a:spLocks/>
              </p:cNvSpPr>
              <p:nvPr/>
            </p:nvSpPr>
            <p:spPr bwMode="auto">
              <a:xfrm>
                <a:off x="8837612" y="1447800"/>
                <a:ext cx="1879600" cy="965200"/>
              </a:xfrm>
              <a:custGeom>
                <a:avLst/>
                <a:gdLst>
                  <a:gd name="T0" fmla="*/ 0 w 1184"/>
                  <a:gd name="T1" fmla="*/ 0 h 608"/>
                  <a:gd name="T2" fmla="*/ 151 w 1184"/>
                  <a:gd name="T3" fmla="*/ 5 h 608"/>
                  <a:gd name="T4" fmla="*/ 1165 w 1184"/>
                  <a:gd name="T5" fmla="*/ 496 h 608"/>
                  <a:gd name="T6" fmla="*/ 1176 w 1184"/>
                  <a:gd name="T7" fmla="*/ 503 h 608"/>
                  <a:gd name="T8" fmla="*/ 1182 w 1184"/>
                  <a:gd name="T9" fmla="*/ 514 h 608"/>
                  <a:gd name="T10" fmla="*/ 1184 w 1184"/>
                  <a:gd name="T11" fmla="*/ 527 h 608"/>
                  <a:gd name="T12" fmla="*/ 1180 w 1184"/>
                  <a:gd name="T13" fmla="*/ 540 h 608"/>
                  <a:gd name="T14" fmla="*/ 1157 w 1184"/>
                  <a:gd name="T15" fmla="*/ 590 h 608"/>
                  <a:gd name="T16" fmla="*/ 1148 w 1184"/>
                  <a:gd name="T17" fmla="*/ 599 h 608"/>
                  <a:gd name="T18" fmla="*/ 1137 w 1184"/>
                  <a:gd name="T19" fmla="*/ 606 h 608"/>
                  <a:gd name="T20" fmla="*/ 1125 w 1184"/>
                  <a:gd name="T21" fmla="*/ 608 h 608"/>
                  <a:gd name="T22" fmla="*/ 1112 w 1184"/>
                  <a:gd name="T23" fmla="*/ 605 h 608"/>
                  <a:gd name="T24" fmla="*/ 98 w 1184"/>
                  <a:gd name="T25" fmla="*/ 115 h 608"/>
                  <a:gd name="T26" fmla="*/ 0 w 1184"/>
                  <a:gd name="T27"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84" h="608">
                    <a:moveTo>
                      <a:pt x="0" y="0"/>
                    </a:moveTo>
                    <a:lnTo>
                      <a:pt x="151" y="5"/>
                    </a:lnTo>
                    <a:lnTo>
                      <a:pt x="1165" y="496"/>
                    </a:lnTo>
                    <a:lnTo>
                      <a:pt x="1176" y="503"/>
                    </a:lnTo>
                    <a:lnTo>
                      <a:pt x="1182" y="514"/>
                    </a:lnTo>
                    <a:lnTo>
                      <a:pt x="1184" y="527"/>
                    </a:lnTo>
                    <a:lnTo>
                      <a:pt x="1180" y="540"/>
                    </a:lnTo>
                    <a:lnTo>
                      <a:pt x="1157" y="590"/>
                    </a:lnTo>
                    <a:lnTo>
                      <a:pt x="1148" y="599"/>
                    </a:lnTo>
                    <a:lnTo>
                      <a:pt x="1137" y="606"/>
                    </a:lnTo>
                    <a:lnTo>
                      <a:pt x="1125" y="608"/>
                    </a:lnTo>
                    <a:lnTo>
                      <a:pt x="1112" y="605"/>
                    </a:lnTo>
                    <a:lnTo>
                      <a:pt x="98" y="115"/>
                    </a:lnTo>
                    <a:lnTo>
                      <a:pt x="0"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22" name="Freeform 64"/>
              <p:cNvSpPr>
                <a:spLocks/>
              </p:cNvSpPr>
              <p:nvPr/>
            </p:nvSpPr>
            <p:spPr bwMode="auto">
              <a:xfrm>
                <a:off x="8837612" y="1447800"/>
                <a:ext cx="1854200" cy="965200"/>
              </a:xfrm>
              <a:custGeom>
                <a:avLst/>
                <a:gdLst>
                  <a:gd name="T0" fmla="*/ 0 w 1168"/>
                  <a:gd name="T1" fmla="*/ 0 h 608"/>
                  <a:gd name="T2" fmla="*/ 129 w 1168"/>
                  <a:gd name="T3" fmla="*/ 63 h 608"/>
                  <a:gd name="T4" fmla="*/ 1168 w 1168"/>
                  <a:gd name="T5" fmla="*/ 564 h 608"/>
                  <a:gd name="T6" fmla="*/ 1157 w 1168"/>
                  <a:gd name="T7" fmla="*/ 590 h 608"/>
                  <a:gd name="T8" fmla="*/ 1148 w 1168"/>
                  <a:gd name="T9" fmla="*/ 599 h 608"/>
                  <a:gd name="T10" fmla="*/ 1137 w 1168"/>
                  <a:gd name="T11" fmla="*/ 606 h 608"/>
                  <a:gd name="T12" fmla="*/ 1125 w 1168"/>
                  <a:gd name="T13" fmla="*/ 608 h 608"/>
                  <a:gd name="T14" fmla="*/ 1112 w 1168"/>
                  <a:gd name="T15" fmla="*/ 605 h 608"/>
                  <a:gd name="T16" fmla="*/ 98 w 1168"/>
                  <a:gd name="T17" fmla="*/ 115 h 608"/>
                  <a:gd name="T18" fmla="*/ 0 w 1168"/>
                  <a:gd name="T19" fmla="*/ 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8" h="608">
                    <a:moveTo>
                      <a:pt x="0" y="0"/>
                    </a:moveTo>
                    <a:lnTo>
                      <a:pt x="129" y="63"/>
                    </a:lnTo>
                    <a:lnTo>
                      <a:pt x="1168" y="564"/>
                    </a:lnTo>
                    <a:lnTo>
                      <a:pt x="1157" y="590"/>
                    </a:lnTo>
                    <a:lnTo>
                      <a:pt x="1148" y="599"/>
                    </a:lnTo>
                    <a:lnTo>
                      <a:pt x="1137" y="606"/>
                    </a:lnTo>
                    <a:lnTo>
                      <a:pt x="1125" y="608"/>
                    </a:lnTo>
                    <a:lnTo>
                      <a:pt x="1112" y="605"/>
                    </a:lnTo>
                    <a:lnTo>
                      <a:pt x="98" y="115"/>
                    </a:lnTo>
                    <a:lnTo>
                      <a:pt x="0" y="0"/>
                    </a:lnTo>
                    <a:close/>
                  </a:path>
                </a:pathLst>
              </a:custGeom>
              <a:solidFill>
                <a:schemeClr val="tx1">
                  <a:alpha val="20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23" name="Freeform 66"/>
              <p:cNvSpPr>
                <a:spLocks/>
              </p:cNvSpPr>
              <p:nvPr/>
            </p:nvSpPr>
            <p:spPr bwMode="auto">
              <a:xfrm>
                <a:off x="8837612" y="1447800"/>
                <a:ext cx="1746250" cy="925512"/>
              </a:xfrm>
              <a:custGeom>
                <a:avLst/>
                <a:gdLst>
                  <a:gd name="T0" fmla="*/ 0 w 1100"/>
                  <a:gd name="T1" fmla="*/ 0 h 583"/>
                  <a:gd name="T2" fmla="*/ 129 w 1100"/>
                  <a:gd name="T3" fmla="*/ 63 h 583"/>
                  <a:gd name="T4" fmla="*/ 1100 w 1100"/>
                  <a:gd name="T5" fmla="*/ 531 h 583"/>
                  <a:gd name="T6" fmla="*/ 1085 w 1100"/>
                  <a:gd name="T7" fmla="*/ 559 h 583"/>
                  <a:gd name="T8" fmla="*/ 1068 w 1100"/>
                  <a:gd name="T9" fmla="*/ 583 h 583"/>
                  <a:gd name="T10" fmla="*/ 98 w 1100"/>
                  <a:gd name="T11" fmla="*/ 115 h 583"/>
                  <a:gd name="T12" fmla="*/ 0 w 1100"/>
                  <a:gd name="T13" fmla="*/ 0 h 583"/>
                </a:gdLst>
                <a:ahLst/>
                <a:cxnLst>
                  <a:cxn ang="0">
                    <a:pos x="T0" y="T1"/>
                  </a:cxn>
                  <a:cxn ang="0">
                    <a:pos x="T2" y="T3"/>
                  </a:cxn>
                  <a:cxn ang="0">
                    <a:pos x="T4" y="T5"/>
                  </a:cxn>
                  <a:cxn ang="0">
                    <a:pos x="T6" y="T7"/>
                  </a:cxn>
                  <a:cxn ang="0">
                    <a:pos x="T8" y="T9"/>
                  </a:cxn>
                  <a:cxn ang="0">
                    <a:pos x="T10" y="T11"/>
                  </a:cxn>
                  <a:cxn ang="0">
                    <a:pos x="T12" y="T13"/>
                  </a:cxn>
                </a:cxnLst>
                <a:rect l="0" t="0" r="r" b="b"/>
                <a:pathLst>
                  <a:path w="1100" h="583">
                    <a:moveTo>
                      <a:pt x="0" y="0"/>
                    </a:moveTo>
                    <a:lnTo>
                      <a:pt x="129" y="63"/>
                    </a:lnTo>
                    <a:lnTo>
                      <a:pt x="1100" y="531"/>
                    </a:lnTo>
                    <a:lnTo>
                      <a:pt x="1085" y="559"/>
                    </a:lnTo>
                    <a:lnTo>
                      <a:pt x="1068" y="583"/>
                    </a:lnTo>
                    <a:lnTo>
                      <a:pt x="98" y="115"/>
                    </a:lnTo>
                    <a:lnTo>
                      <a:pt x="0" y="0"/>
                    </a:lnTo>
                    <a:close/>
                  </a:path>
                </a:pathLst>
              </a:custGeom>
              <a:solidFill>
                <a:srgbClr val="70E7A9"/>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24" name="Freeform 67"/>
              <p:cNvSpPr>
                <a:spLocks/>
              </p:cNvSpPr>
              <p:nvPr/>
            </p:nvSpPr>
            <p:spPr bwMode="auto">
              <a:xfrm>
                <a:off x="8837612" y="1447800"/>
                <a:ext cx="1724025" cy="898525"/>
              </a:xfrm>
              <a:custGeom>
                <a:avLst/>
                <a:gdLst>
                  <a:gd name="T0" fmla="*/ 0 w 1086"/>
                  <a:gd name="T1" fmla="*/ 0 h 566"/>
                  <a:gd name="T2" fmla="*/ 151 w 1086"/>
                  <a:gd name="T3" fmla="*/ 5 h 566"/>
                  <a:gd name="T4" fmla="*/ 1086 w 1086"/>
                  <a:gd name="T5" fmla="*/ 457 h 566"/>
                  <a:gd name="T6" fmla="*/ 1072 w 1086"/>
                  <a:gd name="T7" fmla="*/ 497 h 566"/>
                  <a:gd name="T8" fmla="*/ 1055 w 1086"/>
                  <a:gd name="T9" fmla="*/ 534 h 566"/>
                  <a:gd name="T10" fmla="*/ 1034 w 1086"/>
                  <a:gd name="T11" fmla="*/ 566 h 566"/>
                  <a:gd name="T12" fmla="*/ 98 w 1086"/>
                  <a:gd name="T13" fmla="*/ 115 h 566"/>
                  <a:gd name="T14" fmla="*/ 0 w 1086"/>
                  <a:gd name="T15" fmla="*/ 0 h 5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6" h="566">
                    <a:moveTo>
                      <a:pt x="0" y="0"/>
                    </a:moveTo>
                    <a:lnTo>
                      <a:pt x="151" y="5"/>
                    </a:lnTo>
                    <a:lnTo>
                      <a:pt x="1086" y="457"/>
                    </a:lnTo>
                    <a:lnTo>
                      <a:pt x="1072" y="497"/>
                    </a:lnTo>
                    <a:lnTo>
                      <a:pt x="1055" y="534"/>
                    </a:lnTo>
                    <a:lnTo>
                      <a:pt x="1034" y="566"/>
                    </a:lnTo>
                    <a:lnTo>
                      <a:pt x="98" y="115"/>
                    </a:lnTo>
                    <a:lnTo>
                      <a:pt x="0" y="0"/>
                    </a:lnTo>
                    <a:close/>
                  </a:path>
                </a:pathLst>
              </a:custGeom>
              <a:solidFill>
                <a:schemeClr val="accent4">
                  <a:lumMod val="60000"/>
                  <a:lumOff val="40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25" name="Freeform 68"/>
              <p:cNvSpPr>
                <a:spLocks/>
              </p:cNvSpPr>
              <p:nvPr/>
            </p:nvSpPr>
            <p:spPr bwMode="auto">
              <a:xfrm>
                <a:off x="8837612" y="1447800"/>
                <a:ext cx="1690688" cy="898525"/>
              </a:xfrm>
              <a:custGeom>
                <a:avLst/>
                <a:gdLst>
                  <a:gd name="T0" fmla="*/ 0 w 1065"/>
                  <a:gd name="T1" fmla="*/ 0 h 566"/>
                  <a:gd name="T2" fmla="*/ 129 w 1065"/>
                  <a:gd name="T3" fmla="*/ 63 h 566"/>
                  <a:gd name="T4" fmla="*/ 1065 w 1065"/>
                  <a:gd name="T5" fmla="*/ 514 h 566"/>
                  <a:gd name="T6" fmla="*/ 1050 w 1065"/>
                  <a:gd name="T7" fmla="*/ 542 h 566"/>
                  <a:gd name="T8" fmla="*/ 1034 w 1065"/>
                  <a:gd name="T9" fmla="*/ 566 h 566"/>
                  <a:gd name="T10" fmla="*/ 98 w 1065"/>
                  <a:gd name="T11" fmla="*/ 115 h 566"/>
                  <a:gd name="T12" fmla="*/ 0 w 1065"/>
                  <a:gd name="T13" fmla="*/ 0 h 566"/>
                </a:gdLst>
                <a:ahLst/>
                <a:cxnLst>
                  <a:cxn ang="0">
                    <a:pos x="T0" y="T1"/>
                  </a:cxn>
                  <a:cxn ang="0">
                    <a:pos x="T2" y="T3"/>
                  </a:cxn>
                  <a:cxn ang="0">
                    <a:pos x="T4" y="T5"/>
                  </a:cxn>
                  <a:cxn ang="0">
                    <a:pos x="T6" y="T7"/>
                  </a:cxn>
                  <a:cxn ang="0">
                    <a:pos x="T8" y="T9"/>
                  </a:cxn>
                  <a:cxn ang="0">
                    <a:pos x="T10" y="T11"/>
                  </a:cxn>
                  <a:cxn ang="0">
                    <a:pos x="T12" y="T13"/>
                  </a:cxn>
                </a:cxnLst>
                <a:rect l="0" t="0" r="r" b="b"/>
                <a:pathLst>
                  <a:path w="1065" h="566">
                    <a:moveTo>
                      <a:pt x="0" y="0"/>
                    </a:moveTo>
                    <a:lnTo>
                      <a:pt x="129" y="63"/>
                    </a:lnTo>
                    <a:lnTo>
                      <a:pt x="1065" y="514"/>
                    </a:lnTo>
                    <a:lnTo>
                      <a:pt x="1050" y="542"/>
                    </a:lnTo>
                    <a:lnTo>
                      <a:pt x="1034" y="566"/>
                    </a:lnTo>
                    <a:lnTo>
                      <a:pt x="98" y="115"/>
                    </a:lnTo>
                    <a:lnTo>
                      <a:pt x="0" y="0"/>
                    </a:lnTo>
                    <a:close/>
                  </a:path>
                </a:pathLst>
              </a:custGeom>
              <a:solidFill>
                <a:schemeClr val="accent4">
                  <a:lumMod val="75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26" name="Freeform 69"/>
              <p:cNvSpPr>
                <a:spLocks/>
              </p:cNvSpPr>
              <p:nvPr/>
            </p:nvSpPr>
            <p:spPr bwMode="auto">
              <a:xfrm>
                <a:off x="8837612" y="1447800"/>
                <a:ext cx="239713" cy="182562"/>
              </a:xfrm>
              <a:custGeom>
                <a:avLst/>
                <a:gdLst>
                  <a:gd name="T0" fmla="*/ 0 w 151"/>
                  <a:gd name="T1" fmla="*/ 0 h 115"/>
                  <a:gd name="T2" fmla="*/ 151 w 151"/>
                  <a:gd name="T3" fmla="*/ 5 h 115"/>
                  <a:gd name="T4" fmla="*/ 142 w 151"/>
                  <a:gd name="T5" fmla="*/ 34 h 115"/>
                  <a:gd name="T6" fmla="*/ 129 w 151"/>
                  <a:gd name="T7" fmla="*/ 63 h 115"/>
                  <a:gd name="T8" fmla="*/ 114 w 151"/>
                  <a:gd name="T9" fmla="*/ 89 h 115"/>
                  <a:gd name="T10" fmla="*/ 98 w 151"/>
                  <a:gd name="T11" fmla="*/ 115 h 115"/>
                  <a:gd name="T12" fmla="*/ 0 w 151"/>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151" h="115">
                    <a:moveTo>
                      <a:pt x="0" y="0"/>
                    </a:moveTo>
                    <a:lnTo>
                      <a:pt x="151" y="5"/>
                    </a:lnTo>
                    <a:lnTo>
                      <a:pt x="142" y="34"/>
                    </a:lnTo>
                    <a:lnTo>
                      <a:pt x="129" y="63"/>
                    </a:lnTo>
                    <a:lnTo>
                      <a:pt x="114" y="89"/>
                    </a:lnTo>
                    <a:lnTo>
                      <a:pt x="98" y="115"/>
                    </a:lnTo>
                    <a:lnTo>
                      <a:pt x="0" y="0"/>
                    </a:lnTo>
                    <a:close/>
                  </a:path>
                </a:pathLst>
              </a:custGeom>
              <a:solidFill>
                <a:schemeClr val="accent4">
                  <a:lumMod val="60000"/>
                  <a:lumOff val="40000"/>
                </a:schemeClr>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27" name="Freeform 70"/>
              <p:cNvSpPr>
                <a:spLocks/>
              </p:cNvSpPr>
              <p:nvPr/>
            </p:nvSpPr>
            <p:spPr bwMode="auto">
              <a:xfrm>
                <a:off x="8837612" y="1447800"/>
                <a:ext cx="204788" cy="182562"/>
              </a:xfrm>
              <a:custGeom>
                <a:avLst/>
                <a:gdLst>
                  <a:gd name="T0" fmla="*/ 0 w 129"/>
                  <a:gd name="T1" fmla="*/ 0 h 115"/>
                  <a:gd name="T2" fmla="*/ 129 w 129"/>
                  <a:gd name="T3" fmla="*/ 63 h 115"/>
                  <a:gd name="T4" fmla="*/ 114 w 129"/>
                  <a:gd name="T5" fmla="*/ 89 h 115"/>
                  <a:gd name="T6" fmla="*/ 98 w 129"/>
                  <a:gd name="T7" fmla="*/ 115 h 115"/>
                  <a:gd name="T8" fmla="*/ 0 w 129"/>
                  <a:gd name="T9" fmla="*/ 0 h 115"/>
                </a:gdLst>
                <a:ahLst/>
                <a:cxnLst>
                  <a:cxn ang="0">
                    <a:pos x="T0" y="T1"/>
                  </a:cxn>
                  <a:cxn ang="0">
                    <a:pos x="T2" y="T3"/>
                  </a:cxn>
                  <a:cxn ang="0">
                    <a:pos x="T4" y="T5"/>
                  </a:cxn>
                  <a:cxn ang="0">
                    <a:pos x="T6" y="T7"/>
                  </a:cxn>
                  <a:cxn ang="0">
                    <a:pos x="T8" y="T9"/>
                  </a:cxn>
                </a:cxnLst>
                <a:rect l="0" t="0" r="r" b="b"/>
                <a:pathLst>
                  <a:path w="129" h="115">
                    <a:moveTo>
                      <a:pt x="0" y="0"/>
                    </a:moveTo>
                    <a:lnTo>
                      <a:pt x="129" y="63"/>
                    </a:lnTo>
                    <a:lnTo>
                      <a:pt x="114" y="89"/>
                    </a:lnTo>
                    <a:lnTo>
                      <a:pt x="98" y="115"/>
                    </a:lnTo>
                    <a:lnTo>
                      <a:pt x="0" y="0"/>
                    </a:lnTo>
                    <a:close/>
                  </a:path>
                </a:pathLst>
              </a:custGeom>
              <a:solidFill>
                <a:schemeClr val="accent4"/>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sp>
            <p:nvSpPr>
              <p:cNvPr id="128" name="Freeform 71"/>
              <p:cNvSpPr>
                <a:spLocks/>
              </p:cNvSpPr>
              <p:nvPr/>
            </p:nvSpPr>
            <p:spPr bwMode="auto">
              <a:xfrm>
                <a:off x="8837612" y="1447800"/>
                <a:ext cx="79375" cy="60325"/>
              </a:xfrm>
              <a:custGeom>
                <a:avLst/>
                <a:gdLst>
                  <a:gd name="T0" fmla="*/ 0 w 50"/>
                  <a:gd name="T1" fmla="*/ 0 h 38"/>
                  <a:gd name="T2" fmla="*/ 50 w 50"/>
                  <a:gd name="T3" fmla="*/ 2 h 38"/>
                  <a:gd name="T4" fmla="*/ 43 w 50"/>
                  <a:gd name="T5" fmla="*/ 20 h 38"/>
                  <a:gd name="T6" fmla="*/ 32 w 50"/>
                  <a:gd name="T7" fmla="*/ 38 h 38"/>
                  <a:gd name="T8" fmla="*/ 0 w 50"/>
                  <a:gd name="T9" fmla="*/ 0 h 38"/>
                </a:gdLst>
                <a:ahLst/>
                <a:cxnLst>
                  <a:cxn ang="0">
                    <a:pos x="T0" y="T1"/>
                  </a:cxn>
                  <a:cxn ang="0">
                    <a:pos x="T2" y="T3"/>
                  </a:cxn>
                  <a:cxn ang="0">
                    <a:pos x="T4" y="T5"/>
                  </a:cxn>
                  <a:cxn ang="0">
                    <a:pos x="T6" y="T7"/>
                  </a:cxn>
                  <a:cxn ang="0">
                    <a:pos x="T8" y="T9"/>
                  </a:cxn>
                </a:cxnLst>
                <a:rect l="0" t="0" r="r" b="b"/>
                <a:pathLst>
                  <a:path w="50" h="38">
                    <a:moveTo>
                      <a:pt x="0" y="0"/>
                    </a:moveTo>
                    <a:lnTo>
                      <a:pt x="50" y="2"/>
                    </a:lnTo>
                    <a:lnTo>
                      <a:pt x="43" y="20"/>
                    </a:lnTo>
                    <a:lnTo>
                      <a:pt x="32" y="38"/>
                    </a:lnTo>
                    <a:lnTo>
                      <a:pt x="0" y="0"/>
                    </a:lnTo>
                    <a:close/>
                  </a:path>
                </a:pathLst>
              </a:custGeom>
              <a:solidFill>
                <a:schemeClr val="bg1"/>
              </a:solidFill>
              <a:ln w="0">
                <a:noFill/>
                <a:prstDash val="solid"/>
                <a:round/>
                <a:headEnd/>
                <a:tailEnd/>
              </a:ln>
            </p:spPr>
            <p:txBody>
              <a:bodyPr vert="horz" wrap="square" lIns="91416" tIns="45708" rIns="91416" bIns="45708" numCol="1" anchor="t" anchorCtr="0" compatLnSpc="1">
                <a:prstTxWarp prst="textNoShape">
                  <a:avLst/>
                </a:prstTxWarp>
              </a:bodyPr>
              <a:lstStyle/>
              <a:p>
                <a:endParaRPr lang="en-US" sz="2399">
                  <a:solidFill>
                    <a:prstClr val="black"/>
                  </a:solidFill>
                </a:endParaRPr>
              </a:p>
            </p:txBody>
          </p:sp>
        </p:grpSp>
      </p:grpSp>
    </p:spTree>
    <p:extLst>
      <p:ext uri="{BB962C8B-B14F-4D97-AF65-F5344CB8AC3E}">
        <p14:creationId xmlns:p14="http://schemas.microsoft.com/office/powerpoint/2010/main" val="19393095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remove" grpId="0" nodeType="withEffect">
                                  <p:stCondLst>
                                    <p:cond delay="0"/>
                                  </p:stCondLst>
                                  <p:childTnLst>
                                    <p:animRot by="21600000">
                                      <p:cBhvr>
                                        <p:cTn id="6"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609600" y="381000"/>
            <a:ext cx="11049000" cy="5853910"/>
          </a:xfrm>
          <a:prstGeom prst="rect">
            <a:avLst/>
          </a:prstGeom>
        </p:spPr>
        <p:txBody>
          <a:bodyPr wrap="square">
            <a:spAutoFit/>
          </a:bodyPr>
          <a:lstStyle/>
          <a:p>
            <a:pPr indent="44958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текширувларини ўтказиш тартиби Солиқ кодексининг </a:t>
            </a:r>
            <a:r>
              <a:rPr lang="uz-Cyrl-UZ" b="1" dirty="0">
                <a:latin typeface="Times New Roman" panose="02020603050405020304" pitchFamily="18" charset="0"/>
                <a:ea typeface="Calibri" panose="020F0502020204030204" pitchFamily="34" charset="0"/>
                <a:cs typeface="Times New Roman" panose="02020603050405020304" pitchFamily="18" charset="0"/>
              </a:rPr>
              <a:t>138-моддаси</a:t>
            </a:r>
            <a:r>
              <a:rPr lang="uz-Cyrl-UZ" dirty="0">
                <a:latin typeface="Times New Roman" panose="02020603050405020304" pitchFamily="18" charset="0"/>
                <a:ea typeface="Calibri" panose="020F0502020204030204" pitchFamily="34" charset="0"/>
                <a:cs typeface="Times New Roman" panose="02020603050405020304" pitchFamily="18" charset="0"/>
              </a:rPr>
              <a:t> ва Вазирлар Маҳкамасининг 2021 йил 7 январдаги 1-сон қарори билан тасдиқланган “Солиқ текширувларини ташкил этиш ва ўтказиш тартиби тўғрисида”ги Низоми билан тартибга солинади. Унга кўра:</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	солиқ хавфини бошқариш тизими асосида аниқланган солиқ тўғрисидаги қонун ҳужжатлари бузилиши содир этилганлиги хавфи мавжудлиги;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	солиқ тўловчи томонидан тақдим этилган солиқ ҳисоботида тафовутлар ёки хатолар аниқлангани;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	солиқ тўғрисидаги қонун ҳужжатлари талабларининг бузилиши ҳолатлари ҳақида жисмоний ва юридик шахсларнинг солиқ органига мурожаатлари;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	солиқ тўловчи томонидан олдин тақдим этилган солиқ ҳисоботига нисбатан тўланиши лозим бўлган солиқ суммасини камайтирадиган ёки кўрилган зарар суммасини кўпайтирадиган аниқлаштирилган солиқ ҳисоботи тақдим этилган ҳолатларда камерал солиқ текшируви ўтказилади.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Accept, check, green, ok, success, tick, yes icon - Download on Iconfind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782" y="2057400"/>
            <a:ext cx="5334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Accept, check, green, ok, success, tick, yes icon - Download on Iconfind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782" y="2794531"/>
            <a:ext cx="5334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Accept, check, green, ok, success, tick, yes icon - Download on Iconfind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782" y="3531662"/>
            <a:ext cx="5334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Accept, check, green, ok, success, tick, yes icon - Download on Iconfind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782" y="4611193"/>
            <a:ext cx="533400" cy="53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9907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Прямоугольник 1"/>
          <p:cNvSpPr/>
          <p:nvPr/>
        </p:nvSpPr>
        <p:spPr>
          <a:xfrm>
            <a:off x="838200" y="762000"/>
            <a:ext cx="10668000" cy="4524315"/>
          </a:xfrm>
          <a:prstGeom prst="rect">
            <a:avLst/>
          </a:prstGeom>
        </p:spPr>
        <p:txBody>
          <a:bodyPr wrap="square">
            <a:spAutoFit/>
          </a:bodyPr>
          <a:lstStyle/>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 солиқ органи раҳбарининг (раҳбари ўринбосарининг) буйруғи асосида ўтказилади.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Буйруқда солиқ тўловчининг номи ва идентификация рақами, текширувчи шахсларнинг фамилияси, исми, отасининг исми ва лавозими, текширувни ўтказиш муддатлари, текширилаётган давр, текширилаётган солиқлар ва йиғимларнинг турлари кўрсатилади.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текширувини ўтказиш тўғрисидаги буйруқ асосида фақат битта солиқ тўловчи текширувдан ўтказилади.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текширувида солиқ органининг икки ва ундан ортиқ текширувчи мансабдор шахслари қатнашганда, текшириш жараёнини бошқариш ва натижаларини умумлаштиришга буйруқда фамилияси биринчи кўрсатилган текширувчи жавобгар шахс ҳисобланади.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142656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 name="Прямоугольник 2"/>
          <p:cNvSpPr/>
          <p:nvPr/>
        </p:nvSpPr>
        <p:spPr>
          <a:xfrm>
            <a:off x="762000" y="1066800"/>
            <a:ext cx="10744200" cy="3268587"/>
          </a:xfrm>
          <a:prstGeom prst="rect">
            <a:avLst/>
          </a:prstGeom>
        </p:spPr>
        <p:txBody>
          <a:bodyPr wrap="square">
            <a:spAutoFit/>
          </a:bodyPr>
          <a:lstStyle/>
          <a:p>
            <a:pPr indent="361950" algn="just">
              <a:lnSpc>
                <a:spcPct val="115000"/>
              </a:lnSpc>
            </a:pPr>
            <a:r>
              <a:rPr lang="uz-Cyrl-UZ" dirty="0">
                <a:latin typeface="Times New Roman" panose="02020603050405020304" pitchFamily="18" charset="0"/>
                <a:ea typeface="Calibri" panose="020F0502020204030204" pitchFamily="34" charset="0"/>
                <a:cs typeface="Times New Roman" panose="02020603050405020304" pitchFamily="18" charset="0"/>
              </a:rPr>
              <a:t>Камерал солиқ текширувини ўтказиш муддати камерал солиқ текширувини тайинлаш тўғрисидаги буйруқда кўрсатилган санадан бошланади.</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361950" algn="just">
              <a:lnSpc>
                <a:spcPct val="115000"/>
              </a:lnSpc>
            </a:pPr>
            <a:r>
              <a:rPr lang="ru-RU" dirty="0" err="1">
                <a:latin typeface="Times New Roman" panose="02020603050405020304" pitchFamily="18" charset="0"/>
                <a:ea typeface="Calibri" panose="020F0502020204030204" pitchFamily="34" charset="0"/>
                <a:cs typeface="Times New Roman" panose="02020603050405020304" pitchFamily="18" charset="0"/>
              </a:rPr>
              <a:t>Камерал</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солиқ</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текширувининг</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умумий</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муддати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олтмиш</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кундан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ошиши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мумкин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эмас</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z-Cyrl-UZ" dirty="0">
                <a:latin typeface="Times New Roman" panose="02020603050405020304" pitchFamily="18" charset="0"/>
                <a:ea typeface="Calibri" panose="020F0502020204030204" pitchFamily="34" charset="0"/>
                <a:cs typeface="Times New Roman" panose="02020603050405020304" pitchFamily="18" charset="0"/>
              </a:rPr>
              <a:t>Эътибор қаратиш жоиз, камерал солиқ текшируви ўтказиш ҳақидаги буйруқнинг мавжуд эмаслиги ёки текширилиши назарда тутилган давр ва солиқ турларидан четга чиққан ҳолда текширувни ўтказилиши, якуний қарорни ҳақиқий эмаслигини келтириб чиқаради.</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86657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ppt/theme/themeOverride2.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ppt/theme/themeOverride3.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ppt/theme/themeOverride4.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ppt/theme/themeOverride5.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ppt/theme/themeOverride6.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ppt/theme/themeOverride7.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ppt/theme/themeOverride8.xml><?xml version="1.0" encoding="utf-8"?>
<a:themeOverride xmlns:a="http://schemas.openxmlformats.org/drawingml/2006/main">
  <a:clrScheme name="ThemeBMC">
    <a:dk1>
      <a:srgbClr val="000000"/>
    </a:dk1>
    <a:lt1>
      <a:srgbClr val="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14208</TotalTime>
  <Words>1444</Words>
  <Application>Microsoft Office PowerPoint</Application>
  <PresentationFormat>Широкоэкранный</PresentationFormat>
  <Paragraphs>69</Paragraphs>
  <Slides>22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Calibri</vt:lpstr>
      <vt:lpstr>Times New Roman</vt:lpstr>
      <vt:lpstr>7_Office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Manager>SlideModel</Manager>
  <Company>SlideModel</Company>
  <LinksUpToDate>false</LinksUpToDate>
  <SharedDoc>false</SharedDoc>
  <HyperlinkBase>http://slidemodel.com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SlideModel Free PowerPoint Templates</dc:title>
  <dc:subject>Template</dc:subject>
  <dc:creator>SlideModel</dc:creator>
  <cp:keywords>PowerPoint, Free PowerPoint Templates, SlideModel, Presentations, Designs, Clipart</cp:keywords>
  <dc:description>Download This FREE PowerPoint Templates at http://slidemodel.com</dc:description>
  <cp:lastModifiedBy>Дилмурод Р. Каримов</cp:lastModifiedBy>
  <cp:revision>188</cp:revision>
  <dcterms:created xsi:type="dcterms:W3CDTF">2013-09-12T13:05:01Z</dcterms:created>
  <dcterms:modified xsi:type="dcterms:W3CDTF">2025-02-07T05:11:12Z</dcterms:modified>
  <cp:category>Presentations, Business Presentations, Free PowerPoint Templates</cp:category>
  <cp:contentStatus>Template</cp:contentStatus>
</cp:coreProperties>
</file>