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5" r:id="rId2"/>
    <p:sldId id="310" r:id="rId3"/>
    <p:sldId id="277" r:id="rId4"/>
    <p:sldId id="295" r:id="rId5"/>
    <p:sldId id="297" r:id="rId6"/>
    <p:sldId id="285" r:id="rId7"/>
    <p:sldId id="298" r:id="rId8"/>
    <p:sldId id="299" r:id="rId9"/>
    <p:sldId id="300" r:id="rId10"/>
    <p:sldId id="311" r:id="rId11"/>
    <p:sldId id="302" r:id="rId12"/>
    <p:sldId id="312" r:id="rId13"/>
    <p:sldId id="304" r:id="rId14"/>
    <p:sldId id="264" r:id="rId15"/>
  </p:sldIdLst>
  <p:sldSz cx="18288000" cy="10287000"/>
  <p:notesSz cx="6797675" cy="9928225"/>
  <p:embeddedFontLs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BM Plex Sans" panose="020B0604020202020204" charset="0"/>
      <p:regular r:id="rId23"/>
      <p:bold r:id="rId24"/>
      <p:italic r:id="rId25"/>
      <p:boldItalic r:id="rId26"/>
    </p:embeddedFont>
    <p:embeddedFont>
      <p:font typeface="Liberation Serif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00FF00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2" autoAdjust="0"/>
  </p:normalViewPr>
  <p:slideViewPr>
    <p:cSldViewPr>
      <p:cViewPr varScale="1">
        <p:scale>
          <a:sx n="74" d="100"/>
          <a:sy n="74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8519-86E2-40DF-AA34-576995F3B296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8FB8A-8E37-4A75-AC0E-4CC3112FD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6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E638-21DC-4FFC-856F-F405008A7C3D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750-A3B3-402E-862A-0A19CE9FF454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4474-FAD4-46C9-8781-5F037CE246A5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2F84-070A-462F-B9D3-9D9FA2926B89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8F6-7362-4AD2-A250-1B982B88E6FE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E81D-1752-4E42-927E-F8F99D3D85BF}" type="datetime1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C069-88BC-47CB-8413-6747385B1EB7}" type="datetime1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D0A-0352-4D5D-AC8C-7D358E58E04D}" type="datetime1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9851-DE35-4D85-9633-676907D78448}" type="datetime1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0F2D-F718-4D1D-8EDC-2B878A616C59}" type="datetime1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83E6-E2F9-4197-B696-8EAA23452AA5}" type="datetime1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19A5-E423-4D5A-92D7-E7407356D665}" type="datetime1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7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x.uz/docs/3780952?ONDATE=19.05.2018%2000#3785569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7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746627" y="2247900"/>
            <a:ext cx="12794746" cy="4571426"/>
            <a:chOff x="-432339" y="-1526382"/>
            <a:chExt cx="17059662" cy="6095235"/>
          </a:xfrm>
          <a:effectLst>
            <a:glow rad="127000">
              <a:schemeClr val="accent1">
                <a:alpha val="4000"/>
              </a:schemeClr>
            </a:glow>
          </a:effectLst>
        </p:grpSpPr>
        <p:sp>
          <p:nvSpPr>
            <p:cNvPr id="9" name="TextBox 9"/>
            <p:cNvSpPr txBox="1"/>
            <p:nvPr/>
          </p:nvSpPr>
          <p:spPr>
            <a:xfrm>
              <a:off x="-432339" y="-1526382"/>
              <a:ext cx="17059662" cy="37753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uz-Cyrl-UZ" sz="4600" b="1" spc="-138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Cyrl-UZ" sz="4600" b="1" spc="-138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ҲАКАМЛИК СУДИНИНГ ҲАЛ ҚИЛУВ ҚАРОРИНИ МАЖБУРИЙ ИЖРО ЭТИШ УЧУН ИЖРО ВАРАҚАСИ БЕРИШ ТЎҒРИСИДАГИ ИШЛАРНИ </a:t>
              </a:r>
              <a:r>
                <a:rPr lang="uz-Cyrl-UZ" sz="4600" b="1" spc="-138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ЮРИТИШ</a:t>
              </a:r>
              <a:endParaRPr lang="en-US" sz="4600" b="1" spc="-138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202669" y="4160971"/>
              <a:ext cx="8654324" cy="407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28800" y="4451393"/>
            <a:ext cx="12794746" cy="444224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B1B1B"/>
                </a:solidFill>
                <a:latin typeface="IBM Plex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3400" y="6362700"/>
            <a:ext cx="17429621" cy="1969770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ОТАХОНОВ </a:t>
            </a:r>
            <a:r>
              <a:rPr lang="en-US" sz="32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Фозилжон</a:t>
            </a:r>
            <a:r>
              <a:rPr lang="en-US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Хайдарович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кенгаши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ҳузуридаги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мактаби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ҳуқуқ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юридик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endParaRPr lang="ru-RU" sz="3200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D79590F-C67B-4353-8F93-257698CA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тарафларидан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бирига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қарши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ўша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тараф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судьяларини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сайлаш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тайинлаш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вақти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хабардор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шу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сабабли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тушунтиришларини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эта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олмаганлигини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бўлмаганлигини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фуқаролик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ишлари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тўхтатиб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турилганлигини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чиқилган</a:t>
            </a:r>
            <a:endParaRPr lang="ru-RU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қонунга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бўлмаса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судлари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тўғрисида»ги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Ўзбекистон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5-моддаси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талабларини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бузган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этишга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жалб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мажбуриятлари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этади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БЕРИШНИ РАД ЭТИШ </a:t>
            </a:r>
            <a:r>
              <a:rPr lang="uz-Cyrl-UZ" sz="32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АСОСЛАРИ 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9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натижалари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чиқаради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ажримида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таркиби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фамилияси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отасининг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этилишини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қилаётган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маълумотлар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БЕРИШ </a:t>
            </a:r>
            <a:r>
              <a:rPr lang="uz-Cyrl-UZ" sz="32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 </a:t>
            </a:r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ИШНИ КЎРИБ ЧИҚИШ НАТИЖАЛАРИ БЎЙИЧА ИҚТИСОДИЙ СУДНИНГ АЖРИМИ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5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этилганлиги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имконияти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йўқолмаган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янгидан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этишига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умумий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этишига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тўсқинлик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қилмайди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ҳақиқий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оқибатида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тутилмаган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шартларига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келмайдиган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чиқарилганлиги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қамраб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олинмаган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тўхтамлар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мавжудлиги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оқибатида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тўлиқ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этилган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бундай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ажрими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дарҳол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этилиши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ушбу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модданинг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биринчи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қисмига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устидан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ушбу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Кодексда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белгиланган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шикоят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қилиниши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(протест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келтирилиши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БЕРИШ </a:t>
            </a:r>
            <a:r>
              <a:rPr lang="uz-Cyrl-UZ" sz="32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 </a:t>
            </a:r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ИШНИ КЎРИБ ЧИҚИШ НАТИЖАЛАРИ БЎЙИЧА ИҚТИСОДИЙ СУДНИНГ АЖРИМИ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189036" y="2317292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НАТИЖАЛАРИ БЎЙИЧА ИҚТИСОДИЙ СУДНИНГ АЖРИМИ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95" y="2492404"/>
            <a:ext cx="13972315" cy="70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556596" y="5910731"/>
            <a:ext cx="5759023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D4AD4C-206E-B14F-7723-E8285B8ED146}"/>
              </a:ext>
            </a:extLst>
          </p:cNvPr>
          <p:cNvSpPr/>
          <p:nvPr/>
        </p:nvSpPr>
        <p:spPr>
          <a:xfrm>
            <a:off x="3898458" y="4563873"/>
            <a:ext cx="99829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ътиборингиз</a:t>
            </a:r>
            <a:r>
              <a:rPr lang="ru-RU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учун </a:t>
            </a:r>
            <a:r>
              <a:rPr lang="ru-RU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раҳмат</a:t>
            </a:r>
            <a:r>
              <a:rPr lang="en-U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5AD67B-05B3-4B3A-AE13-68F23172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один верхний угол скругленный, другой — усеченный 17">
            <a:extLst>
              <a:ext uri="{FF2B5EF4-FFF2-40B4-BE49-F238E27FC236}">
                <a16:creationId xmlns:a16="http://schemas.microsoft.com/office/drawing/2014/main" xmlns="" id="{94EF20D3-5709-EA4D-DD0B-D87507E7D801}"/>
              </a:ext>
            </a:extLst>
          </p:cNvPr>
          <p:cNvSpPr/>
          <p:nvPr/>
        </p:nvSpPr>
        <p:spPr>
          <a:xfrm>
            <a:off x="8001000" y="6192784"/>
            <a:ext cx="9753600" cy="38100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нуқтаи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назардан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тадбиркорлар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бевосита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ишлайдиган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давлат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идораларида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низоларни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судгача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тузилмаларини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зарурлиги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таъкидланди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Адлия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вазирлиги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Савдо-саноат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палатасига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муқобил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ҳакамлик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судлари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фаолиятини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медиация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институтини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кенгайтириш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масалаларини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тутувчи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қарор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лойиҳасини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ишлаб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чиқиш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топширилди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xmlns="" id="{ABED60C4-9BEB-AD47-ACF7-A66F072DF804}"/>
              </a:ext>
            </a:extLst>
          </p:cNvPr>
          <p:cNvSpPr/>
          <p:nvPr/>
        </p:nvSpPr>
        <p:spPr>
          <a:xfrm>
            <a:off x="8001000" y="1562100"/>
            <a:ext cx="9753600" cy="432588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1828800" y="4451393"/>
            <a:ext cx="12794746" cy="444224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B1B1B"/>
                </a:solidFill>
                <a:latin typeface="IBM Plex San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9E3877-54CD-59E9-7653-5549A88FB86C}"/>
              </a:ext>
            </a:extLst>
          </p:cNvPr>
          <p:cNvSpPr txBox="1"/>
          <p:nvPr/>
        </p:nvSpPr>
        <p:spPr>
          <a:xfrm>
            <a:off x="8381999" y="3154226"/>
            <a:ext cx="89916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Маълумки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хорижий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тажрибада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низолар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судгача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ҳал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этилади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Чунки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ишларни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судда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кўриб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чиқиш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катта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харажат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вақт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талаб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этувчи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6F536D-AB1C-B9E8-A515-A0320DA5423D}"/>
              </a:ext>
            </a:extLst>
          </p:cNvPr>
          <p:cNvSpPr txBox="1"/>
          <p:nvPr/>
        </p:nvSpPr>
        <p:spPr>
          <a:xfrm>
            <a:off x="4572000" y="433482"/>
            <a:ext cx="9144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Ўзбекистон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Шавкат Мирзиёев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раислигида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23 июль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кичик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тадбиркорликни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янада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ривожлантириш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масалаларига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бағишланган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видеоселектор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йиғилиши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algn="ctr"/>
            <a:endParaRPr lang="ru-RU" sz="28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8D28F63-B3AF-7AC0-C881-96EFAD517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3" y="2916317"/>
            <a:ext cx="7604618" cy="506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105B36-84C2-421F-9AEF-D93379E2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928787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361950" algn="ctr">
              <a:buNone/>
              <a:tabLst>
                <a:tab pos="452438" algn="l"/>
              </a:tabLst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</a:t>
            </a:r>
            <a:r>
              <a:rPr lang="uz-Cyrl-U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ҳал қилув қарорини мажбурий ижро этиш учун ижро варақаси бериш тўғрисидаги </a:t>
            </a:r>
            <a:r>
              <a:rPr lang="uz-Cyrl-UZ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аризанинг </a:t>
            </a:r>
            <a:r>
              <a:rPr lang="uz-Cyrl-U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шакли ва мазмуни.</a:t>
            </a: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бериш тўғрисидаги аризани </a:t>
            </a:r>
            <a:r>
              <a:rPr lang="uz-Cyrl-U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 судда кўриб чиқиш тартиби.</a:t>
            </a: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</a:t>
            </a:r>
            <a:r>
              <a:rPr lang="uz-Cyrl-U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беришни рад этиш асослари</a:t>
            </a:r>
            <a:r>
              <a:rPr lang="uz-Cyrl-UZ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 иқтисодий суд </a:t>
            </a:r>
            <a:r>
              <a:rPr lang="uz-Cyrl-U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ажрими.</a:t>
            </a:r>
          </a:p>
          <a:p>
            <a:pPr marL="457200" indent="-457200" algn="just">
              <a:buFont typeface="+mj-lt"/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216519"/>
            <a:ext cx="16032718" cy="2888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РЕЖА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778623" y="2247900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8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481318" y="2859740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Конституцияси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(55, 65-моддалари);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Фуқаролик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(10-моддаси);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процессуал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28,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53, 63,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154, 334-моддалари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29-боби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Ҳакамлик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судлари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Хўжалик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юритувчи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субъектлар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фаолиятининг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шартномавий-ҳуқуқий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базаси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тўғрисида”ги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(36-моддаси);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“Суд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ҳужжатлари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органлар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ҳужжатларини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ижро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тўғрисида”ги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(5, 7, 27-моддалари); 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хўжалик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суди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Пленумининг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2012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июндаги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238-сонли «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судлар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ҳакамлик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муҳокамаси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боғлиқ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ишларни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кўришда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ҳужжатларини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қўллашнинг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айрим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масалалари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тўғрисида»ги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Ўзбекистон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Республикаси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Олий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суди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Пленумининг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2018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йил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майдаги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17-сонли </a:t>
            </a:r>
            <a:r>
              <a:rPr lang="ru-RU" sz="1800" i="1" u="none" strike="noStrike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қарори</a:t>
            </a:r>
            <a:r>
              <a:rPr lang="ru-RU" sz="1800" i="1" u="none" strike="noStrik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таҳририда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216519"/>
            <a:ext cx="16032718" cy="2888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БЕРИШ ТЎҒРИСИДАГИ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ИШЛАРНИ ЮРИТИШНИНГ                  ҲУҚУҚИЙ АСОСЛАРИ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4800600" y="3095252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5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5085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тарафларидан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қайси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бирининг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фойдасига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ўша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аризасига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чиқилади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 indent="450850" algn="just">
              <a:spcBef>
                <a:spcPts val="500"/>
              </a:spcBef>
              <a:spcAft>
                <a:spcPts val="500"/>
              </a:spcAft>
            </a:pPr>
            <a:r>
              <a:rPr lang="ru-RU" sz="2800" b="1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ёзма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шаклда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берилади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тарафларидан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бирининг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фойдасига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ўша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тараф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вакили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имзоланиши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50850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ихтиёрий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тугаган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кундан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эътиборан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ойдан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кечиктирмай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берилиши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узрли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топилган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сабабларга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ўтказиб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юборилган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тақдирда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ўтказиб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юборилган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тикланиши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БЕРИШ ТЎҒРИСИДА                                    МУРОЖААТ ҚИЛИШ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2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аризада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берилаётган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таркиби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жойлашган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фамилияси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отасининг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жойлашган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(почта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манзили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яшаш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сана;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сана;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телефонлар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факслар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рақамлари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электрон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манзил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маълумотлар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кўрсатилиши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БЕРИШ </a:t>
            </a:r>
            <a:r>
              <a:rPr lang="uz-Cyrl-UZ" sz="3200" b="1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 </a:t>
            </a:r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АРИЗАНИНГ ШАКЛИ ВА МАЗМУНИ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8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аризага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илова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қилинади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Доимий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фаолият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кўрсатувчи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раиси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тасдиқланади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муваққат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судьясининг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имзоси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нотариал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белгиланган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миқдорда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давлат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божи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тўлашдан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озод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бўлмаса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почта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харажатлари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тўланганлигини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тасдиқловчи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ҳужжатлар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тарафига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топширилганлиги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хабарнома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юборилганлигини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тасдиқловчи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БЕРИШ </a:t>
            </a:r>
            <a:r>
              <a:rPr lang="uz-Cyrl-UZ" sz="32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 </a:t>
            </a:r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АРИЗАГА ИЛОВАЛАР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қоидаларга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судья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якка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чиқилади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Судья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тарафининг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илтимосномасига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муҳокамасига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тайёрлаётганда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сўралаётган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материалларини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судидан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қилиб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қилиб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чиқаётганда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ИПКнинг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231-моддасида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асослар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мавжудлигини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билдирилган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талаблар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эътирозларни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этилган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текшириш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аниқлайди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чиқаётганда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аниқлаган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ҳолатларни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текширишга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мазмунан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чиқишга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ҳақли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37-моддасининг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учинчи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қисмида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юритувида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чиқилаётган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чиқишни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қарздорнинг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илтимосномасига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кейинга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қолдириши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БЕРИШ </a:t>
            </a:r>
            <a:r>
              <a:rPr lang="uz-Cyrl-UZ" sz="32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 </a:t>
            </a:r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АРИЗАНИ ИҚТИСОДИЙ СУДДА КЎРИБ </a:t>
            </a:r>
            <a:r>
              <a:rPr lang="uz-Cyrl-UZ" sz="32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ЧИҚИШ </a:t>
            </a:r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3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мажбурий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беришни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тарафларидан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қайси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бирига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қарши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ўша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тараф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қуйидагиларни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исботловчи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этган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ҳоллардагина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этади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асосларга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ҳақиқий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тутилмаган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шартларига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келмайдиган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доирасидан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четга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чиқувчи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қамраб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олинадиган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бундай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қамраб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олинмайдиган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хулосалардан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ажратиб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фақат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қамраб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олинадиган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ижро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варақаси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беради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таркиби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судлари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тўғрисида»ги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Ўзбекистон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14, 15, 16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25-моддалари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қоидаларига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судлари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тўғрисида»ги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Ўзбекистон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10-моддасининг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биринчи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учинчи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қисмлари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талаблари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бузилган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ҳолда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чиқарилганлигини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МАЖБУРИЙ ИЖРО ЭТИШ УЧУН ИЖРО ВАРАҚАСИ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БЕРИШНИ РАД ЭТИШ </a:t>
            </a:r>
            <a:r>
              <a:rPr lang="uz-Cyrl-UZ" sz="32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АСОСЛАРИ </a:t>
            </a:r>
            <a:endParaRPr lang="uz-Cyrl-UZ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7BAD542-0EF6-4984-9541-35D1B33B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1712</Words>
  <Application>Microsoft Office PowerPoint</Application>
  <PresentationFormat>Произвольный</PresentationFormat>
  <Paragraphs>386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Tahoma</vt:lpstr>
      <vt:lpstr>Wingdings</vt:lpstr>
      <vt:lpstr>Calibri</vt:lpstr>
      <vt:lpstr>Times New Roman</vt:lpstr>
      <vt:lpstr>DejaVu Sans</vt:lpstr>
      <vt:lpstr>IBM Plex Sans</vt:lpstr>
      <vt:lpstr>Liberation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Фозилжон Отохонов - Ўзбекистон Республикаси Олий Мажлиси ҳузуридаги Қонунчилик муаммолари ва парламент тадқиқотлари Институти директори, юридик фанлари номзоди, профессор.</dc:title>
  <dc:creator>Jasur Xudoberganov</dc:creator>
  <cp:lastModifiedBy>Пользователь</cp:lastModifiedBy>
  <cp:revision>89</cp:revision>
  <cp:lastPrinted>2023-06-23T06:34:07Z</cp:lastPrinted>
  <dcterms:created xsi:type="dcterms:W3CDTF">2006-08-16T00:00:00Z</dcterms:created>
  <dcterms:modified xsi:type="dcterms:W3CDTF">2024-01-10T13:16:09Z</dcterms:modified>
  <dc:identifier>DAE_usTxEz0</dc:identifier>
</cp:coreProperties>
</file>