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1"/>
  </p:notesMasterIdLst>
  <p:sldIdLst>
    <p:sldId id="256" r:id="rId2"/>
    <p:sldId id="275" r:id="rId3"/>
    <p:sldId id="276" r:id="rId4"/>
    <p:sldId id="306" r:id="rId5"/>
    <p:sldId id="277" r:id="rId6"/>
    <p:sldId id="294" r:id="rId7"/>
    <p:sldId id="295" r:id="rId8"/>
    <p:sldId id="299" r:id="rId9"/>
    <p:sldId id="311" r:id="rId10"/>
    <p:sldId id="313" r:id="rId11"/>
    <p:sldId id="296" r:id="rId12"/>
    <p:sldId id="297" r:id="rId13"/>
    <p:sldId id="316" r:id="rId14"/>
    <p:sldId id="318" r:id="rId15"/>
    <p:sldId id="298" r:id="rId16"/>
    <p:sldId id="302" r:id="rId17"/>
    <p:sldId id="314" r:id="rId18"/>
    <p:sldId id="315" r:id="rId19"/>
    <p:sldId id="264" r:id="rId20"/>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55" autoAdjust="0"/>
    <p:restoredTop sz="86384" autoAdjust="0"/>
  </p:normalViewPr>
  <p:slideViewPr>
    <p:cSldViewPr>
      <p:cViewPr varScale="1">
        <p:scale>
          <a:sx n="123" d="100"/>
          <a:sy n="123" d="100"/>
        </p:scale>
        <p:origin x="-312"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4.xml.rels><?xml version="1.0" encoding="UTF-8" standalone="yes"?>
<Relationships xmlns="http://schemas.openxmlformats.org/package/2006/relationships"><Relationship Id="rId1" Type="http://schemas.openxmlformats.org/officeDocument/2006/relationships/image" Target="../media/image11.jpeg"/></Relationships>
</file>

<file path=ppt/diagrams/_rels/data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ata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4B24E0-9342-452A-813D-AE393755724F}"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735A1C80-5417-4CCB-9B4E-A1BA16EB66ED}">
      <dgm:prSet phldrT="[Текст]" custT="1"/>
      <dgm:spPr/>
      <dgm:t>
        <a:bodyPr/>
        <a:lstStyle/>
        <a:p>
          <a:r>
            <a:rPr lang="uz-Cyrl-UZ" sz="3200" dirty="0" smtClean="0"/>
            <a:t>Режа:</a:t>
          </a:r>
          <a:endParaRPr lang="ru-RU" sz="3200" dirty="0"/>
        </a:p>
      </dgm:t>
    </dgm:pt>
    <dgm:pt modelId="{73EB87AF-ED8B-4A35-84BF-C3E0C3DF423D}" type="parTrans" cxnId="{8F6CC4B6-4FF8-4325-8A45-38E3597089AD}">
      <dgm:prSet/>
      <dgm:spPr/>
      <dgm:t>
        <a:bodyPr/>
        <a:lstStyle/>
        <a:p>
          <a:endParaRPr lang="ru-RU"/>
        </a:p>
      </dgm:t>
    </dgm:pt>
    <dgm:pt modelId="{6ABD783D-2C1D-4931-A7D3-FE4483F2773A}" type="sibTrans" cxnId="{8F6CC4B6-4FF8-4325-8A45-38E3597089AD}">
      <dgm:prSet/>
      <dgm:spPr/>
      <dgm:t>
        <a:bodyPr/>
        <a:lstStyle/>
        <a:p>
          <a:endParaRPr lang="ru-RU"/>
        </a:p>
      </dgm:t>
    </dgm:pt>
    <dgm:pt modelId="{525D36D8-255F-44D0-BE8D-8EBB00E9740A}">
      <dgm:prSet phldrT="[Текст]" custT="1"/>
      <dgm:spPr/>
      <dgm:t>
        <a:bodyPr/>
        <a:lstStyle/>
        <a:p>
          <a:r>
            <a:rPr lang="ru-RU" sz="1600" dirty="0" smtClean="0">
              <a:solidFill>
                <a:schemeClr val="tx1"/>
              </a:solidFill>
            </a:rPr>
            <a:t> </a:t>
          </a:r>
          <a:r>
            <a:rPr lang="ru-RU" sz="1800" b="1" dirty="0" err="1" smtClean="0">
              <a:solidFill>
                <a:schemeClr val="tx1"/>
              </a:solidFill>
            </a:rPr>
            <a:t>Солиқ</a:t>
          </a:r>
          <a:r>
            <a:rPr lang="ru-RU" sz="1800" b="1" dirty="0" smtClean="0">
              <a:solidFill>
                <a:schemeClr val="tx1"/>
              </a:solidFill>
            </a:rPr>
            <a:t> </a:t>
          </a:r>
          <a:r>
            <a:rPr lang="ru-RU" sz="1800" b="1" dirty="0" err="1" smtClean="0">
              <a:solidFill>
                <a:schemeClr val="tx1"/>
              </a:solidFill>
            </a:rPr>
            <a:t>аудити</a:t>
          </a:r>
          <a:r>
            <a:rPr lang="ru-RU" sz="1800" b="1" dirty="0" smtClean="0">
              <a:solidFill>
                <a:schemeClr val="tx1"/>
              </a:solidFill>
            </a:rPr>
            <a:t> </a:t>
          </a:r>
          <a:r>
            <a:rPr lang="uz-Cyrl-UZ" sz="1800" b="1" dirty="0" smtClean="0">
              <a:solidFill>
                <a:schemeClr val="tx1"/>
              </a:solidFill>
            </a:rPr>
            <a:t>тушунчаси.</a:t>
          </a:r>
          <a:endParaRPr lang="ru-RU" sz="1800" dirty="0">
            <a:solidFill>
              <a:schemeClr val="tx1"/>
            </a:solidFill>
          </a:endParaRPr>
        </a:p>
      </dgm:t>
    </dgm:pt>
    <dgm:pt modelId="{3BE0E3E9-8012-46B1-8D74-719D3F33C5DA}" type="parTrans" cxnId="{2CA3557A-9506-489D-8865-C250990BE536}">
      <dgm:prSet/>
      <dgm:spPr/>
      <dgm:t>
        <a:bodyPr/>
        <a:lstStyle/>
        <a:p>
          <a:endParaRPr lang="ru-RU"/>
        </a:p>
      </dgm:t>
    </dgm:pt>
    <dgm:pt modelId="{BF3786BF-10B5-447A-A781-F37EB70C97C1}" type="sibTrans" cxnId="{2CA3557A-9506-489D-8865-C250990BE536}">
      <dgm:prSet/>
      <dgm:spPr/>
      <dgm:t>
        <a:bodyPr/>
        <a:lstStyle/>
        <a:p>
          <a:endParaRPr lang="ru-RU"/>
        </a:p>
      </dgm:t>
    </dgm:pt>
    <dgm:pt modelId="{82365918-11D3-4386-AA23-0E1A3D9E8F53}">
      <dgm:prSet phldrT="[Текст]" custT="1"/>
      <dgm:spPr/>
      <dgm:t>
        <a:bodyPr/>
        <a:lstStyle/>
        <a:p>
          <a:endParaRPr lang="ru-RU" sz="1400" dirty="0">
            <a:solidFill>
              <a:schemeClr val="tx1"/>
            </a:solidFill>
          </a:endParaRPr>
        </a:p>
      </dgm:t>
    </dgm:pt>
    <dgm:pt modelId="{8AA109AD-8BEB-4C8A-BC8B-9D7E710C4A1F}" type="parTrans" cxnId="{E911519C-6EC3-4F56-AB74-C32920922F34}">
      <dgm:prSet/>
      <dgm:spPr/>
      <dgm:t>
        <a:bodyPr/>
        <a:lstStyle/>
        <a:p>
          <a:endParaRPr lang="ru-RU"/>
        </a:p>
      </dgm:t>
    </dgm:pt>
    <dgm:pt modelId="{E0613535-21AA-4186-B5A7-271E1865AEC5}" type="sibTrans" cxnId="{E911519C-6EC3-4F56-AB74-C32920922F34}">
      <dgm:prSet/>
      <dgm:spPr/>
      <dgm:t>
        <a:bodyPr/>
        <a:lstStyle/>
        <a:p>
          <a:endParaRPr lang="ru-RU"/>
        </a:p>
      </dgm:t>
    </dgm:pt>
    <dgm:pt modelId="{4EFE3272-0CAC-4338-A16A-94A9AA29A5AA}">
      <dgm:prSet phldrT="[Текст]" custT="1"/>
      <dgm:spPr/>
      <dgm:t>
        <a:bodyPr/>
        <a:lstStyle/>
        <a:p>
          <a:endParaRPr lang="ru-RU" sz="1400" dirty="0">
            <a:solidFill>
              <a:schemeClr val="tx1"/>
            </a:solidFill>
          </a:endParaRPr>
        </a:p>
      </dgm:t>
    </dgm:pt>
    <dgm:pt modelId="{9EC1340D-FAA8-4EFF-9306-9AE3E5993ABA}" type="parTrans" cxnId="{494E1A8E-5322-4B74-875F-FA065A095A7B}">
      <dgm:prSet/>
      <dgm:spPr/>
      <dgm:t>
        <a:bodyPr/>
        <a:lstStyle/>
        <a:p>
          <a:endParaRPr lang="ru-RU"/>
        </a:p>
      </dgm:t>
    </dgm:pt>
    <dgm:pt modelId="{DE8307C9-91E7-44B9-BF51-890F60D3B373}" type="sibTrans" cxnId="{494E1A8E-5322-4B74-875F-FA065A095A7B}">
      <dgm:prSet/>
      <dgm:spPr/>
      <dgm:t>
        <a:bodyPr/>
        <a:lstStyle/>
        <a:p>
          <a:endParaRPr lang="ru-RU"/>
        </a:p>
      </dgm:t>
    </dgm:pt>
    <dgm:pt modelId="{B0DEE0CF-2F03-4703-95F9-EFDB2B983696}">
      <dgm:prSet custT="1"/>
      <dgm:spPr/>
      <dgm:t>
        <a:bodyPr/>
        <a:lstStyle/>
        <a:p>
          <a:r>
            <a:rPr lang="uz-Cyrl-UZ" sz="1800" b="1" dirty="0" smtClean="0">
              <a:solidFill>
                <a:schemeClr val="tx1"/>
              </a:solidFill>
            </a:rPr>
            <a:t>Солиқ аудити кимларда ўтказилади?</a:t>
          </a:r>
          <a:endParaRPr lang="ru-RU" sz="1800" dirty="0">
            <a:solidFill>
              <a:schemeClr val="tx1"/>
            </a:solidFill>
          </a:endParaRPr>
        </a:p>
      </dgm:t>
    </dgm:pt>
    <dgm:pt modelId="{11F52C0B-B983-4B55-ACD0-CE66D7B8BEA6}" type="parTrans" cxnId="{7D3E060A-15F6-4E98-A3C8-FDF0FF27CC1C}">
      <dgm:prSet/>
      <dgm:spPr/>
      <dgm:t>
        <a:bodyPr/>
        <a:lstStyle/>
        <a:p>
          <a:endParaRPr lang="ru-RU"/>
        </a:p>
      </dgm:t>
    </dgm:pt>
    <dgm:pt modelId="{469A619F-973A-451B-92A9-4699223AC8D8}" type="sibTrans" cxnId="{7D3E060A-15F6-4E98-A3C8-FDF0FF27CC1C}">
      <dgm:prSet/>
      <dgm:spPr/>
      <dgm:t>
        <a:bodyPr/>
        <a:lstStyle/>
        <a:p>
          <a:endParaRPr lang="ru-RU"/>
        </a:p>
      </dgm:t>
    </dgm:pt>
    <dgm:pt modelId="{1CE30B02-2354-4CF2-AD64-90D793F68CB4}">
      <dgm:prSet custT="1"/>
      <dgm:spPr/>
      <dgm:t>
        <a:bodyPr/>
        <a:lstStyle/>
        <a:p>
          <a:r>
            <a:rPr lang="uz-Cyrl-UZ" sz="1800" b="1" smtClean="0">
              <a:solidFill>
                <a:schemeClr val="tx1"/>
              </a:solidFill>
            </a:rPr>
            <a:t>Солиқ аудитида қайси даврлар текширилади?</a:t>
          </a:r>
          <a:endParaRPr lang="ru-RU" sz="1800">
            <a:solidFill>
              <a:schemeClr val="tx1"/>
            </a:solidFill>
          </a:endParaRPr>
        </a:p>
      </dgm:t>
    </dgm:pt>
    <dgm:pt modelId="{ED1DF90B-118F-4808-8421-313BEF30ADA5}" type="parTrans" cxnId="{67B53EDD-ACEB-402A-8E34-64B6F2DD360B}">
      <dgm:prSet/>
      <dgm:spPr/>
      <dgm:t>
        <a:bodyPr/>
        <a:lstStyle/>
        <a:p>
          <a:endParaRPr lang="ru-RU"/>
        </a:p>
      </dgm:t>
    </dgm:pt>
    <dgm:pt modelId="{8871D886-0FCD-4F7B-9F00-F2E7EEB856B3}" type="sibTrans" cxnId="{67B53EDD-ACEB-402A-8E34-64B6F2DD360B}">
      <dgm:prSet/>
      <dgm:spPr/>
      <dgm:t>
        <a:bodyPr/>
        <a:lstStyle/>
        <a:p>
          <a:endParaRPr lang="ru-RU"/>
        </a:p>
      </dgm:t>
    </dgm:pt>
    <dgm:pt modelId="{D9A7981B-D661-4523-BAC3-59B8694A62FF}">
      <dgm:prSet custT="1"/>
      <dgm:spPr/>
      <dgm:t>
        <a:bodyPr/>
        <a:lstStyle/>
        <a:p>
          <a:r>
            <a:rPr lang="uz-Cyrl-UZ" sz="1800" b="1" dirty="0" smtClean="0">
              <a:solidFill>
                <a:schemeClr val="tx1"/>
              </a:solidFill>
            </a:rPr>
            <a:t>Солиқ тўловчи текширишдан қандай хабардор қилинади?</a:t>
          </a:r>
          <a:endParaRPr lang="ru-RU" sz="1800" dirty="0">
            <a:solidFill>
              <a:schemeClr val="tx1"/>
            </a:solidFill>
          </a:endParaRPr>
        </a:p>
      </dgm:t>
    </dgm:pt>
    <dgm:pt modelId="{CC79C6E2-CAB9-4F8E-AD21-48D8812A4231}" type="parTrans" cxnId="{C0797ED5-8F87-424E-8873-936F1AF1F29A}">
      <dgm:prSet/>
      <dgm:spPr/>
      <dgm:t>
        <a:bodyPr/>
        <a:lstStyle/>
        <a:p>
          <a:endParaRPr lang="ru-RU"/>
        </a:p>
      </dgm:t>
    </dgm:pt>
    <dgm:pt modelId="{604B6B1E-60B6-4137-9F22-73339817352E}" type="sibTrans" cxnId="{C0797ED5-8F87-424E-8873-936F1AF1F29A}">
      <dgm:prSet/>
      <dgm:spPr/>
      <dgm:t>
        <a:bodyPr/>
        <a:lstStyle/>
        <a:p>
          <a:endParaRPr lang="ru-RU"/>
        </a:p>
      </dgm:t>
    </dgm:pt>
    <dgm:pt modelId="{6E2D633A-A022-40EF-9C8B-10DB033750C2}">
      <dgm:prSet custT="1"/>
      <dgm:spPr/>
      <dgm:t>
        <a:bodyPr/>
        <a:lstStyle/>
        <a:p>
          <a:r>
            <a:rPr lang="uz-Cyrl-UZ" sz="1800" b="1" smtClean="0">
              <a:solidFill>
                <a:schemeClr val="tx1"/>
              </a:solidFill>
            </a:rPr>
            <a:t>Солиқ аудитини ўтказиш муддатлари қандай?</a:t>
          </a:r>
          <a:endParaRPr lang="ru-RU" sz="1800">
            <a:solidFill>
              <a:schemeClr val="tx1"/>
            </a:solidFill>
          </a:endParaRPr>
        </a:p>
      </dgm:t>
    </dgm:pt>
    <dgm:pt modelId="{21BB3C45-F7EE-40D0-9006-1FDD8BF0330F}" type="parTrans" cxnId="{ED187336-B415-4714-9543-5AA95F7EA6DB}">
      <dgm:prSet/>
      <dgm:spPr/>
      <dgm:t>
        <a:bodyPr/>
        <a:lstStyle/>
        <a:p>
          <a:endParaRPr lang="ru-RU"/>
        </a:p>
      </dgm:t>
    </dgm:pt>
    <dgm:pt modelId="{18DB4702-9F53-4012-82EE-3CBCA3E8F9A5}" type="sibTrans" cxnId="{ED187336-B415-4714-9543-5AA95F7EA6DB}">
      <dgm:prSet/>
      <dgm:spPr/>
      <dgm:t>
        <a:bodyPr/>
        <a:lstStyle/>
        <a:p>
          <a:endParaRPr lang="ru-RU"/>
        </a:p>
      </dgm:t>
    </dgm:pt>
    <dgm:pt modelId="{3173D007-28AA-4E27-86CD-6143338FBE7F}">
      <dgm:prSet custT="1"/>
      <dgm:spPr/>
      <dgm:t>
        <a:bodyPr/>
        <a:lstStyle/>
        <a:p>
          <a:r>
            <a:rPr lang="uz-Cyrl-UZ" sz="1800" b="1" dirty="0" smtClean="0">
              <a:solidFill>
                <a:schemeClr val="tx1"/>
              </a:solidFill>
            </a:rPr>
            <a:t>Солиқ аудитини ўтказиш тартиби ва текшириш натижаларини расмийлаштириш. Ихтиёрий тугатилаётган солиқ тўловчиларда солиқ аудитини ўтказиш хусусиятлари.</a:t>
          </a:r>
          <a:endParaRPr lang="ru-RU" sz="1800" dirty="0">
            <a:solidFill>
              <a:schemeClr val="tx1"/>
            </a:solidFill>
          </a:endParaRPr>
        </a:p>
      </dgm:t>
    </dgm:pt>
    <dgm:pt modelId="{2B281D39-D374-4D76-A89D-C605EB368FFB}" type="parTrans" cxnId="{66648A91-6159-46EE-9A4D-3F5CC66CC9C3}">
      <dgm:prSet/>
      <dgm:spPr/>
      <dgm:t>
        <a:bodyPr/>
        <a:lstStyle/>
        <a:p>
          <a:endParaRPr lang="ru-RU"/>
        </a:p>
      </dgm:t>
    </dgm:pt>
    <dgm:pt modelId="{0CCC4A74-A3D8-4922-91D3-5A5DCFCC534D}" type="sibTrans" cxnId="{66648A91-6159-46EE-9A4D-3F5CC66CC9C3}">
      <dgm:prSet/>
      <dgm:spPr/>
      <dgm:t>
        <a:bodyPr/>
        <a:lstStyle/>
        <a:p>
          <a:endParaRPr lang="ru-RU"/>
        </a:p>
      </dgm:t>
    </dgm:pt>
    <dgm:pt modelId="{D99CEE95-1A91-429A-A0AE-BA20B7582C6F}">
      <dgm:prSet custT="1"/>
      <dgm:spPr/>
      <dgm:t>
        <a:bodyPr/>
        <a:lstStyle/>
        <a:p>
          <a:r>
            <a:rPr lang="uz-Cyrl-UZ" sz="1800" b="1" dirty="0" smtClean="0">
              <a:solidFill>
                <a:schemeClr val="tx1"/>
              </a:solidFill>
            </a:rPr>
            <a:t>Солиқ текширувини ўтказиш чоғида ғайриқонуний ҳаракатлар орқали зарар етказилишига йўл қўймаслик.</a:t>
          </a:r>
          <a:endParaRPr lang="ru-RU" sz="1800" dirty="0">
            <a:solidFill>
              <a:schemeClr val="tx1"/>
            </a:solidFill>
          </a:endParaRPr>
        </a:p>
      </dgm:t>
    </dgm:pt>
    <dgm:pt modelId="{5030C335-9C16-42C8-AC92-B03E0F2B00BF}" type="parTrans" cxnId="{11605BE4-16C0-4661-AFE0-6DA491BD1EA5}">
      <dgm:prSet/>
      <dgm:spPr/>
      <dgm:t>
        <a:bodyPr/>
        <a:lstStyle/>
        <a:p>
          <a:endParaRPr lang="ru-RU"/>
        </a:p>
      </dgm:t>
    </dgm:pt>
    <dgm:pt modelId="{E0FCAA1C-0625-4DD8-A11D-193AFF52B0A6}" type="sibTrans" cxnId="{11605BE4-16C0-4661-AFE0-6DA491BD1EA5}">
      <dgm:prSet/>
      <dgm:spPr/>
      <dgm:t>
        <a:bodyPr/>
        <a:lstStyle/>
        <a:p>
          <a:endParaRPr lang="ru-RU"/>
        </a:p>
      </dgm:t>
    </dgm:pt>
    <dgm:pt modelId="{DE245E2C-1B1D-43A5-87A6-9F35FC94066D}">
      <dgm:prSet custT="1"/>
      <dgm:spPr/>
      <dgm:t>
        <a:bodyPr/>
        <a:lstStyle/>
        <a:p>
          <a:r>
            <a:rPr lang="uz-Cyrl-UZ" sz="1800" b="1" dirty="0" smtClean="0">
              <a:solidFill>
                <a:schemeClr val="tx1"/>
              </a:solidFill>
            </a:rPr>
            <a:t>Солиқ текширувларининг ва солиқ назоратининг бошқа чораларининг ҳуқуқий оқибатлари. </a:t>
          </a:r>
          <a:endParaRPr lang="ru-RU" sz="1800" dirty="0">
            <a:solidFill>
              <a:schemeClr val="tx1"/>
            </a:solidFill>
          </a:endParaRPr>
        </a:p>
      </dgm:t>
    </dgm:pt>
    <dgm:pt modelId="{EA9955AE-935A-4BB3-BCCE-AE3568FC3BEC}" type="parTrans" cxnId="{3A450D66-16CB-4A22-BA12-4E5C63AAED31}">
      <dgm:prSet/>
      <dgm:spPr/>
      <dgm:t>
        <a:bodyPr/>
        <a:lstStyle/>
        <a:p>
          <a:endParaRPr lang="ru-RU"/>
        </a:p>
      </dgm:t>
    </dgm:pt>
    <dgm:pt modelId="{4490E933-B812-435B-B17B-982A44D97613}" type="sibTrans" cxnId="{3A450D66-16CB-4A22-BA12-4E5C63AAED31}">
      <dgm:prSet/>
      <dgm:spPr/>
      <dgm:t>
        <a:bodyPr/>
        <a:lstStyle/>
        <a:p>
          <a:endParaRPr lang="ru-RU"/>
        </a:p>
      </dgm:t>
    </dgm:pt>
    <dgm:pt modelId="{2940E60A-F2E0-4AD1-8842-D52C7938D043}">
      <dgm:prSet phldrT="[Текст]" custT="1"/>
      <dgm:spPr/>
      <dgm:t>
        <a:bodyPr/>
        <a:lstStyle/>
        <a:p>
          <a:endParaRPr lang="ru-RU" sz="1800" dirty="0">
            <a:solidFill>
              <a:schemeClr val="tx1"/>
            </a:solidFill>
          </a:endParaRPr>
        </a:p>
      </dgm:t>
    </dgm:pt>
    <dgm:pt modelId="{B79BB15E-7D7C-4DFC-A46D-6142F36F0ABA}" type="parTrans" cxnId="{F13C7C22-08D8-4543-A506-E2BB4DF43BB0}">
      <dgm:prSet/>
      <dgm:spPr/>
      <dgm:t>
        <a:bodyPr/>
        <a:lstStyle/>
        <a:p>
          <a:endParaRPr lang="ru-RU"/>
        </a:p>
      </dgm:t>
    </dgm:pt>
    <dgm:pt modelId="{681AB95B-9DAF-40E0-A56C-3507845732B3}" type="sibTrans" cxnId="{F13C7C22-08D8-4543-A506-E2BB4DF43BB0}">
      <dgm:prSet/>
      <dgm:spPr/>
      <dgm:t>
        <a:bodyPr/>
        <a:lstStyle/>
        <a:p>
          <a:endParaRPr lang="ru-RU"/>
        </a:p>
      </dgm:t>
    </dgm:pt>
    <dgm:pt modelId="{A5116B1F-34CA-4EC5-AA44-E02B5AB3A357}" type="pres">
      <dgm:prSet presAssocID="{114B24E0-9342-452A-813D-AE393755724F}" presName="linear" presStyleCnt="0">
        <dgm:presLayoutVars>
          <dgm:animLvl val="lvl"/>
          <dgm:resizeHandles val="exact"/>
        </dgm:presLayoutVars>
      </dgm:prSet>
      <dgm:spPr/>
      <dgm:t>
        <a:bodyPr/>
        <a:lstStyle/>
        <a:p>
          <a:endParaRPr lang="ru-RU"/>
        </a:p>
      </dgm:t>
    </dgm:pt>
    <dgm:pt modelId="{6E6BC228-C746-41A4-BF60-AB500DE37F81}" type="pres">
      <dgm:prSet presAssocID="{735A1C80-5417-4CCB-9B4E-A1BA16EB66ED}" presName="parentText" presStyleLbl="node1" presStyleIdx="0" presStyleCnt="1" custScaleY="43301" custLinFactNeighborY="5788">
        <dgm:presLayoutVars>
          <dgm:chMax val="0"/>
          <dgm:bulletEnabled val="1"/>
        </dgm:presLayoutVars>
      </dgm:prSet>
      <dgm:spPr/>
      <dgm:t>
        <a:bodyPr/>
        <a:lstStyle/>
        <a:p>
          <a:endParaRPr lang="ru-RU"/>
        </a:p>
      </dgm:t>
    </dgm:pt>
    <dgm:pt modelId="{CDC67709-0F73-4637-8829-2445336509DA}" type="pres">
      <dgm:prSet presAssocID="{735A1C80-5417-4CCB-9B4E-A1BA16EB66ED}" presName="childText" presStyleLbl="revTx" presStyleIdx="0" presStyleCnt="1" custScaleY="125324">
        <dgm:presLayoutVars>
          <dgm:bulletEnabled val="1"/>
        </dgm:presLayoutVars>
      </dgm:prSet>
      <dgm:spPr/>
      <dgm:t>
        <a:bodyPr/>
        <a:lstStyle/>
        <a:p>
          <a:endParaRPr lang="ru-RU"/>
        </a:p>
      </dgm:t>
    </dgm:pt>
  </dgm:ptLst>
  <dgm:cxnLst>
    <dgm:cxn modelId="{494E1A8E-5322-4B74-875F-FA065A095A7B}" srcId="{735A1C80-5417-4CCB-9B4E-A1BA16EB66ED}" destId="{4EFE3272-0CAC-4338-A16A-94A9AA29A5AA}" srcOrd="9" destOrd="0" parTransId="{9EC1340D-FAA8-4EFF-9306-9AE3E5993ABA}" sibTransId="{DE8307C9-91E7-44B9-BF51-890F60D3B373}"/>
    <dgm:cxn modelId="{67B53EDD-ACEB-402A-8E34-64B6F2DD360B}" srcId="{735A1C80-5417-4CCB-9B4E-A1BA16EB66ED}" destId="{1CE30B02-2354-4CF2-AD64-90D793F68CB4}" srcOrd="3" destOrd="0" parTransId="{ED1DF90B-118F-4808-8421-313BEF30ADA5}" sibTransId="{8871D886-0FCD-4F7B-9F00-F2E7EEB856B3}"/>
    <dgm:cxn modelId="{2FDF5211-E35F-44F6-AEF5-BCEB056348FF}" type="presOf" srcId="{D99CEE95-1A91-429A-A0AE-BA20B7582C6F}" destId="{CDC67709-0F73-4637-8829-2445336509DA}" srcOrd="0" destOrd="7" presId="urn:microsoft.com/office/officeart/2005/8/layout/vList2"/>
    <dgm:cxn modelId="{ED187336-B415-4714-9543-5AA95F7EA6DB}" srcId="{735A1C80-5417-4CCB-9B4E-A1BA16EB66ED}" destId="{6E2D633A-A022-40EF-9C8B-10DB033750C2}" srcOrd="5" destOrd="0" parTransId="{21BB3C45-F7EE-40D0-9006-1FDD8BF0330F}" sibTransId="{18DB4702-9F53-4012-82EE-3CBCA3E8F9A5}"/>
    <dgm:cxn modelId="{8F6CC4B6-4FF8-4325-8A45-38E3597089AD}" srcId="{114B24E0-9342-452A-813D-AE393755724F}" destId="{735A1C80-5417-4CCB-9B4E-A1BA16EB66ED}" srcOrd="0" destOrd="0" parTransId="{73EB87AF-ED8B-4A35-84BF-C3E0C3DF423D}" sibTransId="{6ABD783D-2C1D-4931-A7D3-FE4483F2773A}"/>
    <dgm:cxn modelId="{99CE47BA-EFB7-4295-B269-AAB0607D4974}" type="presOf" srcId="{525D36D8-255F-44D0-BE8D-8EBB00E9740A}" destId="{CDC67709-0F73-4637-8829-2445336509DA}" srcOrd="0" destOrd="1" presId="urn:microsoft.com/office/officeart/2005/8/layout/vList2"/>
    <dgm:cxn modelId="{648A7D55-4A3B-4872-BB27-7DEDD9ED6CD7}" type="presOf" srcId="{114B24E0-9342-452A-813D-AE393755724F}" destId="{A5116B1F-34CA-4EC5-AA44-E02B5AB3A357}" srcOrd="0" destOrd="0" presId="urn:microsoft.com/office/officeart/2005/8/layout/vList2"/>
    <dgm:cxn modelId="{C0797ED5-8F87-424E-8873-936F1AF1F29A}" srcId="{735A1C80-5417-4CCB-9B4E-A1BA16EB66ED}" destId="{D9A7981B-D661-4523-BAC3-59B8694A62FF}" srcOrd="4" destOrd="0" parTransId="{CC79C6E2-CAB9-4F8E-AD21-48D8812A4231}" sibTransId="{604B6B1E-60B6-4137-9F22-73339817352E}"/>
    <dgm:cxn modelId="{26711EAC-AB45-478D-BF4E-ACCF66B860F7}" type="presOf" srcId="{735A1C80-5417-4CCB-9B4E-A1BA16EB66ED}" destId="{6E6BC228-C746-41A4-BF60-AB500DE37F81}" srcOrd="0" destOrd="0" presId="urn:microsoft.com/office/officeart/2005/8/layout/vList2"/>
    <dgm:cxn modelId="{9A551892-8B57-419B-8CAF-75F69B18B4D7}" type="presOf" srcId="{3173D007-28AA-4E27-86CD-6143338FBE7F}" destId="{CDC67709-0F73-4637-8829-2445336509DA}" srcOrd="0" destOrd="6" presId="urn:microsoft.com/office/officeart/2005/8/layout/vList2"/>
    <dgm:cxn modelId="{2CA3557A-9506-489D-8865-C250990BE536}" srcId="{735A1C80-5417-4CCB-9B4E-A1BA16EB66ED}" destId="{525D36D8-255F-44D0-BE8D-8EBB00E9740A}" srcOrd="1" destOrd="0" parTransId="{3BE0E3E9-8012-46B1-8D74-719D3F33C5DA}" sibTransId="{BF3786BF-10B5-447A-A781-F37EB70C97C1}"/>
    <dgm:cxn modelId="{219E9C0B-4F17-4DC3-A0C1-E6C284604AB4}" type="presOf" srcId="{4EFE3272-0CAC-4338-A16A-94A9AA29A5AA}" destId="{CDC67709-0F73-4637-8829-2445336509DA}" srcOrd="0" destOrd="9" presId="urn:microsoft.com/office/officeart/2005/8/layout/vList2"/>
    <dgm:cxn modelId="{476DF9BC-FFDE-4179-842E-142D2B41A566}" type="presOf" srcId="{DE245E2C-1B1D-43A5-87A6-9F35FC94066D}" destId="{CDC67709-0F73-4637-8829-2445336509DA}" srcOrd="0" destOrd="8" presId="urn:microsoft.com/office/officeart/2005/8/layout/vList2"/>
    <dgm:cxn modelId="{6ED2B779-4553-4111-8D38-3185CF1283F3}" type="presOf" srcId="{82365918-11D3-4386-AA23-0E1A3D9E8F53}" destId="{CDC67709-0F73-4637-8829-2445336509DA}" srcOrd="0" destOrd="10" presId="urn:microsoft.com/office/officeart/2005/8/layout/vList2"/>
    <dgm:cxn modelId="{F66B1356-24CD-45F3-AEB9-79EA9317BF8F}" type="presOf" srcId="{1CE30B02-2354-4CF2-AD64-90D793F68CB4}" destId="{CDC67709-0F73-4637-8829-2445336509DA}" srcOrd="0" destOrd="3" presId="urn:microsoft.com/office/officeart/2005/8/layout/vList2"/>
    <dgm:cxn modelId="{FA56AFD3-CDC8-41ED-BD8C-279B3341D6F1}" type="presOf" srcId="{B0DEE0CF-2F03-4703-95F9-EFDB2B983696}" destId="{CDC67709-0F73-4637-8829-2445336509DA}" srcOrd="0" destOrd="2" presId="urn:microsoft.com/office/officeart/2005/8/layout/vList2"/>
    <dgm:cxn modelId="{11605BE4-16C0-4661-AFE0-6DA491BD1EA5}" srcId="{735A1C80-5417-4CCB-9B4E-A1BA16EB66ED}" destId="{D99CEE95-1A91-429A-A0AE-BA20B7582C6F}" srcOrd="7" destOrd="0" parTransId="{5030C335-9C16-42C8-AC92-B03E0F2B00BF}" sibTransId="{E0FCAA1C-0625-4DD8-A11D-193AFF52B0A6}"/>
    <dgm:cxn modelId="{18C00D36-D50B-40E4-AE63-F5550DB1EDC4}" type="presOf" srcId="{6E2D633A-A022-40EF-9C8B-10DB033750C2}" destId="{CDC67709-0F73-4637-8829-2445336509DA}" srcOrd="0" destOrd="5" presId="urn:microsoft.com/office/officeart/2005/8/layout/vList2"/>
    <dgm:cxn modelId="{A35E05CE-7BC8-4FED-AD39-FE0FB8B980E4}" type="presOf" srcId="{2940E60A-F2E0-4AD1-8842-D52C7938D043}" destId="{CDC67709-0F73-4637-8829-2445336509DA}" srcOrd="0" destOrd="0" presId="urn:microsoft.com/office/officeart/2005/8/layout/vList2"/>
    <dgm:cxn modelId="{F13C7C22-08D8-4543-A506-E2BB4DF43BB0}" srcId="{735A1C80-5417-4CCB-9B4E-A1BA16EB66ED}" destId="{2940E60A-F2E0-4AD1-8842-D52C7938D043}" srcOrd="0" destOrd="0" parTransId="{B79BB15E-7D7C-4DFC-A46D-6142F36F0ABA}" sibTransId="{681AB95B-9DAF-40E0-A56C-3507845732B3}"/>
    <dgm:cxn modelId="{3A450D66-16CB-4A22-BA12-4E5C63AAED31}" srcId="{735A1C80-5417-4CCB-9B4E-A1BA16EB66ED}" destId="{DE245E2C-1B1D-43A5-87A6-9F35FC94066D}" srcOrd="8" destOrd="0" parTransId="{EA9955AE-935A-4BB3-BCCE-AE3568FC3BEC}" sibTransId="{4490E933-B812-435B-B17B-982A44D97613}"/>
    <dgm:cxn modelId="{66648A91-6159-46EE-9A4D-3F5CC66CC9C3}" srcId="{735A1C80-5417-4CCB-9B4E-A1BA16EB66ED}" destId="{3173D007-28AA-4E27-86CD-6143338FBE7F}" srcOrd="6" destOrd="0" parTransId="{2B281D39-D374-4D76-A89D-C605EB368FFB}" sibTransId="{0CCC4A74-A3D8-4922-91D3-5A5DCFCC534D}"/>
    <dgm:cxn modelId="{E911519C-6EC3-4F56-AB74-C32920922F34}" srcId="{735A1C80-5417-4CCB-9B4E-A1BA16EB66ED}" destId="{82365918-11D3-4386-AA23-0E1A3D9E8F53}" srcOrd="10" destOrd="0" parTransId="{8AA109AD-8BEB-4C8A-BC8B-9D7E710C4A1F}" sibTransId="{E0613535-21AA-4186-B5A7-271E1865AEC5}"/>
    <dgm:cxn modelId="{7D3E060A-15F6-4E98-A3C8-FDF0FF27CC1C}" srcId="{735A1C80-5417-4CCB-9B4E-A1BA16EB66ED}" destId="{B0DEE0CF-2F03-4703-95F9-EFDB2B983696}" srcOrd="2" destOrd="0" parTransId="{11F52C0B-B983-4B55-ACD0-CE66D7B8BEA6}" sibTransId="{469A619F-973A-451B-92A9-4699223AC8D8}"/>
    <dgm:cxn modelId="{0EC6EC9A-2A56-404F-99AB-5AC233401D33}" type="presOf" srcId="{D9A7981B-D661-4523-BAC3-59B8694A62FF}" destId="{CDC67709-0F73-4637-8829-2445336509DA}" srcOrd="0" destOrd="4" presId="urn:microsoft.com/office/officeart/2005/8/layout/vList2"/>
    <dgm:cxn modelId="{FF60D4AE-6895-4647-90AF-183D513C111E}" type="presParOf" srcId="{A5116B1F-34CA-4EC5-AA44-E02B5AB3A357}" destId="{6E6BC228-C746-41A4-BF60-AB500DE37F81}" srcOrd="0" destOrd="0" presId="urn:microsoft.com/office/officeart/2005/8/layout/vList2"/>
    <dgm:cxn modelId="{3718B523-A29E-447E-93A0-A947FD19B3F6}" type="presParOf" srcId="{A5116B1F-34CA-4EC5-AA44-E02B5AB3A357}" destId="{CDC67709-0F73-4637-8829-2445336509D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A3979C-9C12-4020-911E-1E98B67F251D}" type="doc">
      <dgm:prSet loTypeId="urn:microsoft.com/office/officeart/2005/8/layout/orgChart1" loCatId="hierarchy" qsTypeId="urn:microsoft.com/office/officeart/2005/8/quickstyle/simple3" qsCatId="simple" csTypeId="urn:microsoft.com/office/officeart/2005/8/colors/colorful4" csCatId="colorful" phldr="1"/>
      <dgm:spPr/>
      <dgm:t>
        <a:bodyPr/>
        <a:lstStyle/>
        <a:p>
          <a:endParaRPr lang="ru-RU"/>
        </a:p>
      </dgm:t>
    </dgm:pt>
    <dgm:pt modelId="{8BC4F7BE-890B-426A-9451-0444B009047F}">
      <dgm:prSet phldrT="[Текст]"/>
      <dgm:spPr/>
      <dgm:t>
        <a:bodyPr/>
        <a:lstStyle/>
        <a:p>
          <a:r>
            <a:rPr lang="uz-Cyrl-UZ" dirty="0" smtClean="0"/>
            <a:t>Солиқ аудити – солиқ органлари томонидан солиқ тўловчининг муайян давр учун солиқлар ва йиғимларнинг ҳисобланиши ҳамда тўланашининг тўғрилигини текшириш мақсадида, унинг бухгалтерия, молия, статистика, банк ҳамда бошқа ҳужжатларини ўрганиш ва таққослашдир</a:t>
          </a:r>
          <a:endParaRPr lang="ru-RU" b="0" dirty="0">
            <a:effectLst/>
          </a:endParaRPr>
        </a:p>
      </dgm:t>
    </dgm:pt>
    <dgm:pt modelId="{A950AB46-441B-41D6-B3FB-CFA1B6C24D79}" type="parTrans" cxnId="{4F8197CC-F7C4-4089-B4F1-F72CC1BC4B69}">
      <dgm:prSet/>
      <dgm:spPr/>
      <dgm:t>
        <a:bodyPr/>
        <a:lstStyle/>
        <a:p>
          <a:endParaRPr lang="ru-RU" b="0">
            <a:solidFill>
              <a:schemeClr val="tx1"/>
            </a:solidFill>
            <a:effectLst/>
          </a:endParaRPr>
        </a:p>
      </dgm:t>
    </dgm:pt>
    <dgm:pt modelId="{28981E11-2730-4FB0-BB96-475D8EF1AF1F}" type="sibTrans" cxnId="{4F8197CC-F7C4-4089-B4F1-F72CC1BC4B69}">
      <dgm:prSet/>
      <dgm:spPr/>
      <dgm:t>
        <a:bodyPr/>
        <a:lstStyle/>
        <a:p>
          <a:endParaRPr lang="ru-RU" b="0">
            <a:solidFill>
              <a:schemeClr val="tx1"/>
            </a:solidFill>
            <a:effectLst/>
          </a:endParaRPr>
        </a:p>
      </dgm:t>
    </dgm:pt>
    <dgm:pt modelId="{0E01D8B8-47D0-4B0A-8C5D-7FD41494C631}">
      <dgm:prSet phldrT="[Текст]" custT="1"/>
      <dgm:spPr/>
      <dgm:t>
        <a:bodyPr/>
        <a:lstStyle/>
        <a:p>
          <a:r>
            <a:rPr lang="uz-Cyrl-UZ" sz="2400" b="1" dirty="0" smtClean="0">
              <a:effectLst/>
              <a:latin typeface="Times New Roman" panose="02020603050405020304" pitchFamily="18" charset="0"/>
              <a:ea typeface="Times New Roman" panose="02020603050405020304" pitchFamily="18" charset="0"/>
            </a:rPr>
            <a:t>Солиқ аудити</a:t>
          </a:r>
          <a:endParaRPr lang="ru-RU" sz="2400" b="1" dirty="0">
            <a:effectLst/>
          </a:endParaRPr>
        </a:p>
      </dgm:t>
    </dgm:pt>
    <dgm:pt modelId="{D4A6B248-5CC5-4109-8707-CAD2042A6AE2}" type="sibTrans" cxnId="{FB4F8A28-4555-4333-895F-73620374814D}">
      <dgm:prSet/>
      <dgm:spPr/>
      <dgm:t>
        <a:bodyPr/>
        <a:lstStyle/>
        <a:p>
          <a:endParaRPr lang="ru-RU" b="0">
            <a:solidFill>
              <a:schemeClr val="tx1"/>
            </a:solidFill>
            <a:effectLst/>
          </a:endParaRPr>
        </a:p>
      </dgm:t>
    </dgm:pt>
    <dgm:pt modelId="{D69558E4-37A8-4316-98C1-F431DF428F77}" type="parTrans" cxnId="{FB4F8A28-4555-4333-895F-73620374814D}">
      <dgm:prSet/>
      <dgm:spPr/>
      <dgm:t>
        <a:bodyPr/>
        <a:lstStyle/>
        <a:p>
          <a:endParaRPr lang="ru-RU" b="0">
            <a:solidFill>
              <a:schemeClr val="tx1"/>
            </a:solidFill>
            <a:effectLst/>
          </a:endParaRPr>
        </a:p>
      </dgm:t>
    </dgm:pt>
    <dgm:pt modelId="{C3361ED3-07E4-4AE0-A71D-A79F299F358E}">
      <dgm:prSet/>
      <dgm:spPr/>
      <dgm:t>
        <a:bodyPr/>
        <a:lstStyle/>
        <a:p>
          <a:r>
            <a:rPr lang="uz-Cyrl-UZ" smtClean="0"/>
            <a:t>Солиқ аудити Ўзбекистон Республикаси Солиқ кодекси Ўзбекистон Республикаси Давлат солиқ қўмитасининг 2020 йил 18 майдаги </a:t>
          </a:r>
          <a:br>
            <a:rPr lang="uz-Cyrl-UZ" smtClean="0"/>
          </a:br>
          <a:r>
            <a:rPr lang="uz-Cyrl-UZ" smtClean="0"/>
            <a:t>2020-17-сон </a:t>
          </a:r>
          <a:r>
            <a:rPr lang="uz-Cyrl-UZ" u="none" smtClean="0"/>
            <a:t>қарори</a:t>
          </a:r>
          <a:r>
            <a:rPr lang="uz-Cyrl-UZ" smtClean="0"/>
            <a:t> билан тасдиқланган “Солиқ аудитини ўтказиш тўғрисида”ги Низом асосида ўтказилади.</a:t>
          </a:r>
          <a:endParaRPr lang="ru-RU"/>
        </a:p>
      </dgm:t>
    </dgm:pt>
    <dgm:pt modelId="{9A151263-AFE3-4F1B-8254-1BB5BDC068E2}" type="parTrans" cxnId="{3C4A4D1F-F06C-4788-9E61-1AE74C40FA98}">
      <dgm:prSet/>
      <dgm:spPr/>
      <dgm:t>
        <a:bodyPr/>
        <a:lstStyle/>
        <a:p>
          <a:endParaRPr lang="ru-RU"/>
        </a:p>
      </dgm:t>
    </dgm:pt>
    <dgm:pt modelId="{0A40994E-6441-4244-8928-5A8680B711A6}" type="sibTrans" cxnId="{3C4A4D1F-F06C-4788-9E61-1AE74C40FA98}">
      <dgm:prSet/>
      <dgm:spPr/>
      <dgm:t>
        <a:bodyPr/>
        <a:lstStyle/>
        <a:p>
          <a:endParaRPr lang="ru-RU"/>
        </a:p>
      </dgm:t>
    </dgm:pt>
    <dgm:pt modelId="{A7D91FE4-6C10-46AD-9784-CAF2C1212766}" type="pres">
      <dgm:prSet presAssocID="{CFA3979C-9C12-4020-911E-1E98B67F251D}" presName="hierChild1" presStyleCnt="0">
        <dgm:presLayoutVars>
          <dgm:orgChart val="1"/>
          <dgm:chPref val="1"/>
          <dgm:dir/>
          <dgm:animOne val="branch"/>
          <dgm:animLvl val="lvl"/>
          <dgm:resizeHandles/>
        </dgm:presLayoutVars>
      </dgm:prSet>
      <dgm:spPr/>
      <dgm:t>
        <a:bodyPr/>
        <a:lstStyle/>
        <a:p>
          <a:endParaRPr lang="ru-RU"/>
        </a:p>
      </dgm:t>
    </dgm:pt>
    <dgm:pt modelId="{603E809D-2121-402F-883A-35B71A2FD1AD}" type="pres">
      <dgm:prSet presAssocID="{0E01D8B8-47D0-4B0A-8C5D-7FD41494C631}" presName="hierRoot1" presStyleCnt="0">
        <dgm:presLayoutVars>
          <dgm:hierBranch val="init"/>
        </dgm:presLayoutVars>
      </dgm:prSet>
      <dgm:spPr/>
    </dgm:pt>
    <dgm:pt modelId="{012C26CA-72F2-40A6-BF2F-5D1FE5B9E1EF}" type="pres">
      <dgm:prSet presAssocID="{0E01D8B8-47D0-4B0A-8C5D-7FD41494C631}" presName="rootComposite1" presStyleCnt="0"/>
      <dgm:spPr/>
    </dgm:pt>
    <dgm:pt modelId="{2B1253AB-4323-478E-BF1D-E15D8ED52E6B}" type="pres">
      <dgm:prSet presAssocID="{0E01D8B8-47D0-4B0A-8C5D-7FD41494C631}" presName="rootText1" presStyleLbl="node0" presStyleIdx="0" presStyleCnt="1">
        <dgm:presLayoutVars>
          <dgm:chPref val="3"/>
        </dgm:presLayoutVars>
      </dgm:prSet>
      <dgm:spPr/>
      <dgm:t>
        <a:bodyPr/>
        <a:lstStyle/>
        <a:p>
          <a:endParaRPr lang="ru-RU"/>
        </a:p>
      </dgm:t>
    </dgm:pt>
    <dgm:pt modelId="{1F7541E0-AFCA-4363-9480-C6986AA7A2C6}" type="pres">
      <dgm:prSet presAssocID="{0E01D8B8-47D0-4B0A-8C5D-7FD41494C631}" presName="rootConnector1" presStyleLbl="node1" presStyleIdx="0" presStyleCnt="0"/>
      <dgm:spPr/>
      <dgm:t>
        <a:bodyPr/>
        <a:lstStyle/>
        <a:p>
          <a:endParaRPr lang="ru-RU"/>
        </a:p>
      </dgm:t>
    </dgm:pt>
    <dgm:pt modelId="{E56A1F2E-F426-4AA9-8350-0F59FE135FFC}" type="pres">
      <dgm:prSet presAssocID="{0E01D8B8-47D0-4B0A-8C5D-7FD41494C631}" presName="hierChild2" presStyleCnt="0"/>
      <dgm:spPr/>
    </dgm:pt>
    <dgm:pt modelId="{D92D11AA-9DDB-4999-B960-10B34BF82E9E}" type="pres">
      <dgm:prSet presAssocID="{A950AB46-441B-41D6-B3FB-CFA1B6C24D79}" presName="Name37" presStyleLbl="parChTrans1D2" presStyleIdx="0" presStyleCnt="2"/>
      <dgm:spPr/>
      <dgm:t>
        <a:bodyPr/>
        <a:lstStyle/>
        <a:p>
          <a:endParaRPr lang="ru-RU"/>
        </a:p>
      </dgm:t>
    </dgm:pt>
    <dgm:pt modelId="{19093D0F-D559-4978-82F3-AD930E835844}" type="pres">
      <dgm:prSet presAssocID="{8BC4F7BE-890B-426A-9451-0444B009047F}" presName="hierRoot2" presStyleCnt="0">
        <dgm:presLayoutVars>
          <dgm:hierBranch val="init"/>
        </dgm:presLayoutVars>
      </dgm:prSet>
      <dgm:spPr/>
    </dgm:pt>
    <dgm:pt modelId="{E36EB232-21E0-465B-8319-C337B9F47D40}" type="pres">
      <dgm:prSet presAssocID="{8BC4F7BE-890B-426A-9451-0444B009047F}" presName="rootComposite" presStyleCnt="0"/>
      <dgm:spPr/>
    </dgm:pt>
    <dgm:pt modelId="{C9F9CBE2-0FCA-44C5-82E5-9B24C7FA30DD}" type="pres">
      <dgm:prSet presAssocID="{8BC4F7BE-890B-426A-9451-0444B009047F}" presName="rootText" presStyleLbl="node2" presStyleIdx="0" presStyleCnt="2" custScaleX="134445">
        <dgm:presLayoutVars>
          <dgm:chPref val="3"/>
        </dgm:presLayoutVars>
      </dgm:prSet>
      <dgm:spPr/>
      <dgm:t>
        <a:bodyPr/>
        <a:lstStyle/>
        <a:p>
          <a:endParaRPr lang="ru-RU"/>
        </a:p>
      </dgm:t>
    </dgm:pt>
    <dgm:pt modelId="{C52864C2-2D2D-4534-963E-805F0110148C}" type="pres">
      <dgm:prSet presAssocID="{8BC4F7BE-890B-426A-9451-0444B009047F}" presName="rootConnector" presStyleLbl="node2" presStyleIdx="0" presStyleCnt="2"/>
      <dgm:spPr/>
      <dgm:t>
        <a:bodyPr/>
        <a:lstStyle/>
        <a:p>
          <a:endParaRPr lang="ru-RU"/>
        </a:p>
      </dgm:t>
    </dgm:pt>
    <dgm:pt modelId="{BF44064A-1A32-4C07-AB51-15B8F8DFF3AF}" type="pres">
      <dgm:prSet presAssocID="{8BC4F7BE-890B-426A-9451-0444B009047F}" presName="hierChild4" presStyleCnt="0"/>
      <dgm:spPr/>
    </dgm:pt>
    <dgm:pt modelId="{F6E89C47-98D0-48FD-82D6-B56923E481A0}" type="pres">
      <dgm:prSet presAssocID="{8BC4F7BE-890B-426A-9451-0444B009047F}" presName="hierChild5" presStyleCnt="0"/>
      <dgm:spPr/>
    </dgm:pt>
    <dgm:pt modelId="{869D5118-18C1-477E-A49B-C18E5D379C8F}" type="pres">
      <dgm:prSet presAssocID="{9A151263-AFE3-4F1B-8254-1BB5BDC068E2}" presName="Name37" presStyleLbl="parChTrans1D2" presStyleIdx="1" presStyleCnt="2"/>
      <dgm:spPr/>
      <dgm:t>
        <a:bodyPr/>
        <a:lstStyle/>
        <a:p>
          <a:endParaRPr lang="ru-RU"/>
        </a:p>
      </dgm:t>
    </dgm:pt>
    <dgm:pt modelId="{0842389B-0A6C-424D-8AD8-50624426F620}" type="pres">
      <dgm:prSet presAssocID="{C3361ED3-07E4-4AE0-A71D-A79F299F358E}" presName="hierRoot2" presStyleCnt="0">
        <dgm:presLayoutVars>
          <dgm:hierBranch val="init"/>
        </dgm:presLayoutVars>
      </dgm:prSet>
      <dgm:spPr/>
    </dgm:pt>
    <dgm:pt modelId="{FED51A92-FD8C-4FCD-B96F-BA9CA17ABE42}" type="pres">
      <dgm:prSet presAssocID="{C3361ED3-07E4-4AE0-A71D-A79F299F358E}" presName="rootComposite" presStyleCnt="0"/>
      <dgm:spPr/>
    </dgm:pt>
    <dgm:pt modelId="{C5AFE7F2-02FB-43EC-82A7-3A258B621CD0}" type="pres">
      <dgm:prSet presAssocID="{C3361ED3-07E4-4AE0-A71D-A79F299F358E}" presName="rootText" presStyleLbl="node2" presStyleIdx="1" presStyleCnt="2" custScaleX="134015">
        <dgm:presLayoutVars>
          <dgm:chPref val="3"/>
        </dgm:presLayoutVars>
      </dgm:prSet>
      <dgm:spPr/>
      <dgm:t>
        <a:bodyPr/>
        <a:lstStyle/>
        <a:p>
          <a:endParaRPr lang="ru-RU"/>
        </a:p>
      </dgm:t>
    </dgm:pt>
    <dgm:pt modelId="{5ACFEB54-4554-413B-A6DC-56C5999450F7}" type="pres">
      <dgm:prSet presAssocID="{C3361ED3-07E4-4AE0-A71D-A79F299F358E}" presName="rootConnector" presStyleLbl="node2" presStyleIdx="1" presStyleCnt="2"/>
      <dgm:spPr/>
      <dgm:t>
        <a:bodyPr/>
        <a:lstStyle/>
        <a:p>
          <a:endParaRPr lang="ru-RU"/>
        </a:p>
      </dgm:t>
    </dgm:pt>
    <dgm:pt modelId="{3A501698-A24F-4E52-8903-AFC6994B6133}" type="pres">
      <dgm:prSet presAssocID="{C3361ED3-07E4-4AE0-A71D-A79F299F358E}" presName="hierChild4" presStyleCnt="0"/>
      <dgm:spPr/>
    </dgm:pt>
    <dgm:pt modelId="{A71B7604-015D-43C7-B555-CF400AEC7899}" type="pres">
      <dgm:prSet presAssocID="{C3361ED3-07E4-4AE0-A71D-A79F299F358E}" presName="hierChild5" presStyleCnt="0"/>
      <dgm:spPr/>
    </dgm:pt>
    <dgm:pt modelId="{ECB7371C-A775-4DF0-BF2B-A3E5840DD029}" type="pres">
      <dgm:prSet presAssocID="{0E01D8B8-47D0-4B0A-8C5D-7FD41494C631}" presName="hierChild3" presStyleCnt="0"/>
      <dgm:spPr/>
    </dgm:pt>
  </dgm:ptLst>
  <dgm:cxnLst>
    <dgm:cxn modelId="{4F8197CC-F7C4-4089-B4F1-F72CC1BC4B69}" srcId="{0E01D8B8-47D0-4B0A-8C5D-7FD41494C631}" destId="{8BC4F7BE-890B-426A-9451-0444B009047F}" srcOrd="0" destOrd="0" parTransId="{A950AB46-441B-41D6-B3FB-CFA1B6C24D79}" sibTransId="{28981E11-2730-4FB0-BB96-475D8EF1AF1F}"/>
    <dgm:cxn modelId="{FB4F8A28-4555-4333-895F-73620374814D}" srcId="{CFA3979C-9C12-4020-911E-1E98B67F251D}" destId="{0E01D8B8-47D0-4B0A-8C5D-7FD41494C631}" srcOrd="0" destOrd="0" parTransId="{D69558E4-37A8-4316-98C1-F431DF428F77}" sibTransId="{D4A6B248-5CC5-4109-8707-CAD2042A6AE2}"/>
    <dgm:cxn modelId="{A591EEC0-774D-4B3A-B893-77BD0E8D2F37}" type="presOf" srcId="{C3361ED3-07E4-4AE0-A71D-A79F299F358E}" destId="{5ACFEB54-4554-413B-A6DC-56C5999450F7}" srcOrd="1" destOrd="0" presId="urn:microsoft.com/office/officeart/2005/8/layout/orgChart1"/>
    <dgm:cxn modelId="{B7CE2019-9985-4FF0-8F4B-6B4968FA87E0}" type="presOf" srcId="{9A151263-AFE3-4F1B-8254-1BB5BDC068E2}" destId="{869D5118-18C1-477E-A49B-C18E5D379C8F}" srcOrd="0" destOrd="0" presId="urn:microsoft.com/office/officeart/2005/8/layout/orgChart1"/>
    <dgm:cxn modelId="{327A4FD1-673A-4B8E-8137-FD45DB965A3F}" type="presOf" srcId="{CFA3979C-9C12-4020-911E-1E98B67F251D}" destId="{A7D91FE4-6C10-46AD-9784-CAF2C1212766}" srcOrd="0" destOrd="0" presId="urn:microsoft.com/office/officeart/2005/8/layout/orgChart1"/>
    <dgm:cxn modelId="{7BDEF8B4-B749-4961-B672-842F87166767}" type="presOf" srcId="{8BC4F7BE-890B-426A-9451-0444B009047F}" destId="{C52864C2-2D2D-4534-963E-805F0110148C}" srcOrd="1" destOrd="0" presId="urn:microsoft.com/office/officeart/2005/8/layout/orgChart1"/>
    <dgm:cxn modelId="{0E8ADDC2-08E3-46EA-8CF7-B94A9B0DCCB5}" type="presOf" srcId="{0E01D8B8-47D0-4B0A-8C5D-7FD41494C631}" destId="{1F7541E0-AFCA-4363-9480-C6986AA7A2C6}" srcOrd="1" destOrd="0" presId="urn:microsoft.com/office/officeart/2005/8/layout/orgChart1"/>
    <dgm:cxn modelId="{D06136CE-07D2-4844-866F-1AC8D8B4F321}" type="presOf" srcId="{A950AB46-441B-41D6-B3FB-CFA1B6C24D79}" destId="{D92D11AA-9DDB-4999-B960-10B34BF82E9E}" srcOrd="0" destOrd="0" presId="urn:microsoft.com/office/officeart/2005/8/layout/orgChart1"/>
    <dgm:cxn modelId="{0C1DD80B-F239-43E3-A91E-A7B39212376E}" type="presOf" srcId="{8BC4F7BE-890B-426A-9451-0444B009047F}" destId="{C9F9CBE2-0FCA-44C5-82E5-9B24C7FA30DD}" srcOrd="0" destOrd="0" presId="urn:microsoft.com/office/officeart/2005/8/layout/orgChart1"/>
    <dgm:cxn modelId="{4F3AB845-920F-4851-9CDD-F4A8A3E85DFF}" type="presOf" srcId="{0E01D8B8-47D0-4B0A-8C5D-7FD41494C631}" destId="{2B1253AB-4323-478E-BF1D-E15D8ED52E6B}" srcOrd="0" destOrd="0" presId="urn:microsoft.com/office/officeart/2005/8/layout/orgChart1"/>
    <dgm:cxn modelId="{3C4A4D1F-F06C-4788-9E61-1AE74C40FA98}" srcId="{0E01D8B8-47D0-4B0A-8C5D-7FD41494C631}" destId="{C3361ED3-07E4-4AE0-A71D-A79F299F358E}" srcOrd="1" destOrd="0" parTransId="{9A151263-AFE3-4F1B-8254-1BB5BDC068E2}" sibTransId="{0A40994E-6441-4244-8928-5A8680B711A6}"/>
    <dgm:cxn modelId="{19952D7B-0488-4149-985F-EF956834A45D}" type="presOf" srcId="{C3361ED3-07E4-4AE0-A71D-A79F299F358E}" destId="{C5AFE7F2-02FB-43EC-82A7-3A258B621CD0}" srcOrd="0" destOrd="0" presId="urn:microsoft.com/office/officeart/2005/8/layout/orgChart1"/>
    <dgm:cxn modelId="{682807B8-30F1-4A4D-ACA7-C2996DF89E12}" type="presParOf" srcId="{A7D91FE4-6C10-46AD-9784-CAF2C1212766}" destId="{603E809D-2121-402F-883A-35B71A2FD1AD}" srcOrd="0" destOrd="0" presId="urn:microsoft.com/office/officeart/2005/8/layout/orgChart1"/>
    <dgm:cxn modelId="{467F995B-F1A6-4BBB-BCF5-C0E62FBE40CE}" type="presParOf" srcId="{603E809D-2121-402F-883A-35B71A2FD1AD}" destId="{012C26CA-72F2-40A6-BF2F-5D1FE5B9E1EF}" srcOrd="0" destOrd="0" presId="urn:microsoft.com/office/officeart/2005/8/layout/orgChart1"/>
    <dgm:cxn modelId="{72DC236C-E898-4BCF-BF2C-5DC82DB18784}" type="presParOf" srcId="{012C26CA-72F2-40A6-BF2F-5D1FE5B9E1EF}" destId="{2B1253AB-4323-478E-BF1D-E15D8ED52E6B}" srcOrd="0" destOrd="0" presId="urn:microsoft.com/office/officeart/2005/8/layout/orgChart1"/>
    <dgm:cxn modelId="{1BB7818F-2E48-4A87-8735-6959BB34E0A9}" type="presParOf" srcId="{012C26CA-72F2-40A6-BF2F-5D1FE5B9E1EF}" destId="{1F7541E0-AFCA-4363-9480-C6986AA7A2C6}" srcOrd="1" destOrd="0" presId="urn:microsoft.com/office/officeart/2005/8/layout/orgChart1"/>
    <dgm:cxn modelId="{56C387CA-7BE4-4BCD-B4CB-EEC0CD81691E}" type="presParOf" srcId="{603E809D-2121-402F-883A-35B71A2FD1AD}" destId="{E56A1F2E-F426-4AA9-8350-0F59FE135FFC}" srcOrd="1" destOrd="0" presId="urn:microsoft.com/office/officeart/2005/8/layout/orgChart1"/>
    <dgm:cxn modelId="{D9EA8B44-52F2-4B2C-88C9-ED9EA9E24E9A}" type="presParOf" srcId="{E56A1F2E-F426-4AA9-8350-0F59FE135FFC}" destId="{D92D11AA-9DDB-4999-B960-10B34BF82E9E}" srcOrd="0" destOrd="0" presId="urn:microsoft.com/office/officeart/2005/8/layout/orgChart1"/>
    <dgm:cxn modelId="{1A23BF5C-01EF-4F74-9E02-D46A41977095}" type="presParOf" srcId="{E56A1F2E-F426-4AA9-8350-0F59FE135FFC}" destId="{19093D0F-D559-4978-82F3-AD930E835844}" srcOrd="1" destOrd="0" presId="urn:microsoft.com/office/officeart/2005/8/layout/orgChart1"/>
    <dgm:cxn modelId="{4C8264D4-B577-4A4E-9D34-3DB584892B84}" type="presParOf" srcId="{19093D0F-D559-4978-82F3-AD930E835844}" destId="{E36EB232-21E0-465B-8319-C337B9F47D40}" srcOrd="0" destOrd="0" presId="urn:microsoft.com/office/officeart/2005/8/layout/orgChart1"/>
    <dgm:cxn modelId="{67039E2F-3628-4F12-ACA0-8DF5A052DBD5}" type="presParOf" srcId="{E36EB232-21E0-465B-8319-C337B9F47D40}" destId="{C9F9CBE2-0FCA-44C5-82E5-9B24C7FA30DD}" srcOrd="0" destOrd="0" presId="urn:microsoft.com/office/officeart/2005/8/layout/orgChart1"/>
    <dgm:cxn modelId="{C738F128-ED81-47E8-BD86-19386557F519}" type="presParOf" srcId="{E36EB232-21E0-465B-8319-C337B9F47D40}" destId="{C52864C2-2D2D-4534-963E-805F0110148C}" srcOrd="1" destOrd="0" presId="urn:microsoft.com/office/officeart/2005/8/layout/orgChart1"/>
    <dgm:cxn modelId="{8016108D-9C0D-46FA-9CF7-3BECE32949D2}" type="presParOf" srcId="{19093D0F-D559-4978-82F3-AD930E835844}" destId="{BF44064A-1A32-4C07-AB51-15B8F8DFF3AF}" srcOrd="1" destOrd="0" presId="urn:microsoft.com/office/officeart/2005/8/layout/orgChart1"/>
    <dgm:cxn modelId="{47C29509-91E4-4338-95A7-E9AABE886376}" type="presParOf" srcId="{19093D0F-D559-4978-82F3-AD930E835844}" destId="{F6E89C47-98D0-48FD-82D6-B56923E481A0}" srcOrd="2" destOrd="0" presId="urn:microsoft.com/office/officeart/2005/8/layout/orgChart1"/>
    <dgm:cxn modelId="{DB7B89DF-CAEF-4E49-85B7-83D7BCB0F0DC}" type="presParOf" srcId="{E56A1F2E-F426-4AA9-8350-0F59FE135FFC}" destId="{869D5118-18C1-477E-A49B-C18E5D379C8F}" srcOrd="2" destOrd="0" presId="urn:microsoft.com/office/officeart/2005/8/layout/orgChart1"/>
    <dgm:cxn modelId="{E274DD31-02C5-460F-BA3E-1C2D2AB5E324}" type="presParOf" srcId="{E56A1F2E-F426-4AA9-8350-0F59FE135FFC}" destId="{0842389B-0A6C-424D-8AD8-50624426F620}" srcOrd="3" destOrd="0" presId="urn:microsoft.com/office/officeart/2005/8/layout/orgChart1"/>
    <dgm:cxn modelId="{46752DD1-378E-4D74-9EB9-2A085BB6915E}" type="presParOf" srcId="{0842389B-0A6C-424D-8AD8-50624426F620}" destId="{FED51A92-FD8C-4FCD-B96F-BA9CA17ABE42}" srcOrd="0" destOrd="0" presId="urn:microsoft.com/office/officeart/2005/8/layout/orgChart1"/>
    <dgm:cxn modelId="{B7080FC1-607F-4336-836A-003246B5CD38}" type="presParOf" srcId="{FED51A92-FD8C-4FCD-B96F-BA9CA17ABE42}" destId="{C5AFE7F2-02FB-43EC-82A7-3A258B621CD0}" srcOrd="0" destOrd="0" presId="urn:microsoft.com/office/officeart/2005/8/layout/orgChart1"/>
    <dgm:cxn modelId="{14E36070-381D-4939-AF44-5F5BCC87C1DE}" type="presParOf" srcId="{FED51A92-FD8C-4FCD-B96F-BA9CA17ABE42}" destId="{5ACFEB54-4554-413B-A6DC-56C5999450F7}" srcOrd="1" destOrd="0" presId="urn:microsoft.com/office/officeart/2005/8/layout/orgChart1"/>
    <dgm:cxn modelId="{2F6602A8-9E4E-43EA-9CFF-106ED661B5F8}" type="presParOf" srcId="{0842389B-0A6C-424D-8AD8-50624426F620}" destId="{3A501698-A24F-4E52-8903-AFC6994B6133}" srcOrd="1" destOrd="0" presId="urn:microsoft.com/office/officeart/2005/8/layout/orgChart1"/>
    <dgm:cxn modelId="{AE0BAAA2-D832-499F-8AF8-14FC90141570}" type="presParOf" srcId="{0842389B-0A6C-424D-8AD8-50624426F620}" destId="{A71B7604-015D-43C7-B555-CF400AEC7899}" srcOrd="2" destOrd="0" presId="urn:microsoft.com/office/officeart/2005/8/layout/orgChart1"/>
    <dgm:cxn modelId="{7EFCF431-7AC0-4354-9B6F-E96EC95C55C2}" type="presParOf" srcId="{603E809D-2121-402F-883A-35B71A2FD1AD}" destId="{ECB7371C-A775-4DF0-BF2B-A3E5840DD02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6764A5-59D0-48F4-835F-736DE4E410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6A167A77-602D-4077-835B-9ACA40EDB7EC}">
      <dgm:prSet phldrT="[Текст]"/>
      <dgm:spPr/>
      <dgm:t>
        <a:bodyPr/>
        <a:lstStyle/>
        <a:p>
          <a:r>
            <a:rPr lang="uz-Cyrl-UZ" dirty="0" smtClean="0"/>
            <a:t>ЗАРАР</a:t>
          </a:r>
          <a:endParaRPr lang="ru-RU" dirty="0"/>
        </a:p>
      </dgm:t>
    </dgm:pt>
    <dgm:pt modelId="{C3E1D569-672D-4D67-867B-866E2A321F8F}" type="parTrans" cxnId="{7598B163-C34D-44BF-B4CC-8AE51049B000}">
      <dgm:prSet/>
      <dgm:spPr/>
      <dgm:t>
        <a:bodyPr/>
        <a:lstStyle/>
        <a:p>
          <a:endParaRPr lang="ru-RU"/>
        </a:p>
      </dgm:t>
    </dgm:pt>
    <dgm:pt modelId="{F7DC67C7-2EE2-447A-9C12-0AEC6DB65AD9}" type="sibTrans" cxnId="{7598B163-C34D-44BF-B4CC-8AE51049B000}">
      <dgm:prSet/>
      <dgm:spPr/>
      <dgm:t>
        <a:bodyPr/>
        <a:lstStyle/>
        <a:p>
          <a:endParaRPr lang="ru-RU"/>
        </a:p>
      </dgm:t>
    </dgm:pt>
    <dgm:pt modelId="{F47D68E4-290C-49D9-AFB5-3455C9DE9ACF}">
      <dgm:prSet phldrT="[Текст]"/>
      <dgm:spPr/>
      <dgm:t>
        <a:bodyPr/>
        <a:lstStyle/>
        <a:p>
          <a:r>
            <a:rPr lang="uz-Cyrl-UZ" dirty="0" smtClean="0"/>
            <a:t>Ўзбекистон Республикаси Солиқ кодексининг 155-моддасига мувофиқ, солиқ текширувини ўтказиш чоғида текширилаётган шахсларга ёки уларнинг эгалигида, фойдаланишида ёхуд тасарруфида бўлган мол-мулкка ғайриқонуний ҳаракатлар орқали зарар етказилишига йўл қўйилмайди</a:t>
          </a:r>
          <a:endParaRPr lang="ru-RU" dirty="0"/>
        </a:p>
      </dgm:t>
    </dgm:pt>
    <dgm:pt modelId="{EDC4805C-F3EE-486A-BFDD-E09BA612C1C4}" type="parTrans" cxnId="{D69F09D9-D094-400C-A064-7E668D0A23D2}">
      <dgm:prSet/>
      <dgm:spPr/>
      <dgm:t>
        <a:bodyPr/>
        <a:lstStyle/>
        <a:p>
          <a:endParaRPr lang="ru-RU"/>
        </a:p>
      </dgm:t>
    </dgm:pt>
    <dgm:pt modelId="{C4327F16-A603-40B6-BD67-D6C35073EDC5}" type="sibTrans" cxnId="{D69F09D9-D094-400C-A064-7E668D0A23D2}">
      <dgm:prSet/>
      <dgm:spPr/>
      <dgm:t>
        <a:bodyPr/>
        <a:lstStyle/>
        <a:p>
          <a:endParaRPr lang="ru-RU"/>
        </a:p>
      </dgm:t>
    </dgm:pt>
    <dgm:pt modelId="{FE13588D-1BE5-446C-98D8-16ED3CC123A1}">
      <dgm:prSet phldrT="[Текст]"/>
      <dgm:spPr/>
      <dgm:t>
        <a:bodyPr/>
        <a:lstStyle/>
        <a:p>
          <a:r>
            <a:rPr lang="uz-Cyrl-UZ" dirty="0" smtClean="0"/>
            <a:t>ҚОПЛАШ</a:t>
          </a:r>
          <a:endParaRPr lang="ru-RU" dirty="0"/>
        </a:p>
      </dgm:t>
    </dgm:pt>
    <dgm:pt modelId="{1E864F44-FBBB-4DF5-8065-962BB90F2BF8}" type="parTrans" cxnId="{6CA1AA21-E2B9-40D0-A37D-34194B772B0F}">
      <dgm:prSet/>
      <dgm:spPr/>
      <dgm:t>
        <a:bodyPr/>
        <a:lstStyle/>
        <a:p>
          <a:endParaRPr lang="ru-RU"/>
        </a:p>
      </dgm:t>
    </dgm:pt>
    <dgm:pt modelId="{91E857EB-7C33-4837-B007-4F192CFB554F}" type="sibTrans" cxnId="{6CA1AA21-E2B9-40D0-A37D-34194B772B0F}">
      <dgm:prSet/>
      <dgm:spPr/>
      <dgm:t>
        <a:bodyPr/>
        <a:lstStyle/>
        <a:p>
          <a:endParaRPr lang="ru-RU"/>
        </a:p>
      </dgm:t>
    </dgm:pt>
    <dgm:pt modelId="{049890FB-DD7D-4304-B54A-65DEBF7C0D3E}">
      <dgm:prSet phldrT="[Текст]"/>
      <dgm:spPr/>
      <dgm:t>
        <a:bodyPr/>
        <a:lstStyle/>
        <a:p>
          <a:r>
            <a:rPr lang="uz-Cyrl-UZ" dirty="0" smtClean="0"/>
            <a:t>Солиқ текширувини ўтказиш чоғида солиқ органларининг ғайриқонуний қарорлари ёки улар мансабдор шахсларининг ҳаракатлари орқали етказилган зарарнинг ўрни тўлиқ ҳажмда қопланиши лозим.</a:t>
          </a:r>
          <a:endParaRPr lang="ru-RU" dirty="0"/>
        </a:p>
      </dgm:t>
    </dgm:pt>
    <dgm:pt modelId="{C3B72F38-AD12-44C5-AFE3-4DCEA45D2605}" type="parTrans" cxnId="{025036D5-7E03-412E-9971-D8D2B945D5ED}">
      <dgm:prSet/>
      <dgm:spPr/>
      <dgm:t>
        <a:bodyPr/>
        <a:lstStyle/>
        <a:p>
          <a:endParaRPr lang="ru-RU"/>
        </a:p>
      </dgm:t>
    </dgm:pt>
    <dgm:pt modelId="{1F79546F-9829-4857-8134-6C89556D5404}" type="sibTrans" cxnId="{025036D5-7E03-412E-9971-D8D2B945D5ED}">
      <dgm:prSet/>
      <dgm:spPr/>
      <dgm:t>
        <a:bodyPr/>
        <a:lstStyle/>
        <a:p>
          <a:endParaRPr lang="ru-RU"/>
        </a:p>
      </dgm:t>
    </dgm:pt>
    <dgm:pt modelId="{69E5BD22-B244-48F4-80F6-6A986E126D43}">
      <dgm:prSet phldrT="[Текст]"/>
      <dgm:spPr/>
      <dgm:t>
        <a:bodyPr/>
        <a:lstStyle/>
        <a:p>
          <a:r>
            <a:rPr lang="uz-Cyrl-UZ" dirty="0" smtClean="0"/>
            <a:t>ЖАВОБГАРЛИК</a:t>
          </a:r>
          <a:endParaRPr lang="ru-RU" dirty="0"/>
        </a:p>
      </dgm:t>
    </dgm:pt>
    <dgm:pt modelId="{B6F21BE7-E14F-4BC5-97D8-3A91B14ECBC7}" type="parTrans" cxnId="{E2000432-F7B8-4A26-8427-508834E5F987}">
      <dgm:prSet/>
      <dgm:spPr/>
      <dgm:t>
        <a:bodyPr/>
        <a:lstStyle/>
        <a:p>
          <a:endParaRPr lang="ru-RU"/>
        </a:p>
      </dgm:t>
    </dgm:pt>
    <dgm:pt modelId="{46709DB9-4AF9-4B7D-9AC7-BDFEBDD8DFF5}" type="sibTrans" cxnId="{E2000432-F7B8-4A26-8427-508834E5F987}">
      <dgm:prSet/>
      <dgm:spPr/>
      <dgm:t>
        <a:bodyPr/>
        <a:lstStyle/>
        <a:p>
          <a:endParaRPr lang="ru-RU"/>
        </a:p>
      </dgm:t>
    </dgm:pt>
    <dgm:pt modelId="{36048229-1297-4E9B-81F2-44E60DA4AA58}">
      <dgm:prSet phldrT="[Текст]"/>
      <dgm:spPr/>
      <dgm:t>
        <a:bodyPr/>
        <a:lstStyle/>
        <a:p>
          <a:r>
            <a:rPr lang="uz-Cyrl-UZ" dirty="0" smtClean="0"/>
            <a:t>Солиқ органларининг ғайриқонуний қарорлари орқали текширилаётган шахсларга етказилган зарар учун уларнинг мансабдор шахслари қонунда назарда тутилган тартибда жавобгар бўлади.</a:t>
          </a:r>
          <a:endParaRPr lang="ru-RU" dirty="0"/>
        </a:p>
      </dgm:t>
    </dgm:pt>
    <dgm:pt modelId="{46343864-8A6F-44B5-9A3B-3E18423B658F}" type="parTrans" cxnId="{A1D0C1B2-F414-482D-82AB-33286BE0F334}">
      <dgm:prSet/>
      <dgm:spPr/>
      <dgm:t>
        <a:bodyPr/>
        <a:lstStyle/>
        <a:p>
          <a:endParaRPr lang="ru-RU"/>
        </a:p>
      </dgm:t>
    </dgm:pt>
    <dgm:pt modelId="{EACCDD7C-3A59-4E8D-82A1-FC5769E57C29}" type="sibTrans" cxnId="{A1D0C1B2-F414-482D-82AB-33286BE0F334}">
      <dgm:prSet/>
      <dgm:spPr/>
      <dgm:t>
        <a:bodyPr/>
        <a:lstStyle/>
        <a:p>
          <a:endParaRPr lang="ru-RU"/>
        </a:p>
      </dgm:t>
    </dgm:pt>
    <dgm:pt modelId="{CF8E44BC-8D4B-4F3E-9887-8E65BA747AAB}" type="pres">
      <dgm:prSet presAssocID="{736764A5-59D0-48F4-835F-736DE4E4100E}" presName="linearFlow" presStyleCnt="0">
        <dgm:presLayoutVars>
          <dgm:dir/>
          <dgm:animLvl val="lvl"/>
          <dgm:resizeHandles val="exact"/>
        </dgm:presLayoutVars>
      </dgm:prSet>
      <dgm:spPr/>
      <dgm:t>
        <a:bodyPr/>
        <a:lstStyle/>
        <a:p>
          <a:endParaRPr lang="ru-RU"/>
        </a:p>
      </dgm:t>
    </dgm:pt>
    <dgm:pt modelId="{EBCDA165-A45C-476D-B3D4-0942D121EDAF}" type="pres">
      <dgm:prSet presAssocID="{6A167A77-602D-4077-835B-9ACA40EDB7EC}" presName="composite" presStyleCnt="0"/>
      <dgm:spPr/>
    </dgm:pt>
    <dgm:pt modelId="{6E438357-2C24-4CE0-A5CE-2677C7D785BB}" type="pres">
      <dgm:prSet presAssocID="{6A167A77-602D-4077-835B-9ACA40EDB7EC}" presName="parentText" presStyleLbl="alignNode1" presStyleIdx="0" presStyleCnt="3">
        <dgm:presLayoutVars>
          <dgm:chMax val="1"/>
          <dgm:bulletEnabled val="1"/>
        </dgm:presLayoutVars>
      </dgm:prSet>
      <dgm:spPr/>
      <dgm:t>
        <a:bodyPr/>
        <a:lstStyle/>
        <a:p>
          <a:endParaRPr lang="ru-RU"/>
        </a:p>
      </dgm:t>
    </dgm:pt>
    <dgm:pt modelId="{3982DC57-E829-41F0-85D6-CDF89E8C24D5}" type="pres">
      <dgm:prSet presAssocID="{6A167A77-602D-4077-835B-9ACA40EDB7EC}" presName="descendantText" presStyleLbl="alignAcc1" presStyleIdx="0" presStyleCnt="3">
        <dgm:presLayoutVars>
          <dgm:bulletEnabled val="1"/>
        </dgm:presLayoutVars>
      </dgm:prSet>
      <dgm:spPr/>
      <dgm:t>
        <a:bodyPr/>
        <a:lstStyle/>
        <a:p>
          <a:endParaRPr lang="ru-RU"/>
        </a:p>
      </dgm:t>
    </dgm:pt>
    <dgm:pt modelId="{ADC5463C-0FCD-4C83-843D-FF9EB606ADC4}" type="pres">
      <dgm:prSet presAssocID="{F7DC67C7-2EE2-447A-9C12-0AEC6DB65AD9}" presName="sp" presStyleCnt="0"/>
      <dgm:spPr/>
    </dgm:pt>
    <dgm:pt modelId="{2A569047-D701-426D-9A87-8F8D9C51A478}" type="pres">
      <dgm:prSet presAssocID="{FE13588D-1BE5-446C-98D8-16ED3CC123A1}" presName="composite" presStyleCnt="0"/>
      <dgm:spPr/>
    </dgm:pt>
    <dgm:pt modelId="{B0A78C3D-E8EF-4115-9608-2DC7ED26B025}" type="pres">
      <dgm:prSet presAssocID="{FE13588D-1BE5-446C-98D8-16ED3CC123A1}" presName="parentText" presStyleLbl="alignNode1" presStyleIdx="1" presStyleCnt="3">
        <dgm:presLayoutVars>
          <dgm:chMax val="1"/>
          <dgm:bulletEnabled val="1"/>
        </dgm:presLayoutVars>
      </dgm:prSet>
      <dgm:spPr/>
      <dgm:t>
        <a:bodyPr/>
        <a:lstStyle/>
        <a:p>
          <a:endParaRPr lang="ru-RU"/>
        </a:p>
      </dgm:t>
    </dgm:pt>
    <dgm:pt modelId="{927F551E-173F-4ABC-93B6-BC14BADD5934}" type="pres">
      <dgm:prSet presAssocID="{FE13588D-1BE5-446C-98D8-16ED3CC123A1}" presName="descendantText" presStyleLbl="alignAcc1" presStyleIdx="1" presStyleCnt="3">
        <dgm:presLayoutVars>
          <dgm:bulletEnabled val="1"/>
        </dgm:presLayoutVars>
      </dgm:prSet>
      <dgm:spPr/>
      <dgm:t>
        <a:bodyPr/>
        <a:lstStyle/>
        <a:p>
          <a:endParaRPr lang="ru-RU"/>
        </a:p>
      </dgm:t>
    </dgm:pt>
    <dgm:pt modelId="{9DF8A15F-176A-4A5E-8F5C-9BBE63B55F5E}" type="pres">
      <dgm:prSet presAssocID="{91E857EB-7C33-4837-B007-4F192CFB554F}" presName="sp" presStyleCnt="0"/>
      <dgm:spPr/>
    </dgm:pt>
    <dgm:pt modelId="{B8211B20-AB9C-4F75-82C7-F1B218684863}" type="pres">
      <dgm:prSet presAssocID="{69E5BD22-B244-48F4-80F6-6A986E126D43}" presName="composite" presStyleCnt="0"/>
      <dgm:spPr/>
    </dgm:pt>
    <dgm:pt modelId="{357034C7-23C2-42A1-8A50-B279893795BF}" type="pres">
      <dgm:prSet presAssocID="{69E5BD22-B244-48F4-80F6-6A986E126D43}" presName="parentText" presStyleLbl="alignNode1" presStyleIdx="2" presStyleCnt="3">
        <dgm:presLayoutVars>
          <dgm:chMax val="1"/>
          <dgm:bulletEnabled val="1"/>
        </dgm:presLayoutVars>
      </dgm:prSet>
      <dgm:spPr/>
      <dgm:t>
        <a:bodyPr/>
        <a:lstStyle/>
        <a:p>
          <a:endParaRPr lang="ru-RU"/>
        </a:p>
      </dgm:t>
    </dgm:pt>
    <dgm:pt modelId="{5CF2B4DA-2242-4329-9CF9-50E2D7ED9D5F}" type="pres">
      <dgm:prSet presAssocID="{69E5BD22-B244-48F4-80F6-6A986E126D43}" presName="descendantText" presStyleLbl="alignAcc1" presStyleIdx="2" presStyleCnt="3">
        <dgm:presLayoutVars>
          <dgm:bulletEnabled val="1"/>
        </dgm:presLayoutVars>
      </dgm:prSet>
      <dgm:spPr/>
      <dgm:t>
        <a:bodyPr/>
        <a:lstStyle/>
        <a:p>
          <a:endParaRPr lang="ru-RU"/>
        </a:p>
      </dgm:t>
    </dgm:pt>
  </dgm:ptLst>
  <dgm:cxnLst>
    <dgm:cxn modelId="{B666B22F-AC2D-4B5A-8D6F-EAA904039CF2}" type="presOf" srcId="{736764A5-59D0-48F4-835F-736DE4E4100E}" destId="{CF8E44BC-8D4B-4F3E-9887-8E65BA747AAB}" srcOrd="0" destOrd="0" presId="urn:microsoft.com/office/officeart/2005/8/layout/chevron2"/>
    <dgm:cxn modelId="{7598B163-C34D-44BF-B4CC-8AE51049B000}" srcId="{736764A5-59D0-48F4-835F-736DE4E4100E}" destId="{6A167A77-602D-4077-835B-9ACA40EDB7EC}" srcOrd="0" destOrd="0" parTransId="{C3E1D569-672D-4D67-867B-866E2A321F8F}" sibTransId="{F7DC67C7-2EE2-447A-9C12-0AEC6DB65AD9}"/>
    <dgm:cxn modelId="{06BB6858-7F99-4F08-BE6D-D0AD1AEA4C04}" type="presOf" srcId="{F47D68E4-290C-49D9-AFB5-3455C9DE9ACF}" destId="{3982DC57-E829-41F0-85D6-CDF89E8C24D5}" srcOrd="0" destOrd="0" presId="urn:microsoft.com/office/officeart/2005/8/layout/chevron2"/>
    <dgm:cxn modelId="{025036D5-7E03-412E-9971-D8D2B945D5ED}" srcId="{FE13588D-1BE5-446C-98D8-16ED3CC123A1}" destId="{049890FB-DD7D-4304-B54A-65DEBF7C0D3E}" srcOrd="0" destOrd="0" parTransId="{C3B72F38-AD12-44C5-AFE3-4DCEA45D2605}" sibTransId="{1F79546F-9829-4857-8134-6C89556D5404}"/>
    <dgm:cxn modelId="{A1D0C1B2-F414-482D-82AB-33286BE0F334}" srcId="{69E5BD22-B244-48F4-80F6-6A986E126D43}" destId="{36048229-1297-4E9B-81F2-44E60DA4AA58}" srcOrd="0" destOrd="0" parTransId="{46343864-8A6F-44B5-9A3B-3E18423B658F}" sibTransId="{EACCDD7C-3A59-4E8D-82A1-FC5769E57C29}"/>
    <dgm:cxn modelId="{D69F09D9-D094-400C-A064-7E668D0A23D2}" srcId="{6A167A77-602D-4077-835B-9ACA40EDB7EC}" destId="{F47D68E4-290C-49D9-AFB5-3455C9DE9ACF}" srcOrd="0" destOrd="0" parTransId="{EDC4805C-F3EE-486A-BFDD-E09BA612C1C4}" sibTransId="{C4327F16-A603-40B6-BD67-D6C35073EDC5}"/>
    <dgm:cxn modelId="{8598C108-B788-44D7-A41E-1319010BB635}" type="presOf" srcId="{36048229-1297-4E9B-81F2-44E60DA4AA58}" destId="{5CF2B4DA-2242-4329-9CF9-50E2D7ED9D5F}" srcOrd="0" destOrd="0" presId="urn:microsoft.com/office/officeart/2005/8/layout/chevron2"/>
    <dgm:cxn modelId="{FBB459CF-F209-4953-8E0D-74B188097EF7}" type="presOf" srcId="{FE13588D-1BE5-446C-98D8-16ED3CC123A1}" destId="{B0A78C3D-E8EF-4115-9608-2DC7ED26B025}" srcOrd="0" destOrd="0" presId="urn:microsoft.com/office/officeart/2005/8/layout/chevron2"/>
    <dgm:cxn modelId="{6CA1AA21-E2B9-40D0-A37D-34194B772B0F}" srcId="{736764A5-59D0-48F4-835F-736DE4E4100E}" destId="{FE13588D-1BE5-446C-98D8-16ED3CC123A1}" srcOrd="1" destOrd="0" parTransId="{1E864F44-FBBB-4DF5-8065-962BB90F2BF8}" sibTransId="{91E857EB-7C33-4837-B007-4F192CFB554F}"/>
    <dgm:cxn modelId="{7A274FEE-8518-4FD4-AE1B-819991B030B2}" type="presOf" srcId="{69E5BD22-B244-48F4-80F6-6A986E126D43}" destId="{357034C7-23C2-42A1-8A50-B279893795BF}" srcOrd="0" destOrd="0" presId="urn:microsoft.com/office/officeart/2005/8/layout/chevron2"/>
    <dgm:cxn modelId="{E84D82A5-576D-43B1-9F7F-BDC4C0235B00}" type="presOf" srcId="{6A167A77-602D-4077-835B-9ACA40EDB7EC}" destId="{6E438357-2C24-4CE0-A5CE-2677C7D785BB}" srcOrd="0" destOrd="0" presId="urn:microsoft.com/office/officeart/2005/8/layout/chevron2"/>
    <dgm:cxn modelId="{0018F27C-090C-4596-A962-0317B968153F}" type="presOf" srcId="{049890FB-DD7D-4304-B54A-65DEBF7C0D3E}" destId="{927F551E-173F-4ABC-93B6-BC14BADD5934}" srcOrd="0" destOrd="0" presId="urn:microsoft.com/office/officeart/2005/8/layout/chevron2"/>
    <dgm:cxn modelId="{E2000432-F7B8-4A26-8427-508834E5F987}" srcId="{736764A5-59D0-48F4-835F-736DE4E4100E}" destId="{69E5BD22-B244-48F4-80F6-6A986E126D43}" srcOrd="2" destOrd="0" parTransId="{B6F21BE7-E14F-4BC5-97D8-3A91B14ECBC7}" sibTransId="{46709DB9-4AF9-4B7D-9AC7-BDFEBDD8DFF5}"/>
    <dgm:cxn modelId="{3F9B1F28-55D3-47D7-969D-3072CBF69337}" type="presParOf" srcId="{CF8E44BC-8D4B-4F3E-9887-8E65BA747AAB}" destId="{EBCDA165-A45C-476D-B3D4-0942D121EDAF}" srcOrd="0" destOrd="0" presId="urn:microsoft.com/office/officeart/2005/8/layout/chevron2"/>
    <dgm:cxn modelId="{E0F2C3D1-8476-455A-91F8-E0F6D7D8BC20}" type="presParOf" srcId="{EBCDA165-A45C-476D-B3D4-0942D121EDAF}" destId="{6E438357-2C24-4CE0-A5CE-2677C7D785BB}" srcOrd="0" destOrd="0" presId="urn:microsoft.com/office/officeart/2005/8/layout/chevron2"/>
    <dgm:cxn modelId="{B1A5468E-4F1B-43A1-8853-6CCB07B09898}" type="presParOf" srcId="{EBCDA165-A45C-476D-B3D4-0942D121EDAF}" destId="{3982DC57-E829-41F0-85D6-CDF89E8C24D5}" srcOrd="1" destOrd="0" presId="urn:microsoft.com/office/officeart/2005/8/layout/chevron2"/>
    <dgm:cxn modelId="{1127FA63-F320-4ACE-A473-C4B4DF561098}" type="presParOf" srcId="{CF8E44BC-8D4B-4F3E-9887-8E65BA747AAB}" destId="{ADC5463C-0FCD-4C83-843D-FF9EB606ADC4}" srcOrd="1" destOrd="0" presId="urn:microsoft.com/office/officeart/2005/8/layout/chevron2"/>
    <dgm:cxn modelId="{66507D3C-3291-4E59-90F1-3C47A7EB8BA3}" type="presParOf" srcId="{CF8E44BC-8D4B-4F3E-9887-8E65BA747AAB}" destId="{2A569047-D701-426D-9A87-8F8D9C51A478}" srcOrd="2" destOrd="0" presId="urn:microsoft.com/office/officeart/2005/8/layout/chevron2"/>
    <dgm:cxn modelId="{5B322464-549D-4AC6-AD08-CBCCF9E879B3}" type="presParOf" srcId="{2A569047-D701-426D-9A87-8F8D9C51A478}" destId="{B0A78C3D-E8EF-4115-9608-2DC7ED26B025}" srcOrd="0" destOrd="0" presId="urn:microsoft.com/office/officeart/2005/8/layout/chevron2"/>
    <dgm:cxn modelId="{CE71A0D1-17B5-4494-BFF0-C17C43D31343}" type="presParOf" srcId="{2A569047-D701-426D-9A87-8F8D9C51A478}" destId="{927F551E-173F-4ABC-93B6-BC14BADD5934}" srcOrd="1" destOrd="0" presId="urn:microsoft.com/office/officeart/2005/8/layout/chevron2"/>
    <dgm:cxn modelId="{FBA1F4A3-B4DC-4B21-8004-4C16E6E06D4C}" type="presParOf" srcId="{CF8E44BC-8D4B-4F3E-9887-8E65BA747AAB}" destId="{9DF8A15F-176A-4A5E-8F5C-9BBE63B55F5E}" srcOrd="3" destOrd="0" presId="urn:microsoft.com/office/officeart/2005/8/layout/chevron2"/>
    <dgm:cxn modelId="{FF979040-E392-4AE2-86EE-3D86945FA1BF}" type="presParOf" srcId="{CF8E44BC-8D4B-4F3E-9887-8E65BA747AAB}" destId="{B8211B20-AB9C-4F75-82C7-F1B218684863}" srcOrd="4" destOrd="0" presId="urn:microsoft.com/office/officeart/2005/8/layout/chevron2"/>
    <dgm:cxn modelId="{BBA8B655-FF3A-4FA0-B047-8323F7DAFE3A}" type="presParOf" srcId="{B8211B20-AB9C-4F75-82C7-F1B218684863}" destId="{357034C7-23C2-42A1-8A50-B279893795BF}" srcOrd="0" destOrd="0" presId="urn:microsoft.com/office/officeart/2005/8/layout/chevron2"/>
    <dgm:cxn modelId="{30D73BF1-C2AF-466C-A07E-B9CE9C5F8DE3}" type="presParOf" srcId="{B8211B20-AB9C-4F75-82C7-F1B218684863}" destId="{5CF2B4DA-2242-4329-9CF9-50E2D7ED9D5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D2AB28-E5D0-4262-BF67-2F94778A13E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71C532D9-EE19-4AF2-BD97-EAC55DA0A212}">
      <dgm:prSet phldrT="[Текст]"/>
      <dgm:spPr>
        <a:solidFill>
          <a:srgbClr val="8AABCA"/>
        </a:solidFill>
        <a:ln cmpd="thickThin"/>
      </dgm:spPr>
      <dgm:t>
        <a:bodyPr/>
        <a:lstStyle/>
        <a:p>
          <a:r>
            <a:rPr lang="uz-Cyrl-UZ" b="0" dirty="0" smtClean="0">
              <a:solidFill>
                <a:schemeClr val="tx1"/>
              </a:solidFill>
            </a:rPr>
            <a:t>МАНСАБДОР ШАХСЛАРНИНГ ЖАВОБГАРЛИГИ</a:t>
          </a:r>
          <a:endParaRPr lang="ru-RU" b="0" dirty="0">
            <a:solidFill>
              <a:schemeClr val="tx1"/>
            </a:solidFill>
          </a:endParaRPr>
        </a:p>
      </dgm:t>
    </dgm:pt>
    <dgm:pt modelId="{CA0BB42D-5E15-4EB2-AA9F-2560547A01BC}" type="parTrans" cxnId="{95570C71-193C-4719-B645-B8E8F4BB9A4D}">
      <dgm:prSet/>
      <dgm:spPr/>
      <dgm:t>
        <a:bodyPr/>
        <a:lstStyle/>
        <a:p>
          <a:endParaRPr lang="ru-RU"/>
        </a:p>
      </dgm:t>
    </dgm:pt>
    <dgm:pt modelId="{F99CDCD3-030D-4AD0-B74A-09350D508B9E}" type="sibTrans" cxnId="{95570C71-193C-4719-B645-B8E8F4BB9A4D}">
      <dgm:prSet/>
      <dgm:spPr/>
      <dgm:t>
        <a:bodyPr/>
        <a:lstStyle/>
        <a:p>
          <a:endParaRPr lang="ru-RU"/>
        </a:p>
      </dgm:t>
    </dgm:pt>
    <dgm:pt modelId="{09F69871-D224-46C2-8C33-C3A2307A1C97}">
      <dgm:prSet phldrT="[Текст]"/>
      <dgm:spPr>
        <a:solidFill>
          <a:srgbClr val="8AABCA"/>
        </a:solidFill>
        <a:ln cmpd="thickThin"/>
      </dgm:spPr>
      <dgm:t>
        <a:bodyPr/>
        <a:lstStyle/>
        <a:p>
          <a:r>
            <a:rPr lang="uz-Cyrl-UZ" b="0" smtClean="0">
              <a:solidFill>
                <a:schemeClr val="tx1"/>
              </a:solidFill>
            </a:rPr>
            <a:t>Ўзбекистон Республикаси Маъмурий  жавобгарлик тўғрисидаги кодексининг 241</a:t>
          </a:r>
          <a:r>
            <a:rPr lang="uz-Cyrl-UZ" b="0" baseline="30000" smtClean="0">
              <a:solidFill>
                <a:schemeClr val="tx1"/>
              </a:solidFill>
            </a:rPr>
            <a:t>2 </a:t>
          </a:r>
          <a:r>
            <a:rPr lang="uz-Cyrl-UZ" b="0" smtClean="0">
              <a:solidFill>
                <a:schemeClr val="tx1"/>
              </a:solidFill>
            </a:rPr>
            <a:t>ва</a:t>
          </a:r>
          <a:r>
            <a:rPr lang="uz-Cyrl-UZ" b="0" baseline="30000" smtClean="0">
              <a:solidFill>
                <a:schemeClr val="tx1"/>
              </a:solidFill>
            </a:rPr>
            <a:t> </a:t>
          </a:r>
          <a:r>
            <a:rPr lang="uz-Cyrl-UZ" b="0" smtClean="0">
              <a:solidFill>
                <a:schemeClr val="tx1"/>
              </a:solidFill>
            </a:rPr>
            <a:t>241</a:t>
          </a:r>
          <a:r>
            <a:rPr lang="uz-Cyrl-UZ" b="0" baseline="30000" smtClean="0">
              <a:solidFill>
                <a:schemeClr val="tx1"/>
              </a:solidFill>
            </a:rPr>
            <a:t>3</a:t>
          </a:r>
          <a:r>
            <a:rPr lang="uz-Cyrl-UZ" b="0" smtClean="0">
              <a:solidFill>
                <a:schemeClr val="tx1"/>
              </a:solidFill>
            </a:rPr>
            <a:t>-моддалари</a:t>
          </a:r>
          <a:endParaRPr lang="ru-RU" b="0" dirty="0">
            <a:solidFill>
              <a:schemeClr val="tx1"/>
            </a:solidFill>
          </a:endParaRPr>
        </a:p>
      </dgm:t>
    </dgm:pt>
    <dgm:pt modelId="{3A3E1270-FFDB-4BB5-A64A-6B90052229D0}" type="parTrans" cxnId="{96A962C5-D8A5-400D-958F-F4B1DFDA0236}">
      <dgm:prSet/>
      <dgm:spPr/>
      <dgm:t>
        <a:bodyPr/>
        <a:lstStyle/>
        <a:p>
          <a:endParaRPr lang="ru-RU"/>
        </a:p>
      </dgm:t>
    </dgm:pt>
    <dgm:pt modelId="{0E2D9C36-E14F-4562-9CAA-F1381A88E804}" type="sibTrans" cxnId="{96A962C5-D8A5-400D-958F-F4B1DFDA0236}">
      <dgm:prSet/>
      <dgm:spPr/>
      <dgm:t>
        <a:bodyPr/>
        <a:lstStyle/>
        <a:p>
          <a:endParaRPr lang="ru-RU"/>
        </a:p>
      </dgm:t>
    </dgm:pt>
    <dgm:pt modelId="{A7A07B51-EA46-47F1-A29D-6216BDDC2FEA}">
      <dgm:prSet phldrT="[Текст]"/>
      <dgm:spPr>
        <a:solidFill>
          <a:srgbClr val="8AABCA"/>
        </a:solidFill>
        <a:ln cmpd="thickThin"/>
      </dgm:spPr>
      <dgm:t>
        <a:bodyPr/>
        <a:lstStyle/>
        <a:p>
          <a:r>
            <a:rPr lang="uz-Cyrl-UZ" b="0" dirty="0" smtClean="0">
              <a:solidFill>
                <a:schemeClr val="tx1"/>
              </a:solidFill>
            </a:rPr>
            <a:t>Ўзбекистон Республикаси Жиноят кодексининг 192</a:t>
          </a:r>
          <a:r>
            <a:rPr lang="uz-Cyrl-UZ" b="0" baseline="30000" dirty="0" smtClean="0">
              <a:solidFill>
                <a:schemeClr val="tx1"/>
              </a:solidFill>
            </a:rPr>
            <a:t>2</a:t>
          </a:r>
          <a:r>
            <a:rPr lang="uz-Cyrl-UZ" b="0" dirty="0" smtClean="0">
              <a:solidFill>
                <a:schemeClr val="tx1"/>
              </a:solidFill>
            </a:rPr>
            <a:t> ва 192</a:t>
          </a:r>
          <a:r>
            <a:rPr lang="uz-Cyrl-UZ" b="0" baseline="30000" dirty="0" smtClean="0">
              <a:solidFill>
                <a:schemeClr val="tx1"/>
              </a:solidFill>
            </a:rPr>
            <a:t>3</a:t>
          </a:r>
          <a:r>
            <a:rPr lang="uz-Cyrl-UZ" b="0" dirty="0" smtClean="0">
              <a:solidFill>
                <a:schemeClr val="tx1"/>
              </a:solidFill>
            </a:rPr>
            <a:t>-моддалари</a:t>
          </a:r>
          <a:endParaRPr lang="ru-RU" b="0" dirty="0">
            <a:solidFill>
              <a:schemeClr val="tx1"/>
            </a:solidFill>
          </a:endParaRPr>
        </a:p>
      </dgm:t>
    </dgm:pt>
    <dgm:pt modelId="{A16D961B-5B7E-4C47-8FA3-A9A3A3B334FC}" type="parTrans" cxnId="{E4E7FD80-2F2D-4A8F-93B3-E8808593B2F8}">
      <dgm:prSet/>
      <dgm:spPr/>
      <dgm:t>
        <a:bodyPr/>
        <a:lstStyle/>
        <a:p>
          <a:endParaRPr lang="ru-RU"/>
        </a:p>
      </dgm:t>
    </dgm:pt>
    <dgm:pt modelId="{C669DB3E-A38B-4540-9291-B0413107E941}" type="sibTrans" cxnId="{E4E7FD80-2F2D-4A8F-93B3-E8808593B2F8}">
      <dgm:prSet/>
      <dgm:spPr/>
      <dgm:t>
        <a:bodyPr/>
        <a:lstStyle/>
        <a:p>
          <a:endParaRPr lang="ru-RU"/>
        </a:p>
      </dgm:t>
    </dgm:pt>
    <dgm:pt modelId="{7B068B90-B600-49EE-852C-BC8681062E8D}" type="pres">
      <dgm:prSet presAssocID="{D5D2AB28-E5D0-4262-BF67-2F94778A13ED}" presName="diagram" presStyleCnt="0">
        <dgm:presLayoutVars>
          <dgm:chPref val="1"/>
          <dgm:dir/>
          <dgm:animOne val="branch"/>
          <dgm:animLvl val="lvl"/>
          <dgm:resizeHandles val="exact"/>
        </dgm:presLayoutVars>
      </dgm:prSet>
      <dgm:spPr/>
      <dgm:t>
        <a:bodyPr/>
        <a:lstStyle/>
        <a:p>
          <a:endParaRPr lang="ru-RU"/>
        </a:p>
      </dgm:t>
    </dgm:pt>
    <dgm:pt modelId="{E4E762BC-847A-412C-A9B5-5B91BA322A35}" type="pres">
      <dgm:prSet presAssocID="{71C532D9-EE19-4AF2-BD97-EAC55DA0A212}" presName="root1" presStyleCnt="0"/>
      <dgm:spPr/>
    </dgm:pt>
    <dgm:pt modelId="{1E7AB169-1DFF-444F-8885-FE3B66F699F2}" type="pres">
      <dgm:prSet presAssocID="{71C532D9-EE19-4AF2-BD97-EAC55DA0A212}" presName="LevelOneTextNode" presStyleLbl="node0" presStyleIdx="0" presStyleCnt="1" custLinFactNeighborX="4167" custLinFactNeighborY="1353">
        <dgm:presLayoutVars>
          <dgm:chPref val="3"/>
        </dgm:presLayoutVars>
      </dgm:prSet>
      <dgm:spPr/>
      <dgm:t>
        <a:bodyPr/>
        <a:lstStyle/>
        <a:p>
          <a:endParaRPr lang="ru-RU"/>
        </a:p>
      </dgm:t>
    </dgm:pt>
    <dgm:pt modelId="{43DBD0EA-3A69-4F24-A352-9C9681D94D6F}" type="pres">
      <dgm:prSet presAssocID="{71C532D9-EE19-4AF2-BD97-EAC55DA0A212}" presName="level2hierChild" presStyleCnt="0"/>
      <dgm:spPr/>
    </dgm:pt>
    <dgm:pt modelId="{10C6B49D-DB11-4840-8A48-36904EB4E5C2}" type="pres">
      <dgm:prSet presAssocID="{3A3E1270-FFDB-4BB5-A64A-6B90052229D0}" presName="conn2-1" presStyleLbl="parChTrans1D2" presStyleIdx="0" presStyleCnt="1"/>
      <dgm:spPr/>
      <dgm:t>
        <a:bodyPr/>
        <a:lstStyle/>
        <a:p>
          <a:endParaRPr lang="ru-RU"/>
        </a:p>
      </dgm:t>
    </dgm:pt>
    <dgm:pt modelId="{47D90EDB-30EC-48B0-BFF6-9035BDEEA078}" type="pres">
      <dgm:prSet presAssocID="{3A3E1270-FFDB-4BB5-A64A-6B90052229D0}" presName="connTx" presStyleLbl="parChTrans1D2" presStyleIdx="0" presStyleCnt="1"/>
      <dgm:spPr/>
      <dgm:t>
        <a:bodyPr/>
        <a:lstStyle/>
        <a:p>
          <a:endParaRPr lang="ru-RU"/>
        </a:p>
      </dgm:t>
    </dgm:pt>
    <dgm:pt modelId="{5D458D29-B429-4BA5-BD09-A7B468B4D5EC}" type="pres">
      <dgm:prSet presAssocID="{09F69871-D224-46C2-8C33-C3A2307A1C97}" presName="root2" presStyleCnt="0"/>
      <dgm:spPr/>
    </dgm:pt>
    <dgm:pt modelId="{7381519A-1338-4ED3-A6D2-3608BF20DF73}" type="pres">
      <dgm:prSet presAssocID="{09F69871-D224-46C2-8C33-C3A2307A1C97}" presName="LevelTwoTextNode" presStyleLbl="node2" presStyleIdx="0" presStyleCnt="1" custScaleX="179473" custLinFactNeighborX="-1506" custLinFactNeighborY="3842">
        <dgm:presLayoutVars>
          <dgm:chPref val="3"/>
        </dgm:presLayoutVars>
      </dgm:prSet>
      <dgm:spPr/>
      <dgm:t>
        <a:bodyPr/>
        <a:lstStyle/>
        <a:p>
          <a:endParaRPr lang="ru-RU"/>
        </a:p>
      </dgm:t>
    </dgm:pt>
    <dgm:pt modelId="{8C39692A-1CCB-41A2-81C7-270285AD1F60}" type="pres">
      <dgm:prSet presAssocID="{09F69871-D224-46C2-8C33-C3A2307A1C97}" presName="level3hierChild" presStyleCnt="0"/>
      <dgm:spPr/>
    </dgm:pt>
    <dgm:pt modelId="{D1E0B4E3-20BC-4CF2-A393-B425B3D7DD28}" type="pres">
      <dgm:prSet presAssocID="{A16D961B-5B7E-4C47-8FA3-A9A3A3B334FC}" presName="conn2-1" presStyleLbl="parChTrans1D3" presStyleIdx="0" presStyleCnt="1"/>
      <dgm:spPr/>
      <dgm:t>
        <a:bodyPr/>
        <a:lstStyle/>
        <a:p>
          <a:endParaRPr lang="ru-RU"/>
        </a:p>
      </dgm:t>
    </dgm:pt>
    <dgm:pt modelId="{C35CA72F-363B-415A-9337-1FE2A9B19B7B}" type="pres">
      <dgm:prSet presAssocID="{A16D961B-5B7E-4C47-8FA3-A9A3A3B334FC}" presName="connTx" presStyleLbl="parChTrans1D3" presStyleIdx="0" presStyleCnt="1"/>
      <dgm:spPr/>
      <dgm:t>
        <a:bodyPr/>
        <a:lstStyle/>
        <a:p>
          <a:endParaRPr lang="ru-RU"/>
        </a:p>
      </dgm:t>
    </dgm:pt>
    <dgm:pt modelId="{0914BA60-F08B-4C15-8EC2-6E066017A1A1}" type="pres">
      <dgm:prSet presAssocID="{A7A07B51-EA46-47F1-A29D-6216BDDC2FEA}" presName="root2" presStyleCnt="0"/>
      <dgm:spPr/>
    </dgm:pt>
    <dgm:pt modelId="{C088E8AF-2B92-4E05-BAAF-1C2946FA9369}" type="pres">
      <dgm:prSet presAssocID="{A7A07B51-EA46-47F1-A29D-6216BDDC2FEA}" presName="LevelTwoTextNode" presStyleLbl="node3" presStyleIdx="0" presStyleCnt="1" custScaleX="178622" custLinFactNeighborX="-7161" custLinFactNeighborY="3842">
        <dgm:presLayoutVars>
          <dgm:chPref val="3"/>
        </dgm:presLayoutVars>
      </dgm:prSet>
      <dgm:spPr/>
      <dgm:t>
        <a:bodyPr/>
        <a:lstStyle/>
        <a:p>
          <a:endParaRPr lang="ru-RU"/>
        </a:p>
      </dgm:t>
    </dgm:pt>
    <dgm:pt modelId="{5FCB8F57-31E0-467C-AF71-94BAA9F987C4}" type="pres">
      <dgm:prSet presAssocID="{A7A07B51-EA46-47F1-A29D-6216BDDC2FEA}" presName="level3hierChild" presStyleCnt="0"/>
      <dgm:spPr/>
    </dgm:pt>
  </dgm:ptLst>
  <dgm:cxnLst>
    <dgm:cxn modelId="{82355082-2180-4096-A1E1-DE1E1551F4FB}" type="presOf" srcId="{A16D961B-5B7E-4C47-8FA3-A9A3A3B334FC}" destId="{C35CA72F-363B-415A-9337-1FE2A9B19B7B}" srcOrd="1" destOrd="0" presId="urn:microsoft.com/office/officeart/2005/8/layout/hierarchy2"/>
    <dgm:cxn modelId="{A774AD93-62E0-4482-B9F3-6C34DFE652B0}" type="presOf" srcId="{D5D2AB28-E5D0-4262-BF67-2F94778A13ED}" destId="{7B068B90-B600-49EE-852C-BC8681062E8D}" srcOrd="0" destOrd="0" presId="urn:microsoft.com/office/officeart/2005/8/layout/hierarchy2"/>
    <dgm:cxn modelId="{E4E7FD80-2F2D-4A8F-93B3-E8808593B2F8}" srcId="{09F69871-D224-46C2-8C33-C3A2307A1C97}" destId="{A7A07B51-EA46-47F1-A29D-6216BDDC2FEA}" srcOrd="0" destOrd="0" parTransId="{A16D961B-5B7E-4C47-8FA3-A9A3A3B334FC}" sibTransId="{C669DB3E-A38B-4540-9291-B0413107E941}"/>
    <dgm:cxn modelId="{9AC89893-08E5-4D63-8F94-02BD61D432F8}" type="presOf" srcId="{A16D961B-5B7E-4C47-8FA3-A9A3A3B334FC}" destId="{D1E0B4E3-20BC-4CF2-A393-B425B3D7DD28}" srcOrd="0" destOrd="0" presId="urn:microsoft.com/office/officeart/2005/8/layout/hierarchy2"/>
    <dgm:cxn modelId="{95570C71-193C-4719-B645-B8E8F4BB9A4D}" srcId="{D5D2AB28-E5D0-4262-BF67-2F94778A13ED}" destId="{71C532D9-EE19-4AF2-BD97-EAC55DA0A212}" srcOrd="0" destOrd="0" parTransId="{CA0BB42D-5E15-4EB2-AA9F-2560547A01BC}" sibTransId="{F99CDCD3-030D-4AD0-B74A-09350D508B9E}"/>
    <dgm:cxn modelId="{55D0773F-436D-404A-8664-8411DC927200}" type="presOf" srcId="{3A3E1270-FFDB-4BB5-A64A-6B90052229D0}" destId="{47D90EDB-30EC-48B0-BFF6-9035BDEEA078}" srcOrd="1" destOrd="0" presId="urn:microsoft.com/office/officeart/2005/8/layout/hierarchy2"/>
    <dgm:cxn modelId="{0FE96F7A-CA87-444E-AB0F-576DA336A398}" type="presOf" srcId="{71C532D9-EE19-4AF2-BD97-EAC55DA0A212}" destId="{1E7AB169-1DFF-444F-8885-FE3B66F699F2}" srcOrd="0" destOrd="0" presId="urn:microsoft.com/office/officeart/2005/8/layout/hierarchy2"/>
    <dgm:cxn modelId="{439781D9-AE6A-4F15-8660-2D7E482527E3}" type="presOf" srcId="{3A3E1270-FFDB-4BB5-A64A-6B90052229D0}" destId="{10C6B49D-DB11-4840-8A48-36904EB4E5C2}" srcOrd="0" destOrd="0" presId="urn:microsoft.com/office/officeart/2005/8/layout/hierarchy2"/>
    <dgm:cxn modelId="{96A962C5-D8A5-400D-958F-F4B1DFDA0236}" srcId="{71C532D9-EE19-4AF2-BD97-EAC55DA0A212}" destId="{09F69871-D224-46C2-8C33-C3A2307A1C97}" srcOrd="0" destOrd="0" parTransId="{3A3E1270-FFDB-4BB5-A64A-6B90052229D0}" sibTransId="{0E2D9C36-E14F-4562-9CAA-F1381A88E804}"/>
    <dgm:cxn modelId="{D28D97FB-FCBB-4EDA-AD09-B3AF1A7C872C}" type="presOf" srcId="{09F69871-D224-46C2-8C33-C3A2307A1C97}" destId="{7381519A-1338-4ED3-A6D2-3608BF20DF73}" srcOrd="0" destOrd="0" presId="urn:microsoft.com/office/officeart/2005/8/layout/hierarchy2"/>
    <dgm:cxn modelId="{496D4AF7-B6E4-42FE-A10A-26922E4DC15B}" type="presOf" srcId="{A7A07B51-EA46-47F1-A29D-6216BDDC2FEA}" destId="{C088E8AF-2B92-4E05-BAAF-1C2946FA9369}" srcOrd="0" destOrd="0" presId="urn:microsoft.com/office/officeart/2005/8/layout/hierarchy2"/>
    <dgm:cxn modelId="{C9F3E6FD-D856-4106-810A-2FFE79C7F39B}" type="presParOf" srcId="{7B068B90-B600-49EE-852C-BC8681062E8D}" destId="{E4E762BC-847A-412C-A9B5-5B91BA322A35}" srcOrd="0" destOrd="0" presId="urn:microsoft.com/office/officeart/2005/8/layout/hierarchy2"/>
    <dgm:cxn modelId="{55E287CF-78B9-4D87-AA5D-181676F3919B}" type="presParOf" srcId="{E4E762BC-847A-412C-A9B5-5B91BA322A35}" destId="{1E7AB169-1DFF-444F-8885-FE3B66F699F2}" srcOrd="0" destOrd="0" presId="urn:microsoft.com/office/officeart/2005/8/layout/hierarchy2"/>
    <dgm:cxn modelId="{3768F365-6EFF-49CF-8C98-E33421244ABB}" type="presParOf" srcId="{E4E762BC-847A-412C-A9B5-5B91BA322A35}" destId="{43DBD0EA-3A69-4F24-A352-9C9681D94D6F}" srcOrd="1" destOrd="0" presId="urn:microsoft.com/office/officeart/2005/8/layout/hierarchy2"/>
    <dgm:cxn modelId="{32DDF750-676E-4A68-BA83-1C59B24C4A7E}" type="presParOf" srcId="{43DBD0EA-3A69-4F24-A352-9C9681D94D6F}" destId="{10C6B49D-DB11-4840-8A48-36904EB4E5C2}" srcOrd="0" destOrd="0" presId="urn:microsoft.com/office/officeart/2005/8/layout/hierarchy2"/>
    <dgm:cxn modelId="{8248AACF-FE1A-4E6F-9039-3A0FC26CAAC4}" type="presParOf" srcId="{10C6B49D-DB11-4840-8A48-36904EB4E5C2}" destId="{47D90EDB-30EC-48B0-BFF6-9035BDEEA078}" srcOrd="0" destOrd="0" presId="urn:microsoft.com/office/officeart/2005/8/layout/hierarchy2"/>
    <dgm:cxn modelId="{ECD34CBE-D037-4E00-9324-430AD2AD7A40}" type="presParOf" srcId="{43DBD0EA-3A69-4F24-A352-9C9681D94D6F}" destId="{5D458D29-B429-4BA5-BD09-A7B468B4D5EC}" srcOrd="1" destOrd="0" presId="urn:microsoft.com/office/officeart/2005/8/layout/hierarchy2"/>
    <dgm:cxn modelId="{7DE2B0FE-B7BE-4D1A-9FAA-B6E5292F66F9}" type="presParOf" srcId="{5D458D29-B429-4BA5-BD09-A7B468B4D5EC}" destId="{7381519A-1338-4ED3-A6D2-3608BF20DF73}" srcOrd="0" destOrd="0" presId="urn:microsoft.com/office/officeart/2005/8/layout/hierarchy2"/>
    <dgm:cxn modelId="{9460B0B1-1161-4F4D-A358-474271EE9BA6}" type="presParOf" srcId="{5D458D29-B429-4BA5-BD09-A7B468B4D5EC}" destId="{8C39692A-1CCB-41A2-81C7-270285AD1F60}" srcOrd="1" destOrd="0" presId="urn:microsoft.com/office/officeart/2005/8/layout/hierarchy2"/>
    <dgm:cxn modelId="{43893419-29A1-4220-A3AE-4B4EB1CE5DB1}" type="presParOf" srcId="{8C39692A-1CCB-41A2-81C7-270285AD1F60}" destId="{D1E0B4E3-20BC-4CF2-A393-B425B3D7DD28}" srcOrd="0" destOrd="0" presId="urn:microsoft.com/office/officeart/2005/8/layout/hierarchy2"/>
    <dgm:cxn modelId="{A4689CFD-D6D4-4265-A688-906D8BA3E946}" type="presParOf" srcId="{D1E0B4E3-20BC-4CF2-A393-B425B3D7DD28}" destId="{C35CA72F-363B-415A-9337-1FE2A9B19B7B}" srcOrd="0" destOrd="0" presId="urn:microsoft.com/office/officeart/2005/8/layout/hierarchy2"/>
    <dgm:cxn modelId="{FE109A67-96C0-47CB-94B7-463AF69113B3}" type="presParOf" srcId="{8C39692A-1CCB-41A2-81C7-270285AD1F60}" destId="{0914BA60-F08B-4C15-8EC2-6E066017A1A1}" srcOrd="1" destOrd="0" presId="urn:microsoft.com/office/officeart/2005/8/layout/hierarchy2"/>
    <dgm:cxn modelId="{6C4C5EF6-9133-4820-9C52-50906A9D5D97}" type="presParOf" srcId="{0914BA60-F08B-4C15-8EC2-6E066017A1A1}" destId="{C088E8AF-2B92-4E05-BAAF-1C2946FA9369}" srcOrd="0" destOrd="0" presId="urn:microsoft.com/office/officeart/2005/8/layout/hierarchy2"/>
    <dgm:cxn modelId="{BC11C687-BF3C-42BB-A792-15A6FAB72600}" type="presParOf" srcId="{0914BA60-F08B-4C15-8EC2-6E066017A1A1}" destId="{5FCB8F57-31E0-467C-AF71-94BAA9F987C4}" srcOrd="1" destOrd="0" presId="urn:microsoft.com/office/officeart/2005/8/layout/hierarchy2"/>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92F9BF-A4B9-4B80-835F-8FD9C586DF8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8C8FAA46-98B6-4ED9-AB15-70C8F3435DEE}">
      <dgm:prSet phldrT="[Текст]"/>
      <dgm:spPr/>
      <dgm:t>
        <a:bodyPr/>
        <a:lstStyle/>
        <a:p>
          <a:pPr algn="just"/>
          <a:r>
            <a:rPr lang="uz-Cyrl-UZ" dirty="0" smtClean="0"/>
            <a:t>Ўзига нисбатан солиқ текшируви ўтказилган шахснинг солиқ текшируви материалларини кўриб чиқиш вақти ва жойи ҳақида белгиланган тартибда хабардор қилинмаганлиги</a:t>
          </a:r>
          <a:endParaRPr lang="ru-RU" dirty="0"/>
        </a:p>
      </dgm:t>
    </dgm:pt>
    <dgm:pt modelId="{C8CD4E57-FD3F-4864-8CA4-78A7E4D8F485}" type="parTrans" cxnId="{22DCC5ED-1B28-491B-9562-B7E197DAD5E0}">
      <dgm:prSet/>
      <dgm:spPr/>
      <dgm:t>
        <a:bodyPr/>
        <a:lstStyle/>
        <a:p>
          <a:endParaRPr lang="ru-RU"/>
        </a:p>
      </dgm:t>
    </dgm:pt>
    <dgm:pt modelId="{2A81329C-F797-40DC-9232-AACCED157631}" type="sibTrans" cxnId="{22DCC5ED-1B28-491B-9562-B7E197DAD5E0}">
      <dgm:prSet/>
      <dgm:spPr/>
      <dgm:t>
        <a:bodyPr/>
        <a:lstStyle/>
        <a:p>
          <a:endParaRPr lang="ru-RU"/>
        </a:p>
      </dgm:t>
    </dgm:pt>
    <dgm:pt modelId="{7E69DDDC-7A62-4768-A22B-89224CDF880A}">
      <dgm:prSet phldrT="[Текст]"/>
      <dgm:spPr/>
      <dgm:t>
        <a:bodyPr/>
        <a:lstStyle/>
        <a:p>
          <a:r>
            <a:rPr lang="uz-Cyrl-UZ" dirty="0" smtClean="0"/>
            <a:t>текшириш далолатномасининг тақдим қилинмаганлиги натижасида солиқ тўловчининг тушунтиришлар бериш имкониятининг чекланганлиги</a:t>
          </a:r>
          <a:endParaRPr lang="ru-RU" dirty="0"/>
        </a:p>
      </dgm:t>
    </dgm:pt>
    <dgm:pt modelId="{0316F228-D4B4-43DC-B6B3-BB87CD5F1994}" type="parTrans" cxnId="{3E9CA99C-7789-44DE-AA3D-0EBF19A5C51F}">
      <dgm:prSet/>
      <dgm:spPr/>
      <dgm:t>
        <a:bodyPr/>
        <a:lstStyle/>
        <a:p>
          <a:endParaRPr lang="ru-RU"/>
        </a:p>
      </dgm:t>
    </dgm:pt>
    <dgm:pt modelId="{D3BE0FCB-15E3-40EF-98D0-F30E424EDD42}" type="sibTrans" cxnId="{3E9CA99C-7789-44DE-AA3D-0EBF19A5C51F}">
      <dgm:prSet/>
      <dgm:spPr/>
      <dgm:t>
        <a:bodyPr/>
        <a:lstStyle/>
        <a:p>
          <a:endParaRPr lang="ru-RU"/>
        </a:p>
      </dgm:t>
    </dgm:pt>
    <dgm:pt modelId="{6377CB41-B0E7-4983-8A40-6CF5E50586A6}" type="pres">
      <dgm:prSet presAssocID="{3892F9BF-A4B9-4B80-835F-8FD9C586DF8B}" presName="Name0" presStyleCnt="0">
        <dgm:presLayoutVars>
          <dgm:dir/>
          <dgm:resizeHandles val="exact"/>
        </dgm:presLayoutVars>
      </dgm:prSet>
      <dgm:spPr/>
      <dgm:t>
        <a:bodyPr/>
        <a:lstStyle/>
        <a:p>
          <a:endParaRPr lang="ru-RU"/>
        </a:p>
      </dgm:t>
    </dgm:pt>
    <dgm:pt modelId="{739B5A45-18AA-4AFE-B383-CA5129B802C1}" type="pres">
      <dgm:prSet presAssocID="{8C8FAA46-98B6-4ED9-AB15-70C8F3435DEE}" presName="composite" presStyleCnt="0"/>
      <dgm:spPr/>
    </dgm:pt>
    <dgm:pt modelId="{C6F9A6D5-07D6-4A73-A61B-4162C7C407CA}" type="pres">
      <dgm:prSet presAssocID="{8C8FAA46-98B6-4ED9-AB15-70C8F3435DEE}" presName="rect1" presStyleLbl="trAlignAcc1" presStyleIdx="0" presStyleCnt="2" custScaleX="129031" custLinFactNeighborX="4173" custLinFactNeighborY="-2314">
        <dgm:presLayoutVars>
          <dgm:bulletEnabled val="1"/>
        </dgm:presLayoutVars>
      </dgm:prSet>
      <dgm:spPr/>
      <dgm:t>
        <a:bodyPr/>
        <a:lstStyle/>
        <a:p>
          <a:endParaRPr lang="ru-RU"/>
        </a:p>
      </dgm:t>
    </dgm:pt>
    <dgm:pt modelId="{A1DE6826-8459-40EB-A4BA-B4F3596CCBA7}" type="pres">
      <dgm:prSet presAssocID="{8C8FAA46-98B6-4ED9-AB15-70C8F3435DEE}" presName="rect2" presStyleLbl="fgImgPlace1" presStyleIdx="0" presStyleCnt="2" custLinFactX="-34585" custLinFactNeighborX="-100000" custLinFactNeighborY="11553"/>
      <dgm:spPr>
        <a:blipFill rotWithShape="1">
          <a:blip xmlns:r="http://schemas.openxmlformats.org/officeDocument/2006/relationships" r:embed="rId1"/>
          <a:stretch>
            <a:fillRect/>
          </a:stretch>
        </a:blipFill>
      </dgm:spPr>
    </dgm:pt>
    <dgm:pt modelId="{FE29537F-7A94-4F0E-9769-3D0FFCBC6448}" type="pres">
      <dgm:prSet presAssocID="{2A81329C-F797-40DC-9232-AACCED157631}" presName="sibTrans" presStyleCnt="0"/>
      <dgm:spPr/>
    </dgm:pt>
    <dgm:pt modelId="{DF0EC521-AD86-496D-9830-5BEDBD70CFCE}" type="pres">
      <dgm:prSet presAssocID="{7E69DDDC-7A62-4768-A22B-89224CDF880A}" presName="composite" presStyleCnt="0"/>
      <dgm:spPr/>
    </dgm:pt>
    <dgm:pt modelId="{59267012-3A19-4C8D-80AE-B4982679A959}" type="pres">
      <dgm:prSet presAssocID="{7E69DDDC-7A62-4768-A22B-89224CDF880A}" presName="rect1" presStyleLbl="trAlignAcc1" presStyleIdx="1" presStyleCnt="2" custScaleX="127483" custLinFactNeighborX="3399" custLinFactNeighborY="-16533">
        <dgm:presLayoutVars>
          <dgm:bulletEnabled val="1"/>
        </dgm:presLayoutVars>
      </dgm:prSet>
      <dgm:spPr/>
      <dgm:t>
        <a:bodyPr/>
        <a:lstStyle/>
        <a:p>
          <a:endParaRPr lang="ru-RU"/>
        </a:p>
      </dgm:t>
    </dgm:pt>
    <dgm:pt modelId="{41C71EDE-5941-4B5E-B5E2-EBA232E5F9AE}" type="pres">
      <dgm:prSet presAssocID="{7E69DDDC-7A62-4768-A22B-89224CDF880A}" presName="rect2" presStyleLbl="fgImgPlace1" presStyleIdx="1" presStyleCnt="2" custScaleY="93635" custLinFactX="-34585" custLinFactNeighborX="-100000" custLinFactNeighborY="-1989"/>
      <dgm:spPr>
        <a:blipFill rotWithShape="1">
          <a:blip xmlns:r="http://schemas.openxmlformats.org/officeDocument/2006/relationships" r:embed="rId2"/>
          <a:stretch>
            <a:fillRect/>
          </a:stretch>
        </a:blipFill>
      </dgm:spPr>
    </dgm:pt>
  </dgm:ptLst>
  <dgm:cxnLst>
    <dgm:cxn modelId="{22DCC5ED-1B28-491B-9562-B7E197DAD5E0}" srcId="{3892F9BF-A4B9-4B80-835F-8FD9C586DF8B}" destId="{8C8FAA46-98B6-4ED9-AB15-70C8F3435DEE}" srcOrd="0" destOrd="0" parTransId="{C8CD4E57-FD3F-4864-8CA4-78A7E4D8F485}" sibTransId="{2A81329C-F797-40DC-9232-AACCED157631}"/>
    <dgm:cxn modelId="{3E9CA99C-7789-44DE-AA3D-0EBF19A5C51F}" srcId="{3892F9BF-A4B9-4B80-835F-8FD9C586DF8B}" destId="{7E69DDDC-7A62-4768-A22B-89224CDF880A}" srcOrd="1" destOrd="0" parTransId="{0316F228-D4B4-43DC-B6B3-BB87CD5F1994}" sibTransId="{D3BE0FCB-15E3-40EF-98D0-F30E424EDD42}"/>
    <dgm:cxn modelId="{4F877B79-51D7-4473-865E-F4E41972CE64}" type="presOf" srcId="{3892F9BF-A4B9-4B80-835F-8FD9C586DF8B}" destId="{6377CB41-B0E7-4983-8A40-6CF5E50586A6}" srcOrd="0" destOrd="0" presId="urn:microsoft.com/office/officeart/2008/layout/PictureStrips"/>
    <dgm:cxn modelId="{B5336225-E44F-4CBA-A52B-6409F00A44A1}" type="presOf" srcId="{8C8FAA46-98B6-4ED9-AB15-70C8F3435DEE}" destId="{C6F9A6D5-07D6-4A73-A61B-4162C7C407CA}" srcOrd="0" destOrd="0" presId="urn:microsoft.com/office/officeart/2008/layout/PictureStrips"/>
    <dgm:cxn modelId="{351209F5-485F-4EB7-A092-F48384722373}" type="presOf" srcId="{7E69DDDC-7A62-4768-A22B-89224CDF880A}" destId="{59267012-3A19-4C8D-80AE-B4982679A959}" srcOrd="0" destOrd="0" presId="urn:microsoft.com/office/officeart/2008/layout/PictureStrips"/>
    <dgm:cxn modelId="{FD8A89D1-9792-470E-A0A0-10B9E3E7F710}" type="presParOf" srcId="{6377CB41-B0E7-4983-8A40-6CF5E50586A6}" destId="{739B5A45-18AA-4AFE-B383-CA5129B802C1}" srcOrd="0" destOrd="0" presId="urn:microsoft.com/office/officeart/2008/layout/PictureStrips"/>
    <dgm:cxn modelId="{D7E0E84B-DD87-4FFC-BB36-9A880D487689}" type="presParOf" srcId="{739B5A45-18AA-4AFE-B383-CA5129B802C1}" destId="{C6F9A6D5-07D6-4A73-A61B-4162C7C407CA}" srcOrd="0" destOrd="0" presId="urn:microsoft.com/office/officeart/2008/layout/PictureStrips"/>
    <dgm:cxn modelId="{48D213F4-D12F-492D-97FF-A05957B90C39}" type="presParOf" srcId="{739B5A45-18AA-4AFE-B383-CA5129B802C1}" destId="{A1DE6826-8459-40EB-A4BA-B4F3596CCBA7}" srcOrd="1" destOrd="0" presId="urn:microsoft.com/office/officeart/2008/layout/PictureStrips"/>
    <dgm:cxn modelId="{7985585A-B60D-49D8-B0C8-3B554846CCD0}" type="presParOf" srcId="{6377CB41-B0E7-4983-8A40-6CF5E50586A6}" destId="{FE29537F-7A94-4F0E-9769-3D0FFCBC6448}" srcOrd="1" destOrd="0" presId="urn:microsoft.com/office/officeart/2008/layout/PictureStrips"/>
    <dgm:cxn modelId="{00CC3CF1-0A43-486F-B008-3F0534634638}" type="presParOf" srcId="{6377CB41-B0E7-4983-8A40-6CF5E50586A6}" destId="{DF0EC521-AD86-496D-9830-5BEDBD70CFCE}" srcOrd="2" destOrd="0" presId="urn:microsoft.com/office/officeart/2008/layout/PictureStrips"/>
    <dgm:cxn modelId="{B1A6892B-D444-4634-93B8-27F274D166BA}" type="presParOf" srcId="{DF0EC521-AD86-496D-9830-5BEDBD70CFCE}" destId="{59267012-3A19-4C8D-80AE-B4982679A959}" srcOrd="0" destOrd="0" presId="urn:microsoft.com/office/officeart/2008/layout/PictureStrips"/>
    <dgm:cxn modelId="{06DBB472-FFD5-4C4C-8C2F-E23209FD4D72}" type="presParOf" srcId="{DF0EC521-AD86-496D-9830-5BEDBD70CFCE}" destId="{41C71EDE-5941-4B5E-B5E2-EBA232E5F9AE}"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33763F-3D9D-464A-8E8E-5A628164840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09C6A9A9-0DA9-487D-AEE6-577DE0C93C9C}">
      <dgm:prSet phldrT="[Текст]"/>
      <dgm:spPr/>
      <dgm:t>
        <a:bodyPr/>
        <a:lstStyle/>
        <a:p>
          <a:pPr algn="just"/>
          <a:r>
            <a:rPr lang="uz-Cyrl-UZ" dirty="0" smtClean="0">
              <a:solidFill>
                <a:schemeClr val="tx1"/>
              </a:solidFill>
            </a:rPr>
            <a:t>Суд муҳокамаси давомида солиқ органи солиқ текшируви материалларини Солиқ кодекси 158, 165-моддаларида назарда тутилган, текширув материаллари кўриб чиқиладиган вақт ва жой ҳақида тегишли тарзда хабардор қилинмаган солиқ тўловчининг (унинг вакилининг) йўқлигида кўриб чиқиб, қўшимча солиқ тўловларини ҳисоблаш ва молиявий жарима қўллаш ҳақида қарор қабул қилгани аниқланган тақдирда, солиқ органининг қарори ҳақиқий эмас деб топилиши ҳамда солиқ органи зиммасига солиқ тўловчи иштирокида текшириш материалларини қайта кўриб чиқиш мажбуриятини юклаш</a:t>
          </a:r>
          <a:endParaRPr lang="ru-RU" dirty="0">
            <a:solidFill>
              <a:schemeClr val="tx1"/>
            </a:solidFill>
          </a:endParaRPr>
        </a:p>
      </dgm:t>
    </dgm:pt>
    <dgm:pt modelId="{C20D11A0-8AD9-42D3-8C0D-0A7FCA89F2FD}" type="parTrans" cxnId="{94F9670A-FB7C-49A4-AA65-8853470FEBB8}">
      <dgm:prSet/>
      <dgm:spPr/>
      <dgm:t>
        <a:bodyPr/>
        <a:lstStyle/>
        <a:p>
          <a:endParaRPr lang="ru-RU"/>
        </a:p>
      </dgm:t>
    </dgm:pt>
    <dgm:pt modelId="{655C032C-6BA5-4A4E-B4B2-D1E452011489}" type="sibTrans" cxnId="{94F9670A-FB7C-49A4-AA65-8853470FEBB8}">
      <dgm:prSet/>
      <dgm:spPr/>
      <dgm:t>
        <a:bodyPr/>
        <a:lstStyle/>
        <a:p>
          <a:endParaRPr lang="ru-RU"/>
        </a:p>
      </dgm:t>
    </dgm:pt>
    <dgm:pt modelId="{860C8109-91D7-487E-8A1F-1CFB9C4AA466}">
      <dgm:prSet phldrT="[Текст]"/>
      <dgm:spPr/>
      <dgm:t>
        <a:bodyPr/>
        <a:lstStyle/>
        <a:p>
          <a:pPr algn="just"/>
          <a:r>
            <a:rPr lang="uz-Cyrl-UZ" dirty="0" smtClean="0">
              <a:solidFill>
                <a:schemeClr val="tx1"/>
              </a:solidFill>
            </a:rPr>
            <a:t>Суд муҳокамаси давомида солиқ органи солиқ текшируви материалларини Солиқ кодекси 158, 165-моддаларида назарда тутилган талабларга риоя қилган, бироқ қўшимча солиқ ва молиявий жарима миқдорини белгилашда хатоликка йўл қўйганлиги </a:t>
          </a:r>
          <a:r>
            <a:rPr lang="uz-Cyrl-UZ" i="1" dirty="0" smtClean="0">
              <a:solidFill>
                <a:schemeClr val="tx1"/>
              </a:solidFill>
            </a:rPr>
            <a:t>(экспертиза хулосаси, мутахассислар фикри билан) </a:t>
          </a:r>
          <a:r>
            <a:rPr lang="uz-Cyrl-UZ" dirty="0" smtClean="0">
              <a:solidFill>
                <a:schemeClr val="tx1"/>
              </a:solidFill>
            </a:rPr>
            <a:t>аниқланган тақдирда солиқ органи қарорининг шу қисми ҳақиқий эмас деб топилиши ҳамда солиқ органи зиммасига нотўғри ҳисобланган солиқ ва молиявий жаримани ҳисобдан чиқириш мажбуриятини юклаш</a:t>
          </a:r>
          <a:endParaRPr lang="ru-RU" dirty="0">
            <a:solidFill>
              <a:schemeClr val="tx1"/>
            </a:solidFill>
          </a:endParaRPr>
        </a:p>
      </dgm:t>
    </dgm:pt>
    <dgm:pt modelId="{D0788870-E8AE-421A-B823-D2DD79F58CD2}" type="parTrans" cxnId="{507B8AF0-8F13-489A-A9F3-BEB3B9CDCF8B}">
      <dgm:prSet/>
      <dgm:spPr/>
      <dgm:t>
        <a:bodyPr/>
        <a:lstStyle/>
        <a:p>
          <a:endParaRPr lang="ru-RU"/>
        </a:p>
      </dgm:t>
    </dgm:pt>
    <dgm:pt modelId="{76BAA500-2152-4CF0-A776-73DD26BEC1DE}" type="sibTrans" cxnId="{507B8AF0-8F13-489A-A9F3-BEB3B9CDCF8B}">
      <dgm:prSet/>
      <dgm:spPr/>
      <dgm:t>
        <a:bodyPr/>
        <a:lstStyle/>
        <a:p>
          <a:endParaRPr lang="ru-RU"/>
        </a:p>
      </dgm:t>
    </dgm:pt>
    <dgm:pt modelId="{F4291D1C-C474-41E6-AF78-B87D5A6BECED}">
      <dgm:prSet phldrT="[Текст]"/>
      <dgm:spPr/>
      <dgm:t>
        <a:bodyPr/>
        <a:lstStyle/>
        <a:p>
          <a:r>
            <a:rPr lang="uz-Cyrl-UZ" dirty="0" smtClean="0">
              <a:solidFill>
                <a:schemeClr val="tx1"/>
              </a:solidFill>
            </a:rPr>
            <a:t>суд муҳокамаси давомида солиқ органи солиқ текшируви материалларини Солиқ кодекси 158, 165-моддаларида назарда тутилган текширув материаллари кўриб чиқиладиган вақт ва жой ҳақида тегишли тарзда хабардор қилинмаган солиқ тўловчининг (унинг вакилининг) йўқлигида кўриб чиққан ҳамда қўшимча солиқ ва молиявий жарима миқдорини белгилашда хатоликка йўл қўйганлиги </a:t>
          </a:r>
          <a:r>
            <a:rPr lang="uz-Cyrl-UZ" i="1" dirty="0" smtClean="0">
              <a:solidFill>
                <a:schemeClr val="tx1"/>
              </a:solidFill>
            </a:rPr>
            <a:t>(экспертиза хулосаси, мутахассислар фикри билан) </a:t>
          </a:r>
          <a:r>
            <a:rPr lang="uz-Cyrl-UZ" dirty="0" smtClean="0">
              <a:solidFill>
                <a:schemeClr val="tx1"/>
              </a:solidFill>
            </a:rPr>
            <a:t>аниқланган тақдирда солиқ органи қарори ҳақиқий эмас деб топилиши ҳамда солиқ органи зиммасига нотўғри ҳисобланган солиқ ва молиявий жаримани ҳисобдан чиқарган ҳолда солиқ тўловчи иштирокида текшириш материалларини қайта кўриб чиқиш мажбуриятини юклаш ҳақида ҳал қилув қарори қабул қилиш мақсадга мувофиқ бўлади.</a:t>
          </a:r>
          <a:endParaRPr lang="ru-RU" dirty="0">
            <a:solidFill>
              <a:schemeClr val="tx1"/>
            </a:solidFill>
          </a:endParaRPr>
        </a:p>
      </dgm:t>
    </dgm:pt>
    <dgm:pt modelId="{A3A4274F-220B-49C4-AAA8-3A0953E0808D}" type="parTrans" cxnId="{E5C30B34-12DD-4730-AE82-0A3419698CA6}">
      <dgm:prSet/>
      <dgm:spPr/>
      <dgm:t>
        <a:bodyPr/>
        <a:lstStyle/>
        <a:p>
          <a:endParaRPr lang="ru-RU"/>
        </a:p>
      </dgm:t>
    </dgm:pt>
    <dgm:pt modelId="{4FB6CDA2-5E11-4179-9CD1-3A51FF3B617B}" type="sibTrans" cxnId="{E5C30B34-12DD-4730-AE82-0A3419698CA6}">
      <dgm:prSet/>
      <dgm:spPr/>
      <dgm:t>
        <a:bodyPr/>
        <a:lstStyle/>
        <a:p>
          <a:endParaRPr lang="ru-RU"/>
        </a:p>
      </dgm:t>
    </dgm:pt>
    <dgm:pt modelId="{693BE212-06EE-4804-8645-ABCADA10F4E0}" type="pres">
      <dgm:prSet presAssocID="{6533763F-3D9D-464A-8E8E-5A6281648409}" presName="linear" presStyleCnt="0">
        <dgm:presLayoutVars>
          <dgm:dir/>
          <dgm:resizeHandles val="exact"/>
        </dgm:presLayoutVars>
      </dgm:prSet>
      <dgm:spPr/>
      <dgm:t>
        <a:bodyPr/>
        <a:lstStyle/>
        <a:p>
          <a:endParaRPr lang="ru-RU"/>
        </a:p>
      </dgm:t>
    </dgm:pt>
    <dgm:pt modelId="{6DD479EF-BC5A-4C9A-808D-49CCA4331B09}" type="pres">
      <dgm:prSet presAssocID="{09C6A9A9-0DA9-487D-AEE6-577DE0C93C9C}" presName="comp" presStyleCnt="0"/>
      <dgm:spPr/>
    </dgm:pt>
    <dgm:pt modelId="{46F94258-13E8-4693-A042-4375AE9BF391}" type="pres">
      <dgm:prSet presAssocID="{09C6A9A9-0DA9-487D-AEE6-577DE0C93C9C}" presName="box" presStyleLbl="node1" presStyleIdx="0" presStyleCnt="3"/>
      <dgm:spPr/>
      <dgm:t>
        <a:bodyPr/>
        <a:lstStyle/>
        <a:p>
          <a:endParaRPr lang="ru-RU"/>
        </a:p>
      </dgm:t>
    </dgm:pt>
    <dgm:pt modelId="{ECD2ACE2-EC0D-4971-8846-8C73CEB971AF}" type="pres">
      <dgm:prSet presAssocID="{09C6A9A9-0DA9-487D-AEE6-577DE0C93C9C}" presName="img" presStyleLbl="fgImgPlace1" presStyleIdx="0" presStyleCnt="3"/>
      <dgm:spPr/>
    </dgm:pt>
    <dgm:pt modelId="{715F4912-2262-43A6-918B-BCBBBA4A3F63}" type="pres">
      <dgm:prSet presAssocID="{09C6A9A9-0DA9-487D-AEE6-577DE0C93C9C}" presName="text" presStyleLbl="node1" presStyleIdx="0" presStyleCnt="3">
        <dgm:presLayoutVars>
          <dgm:bulletEnabled val="1"/>
        </dgm:presLayoutVars>
      </dgm:prSet>
      <dgm:spPr/>
      <dgm:t>
        <a:bodyPr/>
        <a:lstStyle/>
        <a:p>
          <a:endParaRPr lang="ru-RU"/>
        </a:p>
      </dgm:t>
    </dgm:pt>
    <dgm:pt modelId="{327EE4B6-3D58-4984-8FFE-4400B16FFBC0}" type="pres">
      <dgm:prSet presAssocID="{655C032C-6BA5-4A4E-B4B2-D1E452011489}" presName="spacer" presStyleCnt="0"/>
      <dgm:spPr/>
    </dgm:pt>
    <dgm:pt modelId="{D7AE6CB2-9BF5-41BA-A2DA-E2300E8D8416}" type="pres">
      <dgm:prSet presAssocID="{860C8109-91D7-487E-8A1F-1CFB9C4AA466}" presName="comp" presStyleCnt="0"/>
      <dgm:spPr/>
    </dgm:pt>
    <dgm:pt modelId="{41DBDC24-7C80-4716-8CAC-394D1D69DCDC}" type="pres">
      <dgm:prSet presAssocID="{860C8109-91D7-487E-8A1F-1CFB9C4AA466}" presName="box" presStyleLbl="node1" presStyleIdx="1" presStyleCnt="3"/>
      <dgm:spPr/>
      <dgm:t>
        <a:bodyPr/>
        <a:lstStyle/>
        <a:p>
          <a:endParaRPr lang="ru-RU"/>
        </a:p>
      </dgm:t>
    </dgm:pt>
    <dgm:pt modelId="{4F191E4D-B2CF-447E-8C48-80272A5058FE}" type="pres">
      <dgm:prSet presAssocID="{860C8109-91D7-487E-8A1F-1CFB9C4AA466}" presName="img" presStyleLbl="fgImgPlace1" presStyleIdx="1" presStyleCnt="3"/>
      <dgm:spPr>
        <a:blipFill rotWithShape="1">
          <a:blip xmlns:r="http://schemas.openxmlformats.org/officeDocument/2006/relationships" r:embed="rId1"/>
          <a:stretch>
            <a:fillRect/>
          </a:stretch>
        </a:blipFill>
      </dgm:spPr>
    </dgm:pt>
    <dgm:pt modelId="{A56F1AF1-06D0-4AE9-BF77-6CDC6D137725}" type="pres">
      <dgm:prSet presAssocID="{860C8109-91D7-487E-8A1F-1CFB9C4AA466}" presName="text" presStyleLbl="node1" presStyleIdx="1" presStyleCnt="3">
        <dgm:presLayoutVars>
          <dgm:bulletEnabled val="1"/>
        </dgm:presLayoutVars>
      </dgm:prSet>
      <dgm:spPr/>
      <dgm:t>
        <a:bodyPr/>
        <a:lstStyle/>
        <a:p>
          <a:endParaRPr lang="ru-RU"/>
        </a:p>
      </dgm:t>
    </dgm:pt>
    <dgm:pt modelId="{8624D054-4F31-48DA-AB99-F470CCA508E8}" type="pres">
      <dgm:prSet presAssocID="{76BAA500-2152-4CF0-A776-73DD26BEC1DE}" presName="spacer" presStyleCnt="0"/>
      <dgm:spPr/>
    </dgm:pt>
    <dgm:pt modelId="{3DB0E920-49DB-4095-AA2F-476EEF14843B}" type="pres">
      <dgm:prSet presAssocID="{F4291D1C-C474-41E6-AF78-B87D5A6BECED}" presName="comp" presStyleCnt="0"/>
      <dgm:spPr/>
    </dgm:pt>
    <dgm:pt modelId="{367B001E-BFE4-4C26-8E01-E98F6F39B6DF}" type="pres">
      <dgm:prSet presAssocID="{F4291D1C-C474-41E6-AF78-B87D5A6BECED}" presName="box" presStyleLbl="node1" presStyleIdx="2" presStyleCnt="3"/>
      <dgm:spPr/>
      <dgm:t>
        <a:bodyPr/>
        <a:lstStyle/>
        <a:p>
          <a:endParaRPr lang="ru-RU"/>
        </a:p>
      </dgm:t>
    </dgm:pt>
    <dgm:pt modelId="{09119EBD-4237-4936-B361-53E2600605BD}" type="pres">
      <dgm:prSet presAssocID="{F4291D1C-C474-41E6-AF78-B87D5A6BECED}" presName="img" presStyleLbl="fgImgPlace1" presStyleIdx="2" presStyleCnt="3"/>
      <dgm:spPr>
        <a:blipFill rotWithShape="1">
          <a:blip xmlns:r="http://schemas.openxmlformats.org/officeDocument/2006/relationships" r:embed="rId2"/>
          <a:stretch>
            <a:fillRect/>
          </a:stretch>
        </a:blipFill>
      </dgm:spPr>
    </dgm:pt>
    <dgm:pt modelId="{86492348-780A-4259-8B80-682D7D065E77}" type="pres">
      <dgm:prSet presAssocID="{F4291D1C-C474-41E6-AF78-B87D5A6BECED}" presName="text" presStyleLbl="node1" presStyleIdx="2" presStyleCnt="3">
        <dgm:presLayoutVars>
          <dgm:bulletEnabled val="1"/>
        </dgm:presLayoutVars>
      </dgm:prSet>
      <dgm:spPr/>
      <dgm:t>
        <a:bodyPr/>
        <a:lstStyle/>
        <a:p>
          <a:endParaRPr lang="ru-RU"/>
        </a:p>
      </dgm:t>
    </dgm:pt>
  </dgm:ptLst>
  <dgm:cxnLst>
    <dgm:cxn modelId="{94F9670A-FB7C-49A4-AA65-8853470FEBB8}" srcId="{6533763F-3D9D-464A-8E8E-5A6281648409}" destId="{09C6A9A9-0DA9-487D-AEE6-577DE0C93C9C}" srcOrd="0" destOrd="0" parTransId="{C20D11A0-8AD9-42D3-8C0D-0A7FCA89F2FD}" sibTransId="{655C032C-6BA5-4A4E-B4B2-D1E452011489}"/>
    <dgm:cxn modelId="{F3E877B6-A068-4594-AA27-AFCF6D1EDE66}" type="presOf" srcId="{09C6A9A9-0DA9-487D-AEE6-577DE0C93C9C}" destId="{46F94258-13E8-4693-A042-4375AE9BF391}" srcOrd="0" destOrd="0" presId="urn:microsoft.com/office/officeart/2005/8/layout/vList4"/>
    <dgm:cxn modelId="{CE505731-57C4-4564-B6E2-7EFB7BED6A86}" type="presOf" srcId="{09C6A9A9-0DA9-487D-AEE6-577DE0C93C9C}" destId="{715F4912-2262-43A6-918B-BCBBBA4A3F63}" srcOrd="1" destOrd="0" presId="urn:microsoft.com/office/officeart/2005/8/layout/vList4"/>
    <dgm:cxn modelId="{E5C30B34-12DD-4730-AE82-0A3419698CA6}" srcId="{6533763F-3D9D-464A-8E8E-5A6281648409}" destId="{F4291D1C-C474-41E6-AF78-B87D5A6BECED}" srcOrd="2" destOrd="0" parTransId="{A3A4274F-220B-49C4-AAA8-3A0953E0808D}" sibTransId="{4FB6CDA2-5E11-4179-9CD1-3A51FF3B617B}"/>
    <dgm:cxn modelId="{5AA2EF2D-C70A-4054-AA57-72EC9D127981}" type="presOf" srcId="{6533763F-3D9D-464A-8E8E-5A6281648409}" destId="{693BE212-06EE-4804-8645-ABCADA10F4E0}" srcOrd="0" destOrd="0" presId="urn:microsoft.com/office/officeart/2005/8/layout/vList4"/>
    <dgm:cxn modelId="{5833D863-2322-43EF-B9E1-47FE73DBEA8D}" type="presOf" srcId="{860C8109-91D7-487E-8A1F-1CFB9C4AA466}" destId="{A56F1AF1-06D0-4AE9-BF77-6CDC6D137725}" srcOrd="1" destOrd="0" presId="urn:microsoft.com/office/officeart/2005/8/layout/vList4"/>
    <dgm:cxn modelId="{857FCC5A-BEE7-4961-82E6-F613D8DE73E0}" type="presOf" srcId="{F4291D1C-C474-41E6-AF78-B87D5A6BECED}" destId="{86492348-780A-4259-8B80-682D7D065E77}" srcOrd="1" destOrd="0" presId="urn:microsoft.com/office/officeart/2005/8/layout/vList4"/>
    <dgm:cxn modelId="{4280C387-40FD-480E-991F-F5919A91DF01}" type="presOf" srcId="{F4291D1C-C474-41E6-AF78-B87D5A6BECED}" destId="{367B001E-BFE4-4C26-8E01-E98F6F39B6DF}" srcOrd="0" destOrd="0" presId="urn:microsoft.com/office/officeart/2005/8/layout/vList4"/>
    <dgm:cxn modelId="{3690446D-AC42-44AD-8535-4B3F38FAA7A9}" type="presOf" srcId="{860C8109-91D7-487E-8A1F-1CFB9C4AA466}" destId="{41DBDC24-7C80-4716-8CAC-394D1D69DCDC}" srcOrd="0" destOrd="0" presId="urn:microsoft.com/office/officeart/2005/8/layout/vList4"/>
    <dgm:cxn modelId="{507B8AF0-8F13-489A-A9F3-BEB3B9CDCF8B}" srcId="{6533763F-3D9D-464A-8E8E-5A6281648409}" destId="{860C8109-91D7-487E-8A1F-1CFB9C4AA466}" srcOrd="1" destOrd="0" parTransId="{D0788870-E8AE-421A-B823-D2DD79F58CD2}" sibTransId="{76BAA500-2152-4CF0-A776-73DD26BEC1DE}"/>
    <dgm:cxn modelId="{A3E11E5D-745E-402E-9D04-2BD425C9DA47}" type="presParOf" srcId="{693BE212-06EE-4804-8645-ABCADA10F4E0}" destId="{6DD479EF-BC5A-4C9A-808D-49CCA4331B09}" srcOrd="0" destOrd="0" presId="urn:microsoft.com/office/officeart/2005/8/layout/vList4"/>
    <dgm:cxn modelId="{EADBC715-16BF-4084-835F-F52542E089DF}" type="presParOf" srcId="{6DD479EF-BC5A-4C9A-808D-49CCA4331B09}" destId="{46F94258-13E8-4693-A042-4375AE9BF391}" srcOrd="0" destOrd="0" presId="urn:microsoft.com/office/officeart/2005/8/layout/vList4"/>
    <dgm:cxn modelId="{AD66E5E2-2B78-4FE4-803B-034884D6E25C}" type="presParOf" srcId="{6DD479EF-BC5A-4C9A-808D-49CCA4331B09}" destId="{ECD2ACE2-EC0D-4971-8846-8C73CEB971AF}" srcOrd="1" destOrd="0" presId="urn:microsoft.com/office/officeart/2005/8/layout/vList4"/>
    <dgm:cxn modelId="{316EAF47-D8FB-420D-97A0-4A38ECB21535}" type="presParOf" srcId="{6DD479EF-BC5A-4C9A-808D-49CCA4331B09}" destId="{715F4912-2262-43A6-918B-BCBBBA4A3F63}" srcOrd="2" destOrd="0" presId="urn:microsoft.com/office/officeart/2005/8/layout/vList4"/>
    <dgm:cxn modelId="{4B27317C-8433-4B2B-9EA4-297AA0686E50}" type="presParOf" srcId="{693BE212-06EE-4804-8645-ABCADA10F4E0}" destId="{327EE4B6-3D58-4984-8FFE-4400B16FFBC0}" srcOrd="1" destOrd="0" presId="urn:microsoft.com/office/officeart/2005/8/layout/vList4"/>
    <dgm:cxn modelId="{D9C60746-515C-4A76-B7F5-0385456D2918}" type="presParOf" srcId="{693BE212-06EE-4804-8645-ABCADA10F4E0}" destId="{D7AE6CB2-9BF5-41BA-A2DA-E2300E8D8416}" srcOrd="2" destOrd="0" presId="urn:microsoft.com/office/officeart/2005/8/layout/vList4"/>
    <dgm:cxn modelId="{2405F331-7C76-4766-9A55-3AB55E2D2438}" type="presParOf" srcId="{D7AE6CB2-9BF5-41BA-A2DA-E2300E8D8416}" destId="{41DBDC24-7C80-4716-8CAC-394D1D69DCDC}" srcOrd="0" destOrd="0" presId="urn:microsoft.com/office/officeart/2005/8/layout/vList4"/>
    <dgm:cxn modelId="{565965A8-BE30-4AFA-A6CB-A43AEDE0E979}" type="presParOf" srcId="{D7AE6CB2-9BF5-41BA-A2DA-E2300E8D8416}" destId="{4F191E4D-B2CF-447E-8C48-80272A5058FE}" srcOrd="1" destOrd="0" presId="urn:microsoft.com/office/officeart/2005/8/layout/vList4"/>
    <dgm:cxn modelId="{F59775FC-261B-40A0-8743-BD50675DD2AF}" type="presParOf" srcId="{D7AE6CB2-9BF5-41BA-A2DA-E2300E8D8416}" destId="{A56F1AF1-06D0-4AE9-BF77-6CDC6D137725}" srcOrd="2" destOrd="0" presId="urn:microsoft.com/office/officeart/2005/8/layout/vList4"/>
    <dgm:cxn modelId="{9CF37B3A-90E3-4878-8FBF-B8663D3E349D}" type="presParOf" srcId="{693BE212-06EE-4804-8645-ABCADA10F4E0}" destId="{8624D054-4F31-48DA-AB99-F470CCA508E8}" srcOrd="3" destOrd="0" presId="urn:microsoft.com/office/officeart/2005/8/layout/vList4"/>
    <dgm:cxn modelId="{46CC26C2-B812-4798-AB67-6DFA192806F6}" type="presParOf" srcId="{693BE212-06EE-4804-8645-ABCADA10F4E0}" destId="{3DB0E920-49DB-4095-AA2F-476EEF14843B}" srcOrd="4" destOrd="0" presId="urn:microsoft.com/office/officeart/2005/8/layout/vList4"/>
    <dgm:cxn modelId="{98F1AE69-3182-4E63-A608-D6E89A3FD138}" type="presParOf" srcId="{3DB0E920-49DB-4095-AA2F-476EEF14843B}" destId="{367B001E-BFE4-4C26-8E01-E98F6F39B6DF}" srcOrd="0" destOrd="0" presId="urn:microsoft.com/office/officeart/2005/8/layout/vList4"/>
    <dgm:cxn modelId="{598C118F-3307-40F4-A901-DB6BA9C64105}" type="presParOf" srcId="{3DB0E920-49DB-4095-AA2F-476EEF14843B}" destId="{09119EBD-4237-4936-B361-53E2600605BD}" srcOrd="1" destOrd="0" presId="urn:microsoft.com/office/officeart/2005/8/layout/vList4"/>
    <dgm:cxn modelId="{E2AD43AC-3614-445A-B48C-E04471D1E1A6}" type="presParOf" srcId="{3DB0E920-49DB-4095-AA2F-476EEF14843B}" destId="{86492348-780A-4259-8B80-682D7D065E7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BC228-C746-41A4-BF60-AB500DE37F81}">
      <dsp:nvSpPr>
        <dsp:cNvPr id="0" name=""/>
        <dsp:cNvSpPr/>
      </dsp:nvSpPr>
      <dsp:spPr>
        <a:xfrm>
          <a:off x="0" y="216023"/>
          <a:ext cx="8424936" cy="313145"/>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uz-Cyrl-UZ" sz="3200" kern="1200" dirty="0" smtClean="0"/>
            <a:t>Режа:</a:t>
          </a:r>
          <a:endParaRPr lang="ru-RU" sz="3200" kern="1200" dirty="0"/>
        </a:p>
      </dsp:txBody>
      <dsp:txXfrm>
        <a:off x="15286" y="231309"/>
        <a:ext cx="8394364" cy="282573"/>
      </dsp:txXfrm>
    </dsp:sp>
    <dsp:sp modelId="{CDC67709-0F73-4637-8829-2445336509DA}">
      <dsp:nvSpPr>
        <dsp:cNvPr id="0" name=""/>
        <dsp:cNvSpPr/>
      </dsp:nvSpPr>
      <dsp:spPr>
        <a:xfrm>
          <a:off x="0" y="314266"/>
          <a:ext cx="8424936" cy="4653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492"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ru-RU" sz="1800" kern="1200" dirty="0">
            <a:solidFill>
              <a:schemeClr val="tx1"/>
            </a:solidFill>
          </a:endParaRPr>
        </a:p>
        <a:p>
          <a:pPr marL="171450" lvl="1" indent="-171450" algn="l" defTabSz="711200">
            <a:lnSpc>
              <a:spcPct val="90000"/>
            </a:lnSpc>
            <a:spcBef>
              <a:spcPct val="0"/>
            </a:spcBef>
            <a:spcAft>
              <a:spcPct val="20000"/>
            </a:spcAft>
            <a:buChar char="••"/>
          </a:pPr>
          <a:r>
            <a:rPr lang="ru-RU" sz="1600" kern="1200" dirty="0" smtClean="0">
              <a:solidFill>
                <a:schemeClr val="tx1"/>
              </a:solidFill>
            </a:rPr>
            <a:t> </a:t>
          </a:r>
          <a:r>
            <a:rPr lang="ru-RU" sz="1800" b="1" kern="1200" dirty="0" err="1" smtClean="0">
              <a:solidFill>
                <a:schemeClr val="tx1"/>
              </a:solidFill>
            </a:rPr>
            <a:t>Солиқ</a:t>
          </a:r>
          <a:r>
            <a:rPr lang="ru-RU" sz="1800" b="1" kern="1200" dirty="0" smtClean="0">
              <a:solidFill>
                <a:schemeClr val="tx1"/>
              </a:solidFill>
            </a:rPr>
            <a:t> </a:t>
          </a:r>
          <a:r>
            <a:rPr lang="ru-RU" sz="1800" b="1" kern="1200" dirty="0" err="1" smtClean="0">
              <a:solidFill>
                <a:schemeClr val="tx1"/>
              </a:solidFill>
            </a:rPr>
            <a:t>аудити</a:t>
          </a:r>
          <a:r>
            <a:rPr lang="ru-RU" sz="1800" b="1" kern="1200" dirty="0" smtClean="0">
              <a:solidFill>
                <a:schemeClr val="tx1"/>
              </a:solidFill>
            </a:rPr>
            <a:t> </a:t>
          </a:r>
          <a:r>
            <a:rPr lang="uz-Cyrl-UZ" sz="1800" b="1" kern="1200" dirty="0" smtClean="0">
              <a:solidFill>
                <a:schemeClr val="tx1"/>
              </a:solidFill>
            </a:rPr>
            <a:t>тушунчаси.</a:t>
          </a:r>
          <a:endParaRPr lang="ru-RU" sz="1800" kern="1200" dirty="0">
            <a:solidFill>
              <a:schemeClr val="tx1"/>
            </a:solidFill>
          </a:endParaRPr>
        </a:p>
        <a:p>
          <a:pPr marL="171450" lvl="1" indent="-171450" algn="l" defTabSz="800100">
            <a:lnSpc>
              <a:spcPct val="90000"/>
            </a:lnSpc>
            <a:spcBef>
              <a:spcPct val="0"/>
            </a:spcBef>
            <a:spcAft>
              <a:spcPct val="20000"/>
            </a:spcAft>
            <a:buChar char="••"/>
          </a:pPr>
          <a:r>
            <a:rPr lang="uz-Cyrl-UZ" sz="1800" b="1" kern="1200" dirty="0" smtClean="0">
              <a:solidFill>
                <a:schemeClr val="tx1"/>
              </a:solidFill>
            </a:rPr>
            <a:t>Солиқ аудити кимларда ўтказилади?</a:t>
          </a:r>
          <a:endParaRPr lang="ru-RU" sz="1800" kern="1200" dirty="0">
            <a:solidFill>
              <a:schemeClr val="tx1"/>
            </a:solidFill>
          </a:endParaRPr>
        </a:p>
        <a:p>
          <a:pPr marL="171450" lvl="1" indent="-171450" algn="l" defTabSz="800100">
            <a:lnSpc>
              <a:spcPct val="90000"/>
            </a:lnSpc>
            <a:spcBef>
              <a:spcPct val="0"/>
            </a:spcBef>
            <a:spcAft>
              <a:spcPct val="20000"/>
            </a:spcAft>
            <a:buChar char="••"/>
          </a:pPr>
          <a:r>
            <a:rPr lang="uz-Cyrl-UZ" sz="1800" b="1" kern="1200" smtClean="0">
              <a:solidFill>
                <a:schemeClr val="tx1"/>
              </a:solidFill>
            </a:rPr>
            <a:t>Солиқ аудитида қайси даврлар текширилади?</a:t>
          </a:r>
          <a:endParaRPr lang="ru-RU" sz="1800" kern="1200">
            <a:solidFill>
              <a:schemeClr val="tx1"/>
            </a:solidFill>
          </a:endParaRPr>
        </a:p>
        <a:p>
          <a:pPr marL="171450" lvl="1" indent="-171450" algn="l" defTabSz="800100">
            <a:lnSpc>
              <a:spcPct val="90000"/>
            </a:lnSpc>
            <a:spcBef>
              <a:spcPct val="0"/>
            </a:spcBef>
            <a:spcAft>
              <a:spcPct val="20000"/>
            </a:spcAft>
            <a:buChar char="••"/>
          </a:pPr>
          <a:r>
            <a:rPr lang="uz-Cyrl-UZ" sz="1800" b="1" kern="1200" dirty="0" smtClean="0">
              <a:solidFill>
                <a:schemeClr val="tx1"/>
              </a:solidFill>
            </a:rPr>
            <a:t>Солиқ тўловчи текширишдан қандай хабардор қилинади?</a:t>
          </a:r>
          <a:endParaRPr lang="ru-RU" sz="1800" kern="1200" dirty="0">
            <a:solidFill>
              <a:schemeClr val="tx1"/>
            </a:solidFill>
          </a:endParaRPr>
        </a:p>
        <a:p>
          <a:pPr marL="171450" lvl="1" indent="-171450" algn="l" defTabSz="800100">
            <a:lnSpc>
              <a:spcPct val="90000"/>
            </a:lnSpc>
            <a:spcBef>
              <a:spcPct val="0"/>
            </a:spcBef>
            <a:spcAft>
              <a:spcPct val="20000"/>
            </a:spcAft>
            <a:buChar char="••"/>
          </a:pPr>
          <a:r>
            <a:rPr lang="uz-Cyrl-UZ" sz="1800" b="1" kern="1200" smtClean="0">
              <a:solidFill>
                <a:schemeClr val="tx1"/>
              </a:solidFill>
            </a:rPr>
            <a:t>Солиқ аудитини ўтказиш муддатлари қандай?</a:t>
          </a:r>
          <a:endParaRPr lang="ru-RU" sz="1800" kern="1200">
            <a:solidFill>
              <a:schemeClr val="tx1"/>
            </a:solidFill>
          </a:endParaRPr>
        </a:p>
        <a:p>
          <a:pPr marL="171450" lvl="1" indent="-171450" algn="l" defTabSz="800100">
            <a:lnSpc>
              <a:spcPct val="90000"/>
            </a:lnSpc>
            <a:spcBef>
              <a:spcPct val="0"/>
            </a:spcBef>
            <a:spcAft>
              <a:spcPct val="20000"/>
            </a:spcAft>
            <a:buChar char="••"/>
          </a:pPr>
          <a:r>
            <a:rPr lang="uz-Cyrl-UZ" sz="1800" b="1" kern="1200" dirty="0" smtClean="0">
              <a:solidFill>
                <a:schemeClr val="tx1"/>
              </a:solidFill>
            </a:rPr>
            <a:t>Солиқ аудитини ўтказиш тартиби ва текшириш натижаларини расмийлаштириш. Ихтиёрий тугатилаётган солиқ тўловчиларда солиқ аудитини ўтказиш хусусиятлари.</a:t>
          </a:r>
          <a:endParaRPr lang="ru-RU" sz="1800" kern="1200" dirty="0">
            <a:solidFill>
              <a:schemeClr val="tx1"/>
            </a:solidFill>
          </a:endParaRPr>
        </a:p>
        <a:p>
          <a:pPr marL="171450" lvl="1" indent="-171450" algn="l" defTabSz="800100">
            <a:lnSpc>
              <a:spcPct val="90000"/>
            </a:lnSpc>
            <a:spcBef>
              <a:spcPct val="0"/>
            </a:spcBef>
            <a:spcAft>
              <a:spcPct val="20000"/>
            </a:spcAft>
            <a:buChar char="••"/>
          </a:pPr>
          <a:r>
            <a:rPr lang="uz-Cyrl-UZ" sz="1800" b="1" kern="1200" dirty="0" smtClean="0">
              <a:solidFill>
                <a:schemeClr val="tx1"/>
              </a:solidFill>
            </a:rPr>
            <a:t>Солиқ текширувини ўтказиш чоғида ғайриқонуний ҳаракатлар орқали зарар етказилишига йўл қўймаслик.</a:t>
          </a:r>
          <a:endParaRPr lang="ru-RU" sz="1800" kern="1200" dirty="0">
            <a:solidFill>
              <a:schemeClr val="tx1"/>
            </a:solidFill>
          </a:endParaRPr>
        </a:p>
        <a:p>
          <a:pPr marL="171450" lvl="1" indent="-171450" algn="l" defTabSz="800100">
            <a:lnSpc>
              <a:spcPct val="90000"/>
            </a:lnSpc>
            <a:spcBef>
              <a:spcPct val="0"/>
            </a:spcBef>
            <a:spcAft>
              <a:spcPct val="20000"/>
            </a:spcAft>
            <a:buChar char="••"/>
          </a:pPr>
          <a:r>
            <a:rPr lang="uz-Cyrl-UZ" sz="1800" b="1" kern="1200" dirty="0" smtClean="0">
              <a:solidFill>
                <a:schemeClr val="tx1"/>
              </a:solidFill>
            </a:rPr>
            <a:t>Солиқ текширувларининг ва солиқ назоратининг бошқа чораларининг ҳуқуқий оқибатлари. </a:t>
          </a:r>
          <a:endParaRPr lang="ru-RU" sz="1800" kern="1200" dirty="0">
            <a:solidFill>
              <a:schemeClr val="tx1"/>
            </a:solidFill>
          </a:endParaRPr>
        </a:p>
        <a:p>
          <a:pPr marL="114300" lvl="1" indent="-114300" algn="l" defTabSz="622300">
            <a:lnSpc>
              <a:spcPct val="90000"/>
            </a:lnSpc>
            <a:spcBef>
              <a:spcPct val="0"/>
            </a:spcBef>
            <a:spcAft>
              <a:spcPct val="20000"/>
            </a:spcAft>
            <a:buChar char="••"/>
          </a:pPr>
          <a:endParaRPr lang="ru-RU" sz="1400" kern="1200" dirty="0">
            <a:solidFill>
              <a:schemeClr val="tx1"/>
            </a:solidFill>
          </a:endParaRPr>
        </a:p>
        <a:p>
          <a:pPr marL="114300" lvl="1" indent="-114300" algn="l" defTabSz="622300">
            <a:lnSpc>
              <a:spcPct val="90000"/>
            </a:lnSpc>
            <a:spcBef>
              <a:spcPct val="0"/>
            </a:spcBef>
            <a:spcAft>
              <a:spcPct val="20000"/>
            </a:spcAft>
            <a:buChar char="••"/>
          </a:pPr>
          <a:endParaRPr lang="ru-RU" sz="1400" kern="1200" dirty="0">
            <a:solidFill>
              <a:schemeClr val="tx1"/>
            </a:solidFill>
          </a:endParaRPr>
        </a:p>
      </dsp:txBody>
      <dsp:txXfrm>
        <a:off x="0" y="314266"/>
        <a:ext cx="8424936" cy="4653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D5118-18C1-477E-A49B-C18E5D379C8F}">
      <dsp:nvSpPr>
        <dsp:cNvPr id="0" name=""/>
        <dsp:cNvSpPr/>
      </dsp:nvSpPr>
      <dsp:spPr>
        <a:xfrm>
          <a:off x="3704431" y="1069464"/>
          <a:ext cx="1660657" cy="448696"/>
        </a:xfrm>
        <a:custGeom>
          <a:avLst/>
          <a:gdLst/>
          <a:ahLst/>
          <a:cxnLst/>
          <a:rect l="0" t="0" r="0" b="0"/>
          <a:pathLst>
            <a:path>
              <a:moveTo>
                <a:pt x="0" y="0"/>
              </a:moveTo>
              <a:lnTo>
                <a:pt x="0" y="224348"/>
              </a:lnTo>
              <a:lnTo>
                <a:pt x="1660657" y="224348"/>
              </a:lnTo>
              <a:lnTo>
                <a:pt x="1660657" y="448696"/>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2D11AA-9DDB-4999-B960-10B34BF82E9E}">
      <dsp:nvSpPr>
        <dsp:cNvPr id="0" name=""/>
        <dsp:cNvSpPr/>
      </dsp:nvSpPr>
      <dsp:spPr>
        <a:xfrm>
          <a:off x="2048367" y="1069464"/>
          <a:ext cx="1656063" cy="448696"/>
        </a:xfrm>
        <a:custGeom>
          <a:avLst/>
          <a:gdLst/>
          <a:ahLst/>
          <a:cxnLst/>
          <a:rect l="0" t="0" r="0" b="0"/>
          <a:pathLst>
            <a:path>
              <a:moveTo>
                <a:pt x="1656063" y="0"/>
              </a:moveTo>
              <a:lnTo>
                <a:pt x="1656063" y="224348"/>
              </a:lnTo>
              <a:lnTo>
                <a:pt x="0" y="224348"/>
              </a:lnTo>
              <a:lnTo>
                <a:pt x="0" y="448696"/>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1253AB-4323-478E-BF1D-E15D8ED52E6B}">
      <dsp:nvSpPr>
        <dsp:cNvPr id="0" name=""/>
        <dsp:cNvSpPr/>
      </dsp:nvSpPr>
      <dsp:spPr>
        <a:xfrm>
          <a:off x="2636106" y="1139"/>
          <a:ext cx="2136649" cy="1068324"/>
        </a:xfrm>
        <a:prstGeom prst="rect">
          <a:avLst/>
        </a:prstGeom>
        <a:gradFill rotWithShape="0">
          <a:gsLst>
            <a:gs pos="0">
              <a:schemeClr val="accent3">
                <a:hueOff val="0"/>
                <a:satOff val="0"/>
                <a:lumOff val="0"/>
                <a:alphaOff val="0"/>
                <a:tint val="0"/>
              </a:schemeClr>
            </a:gs>
            <a:gs pos="44000">
              <a:schemeClr val="accent3">
                <a:hueOff val="0"/>
                <a:satOff val="0"/>
                <a:lumOff val="0"/>
                <a:alphaOff val="0"/>
                <a:tint val="60000"/>
                <a:satMod val="120000"/>
              </a:schemeClr>
            </a:gs>
            <a:gs pos="100000">
              <a:schemeClr val="accent3">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z-Cyrl-UZ" sz="2400" b="1" kern="1200" dirty="0" smtClean="0">
              <a:effectLst/>
              <a:latin typeface="Times New Roman" panose="02020603050405020304" pitchFamily="18" charset="0"/>
              <a:ea typeface="Times New Roman" panose="02020603050405020304" pitchFamily="18" charset="0"/>
            </a:rPr>
            <a:t>Солиқ аудити</a:t>
          </a:r>
          <a:endParaRPr lang="ru-RU" sz="2400" b="1" kern="1200" dirty="0">
            <a:effectLst/>
          </a:endParaRPr>
        </a:p>
      </dsp:txBody>
      <dsp:txXfrm>
        <a:off x="2636106" y="1139"/>
        <a:ext cx="2136649" cy="1068324"/>
      </dsp:txXfrm>
    </dsp:sp>
    <dsp:sp modelId="{C9F9CBE2-0FCA-44C5-82E5-9B24C7FA30DD}">
      <dsp:nvSpPr>
        <dsp:cNvPr id="0" name=""/>
        <dsp:cNvSpPr/>
      </dsp:nvSpPr>
      <dsp:spPr>
        <a:xfrm>
          <a:off x="612057" y="1518160"/>
          <a:ext cx="2872619" cy="1068324"/>
        </a:xfrm>
        <a:prstGeom prst="rect">
          <a:avLst/>
        </a:prstGeom>
        <a:gradFill rotWithShape="0">
          <a:gsLst>
            <a:gs pos="0">
              <a:schemeClr val="accent5">
                <a:hueOff val="0"/>
                <a:satOff val="0"/>
                <a:lumOff val="0"/>
                <a:alphaOff val="0"/>
                <a:tint val="0"/>
              </a:schemeClr>
            </a:gs>
            <a:gs pos="44000">
              <a:schemeClr val="accent5">
                <a:hueOff val="0"/>
                <a:satOff val="0"/>
                <a:lumOff val="0"/>
                <a:alphaOff val="0"/>
                <a:tint val="60000"/>
                <a:satMod val="120000"/>
              </a:schemeClr>
            </a:gs>
            <a:gs pos="100000">
              <a:schemeClr val="accent5">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uz-Cyrl-UZ" sz="1000" kern="1200" dirty="0" smtClean="0"/>
            <a:t>Солиқ аудити – солиқ органлари томонидан солиқ тўловчининг муайян давр учун солиқлар ва йиғимларнинг ҳисобланиши ҳамда тўланашининг тўғрилигини текшириш мақсадида, унинг бухгалтерия, молия, статистика, банк ҳамда бошқа ҳужжатларини ўрганиш ва таққослашдир</a:t>
          </a:r>
          <a:endParaRPr lang="ru-RU" sz="1000" b="0" kern="1200" dirty="0">
            <a:effectLst/>
          </a:endParaRPr>
        </a:p>
      </dsp:txBody>
      <dsp:txXfrm>
        <a:off x="612057" y="1518160"/>
        <a:ext cx="2872619" cy="1068324"/>
      </dsp:txXfrm>
    </dsp:sp>
    <dsp:sp modelId="{C5AFE7F2-02FB-43EC-82A7-3A258B621CD0}">
      <dsp:nvSpPr>
        <dsp:cNvPr id="0" name=""/>
        <dsp:cNvSpPr/>
      </dsp:nvSpPr>
      <dsp:spPr>
        <a:xfrm>
          <a:off x="3933373" y="1518160"/>
          <a:ext cx="2863431" cy="1068324"/>
        </a:xfrm>
        <a:prstGeom prst="rect">
          <a:avLst/>
        </a:prstGeom>
        <a:gradFill rotWithShape="0">
          <a:gsLst>
            <a:gs pos="0">
              <a:schemeClr val="accent5">
                <a:hueOff val="0"/>
                <a:satOff val="0"/>
                <a:lumOff val="0"/>
                <a:alphaOff val="0"/>
                <a:tint val="0"/>
              </a:schemeClr>
            </a:gs>
            <a:gs pos="44000">
              <a:schemeClr val="accent5">
                <a:hueOff val="0"/>
                <a:satOff val="0"/>
                <a:lumOff val="0"/>
                <a:alphaOff val="0"/>
                <a:tint val="60000"/>
                <a:satMod val="120000"/>
              </a:schemeClr>
            </a:gs>
            <a:gs pos="100000">
              <a:schemeClr val="accent5">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uz-Cyrl-UZ" sz="1000" kern="1200" smtClean="0"/>
            <a:t>Солиқ аудити Ўзбекистон Республикаси Солиқ кодекси Ўзбекистон Республикаси Давлат солиқ қўмитасининг 2020 йил 18 майдаги </a:t>
          </a:r>
          <a:br>
            <a:rPr lang="uz-Cyrl-UZ" sz="1000" kern="1200" smtClean="0"/>
          </a:br>
          <a:r>
            <a:rPr lang="uz-Cyrl-UZ" sz="1000" kern="1200" smtClean="0"/>
            <a:t>2020-17-сон </a:t>
          </a:r>
          <a:r>
            <a:rPr lang="uz-Cyrl-UZ" sz="1000" u="none" kern="1200" smtClean="0"/>
            <a:t>қарори</a:t>
          </a:r>
          <a:r>
            <a:rPr lang="uz-Cyrl-UZ" sz="1000" kern="1200" smtClean="0"/>
            <a:t> билан тасдиқланган “Солиқ аудитини ўтказиш тўғрисида”ги Низом асосида ўтказилади.</a:t>
          </a:r>
          <a:endParaRPr lang="ru-RU" sz="1000" kern="1200"/>
        </a:p>
      </dsp:txBody>
      <dsp:txXfrm>
        <a:off x="3933373" y="1518160"/>
        <a:ext cx="2863431" cy="1068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38357-2C24-4CE0-A5CE-2677C7D785BB}">
      <dsp:nvSpPr>
        <dsp:cNvPr id="0" name=""/>
        <dsp:cNvSpPr/>
      </dsp:nvSpPr>
      <dsp:spPr>
        <a:xfrm rot="5400000">
          <a:off x="-206783" y="208370"/>
          <a:ext cx="1378559" cy="964991"/>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uz-Cyrl-UZ" sz="1000" kern="1200" dirty="0" smtClean="0"/>
            <a:t>ЗАРАР</a:t>
          </a:r>
          <a:endParaRPr lang="ru-RU" sz="1000" kern="1200" dirty="0"/>
        </a:p>
      </dsp:txBody>
      <dsp:txXfrm rot="-5400000">
        <a:off x="2" y="484082"/>
        <a:ext cx="964991" cy="413568"/>
      </dsp:txXfrm>
    </dsp:sp>
    <dsp:sp modelId="{3982DC57-E829-41F0-85D6-CDF89E8C24D5}">
      <dsp:nvSpPr>
        <dsp:cNvPr id="0" name=""/>
        <dsp:cNvSpPr/>
      </dsp:nvSpPr>
      <dsp:spPr>
        <a:xfrm rot="5400000">
          <a:off x="4318939" y="-3352361"/>
          <a:ext cx="896063" cy="7603960"/>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uz-Cyrl-UZ" sz="1400" kern="1200" dirty="0" smtClean="0"/>
            <a:t>Ўзбекистон Республикаси Солиқ кодексининг 155-моддасига мувофиқ, солиқ текширувини ўтказиш чоғида текширилаётган шахсларга ёки уларнинг эгалигида, фойдаланишида ёхуд тасарруфида бўлган мол-мулкка ғайриқонуний ҳаракатлар орқали зарар етказилишига йўл қўйилмайди</a:t>
          </a:r>
          <a:endParaRPr lang="ru-RU" sz="1400" kern="1200" dirty="0"/>
        </a:p>
      </dsp:txBody>
      <dsp:txXfrm rot="-5400000">
        <a:off x="964991" y="45329"/>
        <a:ext cx="7560218" cy="808579"/>
      </dsp:txXfrm>
    </dsp:sp>
    <dsp:sp modelId="{B0A78C3D-E8EF-4115-9608-2DC7ED26B025}">
      <dsp:nvSpPr>
        <dsp:cNvPr id="0" name=""/>
        <dsp:cNvSpPr/>
      </dsp:nvSpPr>
      <dsp:spPr>
        <a:xfrm rot="5400000">
          <a:off x="-206783" y="1389712"/>
          <a:ext cx="1378559" cy="964991"/>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uz-Cyrl-UZ" sz="1000" kern="1200" dirty="0" smtClean="0"/>
            <a:t>ҚОПЛАШ</a:t>
          </a:r>
          <a:endParaRPr lang="ru-RU" sz="1000" kern="1200" dirty="0"/>
        </a:p>
      </dsp:txBody>
      <dsp:txXfrm rot="-5400000">
        <a:off x="2" y="1665424"/>
        <a:ext cx="964991" cy="413568"/>
      </dsp:txXfrm>
    </dsp:sp>
    <dsp:sp modelId="{927F551E-173F-4ABC-93B6-BC14BADD5934}">
      <dsp:nvSpPr>
        <dsp:cNvPr id="0" name=""/>
        <dsp:cNvSpPr/>
      </dsp:nvSpPr>
      <dsp:spPr>
        <a:xfrm rot="5400000">
          <a:off x="4318939" y="-2171020"/>
          <a:ext cx="896063" cy="7603960"/>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uz-Cyrl-UZ" sz="1400" kern="1200" dirty="0" smtClean="0"/>
            <a:t>Солиқ текширувини ўтказиш чоғида солиқ органларининг ғайриқонуний қарорлари ёки улар мансабдор шахсларининг ҳаракатлари орқали етказилган зарарнинг ўрни тўлиқ ҳажмда қопланиши лозим.</a:t>
          </a:r>
          <a:endParaRPr lang="ru-RU" sz="1400" kern="1200" dirty="0"/>
        </a:p>
      </dsp:txBody>
      <dsp:txXfrm rot="-5400000">
        <a:off x="964991" y="1226670"/>
        <a:ext cx="7560218" cy="808579"/>
      </dsp:txXfrm>
    </dsp:sp>
    <dsp:sp modelId="{357034C7-23C2-42A1-8A50-B279893795BF}">
      <dsp:nvSpPr>
        <dsp:cNvPr id="0" name=""/>
        <dsp:cNvSpPr/>
      </dsp:nvSpPr>
      <dsp:spPr>
        <a:xfrm rot="5400000">
          <a:off x="-206783" y="2571053"/>
          <a:ext cx="1378559" cy="964991"/>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uz-Cyrl-UZ" sz="1000" kern="1200" dirty="0" smtClean="0"/>
            <a:t>ЖАВОБГАРЛИК</a:t>
          </a:r>
          <a:endParaRPr lang="ru-RU" sz="1000" kern="1200" dirty="0"/>
        </a:p>
      </dsp:txBody>
      <dsp:txXfrm rot="-5400000">
        <a:off x="2" y="2846765"/>
        <a:ext cx="964991" cy="413568"/>
      </dsp:txXfrm>
    </dsp:sp>
    <dsp:sp modelId="{5CF2B4DA-2242-4329-9CF9-50E2D7ED9D5F}">
      <dsp:nvSpPr>
        <dsp:cNvPr id="0" name=""/>
        <dsp:cNvSpPr/>
      </dsp:nvSpPr>
      <dsp:spPr>
        <a:xfrm rot="5400000">
          <a:off x="4318939" y="-989678"/>
          <a:ext cx="896063" cy="7603960"/>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uz-Cyrl-UZ" sz="1400" kern="1200" dirty="0" smtClean="0"/>
            <a:t>Солиқ органларининг ғайриқонуний қарорлари орқали текширилаётган шахсларга етказилган зарар учун уларнинг мансабдор шахслари қонунда назарда тутилган тартибда жавобгар бўлади.</a:t>
          </a:r>
          <a:endParaRPr lang="ru-RU" sz="1400" kern="1200" dirty="0"/>
        </a:p>
      </dsp:txBody>
      <dsp:txXfrm rot="-5400000">
        <a:off x="964991" y="2408012"/>
        <a:ext cx="7560218" cy="8085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AB169-1DFF-444F-8885-FE3B66F699F2}">
      <dsp:nvSpPr>
        <dsp:cNvPr id="0" name=""/>
        <dsp:cNvSpPr/>
      </dsp:nvSpPr>
      <dsp:spPr>
        <a:xfrm>
          <a:off x="73683" y="2133601"/>
          <a:ext cx="1683860" cy="841930"/>
        </a:xfrm>
        <a:prstGeom prst="roundRect">
          <a:avLst>
            <a:gd name="adj" fmla="val 10000"/>
          </a:avLst>
        </a:prstGeom>
        <a:solidFill>
          <a:srgbClr val="8AABCA"/>
        </a:solidFill>
        <a:ln w="15875" cap="flat" cmpd="thickThin" algn="ctr">
          <a:solidFill>
            <a:scrgbClr r="0" g="0" b="0">
              <a:shade val="75000"/>
              <a:lumMod val="80000"/>
            </a:sc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uz-Cyrl-UZ" sz="1300" b="0" kern="1200" dirty="0" smtClean="0">
              <a:solidFill>
                <a:schemeClr val="tx1"/>
              </a:solidFill>
            </a:rPr>
            <a:t>МАНСАБДОР ШАХСЛАРНИНГ ЖАВОБГАРЛИГИ</a:t>
          </a:r>
          <a:endParaRPr lang="ru-RU" sz="1300" b="0" kern="1200" dirty="0">
            <a:solidFill>
              <a:schemeClr val="tx1"/>
            </a:solidFill>
          </a:endParaRPr>
        </a:p>
      </dsp:txBody>
      <dsp:txXfrm>
        <a:off x="98342" y="2158260"/>
        <a:ext cx="1634542" cy="792612"/>
      </dsp:txXfrm>
    </dsp:sp>
    <dsp:sp modelId="{10C6B49D-DB11-4840-8A48-36904EB4E5C2}">
      <dsp:nvSpPr>
        <dsp:cNvPr id="0" name=""/>
        <dsp:cNvSpPr/>
      </dsp:nvSpPr>
      <dsp:spPr>
        <a:xfrm rot="124578">
          <a:off x="1757353" y="2550146"/>
          <a:ext cx="578398" cy="29794"/>
        </a:xfrm>
        <a:custGeom>
          <a:avLst/>
          <a:gdLst/>
          <a:ahLst/>
          <a:cxnLst/>
          <a:rect l="0" t="0" r="0" b="0"/>
          <a:pathLst>
            <a:path>
              <a:moveTo>
                <a:pt x="0" y="14897"/>
              </a:moveTo>
              <a:lnTo>
                <a:pt x="578398" y="1489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032092" y="2550584"/>
        <a:ext cx="28919" cy="28919"/>
      </dsp:txXfrm>
    </dsp:sp>
    <dsp:sp modelId="{7381519A-1338-4ED3-A6D2-3608BF20DF73}">
      <dsp:nvSpPr>
        <dsp:cNvPr id="0" name=""/>
        <dsp:cNvSpPr/>
      </dsp:nvSpPr>
      <dsp:spPr>
        <a:xfrm>
          <a:off x="2335561" y="2154556"/>
          <a:ext cx="3022074" cy="841930"/>
        </a:xfrm>
        <a:prstGeom prst="roundRect">
          <a:avLst>
            <a:gd name="adj" fmla="val 10000"/>
          </a:avLst>
        </a:prstGeom>
        <a:solidFill>
          <a:srgbClr val="8AABCA"/>
        </a:solidFill>
        <a:ln w="15875" cap="flat" cmpd="thickThin" algn="ctr">
          <a:solidFill>
            <a:scrgbClr r="0" g="0" b="0">
              <a:shade val="75000"/>
              <a:lumMod val="80000"/>
            </a:sc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uz-Cyrl-UZ" sz="1300" b="0" kern="1200" smtClean="0">
              <a:solidFill>
                <a:schemeClr val="tx1"/>
              </a:solidFill>
            </a:rPr>
            <a:t>Ўзбекистон Республикаси Маъмурий  жавобгарлик тўғрисидаги кодексининг 241</a:t>
          </a:r>
          <a:r>
            <a:rPr lang="uz-Cyrl-UZ" sz="1300" b="0" kern="1200" baseline="30000" smtClean="0">
              <a:solidFill>
                <a:schemeClr val="tx1"/>
              </a:solidFill>
            </a:rPr>
            <a:t>2 </a:t>
          </a:r>
          <a:r>
            <a:rPr lang="uz-Cyrl-UZ" sz="1300" b="0" kern="1200" smtClean="0">
              <a:solidFill>
                <a:schemeClr val="tx1"/>
              </a:solidFill>
            </a:rPr>
            <a:t>ва</a:t>
          </a:r>
          <a:r>
            <a:rPr lang="uz-Cyrl-UZ" sz="1300" b="0" kern="1200" baseline="30000" smtClean="0">
              <a:solidFill>
                <a:schemeClr val="tx1"/>
              </a:solidFill>
            </a:rPr>
            <a:t> </a:t>
          </a:r>
          <a:r>
            <a:rPr lang="uz-Cyrl-UZ" sz="1300" b="0" kern="1200" smtClean="0">
              <a:solidFill>
                <a:schemeClr val="tx1"/>
              </a:solidFill>
            </a:rPr>
            <a:t>241</a:t>
          </a:r>
          <a:r>
            <a:rPr lang="uz-Cyrl-UZ" sz="1300" b="0" kern="1200" baseline="30000" smtClean="0">
              <a:solidFill>
                <a:schemeClr val="tx1"/>
              </a:solidFill>
            </a:rPr>
            <a:t>3</a:t>
          </a:r>
          <a:r>
            <a:rPr lang="uz-Cyrl-UZ" sz="1300" b="0" kern="1200" smtClean="0">
              <a:solidFill>
                <a:schemeClr val="tx1"/>
              </a:solidFill>
            </a:rPr>
            <a:t>-моддалари</a:t>
          </a:r>
          <a:endParaRPr lang="ru-RU" sz="1300" b="0" kern="1200" dirty="0">
            <a:solidFill>
              <a:schemeClr val="tx1"/>
            </a:solidFill>
          </a:endParaRPr>
        </a:p>
      </dsp:txBody>
      <dsp:txXfrm>
        <a:off x="2360220" y="2179215"/>
        <a:ext cx="2972756" cy="792612"/>
      </dsp:txXfrm>
    </dsp:sp>
    <dsp:sp modelId="{D1E0B4E3-20BC-4CF2-A393-B425B3D7DD28}">
      <dsp:nvSpPr>
        <dsp:cNvPr id="0" name=""/>
        <dsp:cNvSpPr/>
      </dsp:nvSpPr>
      <dsp:spPr>
        <a:xfrm>
          <a:off x="5357635" y="2560624"/>
          <a:ext cx="578321" cy="29794"/>
        </a:xfrm>
        <a:custGeom>
          <a:avLst/>
          <a:gdLst/>
          <a:ahLst/>
          <a:cxnLst/>
          <a:rect l="0" t="0" r="0" b="0"/>
          <a:pathLst>
            <a:path>
              <a:moveTo>
                <a:pt x="0" y="14897"/>
              </a:moveTo>
              <a:lnTo>
                <a:pt x="578321" y="1489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632338" y="2561063"/>
        <a:ext cx="28916" cy="28916"/>
      </dsp:txXfrm>
    </dsp:sp>
    <dsp:sp modelId="{C088E8AF-2B92-4E05-BAAF-1C2946FA9369}">
      <dsp:nvSpPr>
        <dsp:cNvPr id="0" name=""/>
        <dsp:cNvSpPr/>
      </dsp:nvSpPr>
      <dsp:spPr>
        <a:xfrm>
          <a:off x="5935957" y="2154556"/>
          <a:ext cx="3007744" cy="841930"/>
        </a:xfrm>
        <a:prstGeom prst="roundRect">
          <a:avLst>
            <a:gd name="adj" fmla="val 10000"/>
          </a:avLst>
        </a:prstGeom>
        <a:solidFill>
          <a:srgbClr val="8AABCA"/>
        </a:solidFill>
        <a:ln w="15875" cap="flat" cmpd="thickThin" algn="ctr">
          <a:solidFill>
            <a:scrgbClr r="0" g="0" b="0">
              <a:shade val="75000"/>
              <a:lumMod val="80000"/>
            </a:sc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uz-Cyrl-UZ" sz="1300" b="0" kern="1200" dirty="0" smtClean="0">
              <a:solidFill>
                <a:schemeClr val="tx1"/>
              </a:solidFill>
            </a:rPr>
            <a:t>Ўзбекистон Республикаси Жиноят кодексининг 192</a:t>
          </a:r>
          <a:r>
            <a:rPr lang="uz-Cyrl-UZ" sz="1300" b="0" kern="1200" baseline="30000" dirty="0" smtClean="0">
              <a:solidFill>
                <a:schemeClr val="tx1"/>
              </a:solidFill>
            </a:rPr>
            <a:t>2</a:t>
          </a:r>
          <a:r>
            <a:rPr lang="uz-Cyrl-UZ" sz="1300" b="0" kern="1200" dirty="0" smtClean="0">
              <a:solidFill>
                <a:schemeClr val="tx1"/>
              </a:solidFill>
            </a:rPr>
            <a:t> ва 192</a:t>
          </a:r>
          <a:r>
            <a:rPr lang="uz-Cyrl-UZ" sz="1300" b="0" kern="1200" baseline="30000" dirty="0" smtClean="0">
              <a:solidFill>
                <a:schemeClr val="tx1"/>
              </a:solidFill>
            </a:rPr>
            <a:t>3</a:t>
          </a:r>
          <a:r>
            <a:rPr lang="uz-Cyrl-UZ" sz="1300" b="0" kern="1200" dirty="0" smtClean="0">
              <a:solidFill>
                <a:schemeClr val="tx1"/>
              </a:solidFill>
            </a:rPr>
            <a:t>-моддалари</a:t>
          </a:r>
          <a:endParaRPr lang="ru-RU" sz="1300" b="0" kern="1200" dirty="0">
            <a:solidFill>
              <a:schemeClr val="tx1"/>
            </a:solidFill>
          </a:endParaRPr>
        </a:p>
      </dsp:txBody>
      <dsp:txXfrm>
        <a:off x="5960616" y="2179215"/>
        <a:ext cx="2958426" cy="7926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9A6D5-07D6-4A73-A61B-4162C7C407CA}">
      <dsp:nvSpPr>
        <dsp:cNvPr id="0" name=""/>
        <dsp:cNvSpPr/>
      </dsp:nvSpPr>
      <dsp:spPr>
        <a:xfrm>
          <a:off x="1181242" y="218257"/>
          <a:ext cx="6481702" cy="156980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3280" tIns="76200" rIns="76200" bIns="76200" numCol="1" spcCol="1270" anchor="ctr" anchorCtr="0">
          <a:noAutofit/>
        </a:bodyPr>
        <a:lstStyle/>
        <a:p>
          <a:pPr lvl="0" algn="just" defTabSz="889000">
            <a:lnSpc>
              <a:spcPct val="90000"/>
            </a:lnSpc>
            <a:spcBef>
              <a:spcPct val="0"/>
            </a:spcBef>
            <a:spcAft>
              <a:spcPct val="35000"/>
            </a:spcAft>
          </a:pPr>
          <a:r>
            <a:rPr lang="uz-Cyrl-UZ" sz="2000" kern="1200" dirty="0" smtClean="0"/>
            <a:t>Ўзига нисбатан солиқ текшируви ўтказилган шахснинг солиқ текшируви материалларини кўриб чиқиш вақти ва жойи ҳақида белгиланган тартибда хабардор қилинмаганлиги</a:t>
          </a:r>
          <a:endParaRPr lang="ru-RU" sz="2000" kern="1200" dirty="0"/>
        </a:p>
      </dsp:txBody>
      <dsp:txXfrm>
        <a:off x="1181242" y="218257"/>
        <a:ext cx="6481702" cy="1569802"/>
      </dsp:txXfrm>
    </dsp:sp>
    <dsp:sp modelId="{A1DE6826-8459-40EB-A4BA-B4F3596CCBA7}">
      <dsp:nvSpPr>
        <dsp:cNvPr id="0" name=""/>
        <dsp:cNvSpPr/>
      </dsp:nvSpPr>
      <dsp:spPr>
        <a:xfrm>
          <a:off x="12573" y="218260"/>
          <a:ext cx="1098861" cy="1648292"/>
        </a:xfrm>
        <a:prstGeom prst="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267012-3A19-4C8D-80AE-B4982679A959}">
      <dsp:nvSpPr>
        <dsp:cNvPr id="0" name=""/>
        <dsp:cNvSpPr/>
      </dsp:nvSpPr>
      <dsp:spPr>
        <a:xfrm>
          <a:off x="1181242" y="1918796"/>
          <a:ext cx="6403940" cy="156980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3280" tIns="76200" rIns="76200" bIns="76200" numCol="1" spcCol="1270" anchor="ctr" anchorCtr="0">
          <a:noAutofit/>
        </a:bodyPr>
        <a:lstStyle/>
        <a:p>
          <a:pPr lvl="0" algn="l" defTabSz="889000">
            <a:lnSpc>
              <a:spcPct val="90000"/>
            </a:lnSpc>
            <a:spcBef>
              <a:spcPct val="0"/>
            </a:spcBef>
            <a:spcAft>
              <a:spcPct val="35000"/>
            </a:spcAft>
          </a:pPr>
          <a:r>
            <a:rPr lang="uz-Cyrl-UZ" sz="2000" kern="1200" dirty="0" smtClean="0"/>
            <a:t>текшириш далолатномасининг тақдим қилинмаганлиги натижасида солиқ тўловчининг тушунтиришлар бериш имкониятининг чекланганлиги</a:t>
          </a:r>
          <a:endParaRPr lang="ru-RU" sz="2000" kern="1200" dirty="0"/>
        </a:p>
      </dsp:txBody>
      <dsp:txXfrm>
        <a:off x="1181242" y="1918796"/>
        <a:ext cx="6403940" cy="1569802"/>
      </dsp:txXfrm>
    </dsp:sp>
    <dsp:sp modelId="{41C71EDE-5941-4B5E-B5E2-EBA232E5F9AE}">
      <dsp:nvSpPr>
        <dsp:cNvPr id="0" name=""/>
        <dsp:cNvSpPr/>
      </dsp:nvSpPr>
      <dsp:spPr>
        <a:xfrm>
          <a:off x="12573" y="1971255"/>
          <a:ext cx="1098861" cy="1543378"/>
        </a:xfrm>
        <a:prstGeom prst="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94258-13E8-4693-A042-4375AE9BF391}">
      <dsp:nvSpPr>
        <dsp:cNvPr id="0" name=""/>
        <dsp:cNvSpPr/>
      </dsp:nvSpPr>
      <dsp:spPr>
        <a:xfrm>
          <a:off x="0" y="0"/>
          <a:ext cx="8640960" cy="12024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just" defTabSz="444500">
            <a:lnSpc>
              <a:spcPct val="90000"/>
            </a:lnSpc>
            <a:spcBef>
              <a:spcPct val="0"/>
            </a:spcBef>
            <a:spcAft>
              <a:spcPct val="35000"/>
            </a:spcAft>
          </a:pPr>
          <a:r>
            <a:rPr lang="uz-Cyrl-UZ" sz="1000" kern="1200" dirty="0" smtClean="0">
              <a:solidFill>
                <a:schemeClr val="tx1"/>
              </a:solidFill>
            </a:rPr>
            <a:t>Суд муҳокамаси давомида солиқ органи солиқ текшируви материалларини Солиқ кодекси 158, 165-моддаларида назарда тутилган, текширув материаллари кўриб чиқиладиган вақт ва жой ҳақида тегишли тарзда хабардор қилинмаган солиқ тўловчининг (унинг вакилининг) йўқлигида кўриб чиқиб, қўшимча солиқ тўловларини ҳисоблаш ва молиявий жарима қўллаш ҳақида қарор қабул қилгани аниқланган тақдирда, солиқ органининг қарори ҳақиқий эмас деб топилиши ҳамда солиқ органи зиммасига солиқ тўловчи иштирокида текшириш материалларини қайта кўриб чиқиш мажбуриятини юклаш</a:t>
          </a:r>
          <a:endParaRPr lang="ru-RU" sz="1000" kern="1200" dirty="0">
            <a:solidFill>
              <a:schemeClr val="tx1"/>
            </a:solidFill>
          </a:endParaRPr>
        </a:p>
      </dsp:txBody>
      <dsp:txXfrm>
        <a:off x="1848441" y="0"/>
        <a:ext cx="6792518" cy="1202492"/>
      </dsp:txXfrm>
    </dsp:sp>
    <dsp:sp modelId="{ECD2ACE2-EC0D-4971-8846-8C73CEB971AF}">
      <dsp:nvSpPr>
        <dsp:cNvPr id="0" name=""/>
        <dsp:cNvSpPr/>
      </dsp:nvSpPr>
      <dsp:spPr>
        <a:xfrm>
          <a:off x="120249" y="120249"/>
          <a:ext cx="1728192" cy="961993"/>
        </a:xfrm>
        <a:prstGeom prst="roundRect">
          <a:avLst>
            <a:gd name="adj" fmla="val 1000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DBDC24-7C80-4716-8CAC-394D1D69DCDC}">
      <dsp:nvSpPr>
        <dsp:cNvPr id="0" name=""/>
        <dsp:cNvSpPr/>
      </dsp:nvSpPr>
      <dsp:spPr>
        <a:xfrm>
          <a:off x="0" y="1322741"/>
          <a:ext cx="8640960" cy="12024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just" defTabSz="444500">
            <a:lnSpc>
              <a:spcPct val="90000"/>
            </a:lnSpc>
            <a:spcBef>
              <a:spcPct val="0"/>
            </a:spcBef>
            <a:spcAft>
              <a:spcPct val="35000"/>
            </a:spcAft>
          </a:pPr>
          <a:r>
            <a:rPr lang="uz-Cyrl-UZ" sz="1000" kern="1200" dirty="0" smtClean="0">
              <a:solidFill>
                <a:schemeClr val="tx1"/>
              </a:solidFill>
            </a:rPr>
            <a:t>Суд муҳокамаси давомида солиқ органи солиқ текшируви материалларини Солиқ кодекси 158, 165-моддаларида назарда тутилган талабларга риоя қилган, бироқ қўшимча солиқ ва молиявий жарима миқдорини белгилашда хатоликка йўл қўйганлиги </a:t>
          </a:r>
          <a:r>
            <a:rPr lang="uz-Cyrl-UZ" sz="1000" i="1" kern="1200" dirty="0" smtClean="0">
              <a:solidFill>
                <a:schemeClr val="tx1"/>
              </a:solidFill>
            </a:rPr>
            <a:t>(экспертиза хулосаси, мутахассислар фикри билан) </a:t>
          </a:r>
          <a:r>
            <a:rPr lang="uz-Cyrl-UZ" sz="1000" kern="1200" dirty="0" smtClean="0">
              <a:solidFill>
                <a:schemeClr val="tx1"/>
              </a:solidFill>
            </a:rPr>
            <a:t>аниқланган тақдирда солиқ органи қарорининг шу қисми ҳақиқий эмас деб топилиши ҳамда солиқ органи зиммасига нотўғри ҳисобланган солиқ ва молиявий жаримани ҳисобдан чиқириш мажбуриятини юклаш</a:t>
          </a:r>
          <a:endParaRPr lang="ru-RU" sz="1000" kern="1200" dirty="0">
            <a:solidFill>
              <a:schemeClr val="tx1"/>
            </a:solidFill>
          </a:endParaRPr>
        </a:p>
      </dsp:txBody>
      <dsp:txXfrm>
        <a:off x="1848441" y="1322741"/>
        <a:ext cx="6792518" cy="1202492"/>
      </dsp:txXfrm>
    </dsp:sp>
    <dsp:sp modelId="{4F191E4D-B2CF-447E-8C48-80272A5058FE}">
      <dsp:nvSpPr>
        <dsp:cNvPr id="0" name=""/>
        <dsp:cNvSpPr/>
      </dsp:nvSpPr>
      <dsp:spPr>
        <a:xfrm>
          <a:off x="120249" y="1442990"/>
          <a:ext cx="1728192" cy="961993"/>
        </a:xfrm>
        <a:prstGeom prst="roundRect">
          <a:avLst>
            <a:gd name="adj" fmla="val 10000"/>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7B001E-BFE4-4C26-8E01-E98F6F39B6DF}">
      <dsp:nvSpPr>
        <dsp:cNvPr id="0" name=""/>
        <dsp:cNvSpPr/>
      </dsp:nvSpPr>
      <dsp:spPr>
        <a:xfrm>
          <a:off x="0" y="2645483"/>
          <a:ext cx="8640960" cy="12024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uz-Cyrl-UZ" sz="1000" kern="1200" dirty="0" smtClean="0">
              <a:solidFill>
                <a:schemeClr val="tx1"/>
              </a:solidFill>
            </a:rPr>
            <a:t>суд муҳокамаси давомида солиқ органи солиқ текшируви материалларини Солиқ кодекси 158, 165-моддаларида назарда тутилган текширув материаллари кўриб чиқиладиган вақт ва жой ҳақида тегишли тарзда хабардор қилинмаган солиқ тўловчининг (унинг вакилининг) йўқлигида кўриб чиққан ҳамда қўшимча солиқ ва молиявий жарима миқдорини белгилашда хатоликка йўл қўйганлиги </a:t>
          </a:r>
          <a:r>
            <a:rPr lang="uz-Cyrl-UZ" sz="1000" i="1" kern="1200" dirty="0" smtClean="0">
              <a:solidFill>
                <a:schemeClr val="tx1"/>
              </a:solidFill>
            </a:rPr>
            <a:t>(экспертиза хулосаси, мутахассислар фикри билан) </a:t>
          </a:r>
          <a:r>
            <a:rPr lang="uz-Cyrl-UZ" sz="1000" kern="1200" dirty="0" smtClean="0">
              <a:solidFill>
                <a:schemeClr val="tx1"/>
              </a:solidFill>
            </a:rPr>
            <a:t>аниқланган тақдирда солиқ органи қарори ҳақиқий эмас деб топилиши ҳамда солиқ органи зиммасига нотўғри ҳисобланган солиқ ва молиявий жаримани ҳисобдан чиқарган ҳолда солиқ тўловчи иштирокида текшириш материалларини қайта кўриб чиқиш мажбуриятини юклаш ҳақида ҳал қилув қарори қабул қилиш мақсадга мувофиқ бўлади.</a:t>
          </a:r>
          <a:endParaRPr lang="ru-RU" sz="1000" kern="1200" dirty="0">
            <a:solidFill>
              <a:schemeClr val="tx1"/>
            </a:solidFill>
          </a:endParaRPr>
        </a:p>
      </dsp:txBody>
      <dsp:txXfrm>
        <a:off x="1848441" y="2645483"/>
        <a:ext cx="6792518" cy="1202492"/>
      </dsp:txXfrm>
    </dsp:sp>
    <dsp:sp modelId="{09119EBD-4237-4936-B361-53E2600605BD}">
      <dsp:nvSpPr>
        <dsp:cNvPr id="0" name=""/>
        <dsp:cNvSpPr/>
      </dsp:nvSpPr>
      <dsp:spPr>
        <a:xfrm>
          <a:off x="120249" y="2765732"/>
          <a:ext cx="1728192" cy="961993"/>
        </a:xfrm>
        <a:prstGeom prst="roundRect">
          <a:avLst>
            <a:gd name="adj" fmla="val 10000"/>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2B1CFA-3336-44CB-8220-9A6FAE7291F2}" type="datetimeFigureOut">
              <a:rPr lang="ru-RU" smtClean="0"/>
              <a:t>30.03.2022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201C7E-1F41-4EE4-BD9C-E1E54641F012}" type="slidenum">
              <a:rPr lang="ru-RU" smtClean="0"/>
              <a:t>‹#›</a:t>
            </a:fld>
            <a:endParaRPr lang="ru-RU"/>
          </a:p>
        </p:txBody>
      </p:sp>
    </p:spTree>
    <p:extLst>
      <p:ext uri="{BB962C8B-B14F-4D97-AF65-F5344CB8AC3E}">
        <p14:creationId xmlns:p14="http://schemas.microsoft.com/office/powerpoint/2010/main" val="1501579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4015472"/>
            <a:ext cx="8723376" cy="998685"/>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200150"/>
            <a:ext cx="7772400" cy="1335081"/>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2667001"/>
            <a:ext cx="6400800" cy="11049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FA501CE-169F-46DC-B4CE-CF1743E23338}" type="datetime1">
              <a:rPr lang="ru-RU" smtClean="0"/>
              <a:t>30.03.2022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32B2E8C-131E-4B78-AD89-0795966B8144}" type="datetime1">
              <a:rPr lang="ru-RU" smtClean="0"/>
              <a:t>30.03.2022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B40757D-9BA8-478C-9421-A2C417F6223C}" type="datetime1">
              <a:rPr lang="ru-RU" smtClean="0"/>
              <a:t>30.03.2022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535643"/>
            <a:ext cx="8723376" cy="998685"/>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085850"/>
            <a:ext cx="2057400" cy="3365500"/>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085850"/>
            <a:ext cx="6019800" cy="336550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2860F45-52E7-4EB5-B0E6-7C506E9236A2}" type="datetime1">
              <a:rPr lang="ru-RU" smtClean="0"/>
              <a:t>30.03.2022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171450"/>
            <a:ext cx="8695944" cy="3552444"/>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9" y="3152694"/>
            <a:ext cx="2876429" cy="53552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3056467"/>
            <a:ext cx="5544515" cy="637604"/>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3065672"/>
            <a:ext cx="5467980" cy="580704"/>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3055631"/>
            <a:ext cx="3308000" cy="48866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3043916"/>
            <a:ext cx="8723376" cy="997406"/>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1847670"/>
            <a:ext cx="7772400" cy="1143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078086"/>
            <a:ext cx="6417734" cy="70485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4D354E0-6302-40B9-9E0F-AFB3E037222D}" type="datetime1">
              <a:rPr lang="ru-RU" smtClean="0"/>
              <a:t>30.03.2022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0CF9115A-109A-4728-8F28-C636A5CD611A}" type="datetime1">
              <a:rPr lang="ru-RU" smtClean="0"/>
              <a:t>30.03.2022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009394"/>
            <a:ext cx="3822192" cy="258546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009394"/>
            <a:ext cx="3822192" cy="258546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008585"/>
            <a:ext cx="3822192" cy="47982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3" y="2571751"/>
            <a:ext cx="3820055"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008585"/>
            <a:ext cx="3822192" cy="47982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571751"/>
            <a:ext cx="3822192"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5A1E41C-34C0-405C-A5D8-21D08369F323}" type="datetime1">
              <a:rPr lang="ru-RU" smtClean="0"/>
              <a:t>30.03.2022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09E93E4E-FDB3-4783-85AB-9FB362E68C86}" type="datetime1">
              <a:rPr lang="ru-RU" smtClean="0"/>
              <a:t>30.03.2022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535643"/>
            <a:ext cx="8723376" cy="997406"/>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11859D5-969B-4E2B-8207-C04D24A597C2}" type="datetime1">
              <a:rPr lang="ru-RU" smtClean="0"/>
              <a:t>30.03.2022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CFD3EA2-9FE8-4F2E-85D9-256DC6DBEA82}" type="datetime1">
              <a:rPr lang="ru-RU" smtClean="0"/>
              <a:t>30.03.2022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2686050"/>
            <a:ext cx="3352800" cy="142875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535643"/>
            <a:ext cx="8723376" cy="998685"/>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1714500"/>
            <a:ext cx="3352800" cy="939546"/>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371600"/>
            <a:ext cx="3904076" cy="28575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4015472"/>
            <a:ext cx="8723376" cy="998685"/>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6" y="254000"/>
            <a:ext cx="3812645" cy="1822451"/>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4" y="2089150"/>
            <a:ext cx="3818467" cy="18161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AD9C4CF-0E7D-48FC-8176-B41A5897990F}" type="datetime1">
              <a:rPr lang="ru-RU" smtClean="0"/>
              <a:t>30.03.2022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028700"/>
            <a:ext cx="3566160"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171450"/>
            <a:ext cx="8695944" cy="185166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259572"/>
            <a:ext cx="8723376" cy="997406"/>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253746"/>
            <a:ext cx="8229600" cy="939546"/>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4687623"/>
            <a:ext cx="3786690" cy="273844"/>
          </a:xfrm>
          <a:prstGeom prst="rect">
            <a:avLst/>
          </a:prstGeom>
        </p:spPr>
        <p:txBody>
          <a:bodyPr vert="horz" lIns="91440" tIns="45720" rIns="91440" bIns="45720" rtlCol="0" anchor="ctr"/>
          <a:lstStyle>
            <a:lvl1pPr algn="r">
              <a:defRPr sz="1000">
                <a:solidFill>
                  <a:schemeClr val="tx2"/>
                </a:solidFill>
              </a:defRPr>
            </a:lvl1pPr>
          </a:lstStyle>
          <a:p>
            <a:fld id="{CF131BF9-B502-4814-909C-7440B086CA8C}" type="datetime1">
              <a:rPr lang="ru-RU" smtClean="0"/>
              <a:t>30.03.2022</a:t>
            </a:fld>
            <a:endParaRPr lang="ru-RU"/>
          </a:p>
        </p:txBody>
      </p:sp>
      <p:sp>
        <p:nvSpPr>
          <p:cNvPr id="5" name="Footer Placeholder 4"/>
          <p:cNvSpPr>
            <a:spLocks noGrp="1"/>
          </p:cNvSpPr>
          <p:nvPr>
            <p:ph type="ftr" sz="quarter" idx="3"/>
          </p:nvPr>
        </p:nvSpPr>
        <p:spPr>
          <a:xfrm>
            <a:off x="193639" y="4687623"/>
            <a:ext cx="3786691" cy="273844"/>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4687623"/>
            <a:ext cx="1161826" cy="273844"/>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8" y="2006600"/>
            <a:ext cx="7408333" cy="258802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lex.uz/docs/4483862#448542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6.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lex.uz/docs/3896733#390245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37996" y="915566"/>
            <a:ext cx="7772400" cy="1372321"/>
          </a:xfrm>
        </p:spPr>
        <p:txBody>
          <a:bodyPr>
            <a:noAutofit/>
          </a:bodyPr>
          <a:lstStyle/>
          <a:p>
            <a:pPr algn="ctr"/>
            <a:r>
              <a:rPr lang="uz-Cyrl-UZ" sz="2800" dirty="0" smtClean="0">
                <a:ln w="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МАВЗУ: </a:t>
            </a:r>
            <a:r>
              <a:rPr lang="uz-Cyrl-UZ" sz="2800" dirty="0">
                <a:ln w="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СОЛИҚ ТЕКШИРУВЛАРИ. </a:t>
            </a:r>
            <a:r>
              <a:rPr lang="uz-Cyrl-UZ" sz="2800" dirty="0" smtClean="0">
                <a:ln w="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СОЛИҚ АУДИТИ.</a:t>
            </a:r>
            <a:endParaRPr lang="ru-RU" sz="2800" dirty="0">
              <a:ln w="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Подзаголовок 6"/>
          <p:cNvSpPr>
            <a:spLocks noGrp="1"/>
          </p:cNvSpPr>
          <p:nvPr>
            <p:ph type="subTitle" idx="1"/>
          </p:nvPr>
        </p:nvSpPr>
        <p:spPr>
          <a:xfrm>
            <a:off x="685800" y="4515966"/>
            <a:ext cx="7772400" cy="539738"/>
          </a:xfrm>
        </p:spPr>
        <p:txBody>
          <a:bodyPr>
            <a:normAutofit/>
          </a:bodyPr>
          <a:lstStyle/>
          <a:p>
            <a:r>
              <a:rPr lang="uz-Cyrl-UZ" sz="1800" b="1" dirty="0" smtClean="0">
                <a:ln w="0"/>
                <a:solidFill>
                  <a:schemeClr val="tx1"/>
                </a:solidFill>
                <a:latin typeface="Times New Roman" panose="02020603050405020304" pitchFamily="18" charset="0"/>
                <a:cs typeface="Times New Roman" panose="02020603050405020304" pitchFamily="18" charset="0"/>
              </a:rPr>
              <a:t>Фарғона вилоят маъмурий суди</a:t>
            </a:r>
            <a:endParaRPr lang="ru-RU" sz="1800" b="1" dirty="0">
              <a:ln w="0"/>
              <a:solidFill>
                <a:schemeClr val="tx1"/>
              </a:solidFill>
              <a:latin typeface="Times New Roman" panose="02020603050405020304" pitchFamily="18" charset="0"/>
              <a:cs typeface="Times New Roman" panose="02020603050405020304" pitchFamily="18" charset="0"/>
            </a:endParaRPr>
          </a:p>
        </p:txBody>
      </p:sp>
      <p:pic>
        <p:nvPicPr>
          <p:cNvPr id="5" name="Picture 6" descr="ЭЪТИРОЗЛАР ПУХТА ЎРГАНИЛМОҚДА – Telegraph">
            <a:extLst>
              <a:ext uri="{FF2B5EF4-FFF2-40B4-BE49-F238E27FC236}">
                <a16:creationId xmlns="" xmlns:a16="http://schemas.microsoft.com/office/drawing/2014/main" xmlns:lc="http://schemas.openxmlformats.org/drawingml/2006/lockedCanvas" id="{7137A093-9E0E-41E5-91EE-A2C485AF2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248848"/>
            <a:ext cx="5112568"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17233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pPr algn="just"/>
            <a:r>
              <a:rPr lang="uz-Cyrl-UZ" sz="2000" b="1" dirty="0"/>
              <a:t>Тугатилаётган солиқ тўловчиларда солиқ аудитини ўтказиш </a:t>
            </a:r>
            <a:r>
              <a:rPr lang="uz-Cyrl-UZ" sz="2000" b="1" dirty="0" smtClean="0"/>
              <a:t>хусусиятлари</a:t>
            </a:r>
            <a:endParaRPr lang="ru-RU" sz="2000" dirty="0">
              <a:solidFill>
                <a:schemeClr val="tx1"/>
              </a:solidFill>
              <a:effectLst/>
            </a:endParaRPr>
          </a:p>
        </p:txBody>
      </p:sp>
      <p:sp>
        <p:nvSpPr>
          <p:cNvPr id="2" name="Объект 1"/>
          <p:cNvSpPr>
            <a:spLocks noGrp="1"/>
          </p:cNvSpPr>
          <p:nvPr>
            <p:ph idx="1"/>
          </p:nvPr>
        </p:nvSpPr>
        <p:spPr>
          <a:xfrm>
            <a:off x="323528" y="1923678"/>
            <a:ext cx="8424936" cy="3024336"/>
          </a:xfrm>
        </p:spPr>
        <p:txBody>
          <a:bodyPr>
            <a:normAutofit fontScale="62500" lnSpcReduction="20000"/>
          </a:bodyPr>
          <a:lstStyle/>
          <a:p>
            <a:pPr algn="just"/>
            <a:r>
              <a:rPr lang="uz-Cyrl-UZ" dirty="0"/>
              <a:t>Ўзбекистон Республикаси Вазирлар Маҳкамасининг 2019 йил </a:t>
            </a:r>
            <a:br>
              <a:rPr lang="uz-Cyrl-UZ" dirty="0"/>
            </a:br>
            <a:r>
              <a:rPr lang="uz-Cyrl-UZ" dirty="0"/>
              <a:t>21 августдаги 704-сон қарори билан тасдиқланган Тадбиркорлик субъектларини ихтиёрий тугатиш ва уларнинг фаолиятини тўхтатиш тартиби тўғрисидаги </a:t>
            </a:r>
            <a:r>
              <a:rPr lang="uz-Cyrl-UZ" dirty="0">
                <a:hlinkClick r:id="rId2"/>
              </a:rPr>
              <a:t>низом</a:t>
            </a:r>
            <a:r>
              <a:rPr lang="uz-Cyrl-UZ" dirty="0"/>
              <a:t>га кўра, ихтиёрий равишда тугатилаётган солиқ тўловчида солиқ аудити охирги солиқ аудитидан кейинги солиқ даврини, лекин солиқ аудити ўтказилаётган йилдан олдинги уч йилдан ошмаган даврни қамраб олиши мумкин.</a:t>
            </a:r>
            <a:endParaRPr lang="ru-RU" dirty="0"/>
          </a:p>
          <a:p>
            <a:pPr algn="just"/>
            <a:r>
              <a:rPr lang="uz-Cyrl-UZ" dirty="0"/>
              <a:t>Давлат рўйхатидан ўтказилган вақтдан бошлаб молия-хўжалик фаолиятини амалга оширмаган ҳамда солиқ қарзи мавжуд бўлмаган тижорат ташкилотларида солиқ аудити ўтказилмайди.</a:t>
            </a:r>
            <a:endParaRPr lang="ru-RU" dirty="0"/>
          </a:p>
          <a:p>
            <a:pPr algn="just"/>
            <a:r>
              <a:rPr lang="uz-Cyrl-UZ" dirty="0"/>
              <a:t>Мазкур </a:t>
            </a:r>
            <a:r>
              <a:rPr lang="uz-Cyrl-UZ" dirty="0">
                <a:hlinkClick r:id="rId2"/>
              </a:rPr>
              <a:t>низом</a:t>
            </a:r>
            <a:r>
              <a:rPr lang="uz-Cyrl-UZ" dirty="0"/>
              <a:t> қоидалари қўлланилмайдиган корхона ва ташкилотлар тугатилишида солиқ аудити уларни тегишлилиги бўйича рўйхатдан ўтказувчи органнинг хабарномаси ёки уларнинг аризасига биноан амалга оширилади.</a:t>
            </a:r>
            <a:endParaRPr lang="ru-RU" dirty="0"/>
          </a:p>
          <a:p>
            <a:pPr algn="just"/>
            <a:r>
              <a:rPr lang="uz-Cyrl-UZ" dirty="0"/>
              <a:t>Солиқ органида солиқ тўловчи сифатида ҳисобга қўйилган Ўзбекистон Республикаси норезидентининг доимий муассасасида солиқ аудити унинг солиқ органида ҳисобга қўйилишига асос бўлган аризада ёки унга илова қилинган шартномада (мавжуд бўлган тақдирда) кўрсатилган муддат тугаганда ўтказилади.</a:t>
            </a:r>
            <a:endParaRPr lang="ru-RU" dirty="0"/>
          </a:p>
          <a:p>
            <a:pPr algn="just"/>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10</a:t>
            </a:fld>
            <a:endParaRPr lang="ru-RU"/>
          </a:p>
        </p:txBody>
      </p:sp>
    </p:spTree>
    <p:extLst>
      <p:ext uri="{BB962C8B-B14F-4D97-AF65-F5344CB8AC3E}">
        <p14:creationId xmlns:p14="http://schemas.microsoft.com/office/powerpoint/2010/main" val="35545034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6994" y="782977"/>
            <a:ext cx="3683713" cy="1184663"/>
          </a:xfrm>
        </p:spPr>
        <p:style>
          <a:lnRef idx="1">
            <a:schemeClr val="accent1"/>
          </a:lnRef>
          <a:fillRef idx="2">
            <a:schemeClr val="accent1"/>
          </a:fillRef>
          <a:effectRef idx="1">
            <a:schemeClr val="accent1"/>
          </a:effectRef>
          <a:fontRef idx="minor">
            <a:schemeClr val="dk1"/>
          </a:fontRef>
        </p:style>
        <p:txBody>
          <a:bodyPr>
            <a:noAutofit/>
          </a:bodyPr>
          <a:lstStyle/>
          <a:p>
            <a:r>
              <a:rPr lang="uz-Cyrl-UZ" sz="1400" dirty="0">
                <a:latin typeface="Times New Roman" panose="02020603050405020304" pitchFamily="18" charset="0"/>
                <a:cs typeface="Times New Roman" panose="02020603050405020304" pitchFamily="18" charset="0"/>
              </a:rPr>
              <a:t> </a:t>
            </a:r>
            <a:r>
              <a:rPr lang="uz-Cyrl-UZ" sz="1200" dirty="0"/>
              <a:t>Ўзбекистон Республикаси Солиқ кодексининг 158-159-моддаларида солиқ аудити ва сайёр солиқ текшируви материалларини кўриб чиқиш ва унинг натижалари бўйича қарор қабул қилиш тартиби белгиланган.</a:t>
            </a:r>
            <a:r>
              <a:rPr lang="ru-RU" sz="1200" dirty="0"/>
              <a:t/>
            </a:r>
            <a:br>
              <a:rPr lang="ru-RU" sz="1200" dirty="0"/>
            </a:br>
            <a:endParaRPr lang="ru-RU" sz="1200" dirty="0">
              <a:latin typeface="Times New Roman" panose="02020603050405020304" pitchFamily="18" charset="0"/>
              <a:cs typeface="Times New Roman" panose="02020603050405020304" pitchFamily="18" charset="0"/>
            </a:endParaRPr>
          </a:p>
        </p:txBody>
      </p:sp>
      <p:sp>
        <p:nvSpPr>
          <p:cNvPr id="4" name="Заголовок 1"/>
          <p:cNvSpPr txBox="1">
            <a:spLocks/>
          </p:cNvSpPr>
          <p:nvPr/>
        </p:nvSpPr>
        <p:spPr>
          <a:xfrm>
            <a:off x="366993" y="238213"/>
            <a:ext cx="8247167" cy="312992"/>
          </a:xfrm>
          <a:prstGeom prst="rect">
            <a:avLst/>
          </a:prstGeom>
          <a:ln/>
        </p:spPr>
        <p:style>
          <a:lnRef idx="1">
            <a:schemeClr val="accent3"/>
          </a:lnRef>
          <a:fillRef idx="2">
            <a:schemeClr val="accent3"/>
          </a:fillRef>
          <a:effectRef idx="1">
            <a:schemeClr val="accent3"/>
          </a:effectRef>
          <a:fontRef idx="minor">
            <a:schemeClr val="dk1"/>
          </a:fontRef>
        </p:style>
        <p:txBody>
          <a:bodyPr vert="horz" lIns="68580" tIns="34290" rIns="68580" bIns="34290" rtlCol="0" anchor="t">
            <a:normAutofit fontScale="70000" lnSpcReduction="20000"/>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uz-Cyrl-UZ" sz="2700" b="1" dirty="0">
                <a:latin typeface="Times New Roman" panose="02020603050405020304" pitchFamily="18" charset="0"/>
                <a:cs typeface="Times New Roman" panose="02020603050405020304" pitchFamily="18" charset="0"/>
              </a:rPr>
              <a:t> </a:t>
            </a:r>
            <a:r>
              <a:rPr lang="uz-Cyrl-UZ" sz="2000" b="1" dirty="0"/>
              <a:t>Текшириш материалларини кўриб чиқиш ва унинг натижалари бўйича қарор қабул қилиш тартиби</a:t>
            </a:r>
            <a:endParaRPr lang="ru-RU" sz="2700" dirty="0">
              <a:latin typeface="Times New Roman" panose="02020603050405020304" pitchFamily="18" charset="0"/>
              <a:cs typeface="Times New Roman" panose="02020603050405020304" pitchFamily="18" charset="0"/>
            </a:endParaRPr>
          </a:p>
        </p:txBody>
      </p:sp>
      <p:sp>
        <p:nvSpPr>
          <p:cNvPr id="5" name="Заголовок 1"/>
          <p:cNvSpPr txBox="1">
            <a:spLocks/>
          </p:cNvSpPr>
          <p:nvPr/>
        </p:nvSpPr>
        <p:spPr>
          <a:xfrm>
            <a:off x="888525" y="2222859"/>
            <a:ext cx="7119121" cy="476484"/>
          </a:xfrm>
          <a:prstGeom prst="rect">
            <a:avLst/>
          </a:prstGeom>
        </p:spPr>
        <p:style>
          <a:lnRef idx="1">
            <a:schemeClr val="accent3"/>
          </a:lnRef>
          <a:fillRef idx="2">
            <a:schemeClr val="accent3"/>
          </a:fillRef>
          <a:effectRef idx="1">
            <a:schemeClr val="accent3"/>
          </a:effectRef>
          <a:fontRef idx="minor">
            <a:schemeClr val="dk1"/>
          </a:fontRef>
        </p:style>
        <p:txBody>
          <a:bodyPr vert="horz" lIns="68580" tIns="34290" rIns="68580" bIns="34290" rtlCol="0" anchor="t">
            <a:normAutofit fontScale="82500" lnSpcReduction="10000"/>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uz-Cyrl-UZ" sz="1600" dirty="0"/>
              <a:t>Солиқ органи текширув материаллари кўриб чиқиладиган сана, вақт ва жой тўғрисида солиқ тўловчини кўриб чиқиш бошлангунига қадар камида икки иш куни олдин хабардор қилади.</a:t>
            </a:r>
            <a:endParaRPr lang="ru-RU" sz="1600" dirty="0"/>
          </a:p>
        </p:txBody>
      </p:sp>
      <p:sp>
        <p:nvSpPr>
          <p:cNvPr id="8" name="Заголовок 1"/>
          <p:cNvSpPr txBox="1">
            <a:spLocks/>
          </p:cNvSpPr>
          <p:nvPr/>
        </p:nvSpPr>
        <p:spPr>
          <a:xfrm>
            <a:off x="4448086" y="782977"/>
            <a:ext cx="4166075" cy="1184663"/>
          </a:xfrm>
          <a:prstGeom prst="rect">
            <a:avLst/>
          </a:prstGeom>
        </p:spPr>
        <p:style>
          <a:lnRef idx="1">
            <a:schemeClr val="accent1"/>
          </a:lnRef>
          <a:fillRef idx="2">
            <a:schemeClr val="accent1"/>
          </a:fillRef>
          <a:effectRef idx="1">
            <a:schemeClr val="accent1"/>
          </a:effectRef>
          <a:fontRef idx="minor">
            <a:schemeClr val="dk1"/>
          </a:fontRef>
        </p:style>
        <p:txBody>
          <a:bodyPr vert="horz" lIns="68580" tIns="34290" rIns="68580" bIns="3429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uz-Cyrl-UZ" sz="1500" b="1" dirty="0">
                <a:latin typeface="Times New Roman" panose="02020603050405020304" pitchFamily="18" charset="0"/>
                <a:cs typeface="Times New Roman" panose="02020603050405020304" pitchFamily="18" charset="0"/>
              </a:rPr>
              <a:t> </a:t>
            </a:r>
            <a:r>
              <a:rPr lang="uz-Cyrl-UZ" sz="1200" dirty="0"/>
              <a:t>Солиқ аудити ва сайёр солиқ текшируви материаллари солиқ текширувини ўтказган солиқ органининг раҳбари (раҳбар ўринбосари) томонидан ушбу солиқ текшируви далолатномаси тузилган кундан эътиборан ўн кун ўтгач, лекин ўн беш кундан кечиртирмай кўриб чиқилиши керак. </a:t>
            </a:r>
            <a:endParaRPr lang="ru-RU" sz="1200" dirty="0"/>
          </a:p>
          <a:p>
            <a:pPr algn="ctr"/>
            <a:endParaRPr lang="ru-RU" sz="1500" dirty="0">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366994" y="3038420"/>
            <a:ext cx="8433038" cy="1477545"/>
          </a:xfrm>
          <a:prstGeom prst="rect">
            <a:avLst/>
          </a:prstGeom>
        </p:spPr>
        <p:style>
          <a:lnRef idx="1">
            <a:schemeClr val="accent4"/>
          </a:lnRef>
          <a:fillRef idx="2">
            <a:schemeClr val="accent4"/>
          </a:fillRef>
          <a:effectRef idx="1">
            <a:schemeClr val="accent4"/>
          </a:effectRef>
          <a:fontRef idx="minor">
            <a:schemeClr val="dk1"/>
          </a:fontRef>
        </p:style>
        <p:txBody>
          <a:bodyPr vert="horz" lIns="68580" tIns="34290" rIns="68580" bIns="34290" rtlCol="0" anchor="t">
            <a:normAutofit fontScale="97500"/>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uz-Cyrl-UZ" sz="1600" dirty="0"/>
              <a:t>Солиқ аудити ва (ёки) сайёр солиқ текшируви далолатномасига доир қўшимча солиқ назоратининг қўшимча тадбирлари натижасида олинган материаллар илова қилинган ҳолда ушбу қўшимча тузилган санадан эътиборан уч кун ичида ўзига нисбатан текширув ўтказилган шахсга (унинг вакилига) имзо қўйдириб берилиши ёки у олинган сана тўғрисида далолат берувчи бошқа усулда топширилиши керак. </a:t>
            </a:r>
            <a:endParaRPr lang="ru-RU" sz="1800" dirty="0">
              <a:latin typeface="Times New Roman" panose="02020603050405020304" pitchFamily="18" charset="0"/>
              <a:cs typeface="Times New Roman" panose="02020603050405020304" pitchFamily="18" charset="0"/>
            </a:endParaRPr>
          </a:p>
        </p:txBody>
      </p:sp>
      <p:cxnSp>
        <p:nvCxnSpPr>
          <p:cNvPr id="19" name="Прямая соединительная линия 18"/>
          <p:cNvCxnSpPr/>
          <p:nvPr/>
        </p:nvCxnSpPr>
        <p:spPr>
          <a:xfrm>
            <a:off x="4246191" y="551205"/>
            <a:ext cx="3206" cy="1671655"/>
          </a:xfrm>
          <a:prstGeom prst="line">
            <a:avLst/>
          </a:prstGeom>
        </p:spPr>
        <p:style>
          <a:lnRef idx="1">
            <a:schemeClr val="dk1"/>
          </a:lnRef>
          <a:fillRef idx="0">
            <a:schemeClr val="dk1"/>
          </a:fillRef>
          <a:effectRef idx="0">
            <a:schemeClr val="dk1"/>
          </a:effectRef>
          <a:fontRef idx="minor">
            <a:schemeClr val="tx1"/>
          </a:fontRef>
        </p:style>
      </p:cxnSp>
      <p:cxnSp>
        <p:nvCxnSpPr>
          <p:cNvPr id="20" name="Прямая соединительная линия 19"/>
          <p:cNvCxnSpPr/>
          <p:nvPr/>
        </p:nvCxnSpPr>
        <p:spPr>
          <a:xfrm>
            <a:off x="4249397" y="2716411"/>
            <a:ext cx="0" cy="322010"/>
          </a:xfrm>
          <a:prstGeom prst="line">
            <a:avLst/>
          </a:prstGeom>
        </p:spPr>
        <p:style>
          <a:lnRef idx="1">
            <a:schemeClr val="dk1"/>
          </a:lnRef>
          <a:fillRef idx="0">
            <a:schemeClr val="dk1"/>
          </a:fillRef>
          <a:effectRef idx="0">
            <a:schemeClr val="dk1"/>
          </a:effectRef>
          <a:fontRef idx="minor">
            <a:schemeClr val="tx1"/>
          </a:fontRef>
        </p:style>
      </p:cxnSp>
      <p:sp>
        <p:nvSpPr>
          <p:cNvPr id="3" name="Номер слайда 2"/>
          <p:cNvSpPr>
            <a:spLocks noGrp="1"/>
          </p:cNvSpPr>
          <p:nvPr>
            <p:ph type="sldNum" sz="quarter" idx="12"/>
          </p:nvPr>
        </p:nvSpPr>
        <p:spPr/>
        <p:txBody>
          <a:bodyPr/>
          <a:lstStyle/>
          <a:p>
            <a:fld id="{B19B0651-EE4F-4900-A07F-96A6BFA9D0F0}" type="slidenum">
              <a:rPr lang="ru-RU" smtClean="0"/>
              <a:t>11</a:t>
            </a:fld>
            <a:endParaRPr lang="ru-RU"/>
          </a:p>
        </p:txBody>
      </p:sp>
    </p:spTree>
    <p:extLst>
      <p:ext uri="{BB962C8B-B14F-4D97-AF65-F5344CB8AC3E}">
        <p14:creationId xmlns:p14="http://schemas.microsoft.com/office/powerpoint/2010/main" val="4892197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446699" y="771550"/>
            <a:ext cx="6229757" cy="11601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uz-Cyrl-UZ" sz="1400" dirty="0"/>
              <a:t>Солиқ аудити ва (ёки) сайёр солиқ текшируви натижалари бўйича ушбу Кодекснинг 159-моддасида назарда тутилган тартибда қабул қилинган қарор ўзига нисбатан ушбу қарор қабул қилинган шахсга (шахснинг вакилига) берилган кундан эътиборан бир ой ўтгач кучга киради.</a:t>
            </a:r>
            <a:endParaRPr lang="ru-RU" sz="1400" dirty="0">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2483768" y="2079351"/>
            <a:ext cx="6246133" cy="96202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uz-Cyrl-UZ" sz="1400" dirty="0"/>
              <a:t>Солиқ органининг қарори устидан шикоят берилган тақдирда, қарор юқори турувчи солиқ органи томонидан бекор қилинмаган ва устидан шикоят қилинмаган қисми бўйича шикоят юзасидан юқори турувчи солиқ органи томонидан қарор қабул қилинган кундан эътиборан кучга киради.</a:t>
            </a:r>
            <a:endParaRPr lang="ru-RU" sz="1400" dirty="0"/>
          </a:p>
        </p:txBody>
      </p:sp>
      <p:sp>
        <p:nvSpPr>
          <p:cNvPr id="5" name="Скругленный прямоугольник 4"/>
          <p:cNvSpPr/>
          <p:nvPr/>
        </p:nvSpPr>
        <p:spPr>
          <a:xfrm>
            <a:off x="2483768" y="3189032"/>
            <a:ext cx="6246133" cy="147256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uz-Cyrl-UZ" sz="1400" dirty="0"/>
              <a:t>Шикоят юқори турувчи солиқ органи томонидан кўриб чиқилган тақдирда, ушбу юқори турувчи солиқ органининг кучга кирган қарори юқори турувчи солиқ органининг қарори кучга кирган кундан эътиборан уч кун ичида дастлабки қарор қабул қилган солиқ органига юборилади.</a:t>
            </a:r>
            <a:endParaRPr lang="ru-RU" sz="1400" dirty="0">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323528" y="115838"/>
            <a:ext cx="8496944" cy="5116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z-Cyrl-UZ" sz="1600" b="1" dirty="0">
                <a:solidFill>
                  <a:schemeClr val="accent2">
                    <a:lumMod val="75000"/>
                  </a:schemeClr>
                </a:solidFill>
              </a:rPr>
              <a:t>Солиқ аудити материалларини кўриб чиқиш натижалари бўйича қарорнинг кучга кириши ва уни ижро </a:t>
            </a:r>
            <a:r>
              <a:rPr lang="uz-Cyrl-UZ" sz="1600" b="1" dirty="0" smtClean="0">
                <a:solidFill>
                  <a:schemeClr val="accent2">
                    <a:lumMod val="75000"/>
                  </a:schemeClr>
                </a:solidFill>
              </a:rPr>
              <a:t>этиш</a:t>
            </a:r>
            <a:endParaRPr lang="ru-RU" sz="1600"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xmlns="" xmlns:lc="http://schemas.openxmlformats.org/drawingml/2006/lockedCanvas" id="{0C0ACEAC-DBDA-4540-8886-1F95C6093C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771550"/>
            <a:ext cx="2160239" cy="3960440"/>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B19B0651-EE4F-4900-A07F-96A6BFA9D0F0}" type="slidenum">
              <a:rPr lang="ru-RU" smtClean="0"/>
              <a:t>12</a:t>
            </a:fld>
            <a:endParaRPr lang="ru-RU"/>
          </a:p>
        </p:txBody>
      </p:sp>
    </p:spTree>
    <p:extLst>
      <p:ext uri="{BB962C8B-B14F-4D97-AF65-F5344CB8AC3E}">
        <p14:creationId xmlns:p14="http://schemas.microsoft.com/office/powerpoint/2010/main" val="22302980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70887922"/>
              </p:ext>
            </p:extLst>
          </p:nvPr>
        </p:nvGraphicFramePr>
        <p:xfrm>
          <a:off x="323528" y="1347614"/>
          <a:ext cx="8568952"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a:bodyPr>
          <a:lstStyle/>
          <a:p>
            <a:r>
              <a:rPr lang="uz-Cyrl-UZ" sz="2000" b="1" dirty="0"/>
              <a:t>Солиқ текширувини ўтказиш чоғида ғайриқонуний ҳаракатлар орқали зарар етказилишига йўл қўймаслик</a:t>
            </a:r>
            <a:endParaRPr lang="ru-RU" sz="2000" dirty="0"/>
          </a:p>
        </p:txBody>
      </p:sp>
      <p:sp>
        <p:nvSpPr>
          <p:cNvPr id="2" name="Номер слайда 1"/>
          <p:cNvSpPr>
            <a:spLocks noGrp="1"/>
          </p:cNvSpPr>
          <p:nvPr>
            <p:ph type="sldNum" sz="quarter" idx="12"/>
          </p:nvPr>
        </p:nvSpPr>
        <p:spPr/>
        <p:txBody>
          <a:bodyPr/>
          <a:lstStyle/>
          <a:p>
            <a:fld id="{B19B0651-EE4F-4900-A07F-96A6BFA9D0F0}" type="slidenum">
              <a:rPr lang="ru-RU" smtClean="0"/>
              <a:t>13</a:t>
            </a:fld>
            <a:endParaRPr lang="ru-RU"/>
          </a:p>
        </p:txBody>
      </p:sp>
    </p:spTree>
    <p:extLst>
      <p:ext uri="{BB962C8B-B14F-4D97-AF65-F5344CB8AC3E}">
        <p14:creationId xmlns:p14="http://schemas.microsoft.com/office/powerpoint/2010/main" val="24442566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458839164"/>
              </p:ext>
            </p:extLst>
          </p:nvPr>
        </p:nvGraphicFramePr>
        <p:xfrm>
          <a:off x="76200" y="57150"/>
          <a:ext cx="9067800" cy="5086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Номер слайда 1"/>
          <p:cNvSpPr>
            <a:spLocks noGrp="1"/>
          </p:cNvSpPr>
          <p:nvPr>
            <p:ph type="sldNum" sz="quarter" idx="12"/>
          </p:nvPr>
        </p:nvSpPr>
        <p:spPr/>
        <p:txBody>
          <a:bodyPr/>
          <a:lstStyle/>
          <a:p>
            <a:fld id="{B19B0651-EE4F-4900-A07F-96A6BFA9D0F0}" type="slidenum">
              <a:rPr lang="ru-RU" smtClean="0"/>
              <a:t>14</a:t>
            </a:fld>
            <a:endParaRPr lang="ru-RU"/>
          </a:p>
        </p:txBody>
      </p:sp>
    </p:spTree>
    <p:extLst>
      <p:ext uri="{BB962C8B-B14F-4D97-AF65-F5344CB8AC3E}">
        <p14:creationId xmlns:p14="http://schemas.microsoft.com/office/powerpoint/2010/main" val="26413505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860032" y="2480036"/>
            <a:ext cx="3538526" cy="1568903"/>
          </a:xfrm>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marL="0" indent="0" algn="ctr">
              <a:buNone/>
            </a:pPr>
            <a:r>
              <a:rPr lang="uz-Cyrl-UZ" sz="1800" dirty="0"/>
              <a:t>С</a:t>
            </a:r>
            <a:r>
              <a:rPr lang="uz-Cyrl-UZ" sz="1800" dirty="0" smtClean="0"/>
              <a:t>олиқ </a:t>
            </a:r>
            <a:r>
              <a:rPr lang="uz-Cyrl-UZ" sz="1800" dirty="0"/>
              <a:t>текшируви материалларини кўриб чиқиш тартиб-таомилига риоя қилинганми?</a:t>
            </a:r>
            <a:endParaRPr lang="uz-Cyrl-UZ" sz="1800"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a:xfrm>
            <a:off x="251520" y="267494"/>
            <a:ext cx="8640960" cy="1512168"/>
          </a:xfr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soft" dir="t"/>
            </a:scene3d>
            <a:sp3d prstMaterial="softEdge">
              <a:bevelT w="25400" h="25400"/>
            </a:sp3d>
          </a:bodyPr>
          <a:lstStyle/>
          <a:p>
            <a:r>
              <a:rPr lang="uz-Cyrl-UZ" sz="1800" b="1" dirty="0"/>
              <a:t>Солиқ текшириши натижалари бўйича солиқ органлари қабул қилган қарори ҳамда мансабдор шахсларнинг харакати (харакатсизлиги) юзасидан низолашиш ҳақидаги ишларни кўриб чиқишда маъмурий судлар томонидан эътибор қаратиш лозим бўлган иш учун муҳим ҳолатлар</a:t>
            </a:r>
            <a:endParaRPr lang="ru-RU" sz="1800" dirty="0">
              <a:ln w="0"/>
              <a:solidFill>
                <a:schemeClr val="tx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4" name="Объект 2"/>
          <p:cNvSpPr txBox="1">
            <a:spLocks/>
          </p:cNvSpPr>
          <p:nvPr/>
        </p:nvSpPr>
        <p:spPr>
          <a:xfrm>
            <a:off x="539552" y="2515015"/>
            <a:ext cx="3614738" cy="1568903"/>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uz-Cyrl-UZ" sz="2000" dirty="0">
                <a:solidFill>
                  <a:schemeClr val="bg1"/>
                </a:solidFill>
              </a:rPr>
              <a:t>С</a:t>
            </a:r>
            <a:r>
              <a:rPr lang="uz-Cyrl-UZ" sz="2000" dirty="0" smtClean="0">
                <a:solidFill>
                  <a:schemeClr val="bg1"/>
                </a:solidFill>
              </a:rPr>
              <a:t>олиқ </a:t>
            </a:r>
            <a:r>
              <a:rPr lang="uz-Cyrl-UZ" sz="2000" dirty="0">
                <a:solidFill>
                  <a:schemeClr val="bg1"/>
                </a:solidFill>
              </a:rPr>
              <a:t>текшириш ўтказиш тартиб-таомилига риоя қилинганми?</a:t>
            </a:r>
            <a:endParaRPr lang="uz-Cyrl-UZ" sz="2000" dirty="0">
              <a:solidFill>
                <a:schemeClr val="bg1"/>
              </a:solidFill>
              <a:latin typeface="Times New Roman" panose="02020603050405020304" pitchFamily="18" charset="0"/>
              <a:cs typeface="Times New Roman" panose="02020603050405020304" pitchFamily="18" charset="0"/>
            </a:endParaRPr>
          </a:p>
        </p:txBody>
      </p:sp>
      <p:cxnSp>
        <p:nvCxnSpPr>
          <p:cNvPr id="6" name="Прямая со стрелкой 5"/>
          <p:cNvCxnSpPr/>
          <p:nvPr/>
        </p:nvCxnSpPr>
        <p:spPr>
          <a:xfrm>
            <a:off x="4644008" y="1851670"/>
            <a:ext cx="0" cy="205382"/>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 name="Прямая со стрелкой 7"/>
          <p:cNvCxnSpPr/>
          <p:nvPr/>
        </p:nvCxnSpPr>
        <p:spPr>
          <a:xfrm flipH="1">
            <a:off x="2534043" y="2087554"/>
            <a:ext cx="1" cy="410764"/>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 name="Прямая со стрелкой 8"/>
          <p:cNvCxnSpPr/>
          <p:nvPr/>
        </p:nvCxnSpPr>
        <p:spPr>
          <a:xfrm>
            <a:off x="6524631" y="2087554"/>
            <a:ext cx="0" cy="410764"/>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 name="Прямая со стрелкой 11"/>
          <p:cNvCxnSpPr/>
          <p:nvPr/>
        </p:nvCxnSpPr>
        <p:spPr>
          <a:xfrm flipH="1">
            <a:off x="2528894" y="2087554"/>
            <a:ext cx="3995737" cy="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 name="Номер слайда 4"/>
          <p:cNvSpPr>
            <a:spLocks noGrp="1"/>
          </p:cNvSpPr>
          <p:nvPr>
            <p:ph type="sldNum" sz="quarter" idx="12"/>
          </p:nvPr>
        </p:nvSpPr>
        <p:spPr/>
        <p:txBody>
          <a:bodyPr/>
          <a:lstStyle/>
          <a:p>
            <a:fld id="{B19B0651-EE4F-4900-A07F-96A6BFA9D0F0}" type="slidenum">
              <a:rPr lang="ru-RU" smtClean="0"/>
              <a:t>15</a:t>
            </a:fld>
            <a:endParaRPr lang="ru-RU"/>
          </a:p>
        </p:txBody>
      </p:sp>
    </p:spTree>
    <p:extLst>
      <p:ext uri="{BB962C8B-B14F-4D97-AF65-F5344CB8AC3E}">
        <p14:creationId xmlns:p14="http://schemas.microsoft.com/office/powerpoint/2010/main" val="2083467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82579" y="987574"/>
            <a:ext cx="8776135" cy="4096170"/>
          </a:xfrm>
          <a:prstGeom prst="roundRect">
            <a:avLst>
              <a:gd name="adj" fmla="val 1980"/>
            </a:avLst>
          </a:prstGeom>
          <a:gradFill>
            <a:gsLst>
              <a:gs pos="0">
                <a:schemeClr val="accent1"/>
              </a:gs>
              <a:gs pos="44000">
                <a:schemeClr val="dk1">
                  <a:tint val="60000"/>
                  <a:satMod val="120000"/>
                </a:schemeClr>
              </a:gs>
              <a:gs pos="100000">
                <a:schemeClr val="dk1">
                  <a:tint val="90000"/>
                  <a:alpha val="100000"/>
                  <a:lumMod val="90000"/>
                </a:schemeClr>
              </a:gs>
            </a:gsLst>
          </a:gradFill>
        </p:spPr>
        <p:style>
          <a:lnRef idx="1">
            <a:schemeClr val="dk1"/>
          </a:lnRef>
          <a:fillRef idx="2">
            <a:schemeClr val="dk1"/>
          </a:fillRef>
          <a:effectRef idx="1">
            <a:schemeClr val="dk1"/>
          </a:effectRef>
          <a:fontRef idx="minor">
            <a:schemeClr val="dk1"/>
          </a:fontRef>
        </p:style>
        <p:txBody>
          <a:bodyPr rtlCol="0" anchor="ctr"/>
          <a:lstStyle/>
          <a:p>
            <a:r>
              <a:rPr lang="uz-Cyrl-UZ" sz="1400" dirty="0">
                <a:solidFill>
                  <a:schemeClr val="tx1"/>
                </a:solidFill>
              </a:rPr>
              <a:t>- солиқ аудити Ўзбекистон Республикаси Президенти ҳузуридаги Тадбиркорлик субъектларининг ҳуқуқлари ва қонуний манфаатларини ҳимоя қилиш бўйича вакил билан келишилмаган ҳолда ўтказилганлиги;</a:t>
            </a:r>
            <a:endParaRPr lang="ru-RU" sz="1400" dirty="0">
              <a:solidFill>
                <a:schemeClr val="tx1"/>
              </a:solidFill>
            </a:endParaRPr>
          </a:p>
          <a:p>
            <a:r>
              <a:rPr lang="uz-Cyrl-UZ" sz="1400" dirty="0">
                <a:solidFill>
                  <a:schemeClr val="tx1"/>
                </a:solidFill>
              </a:rPr>
              <a:t>- солиқ аудити беш йиллик даъво муддати ўтиб кетган даврни ва (ёки) солиқ аудити ўтказилган даврни қамраб олганлиги; </a:t>
            </a:r>
            <a:endParaRPr lang="ru-RU" sz="1400" dirty="0">
              <a:solidFill>
                <a:schemeClr val="tx1"/>
              </a:solidFill>
            </a:endParaRPr>
          </a:p>
          <a:p>
            <a:r>
              <a:rPr lang="uz-Cyrl-UZ" sz="1400" dirty="0">
                <a:solidFill>
                  <a:schemeClr val="tx1"/>
                </a:solidFill>
              </a:rPr>
              <a:t>- солиқ тўловчи солиқ аудити ўтказиш ҳақида камида ўттиз календар кун олдин хабардор қилинмаганлиги (бундан солиқларни тўлашдан бўйин товлаш белгилари мавжуд асосида ўтказилган солиқ аудити мустасно);</a:t>
            </a:r>
            <a:endParaRPr lang="ru-RU" sz="1400" dirty="0">
              <a:solidFill>
                <a:schemeClr val="tx1"/>
              </a:solidFill>
            </a:endParaRPr>
          </a:p>
          <a:p>
            <a:r>
              <a:rPr lang="uz-Cyrl-UZ" sz="1400" dirty="0">
                <a:solidFill>
                  <a:schemeClr val="tx1"/>
                </a:solidFill>
              </a:rPr>
              <a:t>- солиқ аудитини ўтказиш ҳақидаги буйруқ туман (шаҳар) давлат солиқ инспекцияси томонидан қабул қилинган ва ўтказилганлиги,</a:t>
            </a:r>
            <a:endParaRPr lang="ru-RU" sz="1400" dirty="0">
              <a:solidFill>
                <a:schemeClr val="tx1"/>
              </a:solidFill>
            </a:endParaRPr>
          </a:p>
          <a:p>
            <a:r>
              <a:rPr lang="uz-Cyrl-UZ" sz="1400" dirty="0">
                <a:solidFill>
                  <a:schemeClr val="tx1"/>
                </a:solidFill>
              </a:rPr>
              <a:t>- солиқ аудитини ўтказиш тўғрисидаги буйруқда солиқ аудитини ўтказувчи шахсларнинг фамилияси, исми, отасининг исми ва лавозими ва солиқ аудитининг мақсади (текшириладиган солиқ даврида барча солиқлар ва йиғимлар ёки айрим солиқ тури) кўрсатилмаганлиги;</a:t>
            </a:r>
            <a:endParaRPr lang="ru-RU" sz="1400" dirty="0">
              <a:solidFill>
                <a:schemeClr val="tx1"/>
              </a:solidFill>
            </a:endParaRPr>
          </a:p>
          <a:p>
            <a:r>
              <a:rPr lang="uz-Cyrl-UZ" sz="1400" dirty="0">
                <a:solidFill>
                  <a:schemeClr val="tx1"/>
                </a:solidFill>
              </a:rPr>
              <a:t>- солиқ аудити уни ўтказиш тўғрисидаги буйруқда кўрсатилмаган бошқа ходимлар томонидан ўтказилганлиги ва (ёки) улар томонидан текшириш далолатномаси имзоланганлиги;</a:t>
            </a:r>
            <a:endParaRPr lang="ru-RU" sz="1400" dirty="0">
              <a:solidFill>
                <a:schemeClr val="tx1"/>
              </a:solidFill>
            </a:endParaRPr>
          </a:p>
          <a:p>
            <a:r>
              <a:rPr lang="uz-Cyrl-UZ" sz="1400" dirty="0">
                <a:solidFill>
                  <a:schemeClr val="tx1"/>
                </a:solidFill>
              </a:rPr>
              <a:t>- солиқ аудити бошланишидан олдин солиқ аудитини ўтказувчи шахс томонидан “Текширувларни рўйхатга олиш китоби” тўлдирилмаганлиги ва (ёки) бунинг сабаблари солиқ аудити далолатномасида қайд этилмаганлиги.</a:t>
            </a:r>
            <a:endParaRPr lang="ru-RU" sz="1275" dirty="0">
              <a:solidFill>
                <a:schemeClr val="tx1"/>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182579" y="153822"/>
            <a:ext cx="8776135" cy="76174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uz-Cyrl-UZ" sz="1200" dirty="0">
                <a:solidFill>
                  <a:srgbClr val="FF0000"/>
                </a:solidFill>
              </a:rPr>
              <a:t>Қуйидагилар солиқ аудити ўтказиш тартиб-таомилларининг муҳим шартларини бузиш ҳисобланади ва ҳар қандай ҳолатда ҳам солиқ органи қарорини ҳақиқий эмас деб топишга ва (ёки) мансабдор шахснинг харакати (харакатсизлиги) қонунга хилоф деб топишга сабаб бўлади:</a:t>
            </a:r>
            <a:endParaRPr lang="ru-RU" sz="1200" dirty="0">
              <a:solidFill>
                <a:srgbClr val="FF0000"/>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B19B0651-EE4F-4900-A07F-96A6BFA9D0F0}" type="slidenum">
              <a:rPr lang="ru-RU" smtClean="0"/>
              <a:t>16</a:t>
            </a:fld>
            <a:endParaRPr lang="ru-RU"/>
          </a:p>
        </p:txBody>
      </p:sp>
    </p:spTree>
    <p:extLst>
      <p:ext uri="{BB962C8B-B14F-4D97-AF65-F5344CB8AC3E}">
        <p14:creationId xmlns:p14="http://schemas.microsoft.com/office/powerpoint/2010/main" val="15916967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uz-Cyrl-UZ" sz="1400" dirty="0"/>
              <a:t>Қуйидагилар солиқ текшируви материалларини кўриб чиқишнинг муҳим шартларини бузиш ҳисобланади ва ҳар қандай ҳолатда ҳам солиқ органи қарорини ҳақиқий эмас деб топишга ва (ёки) мансабдор шахснинг харакати (харакатсизлиги) қонунга хилоф деб топишга сабаб бўлади:</a:t>
            </a:r>
            <a:endParaRPr lang="ru-RU" sz="1400" dirty="0"/>
          </a:p>
        </p:txBody>
      </p:sp>
      <p:graphicFrame>
        <p:nvGraphicFramePr>
          <p:cNvPr id="4" name="Схема 3"/>
          <p:cNvGraphicFramePr/>
          <p:nvPr>
            <p:extLst>
              <p:ext uri="{D42A27DB-BD31-4B8C-83A1-F6EECF244321}">
                <p14:modId xmlns:p14="http://schemas.microsoft.com/office/powerpoint/2010/main" val="1468640557"/>
              </p:ext>
            </p:extLst>
          </p:nvPr>
        </p:nvGraphicFramePr>
        <p:xfrm>
          <a:off x="251520" y="1275606"/>
          <a:ext cx="8424936" cy="3775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Номер слайда 1"/>
          <p:cNvSpPr>
            <a:spLocks noGrp="1"/>
          </p:cNvSpPr>
          <p:nvPr>
            <p:ph type="sldNum" sz="quarter" idx="12"/>
          </p:nvPr>
        </p:nvSpPr>
        <p:spPr/>
        <p:txBody>
          <a:bodyPr/>
          <a:lstStyle/>
          <a:p>
            <a:fld id="{B19B0651-EE4F-4900-A07F-96A6BFA9D0F0}" type="slidenum">
              <a:rPr lang="ru-RU" smtClean="0"/>
              <a:t>17</a:t>
            </a:fld>
            <a:endParaRPr lang="ru-RU"/>
          </a:p>
        </p:txBody>
      </p:sp>
    </p:spTree>
    <p:extLst>
      <p:ext uri="{BB962C8B-B14F-4D97-AF65-F5344CB8AC3E}">
        <p14:creationId xmlns:p14="http://schemas.microsoft.com/office/powerpoint/2010/main" val="34607839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uz-Cyrl-UZ" sz="1400" dirty="0"/>
              <a:t>Амалиётда солиқ органи солиқ текшируви материалларини кўриб чиқиш натижаси бўйича қабул қилган қарорини қисман ёки тўлиқ бекор қилиш масаласи муҳокамаларга сабаб бўлаётганлиги боис ушбу масалада қуйидаги таклифлар билдирилади:</a:t>
            </a:r>
            <a:endParaRPr lang="ru-RU" sz="1400" dirty="0"/>
          </a:p>
        </p:txBody>
      </p:sp>
      <p:graphicFrame>
        <p:nvGraphicFramePr>
          <p:cNvPr id="4" name="Схема 3"/>
          <p:cNvGraphicFramePr/>
          <p:nvPr>
            <p:extLst>
              <p:ext uri="{D42A27DB-BD31-4B8C-83A1-F6EECF244321}">
                <p14:modId xmlns:p14="http://schemas.microsoft.com/office/powerpoint/2010/main" val="908344490"/>
              </p:ext>
            </p:extLst>
          </p:nvPr>
        </p:nvGraphicFramePr>
        <p:xfrm>
          <a:off x="251520" y="1203598"/>
          <a:ext cx="8640960" cy="3847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 descr="1325241557_3405"/>
          <p:cNvPicPr>
            <a:picLocks noChangeAspect="1" noChangeArrowheads="1"/>
          </p:cNvPicPr>
          <p:nvPr/>
        </p:nvPicPr>
        <p:blipFill>
          <a:blip r:embed="rId7"/>
          <a:srcRect/>
          <a:stretch>
            <a:fillRect/>
          </a:stretch>
        </p:blipFill>
        <p:spPr bwMode="auto">
          <a:xfrm>
            <a:off x="341473" y="1315208"/>
            <a:ext cx="1728191" cy="9504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Номер слайда 1"/>
          <p:cNvSpPr>
            <a:spLocks noGrp="1"/>
          </p:cNvSpPr>
          <p:nvPr>
            <p:ph type="sldNum" sz="quarter" idx="12"/>
          </p:nvPr>
        </p:nvSpPr>
        <p:spPr/>
        <p:txBody>
          <a:bodyPr/>
          <a:lstStyle/>
          <a:p>
            <a:fld id="{B19B0651-EE4F-4900-A07F-96A6BFA9D0F0}" type="slidenum">
              <a:rPr lang="ru-RU" smtClean="0"/>
              <a:t>18</a:t>
            </a:fld>
            <a:endParaRPr lang="ru-RU"/>
          </a:p>
        </p:txBody>
      </p:sp>
    </p:spTree>
    <p:extLst>
      <p:ext uri="{BB962C8B-B14F-4D97-AF65-F5344CB8AC3E}">
        <p14:creationId xmlns:p14="http://schemas.microsoft.com/office/powerpoint/2010/main" val="3333001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2848144"/>
            <a:ext cx="3312367" cy="1739830"/>
          </a:xfrm>
          <a:prstGeom prst="rect">
            <a:avLst/>
          </a:prstGeom>
        </p:spPr>
      </p:pic>
      <p:sp>
        <p:nvSpPr>
          <p:cNvPr id="3" name="Заголовок 2"/>
          <p:cNvSpPr>
            <a:spLocks noGrp="1"/>
          </p:cNvSpPr>
          <p:nvPr>
            <p:ph type="ctrTitle"/>
          </p:nvPr>
        </p:nvSpPr>
        <p:spPr>
          <a:xfrm>
            <a:off x="685800" y="1487461"/>
            <a:ext cx="7772400" cy="1372321"/>
          </a:xfrm>
        </p:spPr>
        <p:txBody>
          <a:bodyPr>
            <a:normAutofit fontScale="90000"/>
          </a:bodyPr>
          <a:lstStyle/>
          <a:p>
            <a:pPr algn="ctr"/>
            <a:r>
              <a:rPr lang="ru-RU" b="1" dirty="0" smtClean="0">
                <a:solidFill>
                  <a:schemeClr val="tx2">
                    <a:lumMod val="75000"/>
                  </a:schemeClr>
                </a:solidFill>
                <a:latin typeface="Times New Roman" pitchFamily="18" charset="0"/>
                <a:cs typeface="Times New Roman" pitchFamily="18" charset="0"/>
              </a:rPr>
              <a:t>ЭЪТИБОРИНГИЗ УЧУН РАҲМАТ!</a:t>
            </a:r>
            <a:endParaRPr lang="ru-RU"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89811745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4182934691"/>
              </p:ext>
            </p:extLst>
          </p:nvPr>
        </p:nvGraphicFramePr>
        <p:xfrm>
          <a:off x="323528" y="51470"/>
          <a:ext cx="8424936"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56646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16016" y="1996046"/>
            <a:ext cx="4176464" cy="1871848"/>
          </a:xfrm>
          <a:ln>
            <a:noFill/>
          </a:ln>
          <a:effectLst>
            <a:glow rad="228600">
              <a:schemeClr val="accent1">
                <a:satMod val="175000"/>
                <a:alpha val="40000"/>
              </a:schemeClr>
            </a:glow>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a:normAutofit/>
          </a:bodyPr>
          <a:lstStyle/>
          <a:p>
            <a:r>
              <a:rPr lang="uz-Cyrl-UZ" sz="2800" dirty="0" smtClean="0"/>
              <a:t>“Дунёда </a:t>
            </a:r>
            <a:r>
              <a:rPr lang="uz-Cyrl-UZ" sz="2800" dirty="0"/>
              <a:t>ҳеч нарса солиқ ва ўлим каби муқаррар </a:t>
            </a:r>
            <a:r>
              <a:rPr lang="uz-Cyrl-UZ" sz="2800" dirty="0" smtClean="0"/>
              <a:t>эмас”</a:t>
            </a:r>
            <a:endParaRPr lang="ru-RU" sz="2800" dirty="0"/>
          </a:p>
        </p:txBody>
      </p:sp>
      <p:sp>
        <p:nvSpPr>
          <p:cNvPr id="2" name="Заголовок 1"/>
          <p:cNvSpPr>
            <a:spLocks noGrp="1"/>
          </p:cNvSpPr>
          <p:nvPr>
            <p:ph type="title"/>
          </p:nvPr>
        </p:nvSpPr>
        <p:spPr>
          <a:xfrm>
            <a:off x="878904" y="205979"/>
            <a:ext cx="8229600" cy="857250"/>
          </a:xfrm>
          <a:ln>
            <a:noFill/>
          </a:ln>
          <a:effectLst>
            <a:glow rad="228600">
              <a:schemeClr val="accent1">
                <a:satMod val="175000"/>
                <a:alpha val="40000"/>
              </a:schemeClr>
            </a:glow>
            <a:outerShdw blurRad="190500" dist="228600" dir="2700000" algn="ctr">
              <a:srgbClr val="000000">
                <a:alpha val="30000"/>
              </a:srgbClr>
            </a:outerShdw>
          </a:effectLst>
          <a:scene3d>
            <a:camera prst="perspectiveFront"/>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a:scene3d>
              <a:camera prst="orthographicFront"/>
              <a:lightRig rig="soft" dir="t"/>
            </a:scene3d>
            <a:sp3d prstMaterial="softEdge">
              <a:bevelT w="25400" h="25400"/>
            </a:sp3d>
          </a:bodyPr>
          <a:lstStyle/>
          <a:p>
            <a:r>
              <a:rPr lang="uz-Cyrl-UZ" dirty="0">
                <a:effectLst/>
              </a:rPr>
              <a:t>Бенжамин Франклин</a:t>
            </a:r>
            <a:endParaRPr lang="ru-RU" dirty="0"/>
          </a:p>
        </p:txBody>
      </p:sp>
      <p:pic>
        <p:nvPicPr>
          <p:cNvPr id="7" name="Рисунок 6"/>
          <p:cNvPicPr/>
          <p:nvPr/>
        </p:nvPicPr>
        <p:blipFill>
          <a:blip r:embed="rId2"/>
          <a:stretch>
            <a:fillRect/>
          </a:stretch>
        </p:blipFill>
        <p:spPr>
          <a:xfrm>
            <a:off x="323528" y="1563638"/>
            <a:ext cx="4104456" cy="3384376"/>
          </a:xfrm>
          <a:prstGeom prst="rect">
            <a:avLst/>
          </a:prstGeom>
          <a:ln>
            <a:solidFill>
              <a:srgbClr val="00B0F0">
                <a:alpha val="79000"/>
              </a:srgbClr>
            </a:solidFill>
          </a:ln>
          <a:scene3d>
            <a:camera prst="obliqueTopLeft"/>
            <a:lightRig rig="threePt" dir="t"/>
          </a:scene3d>
          <a:sp3d>
            <a:bevelT w="152400" h="50800" prst="softRound"/>
          </a:sp3d>
        </p:spPr>
      </p:pic>
      <p:sp>
        <p:nvSpPr>
          <p:cNvPr id="4" name="Номер слайда 3"/>
          <p:cNvSpPr>
            <a:spLocks noGrp="1"/>
          </p:cNvSpPr>
          <p:nvPr>
            <p:ph type="sldNum" sz="quarter" idx="12"/>
          </p:nvPr>
        </p:nvSpPr>
        <p:spPr/>
        <p:txBody>
          <a:bodyPr/>
          <a:lstStyle/>
          <a:p>
            <a:fld id="{B19B0651-EE4F-4900-A07F-96A6BFA9D0F0}" type="slidenum">
              <a:rPr lang="ru-RU" smtClean="0"/>
              <a:t>3</a:t>
            </a:fld>
            <a:endParaRPr lang="ru-RU"/>
          </a:p>
        </p:txBody>
      </p:sp>
    </p:spTree>
    <p:extLst>
      <p:ext uri="{BB962C8B-B14F-4D97-AF65-F5344CB8AC3E}">
        <p14:creationId xmlns:p14="http://schemas.microsoft.com/office/powerpoint/2010/main" val="29475306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551069533"/>
              </p:ext>
            </p:extLst>
          </p:nvPr>
        </p:nvGraphicFramePr>
        <p:xfrm>
          <a:off x="871538" y="2006600"/>
          <a:ext cx="7408862" cy="2587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Autofit/>
          </a:bodyPr>
          <a:lstStyle/>
          <a:p>
            <a:r>
              <a:rPr lang="uz-Cyrl-UZ" sz="3200" b="1" dirty="0"/>
              <a:t>Солиқ аудити тушунчаси</a:t>
            </a:r>
            <a:endParaRPr lang="ru-RU" sz="3200" dirty="0"/>
          </a:p>
        </p:txBody>
      </p:sp>
      <p:sp>
        <p:nvSpPr>
          <p:cNvPr id="2" name="Номер слайда 1"/>
          <p:cNvSpPr>
            <a:spLocks noGrp="1"/>
          </p:cNvSpPr>
          <p:nvPr>
            <p:ph type="sldNum" sz="quarter" idx="12"/>
          </p:nvPr>
        </p:nvSpPr>
        <p:spPr/>
        <p:txBody>
          <a:bodyPr/>
          <a:lstStyle/>
          <a:p>
            <a:fld id="{B19B0651-EE4F-4900-A07F-96A6BFA9D0F0}" type="slidenum">
              <a:rPr lang="ru-RU" smtClean="0"/>
              <a:t>4</a:t>
            </a:fld>
            <a:endParaRPr lang="ru-RU"/>
          </a:p>
        </p:txBody>
      </p:sp>
    </p:spTree>
    <p:extLst>
      <p:ext uri="{BB962C8B-B14F-4D97-AF65-F5344CB8AC3E}">
        <p14:creationId xmlns:p14="http://schemas.microsoft.com/office/powerpoint/2010/main" val="7663121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275606"/>
            <a:ext cx="5917043" cy="3528392"/>
          </a:xfrm>
          <a:ln>
            <a:noFill/>
          </a:ln>
          <a:effectLst>
            <a:glow rad="101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oAutofit/>
          </a:bodyPr>
          <a:lstStyle/>
          <a:p>
            <a:r>
              <a:rPr lang="uz-Cyrl-UZ" sz="1400" dirty="0" smtClean="0"/>
              <a:t>солиқ </a:t>
            </a:r>
            <a:r>
              <a:rPr lang="uz-Cyrl-UZ" sz="1400" dirty="0"/>
              <a:t>органида хавфни таҳлил этиш автоматлаштирилган ахборот тизими (“Таҳлика-таҳлил” дастурий маҳсулоти) орқали аниқланган, юқори даражадаги таваккалчилик (солиқ хавфи) тоифасига мансуб бўлган солиқ тўловчиларда;</a:t>
            </a:r>
            <a:endParaRPr lang="ru-RU" sz="1400" dirty="0"/>
          </a:p>
          <a:p>
            <a:r>
              <a:rPr lang="uz-Cyrl-UZ" sz="1400" dirty="0" smtClean="0"/>
              <a:t>камерал </a:t>
            </a:r>
            <a:r>
              <a:rPr lang="uz-Cyrl-UZ" sz="1400" dirty="0"/>
              <a:t>солиқ текшируви натижаси бўйича солиқ органининг талабномасига жавобан аниқлаштирилган солиқ ҳисоботини тақдим этмаган (шу жумладан, аниқлаштирилган талабномадан кейин), аниқланган тафовутлар бўйича асос келтирмаган ёки тақдим қилинган асосномалар етарли эмас деб топилган юқори даражадаги таваккалчилик (солиқ хавфи) тоифасига мансуб бўлган солиқ тўловчиларда;</a:t>
            </a:r>
            <a:endParaRPr lang="ru-RU" sz="1400" dirty="0"/>
          </a:p>
          <a:p>
            <a:r>
              <a:rPr lang="uz-Cyrl-UZ" sz="1400" dirty="0"/>
              <a:t>- ихтиёрий тугатилаётган солиқ тўловчиларда;</a:t>
            </a:r>
            <a:endParaRPr lang="ru-RU" sz="1400" dirty="0"/>
          </a:p>
          <a:p>
            <a:r>
              <a:rPr lang="uz-Cyrl-UZ" sz="1400" dirty="0"/>
              <a:t>- жиноий иш қўзғатилган солиқ тўловчиларда;</a:t>
            </a:r>
            <a:endParaRPr lang="ru-RU" sz="1400" dirty="0"/>
          </a:p>
          <a:p>
            <a:r>
              <a:rPr lang="uz-Cyrl-UZ" sz="1400" dirty="0"/>
              <a:t>- аввал ўтказилган солиқ аудити чоғида солиқ органига маълум бўлмаган янги ҳолатлар аниқланган солиқ тўловчиларда.</a:t>
            </a:r>
            <a:endParaRPr lang="ru-RU" sz="1400" dirty="0"/>
          </a:p>
          <a:p>
            <a:endParaRPr lang="ru-RU" sz="1200" dirty="0">
              <a:latin typeface="Times New Roman" panose="02020603050405020304" pitchFamily="18" charset="0"/>
              <a:cs typeface="Times New Roman" panose="02020603050405020304" pitchFamily="18" charset="0"/>
            </a:endParaRPr>
          </a:p>
          <a:p>
            <a:endParaRPr lang="ru-RU" sz="1200" dirty="0"/>
          </a:p>
        </p:txBody>
      </p:sp>
      <p:sp>
        <p:nvSpPr>
          <p:cNvPr id="7" name="Заголовок 1"/>
          <p:cNvSpPr>
            <a:spLocks noGrp="1"/>
          </p:cNvSpPr>
          <p:nvPr>
            <p:ph type="title"/>
          </p:nvPr>
        </p:nvSpPr>
        <p:spPr>
          <a:xfrm>
            <a:off x="2339752" y="354902"/>
            <a:ext cx="4896544" cy="568917"/>
          </a:xfrm>
        </p:spPr>
        <p:style>
          <a:lnRef idx="0">
            <a:schemeClr val="accent1"/>
          </a:lnRef>
          <a:fillRef idx="3">
            <a:schemeClr val="accent1"/>
          </a:fillRef>
          <a:effectRef idx="3">
            <a:schemeClr val="accent1"/>
          </a:effectRef>
          <a:fontRef idx="minor">
            <a:schemeClr val="lt1"/>
          </a:fontRef>
        </p:style>
        <p:txBody>
          <a:bodyPr vert="horz" lIns="68580" tIns="34290" rIns="68580" bIns="34290" rtlCol="0">
            <a:noAutofit/>
          </a:bodyPr>
          <a:lstStyle/>
          <a:p>
            <a:pPr defTabSz="457200">
              <a:spcBef>
                <a:spcPts val="1000"/>
              </a:spcBef>
              <a:buClr>
                <a:schemeClr val="accent1"/>
              </a:buClr>
              <a:buSzPct val="80000"/>
              <a:buFont typeface="Wingdings 3" charset="2"/>
            </a:pPr>
            <a:r>
              <a:rPr lang="uz-Cyrl-UZ" sz="1800" b="1" dirty="0"/>
              <a:t>Солиқ аудити кимларда ўтказилади</a:t>
            </a:r>
            <a:endParaRPr lang="ru-RU" sz="1800" dirty="0">
              <a:solidFill>
                <a:schemeClr val="bg1"/>
              </a:solidFill>
              <a:effectLst/>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1347614"/>
            <a:ext cx="2592288" cy="1829598"/>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3177212"/>
            <a:ext cx="2592288" cy="1615207"/>
          </a:xfrm>
          <a:prstGeom prst="rect">
            <a:avLst/>
          </a:prstGeom>
        </p:spPr>
      </p:pic>
      <p:sp>
        <p:nvSpPr>
          <p:cNvPr id="4" name="Номер слайда 3"/>
          <p:cNvSpPr>
            <a:spLocks noGrp="1"/>
          </p:cNvSpPr>
          <p:nvPr>
            <p:ph type="sldNum" sz="quarter" idx="12"/>
          </p:nvPr>
        </p:nvSpPr>
        <p:spPr/>
        <p:txBody>
          <a:bodyPr/>
          <a:lstStyle/>
          <a:p>
            <a:fld id="{B19B0651-EE4F-4900-A07F-96A6BFA9D0F0}" type="slidenum">
              <a:rPr lang="ru-RU" smtClean="0"/>
              <a:t>5</a:t>
            </a:fld>
            <a:endParaRPr lang="ru-RU"/>
          </a:p>
        </p:txBody>
      </p:sp>
    </p:spTree>
    <p:extLst>
      <p:ext uri="{BB962C8B-B14F-4D97-AF65-F5344CB8AC3E}">
        <p14:creationId xmlns:p14="http://schemas.microsoft.com/office/powerpoint/2010/main" val="28046678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23478"/>
            <a:ext cx="7894653" cy="754167"/>
          </a:xfrm>
          <a:prstGeom prst="roundRect">
            <a:avLst/>
          </a:prstGeom>
        </p:spPr>
        <p:style>
          <a:lnRef idx="2">
            <a:schemeClr val="accent6"/>
          </a:lnRef>
          <a:fillRef idx="1">
            <a:schemeClr val="lt1"/>
          </a:fillRef>
          <a:effectRef idx="0">
            <a:schemeClr val="accent6"/>
          </a:effectRef>
          <a:fontRef idx="minor">
            <a:schemeClr val="dk1"/>
          </a:fontRef>
        </p:style>
        <p:txBody>
          <a:bodyPr>
            <a:noAutofit/>
          </a:bodyPr>
          <a:lstStyle/>
          <a:p>
            <a:r>
              <a:rPr lang="uz-Cyrl-UZ" sz="1800" dirty="0">
                <a:solidFill>
                  <a:schemeClr val="tx1"/>
                </a:solidFill>
                <a:latin typeface="Times New Roman" panose="02020603050405020304" pitchFamily="18" charset="0"/>
                <a:cs typeface="Times New Roman" panose="02020603050405020304" pitchFamily="18" charset="0"/>
              </a:rPr>
              <a:t> </a:t>
            </a:r>
            <a:r>
              <a:rPr lang="uz-Cyrl-UZ" sz="1800" b="1" dirty="0"/>
              <a:t>Солиқ аудитида текшириладиган давр</a:t>
            </a:r>
            <a:endParaRPr lang="ru-RU" sz="1500" dirty="0">
              <a:solidFill>
                <a:schemeClr val="tx1"/>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680459" y="1329191"/>
            <a:ext cx="5547726" cy="1026350"/>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uz-Cyrl-UZ" sz="1400" dirty="0"/>
              <a:t>Солиқ аудити билан фақат солиқ қонунчилигида назарда тутилган </a:t>
            </a:r>
            <a:br>
              <a:rPr lang="uz-Cyrl-UZ" sz="1400" dirty="0"/>
            </a:br>
            <a:r>
              <a:rPr lang="uz-Cyrl-UZ" sz="1400" dirty="0"/>
              <a:t>беш йиллик даъво муддати ўтиб кетмаган охирги солиқ аудитидан кейинги давр қамраб олинади.</a:t>
            </a:r>
            <a:endParaRPr lang="ru-RU" sz="1350" dirty="0"/>
          </a:p>
        </p:txBody>
      </p:sp>
      <p:sp>
        <p:nvSpPr>
          <p:cNvPr id="9" name="Скругленный прямоугольник 8"/>
          <p:cNvSpPr/>
          <p:nvPr/>
        </p:nvSpPr>
        <p:spPr>
          <a:xfrm>
            <a:off x="680459" y="2935820"/>
            <a:ext cx="5547727" cy="1466574"/>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r>
              <a:rPr lang="uz-Cyrl-UZ" sz="1400" dirty="0"/>
              <a:t>Солиқ органлари солиқ тўловчининг айнан битти давр учун айнан бир хил солиқлар бўйича бир мартадан ортиқ солиқ аудитини ўтказишга ҳақли эмас, бундан солиқ аудитини ўтказиш чоғида солиқ органларига маълум бўлмаган янги ҳолатлар аниқланган ҳоллар мустасно. Янги ҳолатлар аниқланган тақдирда солиқ органи такрорий солиқ аудитини тайинлашга ҳақли.</a:t>
            </a:r>
            <a:endParaRPr lang="ru-RU" sz="1400" dirty="0"/>
          </a:p>
        </p:txBody>
      </p:sp>
      <p:pic>
        <p:nvPicPr>
          <p:cNvPr id="7"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8668" y="2965614"/>
            <a:ext cx="2213812" cy="1357243"/>
          </a:xfrm>
          <a:prstGeom prst="rect">
            <a:avLst/>
          </a:prstGeom>
        </p:spPr>
      </p:pic>
      <p:pic>
        <p:nvPicPr>
          <p:cNvPr id="8"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8668" y="1211920"/>
            <a:ext cx="2213812" cy="1431838"/>
          </a:xfrm>
          <a:prstGeom prst="rect">
            <a:avLst/>
          </a:prstGeom>
        </p:spPr>
      </p:pic>
      <p:sp>
        <p:nvSpPr>
          <p:cNvPr id="3" name="Номер слайда 2"/>
          <p:cNvSpPr>
            <a:spLocks noGrp="1"/>
          </p:cNvSpPr>
          <p:nvPr>
            <p:ph type="sldNum" sz="quarter" idx="12"/>
          </p:nvPr>
        </p:nvSpPr>
        <p:spPr/>
        <p:txBody>
          <a:bodyPr/>
          <a:lstStyle/>
          <a:p>
            <a:fld id="{B19B0651-EE4F-4900-A07F-96A6BFA9D0F0}" type="slidenum">
              <a:rPr lang="ru-RU" smtClean="0"/>
              <a:t>6</a:t>
            </a:fld>
            <a:endParaRPr lang="ru-RU"/>
          </a:p>
        </p:txBody>
      </p:sp>
    </p:spTree>
    <p:extLst>
      <p:ext uri="{BB962C8B-B14F-4D97-AF65-F5344CB8AC3E}">
        <p14:creationId xmlns:p14="http://schemas.microsoft.com/office/powerpoint/2010/main" val="31812312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4220" y="195486"/>
            <a:ext cx="7196034" cy="3824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soft" dir="t"/>
            </a:scene3d>
            <a:sp3d prstMaterial="softEdge">
              <a:bevelT w="25400" h="25400"/>
            </a:sp3d>
          </a:bodyPr>
          <a:lstStyle/>
          <a:p>
            <a:r>
              <a:rPr lang="uz-Cyrl-UZ" sz="1600" b="1" dirty="0"/>
              <a:t>Солиқ тўловчини текширишдан хабардор қилиш</a:t>
            </a:r>
            <a:endParaRPr lang="ru-RU" sz="1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336771" y="843558"/>
            <a:ext cx="8497727" cy="92081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uz-Cyrl-UZ" sz="1400" dirty="0"/>
              <a:t>Солиқ тўловчи солиқ аудити ўтказиш ҳақида камида ўттиз календар кун олдин унинг электрон шахсий кабинетига электрон шаклда ёки унинг юридик манзилига почта алоқа хизмати орқали буюртма хат юбориш шаклида хабардор қилинади.</a:t>
            </a:r>
            <a:endParaRPr lang="ru-RU" sz="1350" dirty="0"/>
          </a:p>
        </p:txBody>
      </p:sp>
      <p:sp>
        <p:nvSpPr>
          <p:cNvPr id="11" name="Скругленный прямоугольник 10"/>
          <p:cNvSpPr/>
          <p:nvPr/>
        </p:nvSpPr>
        <p:spPr>
          <a:xfrm>
            <a:off x="336771" y="1906442"/>
            <a:ext cx="8497727" cy="684211"/>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r>
              <a:rPr lang="uz-Cyrl-UZ" sz="1400" dirty="0"/>
              <a:t>Хабарномада солиқ аудитининг бошланиш санаси, текширилиши лозим бўлган масалаларнинг рўйхати, зарур ҳужжатларнинг дастлабки рўйхати, шунингдек солиқ аудитини ўтказиш учун зарур бўлган бошқа маълумотлар кўрсатилади.</a:t>
            </a:r>
            <a:endParaRPr lang="ru-RU" sz="1400" dirty="0"/>
          </a:p>
        </p:txBody>
      </p:sp>
      <p:sp>
        <p:nvSpPr>
          <p:cNvPr id="12" name="Скругленный прямоугольник 11"/>
          <p:cNvSpPr/>
          <p:nvPr/>
        </p:nvSpPr>
        <p:spPr>
          <a:xfrm>
            <a:off x="336771" y="2719908"/>
            <a:ext cx="8497727" cy="684211"/>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r>
              <a:rPr lang="uz-Cyrl-UZ" sz="1400" dirty="0"/>
              <a:t>Электрон шаклда юборилган ҳужжатлар солиқ тўловчи томонидан ўқиб чиқилганидан кейин, лекин ушбу ҳужжат жўнатилган санадан эътиборан уч кундан кечиктирмай олинган деб ҳисобланади.</a:t>
            </a:r>
            <a:endParaRPr lang="ru-RU" sz="1400" dirty="0"/>
          </a:p>
        </p:txBody>
      </p:sp>
      <p:sp>
        <p:nvSpPr>
          <p:cNvPr id="13" name="Скругленный прямоугольник 12"/>
          <p:cNvSpPr/>
          <p:nvPr/>
        </p:nvSpPr>
        <p:spPr>
          <a:xfrm>
            <a:off x="349886" y="3533374"/>
            <a:ext cx="8497727" cy="49297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r>
              <a:rPr lang="uz-Cyrl-UZ" sz="1400" dirty="0"/>
              <a:t>Агар солиқ тўловчига хабарнома буюртма хат билан почта орқали юборилган бўлса, улар жўнатилганидан сўнг беш кундан кейин олинган деб ҳисобланади.</a:t>
            </a:r>
            <a:endParaRPr lang="ru-RU" sz="1400" dirty="0"/>
          </a:p>
        </p:txBody>
      </p:sp>
      <p:sp>
        <p:nvSpPr>
          <p:cNvPr id="14" name="Скругленный прямоугольник 13"/>
          <p:cNvSpPr/>
          <p:nvPr/>
        </p:nvSpPr>
        <p:spPr>
          <a:xfrm>
            <a:off x="394752" y="4155926"/>
            <a:ext cx="8497727" cy="49297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r>
              <a:rPr lang="uz-Cyrl-UZ" sz="1400" dirty="0"/>
              <a:t>Хабарнома солиқ тўловчига ёки унинг вакилига шахсан мазкур ҳужжатлар олинган сана кўрсатилган ҳолда имзо қўйдириб топширилиши мумкин.</a:t>
            </a:r>
            <a:endParaRPr lang="ru-RU" sz="1400" dirty="0"/>
          </a:p>
        </p:txBody>
      </p:sp>
      <p:sp>
        <p:nvSpPr>
          <p:cNvPr id="3" name="Номер слайда 2"/>
          <p:cNvSpPr>
            <a:spLocks noGrp="1"/>
          </p:cNvSpPr>
          <p:nvPr>
            <p:ph type="sldNum" sz="quarter" idx="12"/>
          </p:nvPr>
        </p:nvSpPr>
        <p:spPr/>
        <p:txBody>
          <a:bodyPr/>
          <a:lstStyle/>
          <a:p>
            <a:fld id="{B19B0651-EE4F-4900-A07F-96A6BFA9D0F0}" type="slidenum">
              <a:rPr lang="ru-RU" smtClean="0"/>
              <a:t>7</a:t>
            </a:fld>
            <a:endParaRPr lang="ru-RU"/>
          </a:p>
        </p:txBody>
      </p:sp>
    </p:spTree>
    <p:extLst>
      <p:ext uri="{BB962C8B-B14F-4D97-AF65-F5344CB8AC3E}">
        <p14:creationId xmlns:p14="http://schemas.microsoft.com/office/powerpoint/2010/main" val="18584360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779662"/>
            <a:ext cx="6231477" cy="3170791"/>
          </a:xfrm>
        </p:spPr>
        <p:txBody>
          <a:bodyPr>
            <a:normAutofit fontScale="47500" lnSpcReduction="20000"/>
          </a:bodyPr>
          <a:lstStyle/>
          <a:p>
            <a:pPr algn="just"/>
            <a:r>
              <a:rPr lang="uz-Cyrl-UZ" dirty="0"/>
              <a:t>Солиқ аудитини ўтказиш муддати ўттиз иш кунини ташкил қилади. Солиқ аудитини ўтказиш муддати икки ойгача, алоҳида ҳолларда уч ойгача узайтирилиши мумкин.</a:t>
            </a:r>
            <a:endParaRPr lang="ru-RU" dirty="0"/>
          </a:p>
          <a:p>
            <a:pPr algn="just"/>
            <a:r>
              <a:rPr lang="uz-Cyrl-UZ" dirty="0"/>
              <a:t>Солиқ аудитини ўтказиш муддати ўтказилиши қуйидаги ҳолларда ҳам узайтирилиши мумкин:</a:t>
            </a:r>
            <a:endParaRPr lang="ru-RU" dirty="0"/>
          </a:p>
          <a:p>
            <a:pPr algn="just"/>
            <a:r>
              <a:rPr lang="uz-Cyrl-UZ" dirty="0"/>
              <a:t>талаб қилинган ҳужжатлар (ахборотлар) беш иш куни ичида тақдим қилинмаганда (узайтириш ҳужжатлар талаб қилинаётган ҳар бир шахс бўйича кўпи билан бир марта йўл қўйилади);</a:t>
            </a:r>
            <a:endParaRPr lang="ru-RU" dirty="0"/>
          </a:p>
          <a:p>
            <a:pPr algn="just"/>
            <a:r>
              <a:rPr lang="ru-RU" dirty="0"/>
              <a:t>чет </a:t>
            </a:r>
            <a:r>
              <a:rPr lang="uz-Cyrl-UZ" dirty="0" smtClean="0"/>
              <a:t>эл давлат органларидан Ўзбекистон Республикасининг халқаро шартномалари доирасида ахборот олишда</a:t>
            </a:r>
            <a:r>
              <a:rPr lang="ru-RU" dirty="0" smtClean="0"/>
              <a:t>;</a:t>
            </a:r>
            <a:endParaRPr lang="ru-RU" dirty="0"/>
          </a:p>
          <a:p>
            <a:pPr algn="just"/>
            <a:r>
              <a:rPr lang="uz-Cyrl-UZ" dirty="0"/>
              <a:t>экспертизалар ўтказишда;</a:t>
            </a:r>
            <a:endParaRPr lang="ru-RU" dirty="0"/>
          </a:p>
          <a:p>
            <a:pPr algn="just"/>
            <a:r>
              <a:rPr lang="uz-Cyrl-UZ" dirty="0"/>
              <a:t>чет тилида тақдим этилган ҳужжатларни таржима қилишда (ҳужжатлар давлат тилига таржима қилинган асл нусхалари шаклида ёки нотариал тарзда тасдиқланган шаклда бўлиши мумкин);</a:t>
            </a:r>
            <a:endParaRPr lang="ru-RU" dirty="0"/>
          </a:p>
          <a:p>
            <a:pPr algn="just"/>
            <a:r>
              <a:rPr lang="uz-Cyrl-UZ" dirty="0"/>
              <a:t>солиқ аудити жараёнида ўрганилиши лозим бўлган ҳужжатлар ҳажмининг кўплиги сабабли солиқ аудитини ўтказиш учун буйруқда кўрсатилган муддатнинг етарли эмаслигида;</a:t>
            </a:r>
            <a:endParaRPr lang="ru-RU" dirty="0"/>
          </a:p>
          <a:p>
            <a:pPr algn="just"/>
            <a:r>
              <a:rPr lang="uz-Cyrl-UZ" dirty="0"/>
              <a:t>яроқсиз ҳолга келган ҳужжатларнинг ҳамда солиқлар ва йиғимларни ҳисоблаб чиқариш билан боғлиқ электрон ахборот жисмларни қайта тикланишида;</a:t>
            </a:r>
            <a:endParaRPr lang="ru-RU" dirty="0"/>
          </a:p>
          <a:p>
            <a:pPr algn="just"/>
            <a:r>
              <a:rPr lang="uz-Cyrl-UZ" dirty="0" smtClean="0"/>
              <a:t>мутахассис фикри олинишида;</a:t>
            </a:r>
          </a:p>
          <a:p>
            <a:pPr algn="just"/>
            <a:r>
              <a:rPr lang="uz-Cyrl-UZ" dirty="0" smtClean="0"/>
              <a:t>эксперт </a:t>
            </a:r>
            <a:r>
              <a:rPr lang="uz-Cyrl-UZ" dirty="0"/>
              <a:t>жалб қилинганда.</a:t>
            </a:r>
            <a:endParaRPr lang="ru-RU" dirty="0"/>
          </a:p>
          <a:p>
            <a:pPr algn="just"/>
            <a:r>
              <a:rPr lang="uz-Cyrl-UZ" dirty="0"/>
              <a:t>Солиқ аудитини ўтказишнинг умумий муддати олти ойдан ошиши мумкин эмас.</a:t>
            </a:r>
            <a:endParaRPr lang="ru-RU" dirty="0"/>
          </a:p>
          <a:p>
            <a:pPr algn="just"/>
            <a:endParaRPr lang="ru-RU"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a:xfrm>
            <a:off x="755576" y="317343"/>
            <a:ext cx="5472608" cy="502920"/>
          </a:xfrm>
        </p:spPr>
        <p:style>
          <a:lnRef idx="2">
            <a:schemeClr val="accent5"/>
          </a:lnRef>
          <a:fillRef idx="1">
            <a:schemeClr val="lt1"/>
          </a:fillRef>
          <a:effectRef idx="0">
            <a:schemeClr val="accent5"/>
          </a:effectRef>
          <a:fontRef idx="minor">
            <a:schemeClr val="dk1"/>
          </a:fontRef>
        </p:style>
        <p:txBody>
          <a:bodyPr>
            <a:normAutofit/>
          </a:bodyPr>
          <a:lstStyle/>
          <a:p>
            <a:r>
              <a:rPr lang="uz-Cyrl-UZ" sz="2700" b="1" dirty="0">
                <a:latin typeface="Times New Roman" panose="02020603050405020304" pitchFamily="18" charset="0"/>
                <a:cs typeface="Times New Roman" panose="02020603050405020304" pitchFamily="18" charset="0"/>
              </a:rPr>
              <a:t> </a:t>
            </a:r>
            <a:r>
              <a:rPr lang="uz-Cyrl-UZ" sz="2400" b="1" dirty="0"/>
              <a:t>Солиқ аудитини ўтказиш муддатлари</a:t>
            </a:r>
            <a:endParaRPr lang="ru-RU"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3212921"/>
            <a:ext cx="2146453" cy="127560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69383"/>
            <a:ext cx="1985646" cy="1350239"/>
          </a:xfrm>
          <a:prstGeom prst="rect">
            <a:avLst/>
          </a:prstGeom>
        </p:spPr>
      </p:pic>
      <p:sp>
        <p:nvSpPr>
          <p:cNvPr id="4" name="Номер слайда 3"/>
          <p:cNvSpPr>
            <a:spLocks noGrp="1"/>
          </p:cNvSpPr>
          <p:nvPr>
            <p:ph type="sldNum" sz="quarter" idx="12"/>
          </p:nvPr>
        </p:nvSpPr>
        <p:spPr/>
        <p:txBody>
          <a:bodyPr/>
          <a:lstStyle/>
          <a:p>
            <a:fld id="{B19B0651-EE4F-4900-A07F-96A6BFA9D0F0}" type="slidenum">
              <a:rPr lang="ru-RU" smtClean="0"/>
              <a:t>8</a:t>
            </a:fld>
            <a:endParaRPr lang="ru-RU"/>
          </a:p>
        </p:txBody>
      </p:sp>
    </p:spTree>
    <p:extLst>
      <p:ext uri="{BB962C8B-B14F-4D97-AF65-F5344CB8AC3E}">
        <p14:creationId xmlns:p14="http://schemas.microsoft.com/office/powerpoint/2010/main" val="38655067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746"/>
            <a:ext cx="8229600" cy="589812"/>
          </a:xfrm>
        </p:spPr>
        <p:txBody>
          <a:bodyPr>
            <a:noAutofit/>
          </a:bodyPr>
          <a:lstStyle/>
          <a:p>
            <a:pPr algn="just">
              <a:lnSpc>
                <a:spcPct val="107000"/>
              </a:lnSpc>
              <a:spcAft>
                <a:spcPts val="600"/>
              </a:spcAft>
            </a:pPr>
            <a:r>
              <a:rPr lang="uz-Cyrl-UZ" sz="3600" b="1" dirty="0"/>
              <a:t>Солиқ аудитини ўтказиш тартиби</a:t>
            </a:r>
            <a:endParaRPr lang="ru-RU" sz="3600" dirty="0">
              <a:solidFill>
                <a:schemeClr val="tx1"/>
              </a:solidFill>
              <a:effectLst/>
            </a:endParaRPr>
          </a:p>
        </p:txBody>
      </p:sp>
      <p:sp>
        <p:nvSpPr>
          <p:cNvPr id="3" name="Объект 2"/>
          <p:cNvSpPr>
            <a:spLocks noGrp="1"/>
          </p:cNvSpPr>
          <p:nvPr>
            <p:ph idx="1"/>
          </p:nvPr>
        </p:nvSpPr>
        <p:spPr>
          <a:xfrm>
            <a:off x="539552" y="1989038"/>
            <a:ext cx="8064896" cy="2814960"/>
          </a:xfrm>
        </p:spPr>
        <p:txBody>
          <a:bodyPr>
            <a:normAutofit fontScale="70000" lnSpcReduction="20000"/>
          </a:bodyPr>
          <a:lstStyle/>
          <a:p>
            <a:pPr algn="just"/>
            <a:r>
              <a:rPr lang="uz-Cyrl-UZ" dirty="0"/>
              <a:t>Солиқ аудити 2022 йил 1 январга қадар Ўзбекистон Республикаси Президенти ҳузуридаги Тадбиркорлик субъектларининг ҳуқуқлари ва қонуний манфаатларини ҳимоя қилиш бўйича вакилни солиқ аудити тайинланганлиги тўғрисида қонунчилик ҳужжатларида белгиланган тартибда хабардор қилиш орқали ўтказилган.</a:t>
            </a:r>
            <a:endParaRPr lang="ru-RU" dirty="0"/>
          </a:p>
          <a:p>
            <a:pPr algn="just"/>
            <a:r>
              <a:rPr lang="uz-Cyrl-UZ" dirty="0"/>
              <a:t>2022 йил 1 январдан бошлаб солиқ аудити Текширувларни электрон рўйхатга олиш ягона тизими орқали Назорат қилувчи органлар томонидан тадбиркорлик субъектлари фаолиятида ўтказиладиган текширувларни келишиш ва ўтказиш тартиби ҳақидаги вақтинчалик </a:t>
            </a:r>
            <a:r>
              <a:rPr lang="uz-Cyrl-UZ" dirty="0">
                <a:hlinkClick r:id="rId2"/>
              </a:rPr>
              <a:t>низомга</a:t>
            </a:r>
            <a:r>
              <a:rPr lang="uz-Cyrl-UZ" dirty="0"/>
              <a:t> (рўйхат рақами 3067, 2018 </a:t>
            </a:r>
            <a:r>
              <a:rPr lang="uz-Cyrl-UZ" dirty="0" smtClean="0"/>
              <a:t>йил</a:t>
            </a:r>
            <a:br>
              <a:rPr lang="uz-Cyrl-UZ" dirty="0" smtClean="0"/>
            </a:br>
            <a:r>
              <a:rPr lang="uz-Cyrl-UZ" dirty="0" smtClean="0"/>
              <a:t>7 </a:t>
            </a:r>
            <a:r>
              <a:rPr lang="uz-Cyrl-UZ" dirty="0"/>
              <a:t>сентябрь) асосан Ўзбекистон Республикаси Президенти ҳузуридаги Тадбиркорлик субъектларининг ҳуқуқлари ва қонуний манфаатларини ҳимоя қилиш бўйича вакил билан келишилган ҳолда ўтказилади.</a:t>
            </a:r>
            <a:endParaRPr lang="ru-RU" dirty="0"/>
          </a:p>
          <a:p>
            <a:pPr algn="just"/>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9</a:t>
            </a:fld>
            <a:endParaRPr lang="ru-RU"/>
          </a:p>
        </p:txBody>
      </p:sp>
    </p:spTree>
    <p:extLst>
      <p:ext uri="{BB962C8B-B14F-4D97-AF65-F5344CB8AC3E}">
        <p14:creationId xmlns:p14="http://schemas.microsoft.com/office/powerpoint/2010/main" val="23089520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497</TotalTime>
  <Words>1625</Words>
  <Application>Microsoft Office PowerPoint</Application>
  <PresentationFormat>Экран (16:9)</PresentationFormat>
  <Paragraphs>106</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Волна</vt:lpstr>
      <vt:lpstr>МАВЗУ: СОЛИҚ ТЕКШИРУВЛАРИ. СОЛИҚ АУДИТИ.</vt:lpstr>
      <vt:lpstr>Презентация PowerPoint</vt:lpstr>
      <vt:lpstr>Бенжамин Франклин</vt:lpstr>
      <vt:lpstr>Солиқ аудити тушунчаси</vt:lpstr>
      <vt:lpstr>Солиқ аудити кимларда ўтказилади</vt:lpstr>
      <vt:lpstr> Солиқ аудитида текшириладиган давр</vt:lpstr>
      <vt:lpstr>Солиқ тўловчини текширишдан хабардор қилиш</vt:lpstr>
      <vt:lpstr> Солиқ аудитини ўтказиш муддатлари</vt:lpstr>
      <vt:lpstr>Солиқ аудитини ўтказиш тартиби</vt:lpstr>
      <vt:lpstr>Тугатилаётган солиқ тўловчиларда солиқ аудитини ўтказиш хусусиятлари</vt:lpstr>
      <vt:lpstr> Ўзбекистон Республикаси Солиқ кодексининг 158-159-моддаларида солиқ аудити ва сайёр солиқ текшируви материалларини кўриб чиқиш ва унинг натижалари бўйича қарор қабул қилиш тартиби белгиланган. </vt:lpstr>
      <vt:lpstr>Презентация PowerPoint</vt:lpstr>
      <vt:lpstr>Солиқ текширувини ўтказиш чоғида ғайриқонуний ҳаракатлар орқали зарар етказилишига йўл қўймаслик</vt:lpstr>
      <vt:lpstr>Презентация PowerPoint</vt:lpstr>
      <vt:lpstr>Солиқ текшириши натижалари бўйича солиқ органлари қабул қилган қарори ҳамда мансабдор шахсларнинг харакати (харакатсизлиги) юзасидан низолашиш ҳақидаги ишларни кўриб чиқишда маъмурий судлар томонидан эътибор қаратиш лозим бўлган иш учун муҳим ҳолатлар</vt:lpstr>
      <vt:lpstr>Презентация PowerPoint</vt:lpstr>
      <vt:lpstr>Қуйидагилар солиқ текшируви материалларини кўриб чиқишнинг муҳим шартларини бузиш ҳисобланади ва ҳар қандай ҳолатда ҳам солиқ органи қарорини ҳақиқий эмас деб топишга ва (ёки) мансабдор шахснинг харакати (харакатсизлиги) қонунга хилоф деб топишга сабаб бўлади:</vt:lpstr>
      <vt:lpstr>Амалиётда солиқ органи солиқ текшируви материалларини кўриб чиқиш натижаси бўйича қабул қилган қарорини қисман ёки тўлиқ бекор қилиш масаласи муҳокамаларга сабаб бўлаётганлиги боис ушбу масалада қуйидаги таклифлар билдирилади:</vt:lpstr>
      <vt:lpstr>ЭЪТИБОРИНГИЗ УЧУН РАҲМАТ!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 Qodirqulov</dc:creator>
  <cp:lastModifiedBy>Пользователь Windows</cp:lastModifiedBy>
  <cp:revision>83</cp:revision>
  <dcterms:created xsi:type="dcterms:W3CDTF">2021-12-14T10:41:52Z</dcterms:created>
  <dcterms:modified xsi:type="dcterms:W3CDTF">2022-03-30T12:14:55Z</dcterms:modified>
</cp:coreProperties>
</file>