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713" r:id="rId1"/>
  </p:sldMasterIdLst>
  <p:notesMasterIdLst>
    <p:notesMasterId r:id="rId18"/>
  </p:notesMasterIdLst>
  <p:sldIdLst>
    <p:sldId id="256" r:id="rId2"/>
    <p:sldId id="344" r:id="rId3"/>
    <p:sldId id="372" r:id="rId4"/>
    <p:sldId id="379" r:id="rId5"/>
    <p:sldId id="381" r:id="rId6"/>
    <p:sldId id="370" r:id="rId7"/>
    <p:sldId id="393" r:id="rId8"/>
    <p:sldId id="394" r:id="rId9"/>
    <p:sldId id="395" r:id="rId10"/>
    <p:sldId id="398" r:id="rId11"/>
    <p:sldId id="397" r:id="rId12"/>
    <p:sldId id="399" r:id="rId13"/>
    <p:sldId id="400" r:id="rId14"/>
    <p:sldId id="401" r:id="rId15"/>
    <p:sldId id="402" r:id="rId16"/>
    <p:sldId id="362" r:id="rId17"/>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FF"/>
    <a:srgbClr val="FF9933"/>
    <a:srgbClr val="688E36"/>
    <a:srgbClr val="749E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29" autoAdjust="0"/>
    <p:restoredTop sz="94660"/>
  </p:normalViewPr>
  <p:slideViewPr>
    <p:cSldViewPr snapToGrid="0">
      <p:cViewPr varScale="1">
        <p:scale>
          <a:sx n="109" d="100"/>
          <a:sy n="109" d="100"/>
        </p:scale>
        <p:origin x="1398" y="108"/>
      </p:cViewPr>
      <p:guideLst>
        <p:guide orient="horz" pos="2160"/>
        <p:guide pos="384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0A92F7-10EE-4E10-9010-00C8CFC4AD15}" type="doc">
      <dgm:prSet loTypeId="urn:microsoft.com/office/officeart/2005/8/layout/hList6" loCatId="list" qsTypeId="urn:microsoft.com/office/officeart/2005/8/quickstyle/simple1" qsCatId="simple" csTypeId="urn:microsoft.com/office/officeart/2005/8/colors/accent2_2" csCatId="accent2" phldr="1"/>
      <dgm:spPr/>
      <dgm:t>
        <a:bodyPr/>
        <a:lstStyle/>
        <a:p>
          <a:endParaRPr lang="ru-RU"/>
        </a:p>
      </dgm:t>
    </dgm:pt>
    <dgm:pt modelId="{E91ABCA5-16C2-401A-8492-1C695F98C7DF}">
      <dgm:prSet phldrT="[Текст]" custT="1"/>
      <dgm:spPr/>
      <dgm:t>
        <a:bodyPr/>
        <a:lstStyle/>
        <a:p>
          <a:r>
            <a:rPr lang="uz-Cyrl-UZ" sz="1600" dirty="0">
              <a:effectLst/>
              <a:latin typeface="Times New Roman" panose="02020603050405020304" pitchFamily="18" charset="0"/>
              <a:ea typeface="Times New Roman" panose="02020603050405020304" pitchFamily="18" charset="0"/>
              <a:cs typeface="Times New Roman" panose="02020603050405020304" pitchFamily="18" charset="0"/>
            </a:rPr>
            <a:t>Сайёр солиқ текшируви ўн кундан кўп бўлмаган муддатда ўтказилади.</a:t>
          </a:r>
          <a:endParaRPr lang="en-US" sz="1600" dirty="0">
            <a:effectLst/>
            <a:latin typeface="Times New Roman" panose="02020603050405020304" pitchFamily="18" charset="0"/>
            <a:ea typeface="MS Mincho" panose="02020609040205080304" pitchFamily="49" charset="-128"/>
            <a:cs typeface="Times New Roman" panose="02020603050405020304" pitchFamily="18" charset="0"/>
          </a:endParaRPr>
        </a:p>
        <a:p>
          <a:r>
            <a:rPr lang="uz-Cyrl-UZ" sz="1600" dirty="0">
              <a:effectLst/>
              <a:latin typeface="Times New Roman" panose="02020603050405020304" pitchFamily="18" charset="0"/>
              <a:ea typeface="Times New Roman" panose="02020603050405020304" pitchFamily="18" charset="0"/>
              <a:cs typeface="Times New Roman" panose="02020603050405020304" pitchFamily="18" charset="0"/>
            </a:rPr>
            <a:t>Сайёр солиқ текшируви солиқ органи раҳбарининг (ўринбосарининг) буйруғи асосида ўтказилади. </a:t>
          </a:r>
          <a:endParaRPr lang="ru-RU" sz="1600" dirty="0">
            <a:latin typeface="Times New Roman" panose="02020603050405020304" pitchFamily="18" charset="0"/>
            <a:cs typeface="Times New Roman" panose="02020603050405020304" pitchFamily="18" charset="0"/>
          </a:endParaRPr>
        </a:p>
      </dgm:t>
    </dgm:pt>
    <dgm:pt modelId="{D149DC64-A375-463D-B709-4AD2DFE69498}" type="parTrans" cxnId="{90F1128F-9C06-422F-B6EF-3EAEB94F8374}">
      <dgm:prSet/>
      <dgm:spPr/>
      <dgm:t>
        <a:bodyPr/>
        <a:lstStyle/>
        <a:p>
          <a:endParaRPr lang="ru-RU">
            <a:solidFill>
              <a:schemeClr val="bg1"/>
            </a:solidFill>
          </a:endParaRPr>
        </a:p>
      </dgm:t>
    </dgm:pt>
    <dgm:pt modelId="{03A838D6-CF0D-425B-B2E3-8DD64314E931}" type="sibTrans" cxnId="{90F1128F-9C06-422F-B6EF-3EAEB94F8374}">
      <dgm:prSet/>
      <dgm:spPr/>
      <dgm:t>
        <a:bodyPr/>
        <a:lstStyle/>
        <a:p>
          <a:endParaRPr lang="ru-RU">
            <a:solidFill>
              <a:schemeClr val="bg1"/>
            </a:solidFill>
          </a:endParaRPr>
        </a:p>
      </dgm:t>
    </dgm:pt>
    <dgm:pt modelId="{BC170406-32B5-45E3-8350-C0525B2B0C77}">
      <dgm:prSet phldrT="[Текст]" custT="1"/>
      <dgm:spPr/>
      <dgm:t>
        <a:bodyPr/>
        <a:lstStyle/>
        <a:p>
          <a:pPr marL="0" lvl="0" algn="ctr" defTabSz="711200">
            <a:lnSpc>
              <a:spcPct val="90000"/>
            </a:lnSpc>
            <a:spcBef>
              <a:spcPct val="0"/>
            </a:spcBef>
            <a:spcAft>
              <a:spcPct val="35000"/>
            </a:spcAft>
            <a:buNone/>
          </a:pPr>
          <a:r>
            <a:rPr lang="uz-Cyrl-UZ" sz="1600" kern="1200">
              <a:effectLst/>
              <a:latin typeface="Times New Roman" panose="02020603050405020304" pitchFamily="18" charset="0"/>
              <a:ea typeface="Times New Roman" panose="02020603050405020304" pitchFamily="18" charset="0"/>
              <a:cs typeface="Times New Roman" panose="02020603050405020304" pitchFamily="18" charset="0"/>
            </a:rPr>
            <a:t>Сайёр солиқ текширувининг бошқа солиқ текширувларидан фарқли жиҳати шундаки, сайёр солиқ текшируви натижаларига кўра солиқ органлари томонидан солиқлар ва йиғимларни ҳисоблаш амалга оширилмайди.</a:t>
          </a:r>
          <a:endParaRPr lang="ru-RU" sz="16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dgm:t>
    </dgm:pt>
    <dgm:pt modelId="{C14D6A5B-C7E9-4BE5-B726-76E09C8B55DB}" type="parTrans" cxnId="{982BAEF0-7EEB-450E-9C53-F75009C305DB}">
      <dgm:prSet/>
      <dgm:spPr/>
      <dgm:t>
        <a:bodyPr/>
        <a:lstStyle/>
        <a:p>
          <a:endParaRPr lang="ru-RU">
            <a:solidFill>
              <a:schemeClr val="bg1"/>
            </a:solidFill>
          </a:endParaRPr>
        </a:p>
      </dgm:t>
    </dgm:pt>
    <dgm:pt modelId="{C31B6F5D-08D2-4483-ADE2-D259C3B7114A}" type="sibTrans" cxnId="{982BAEF0-7EEB-450E-9C53-F75009C305DB}">
      <dgm:prSet/>
      <dgm:spPr/>
      <dgm:t>
        <a:bodyPr/>
        <a:lstStyle/>
        <a:p>
          <a:endParaRPr lang="ru-RU">
            <a:solidFill>
              <a:schemeClr val="bg1"/>
            </a:solidFill>
          </a:endParaRPr>
        </a:p>
      </dgm:t>
    </dgm:pt>
    <dgm:pt modelId="{A27A1684-D3AF-4E6A-B2A0-5F1AB0E1F506}">
      <dgm:prSet phldrT="[Текст]" custT="1"/>
      <dgm:spPr/>
      <dgm:t>
        <a:bodyPr/>
        <a:lstStyle/>
        <a:p>
          <a:pPr marL="0" lvl="0" indent="0" algn="ctr" defTabSz="711200">
            <a:lnSpc>
              <a:spcPct val="90000"/>
            </a:lnSpc>
            <a:spcBef>
              <a:spcPct val="0"/>
            </a:spcBef>
            <a:spcAft>
              <a:spcPct val="35000"/>
            </a:spcAft>
            <a:buNone/>
          </a:pPr>
          <a:r>
            <a:rPr lang="uz-Cyrl-UZ" sz="1600" kern="1200">
              <a:effectLst/>
              <a:latin typeface="Times New Roman" panose="02020603050405020304" pitchFamily="18" charset="0"/>
              <a:ea typeface="Times New Roman" panose="02020603050405020304" pitchFamily="18" charset="0"/>
              <a:cs typeface="Times New Roman" panose="02020603050405020304" pitchFamily="18" charset="0"/>
            </a:rPr>
            <a:t>Сайёр солиқ текширувини тайинлаш тўғрисидаги буйруқда кўрсатилган сана ушбу текширувни ўтказиш муддатининг бошланиши деб ҳисобланади. </a:t>
          </a:r>
          <a:endParaRPr lang="ru-RU" sz="16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dgm:t>
    </dgm:pt>
    <dgm:pt modelId="{C743C8DC-FF74-484C-B59A-0B0D8D9F5157}" type="parTrans" cxnId="{773F91EC-B376-4D53-B5CC-2CB8B7DADD97}">
      <dgm:prSet/>
      <dgm:spPr/>
      <dgm:t>
        <a:bodyPr/>
        <a:lstStyle/>
        <a:p>
          <a:endParaRPr lang="ru-RU">
            <a:solidFill>
              <a:schemeClr val="bg1"/>
            </a:solidFill>
          </a:endParaRPr>
        </a:p>
      </dgm:t>
    </dgm:pt>
    <dgm:pt modelId="{E21EFA9F-5E29-4696-88EE-BD90BA808F9D}" type="sibTrans" cxnId="{773F91EC-B376-4D53-B5CC-2CB8B7DADD97}">
      <dgm:prSet/>
      <dgm:spPr/>
      <dgm:t>
        <a:bodyPr/>
        <a:lstStyle/>
        <a:p>
          <a:endParaRPr lang="ru-RU">
            <a:solidFill>
              <a:schemeClr val="bg1"/>
            </a:solidFill>
          </a:endParaRPr>
        </a:p>
      </dgm:t>
    </dgm:pt>
    <dgm:pt modelId="{061CB891-176D-4FB5-848C-D5151812A1B4}" type="pres">
      <dgm:prSet presAssocID="{E60A92F7-10EE-4E10-9010-00C8CFC4AD15}" presName="Name0" presStyleCnt="0">
        <dgm:presLayoutVars>
          <dgm:dir/>
          <dgm:resizeHandles val="exact"/>
        </dgm:presLayoutVars>
      </dgm:prSet>
      <dgm:spPr/>
      <dgm:t>
        <a:bodyPr/>
        <a:lstStyle/>
        <a:p>
          <a:endParaRPr lang="ru-RU"/>
        </a:p>
      </dgm:t>
    </dgm:pt>
    <dgm:pt modelId="{5B409717-036B-4302-B4FE-039E0750CB2B}" type="pres">
      <dgm:prSet presAssocID="{E91ABCA5-16C2-401A-8492-1C695F98C7DF}" presName="node" presStyleLbl="node1" presStyleIdx="0" presStyleCnt="3">
        <dgm:presLayoutVars>
          <dgm:bulletEnabled val="1"/>
        </dgm:presLayoutVars>
      </dgm:prSet>
      <dgm:spPr/>
      <dgm:t>
        <a:bodyPr/>
        <a:lstStyle/>
        <a:p>
          <a:endParaRPr lang="ru-RU"/>
        </a:p>
      </dgm:t>
    </dgm:pt>
    <dgm:pt modelId="{6852C6F1-59C3-4C13-ADFE-CC61B13DF3DF}" type="pres">
      <dgm:prSet presAssocID="{03A838D6-CF0D-425B-B2E3-8DD64314E931}" presName="sibTrans" presStyleCnt="0"/>
      <dgm:spPr/>
    </dgm:pt>
    <dgm:pt modelId="{4A5786EF-35DE-4CA0-AC31-7361753336B8}" type="pres">
      <dgm:prSet presAssocID="{BC170406-32B5-45E3-8350-C0525B2B0C77}" presName="node" presStyleLbl="node1" presStyleIdx="1" presStyleCnt="3" custLinFactNeighborX="11088" custLinFactNeighborY="450">
        <dgm:presLayoutVars>
          <dgm:bulletEnabled val="1"/>
        </dgm:presLayoutVars>
      </dgm:prSet>
      <dgm:spPr/>
      <dgm:t>
        <a:bodyPr/>
        <a:lstStyle/>
        <a:p>
          <a:endParaRPr lang="ru-RU"/>
        </a:p>
      </dgm:t>
    </dgm:pt>
    <dgm:pt modelId="{91E050AD-6D50-4E77-8AD6-9A29A5914F2F}" type="pres">
      <dgm:prSet presAssocID="{C31B6F5D-08D2-4483-ADE2-D259C3B7114A}" presName="sibTrans" presStyleCnt="0"/>
      <dgm:spPr/>
    </dgm:pt>
    <dgm:pt modelId="{DC2CC060-3748-46D2-9F10-D405B4129982}" type="pres">
      <dgm:prSet presAssocID="{A27A1684-D3AF-4E6A-B2A0-5F1AB0E1F506}" presName="node" presStyleLbl="node1" presStyleIdx="2" presStyleCnt="3" custLinFactNeighborX="0" custLinFactNeighborY="-788">
        <dgm:presLayoutVars>
          <dgm:bulletEnabled val="1"/>
        </dgm:presLayoutVars>
      </dgm:prSet>
      <dgm:spPr/>
      <dgm:t>
        <a:bodyPr/>
        <a:lstStyle/>
        <a:p>
          <a:endParaRPr lang="ru-RU"/>
        </a:p>
      </dgm:t>
    </dgm:pt>
  </dgm:ptLst>
  <dgm:cxnLst>
    <dgm:cxn modelId="{6242B2B4-E2F4-40B7-B5A3-811BB3CFE2E3}" type="presOf" srcId="{E60A92F7-10EE-4E10-9010-00C8CFC4AD15}" destId="{061CB891-176D-4FB5-848C-D5151812A1B4}" srcOrd="0" destOrd="0" presId="urn:microsoft.com/office/officeart/2005/8/layout/hList6"/>
    <dgm:cxn modelId="{E31AF7FD-79CE-4F7A-944F-E9BF928C0506}" type="presOf" srcId="{BC170406-32B5-45E3-8350-C0525B2B0C77}" destId="{4A5786EF-35DE-4CA0-AC31-7361753336B8}" srcOrd="0" destOrd="0" presId="urn:microsoft.com/office/officeart/2005/8/layout/hList6"/>
    <dgm:cxn modelId="{CAC36A90-CDD9-4655-A7BF-A7F5944C2221}" type="presOf" srcId="{E91ABCA5-16C2-401A-8492-1C695F98C7DF}" destId="{5B409717-036B-4302-B4FE-039E0750CB2B}" srcOrd="0" destOrd="0" presId="urn:microsoft.com/office/officeart/2005/8/layout/hList6"/>
    <dgm:cxn modelId="{982BAEF0-7EEB-450E-9C53-F75009C305DB}" srcId="{E60A92F7-10EE-4E10-9010-00C8CFC4AD15}" destId="{BC170406-32B5-45E3-8350-C0525B2B0C77}" srcOrd="1" destOrd="0" parTransId="{C14D6A5B-C7E9-4BE5-B726-76E09C8B55DB}" sibTransId="{C31B6F5D-08D2-4483-ADE2-D259C3B7114A}"/>
    <dgm:cxn modelId="{773F91EC-B376-4D53-B5CC-2CB8B7DADD97}" srcId="{E60A92F7-10EE-4E10-9010-00C8CFC4AD15}" destId="{A27A1684-D3AF-4E6A-B2A0-5F1AB0E1F506}" srcOrd="2" destOrd="0" parTransId="{C743C8DC-FF74-484C-B59A-0B0D8D9F5157}" sibTransId="{E21EFA9F-5E29-4696-88EE-BD90BA808F9D}"/>
    <dgm:cxn modelId="{7AC41165-ABD8-41EF-B7D0-179FA6B6010C}" type="presOf" srcId="{A27A1684-D3AF-4E6A-B2A0-5F1AB0E1F506}" destId="{DC2CC060-3748-46D2-9F10-D405B4129982}" srcOrd="0" destOrd="0" presId="urn:microsoft.com/office/officeart/2005/8/layout/hList6"/>
    <dgm:cxn modelId="{90F1128F-9C06-422F-B6EF-3EAEB94F8374}" srcId="{E60A92F7-10EE-4E10-9010-00C8CFC4AD15}" destId="{E91ABCA5-16C2-401A-8492-1C695F98C7DF}" srcOrd="0" destOrd="0" parTransId="{D149DC64-A375-463D-B709-4AD2DFE69498}" sibTransId="{03A838D6-CF0D-425B-B2E3-8DD64314E931}"/>
    <dgm:cxn modelId="{E1E64EA5-B2ED-40B6-B0F6-50FD8E13E2BE}" type="presParOf" srcId="{061CB891-176D-4FB5-848C-D5151812A1B4}" destId="{5B409717-036B-4302-B4FE-039E0750CB2B}" srcOrd="0" destOrd="0" presId="urn:microsoft.com/office/officeart/2005/8/layout/hList6"/>
    <dgm:cxn modelId="{1C8027EA-852F-4A00-B958-193EF79D16F7}" type="presParOf" srcId="{061CB891-176D-4FB5-848C-D5151812A1B4}" destId="{6852C6F1-59C3-4C13-ADFE-CC61B13DF3DF}" srcOrd="1" destOrd="0" presId="urn:microsoft.com/office/officeart/2005/8/layout/hList6"/>
    <dgm:cxn modelId="{071A1028-BD63-4A06-8164-DBAA340C867E}" type="presParOf" srcId="{061CB891-176D-4FB5-848C-D5151812A1B4}" destId="{4A5786EF-35DE-4CA0-AC31-7361753336B8}" srcOrd="2" destOrd="0" presId="urn:microsoft.com/office/officeart/2005/8/layout/hList6"/>
    <dgm:cxn modelId="{4CE89A03-9EE2-46E2-995C-488A0F334758}" type="presParOf" srcId="{061CB891-176D-4FB5-848C-D5151812A1B4}" destId="{91E050AD-6D50-4E77-8AD6-9A29A5914F2F}" srcOrd="3" destOrd="0" presId="urn:microsoft.com/office/officeart/2005/8/layout/hList6"/>
    <dgm:cxn modelId="{AB313526-93BD-48F6-B8E8-D5299CE8590A}" type="presParOf" srcId="{061CB891-176D-4FB5-848C-D5151812A1B4}" destId="{DC2CC060-3748-46D2-9F10-D405B4129982}"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926F154-A907-4CC5-A5BC-5A91C70F7E98}" type="doc">
      <dgm:prSet loTypeId="urn:microsoft.com/office/officeart/2005/8/layout/hierarchy4" loCatId="hierarchy" qsTypeId="urn:microsoft.com/office/officeart/2005/8/quickstyle/simple3" qsCatId="simple" csTypeId="urn:microsoft.com/office/officeart/2005/8/colors/accent3_2" csCatId="accent3" phldr="1"/>
      <dgm:spPr/>
      <dgm:t>
        <a:bodyPr/>
        <a:lstStyle/>
        <a:p>
          <a:endParaRPr lang="ru-RU"/>
        </a:p>
      </dgm:t>
    </dgm:pt>
    <dgm:pt modelId="{B2629966-EE9B-42F4-ACD4-156C26094A9C}">
      <dgm:prSet phldrT="[Текст]"/>
      <dgm:spPr>
        <a:solidFill>
          <a:schemeClr val="accent1">
            <a:lumMod val="60000"/>
            <a:lumOff val="40000"/>
          </a:schemeClr>
        </a:solidFill>
        <a:ln>
          <a:noFill/>
        </a:ln>
        <a:effectLst>
          <a:glow rad="139700">
            <a:schemeClr val="accent2">
              <a:satMod val="175000"/>
              <a:alpha val="40000"/>
            </a:schemeClr>
          </a:glow>
          <a:outerShdw blurRad="107950" dist="12700" dir="5400000" algn="ctr">
            <a:srgbClr val="000000"/>
          </a:outerShdw>
          <a:reflection blurRad="6350" stA="50000" endA="300" endPos="55000" dir="5400000" sy="-100000" algn="bl" rotWithShape="0"/>
          <a:softEdge rad="12700"/>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uz-Cyrl-UZ" b="1" i="0" u="none" cap="none" spc="0" dirty="0">
              <a:ln w="10541" cmpd="sng">
                <a:prstDash val="solid"/>
              </a:ln>
              <a:solidFill>
                <a:srgbClr val="FF0000"/>
              </a:solidFill>
              <a:effectLst/>
              <a:latin typeface="Times New Roman" pitchFamily="18" charset="0"/>
              <a:cs typeface="Times New Roman" pitchFamily="18" charset="0"/>
            </a:rPr>
            <a:t>ЭЪТИБОРИНГИЗ УЧУН РАХМАТ</a:t>
          </a:r>
          <a:r>
            <a:rPr lang="en-US" b="1" i="0" u="none" cap="none" spc="0" dirty="0">
              <a:ln w="10541" cmpd="sng">
                <a:prstDash val="solid"/>
              </a:ln>
              <a:solidFill>
                <a:srgbClr val="FF0000"/>
              </a:solidFill>
              <a:effectLst/>
              <a:latin typeface="Times New Roman" pitchFamily="18" charset="0"/>
              <a:cs typeface="Times New Roman" pitchFamily="18" charset="0"/>
            </a:rPr>
            <a:t>!</a:t>
          </a:r>
          <a:endParaRPr lang="ru-RU" b="1" cap="none" spc="0" dirty="0">
            <a:ln w="10541" cmpd="sng">
              <a:prstDash val="solid"/>
            </a:ln>
            <a:solidFill>
              <a:srgbClr val="FF0000"/>
            </a:solidFill>
            <a:effectLst/>
            <a:latin typeface="Times New Roman" panose="02020603050405020304" pitchFamily="18" charset="0"/>
            <a:cs typeface="Times New Roman" panose="02020603050405020304" pitchFamily="18" charset="0"/>
          </a:endParaRPr>
        </a:p>
      </dgm:t>
    </dgm:pt>
    <dgm:pt modelId="{697C0E88-C20E-44B0-9242-4C960DC49764}" type="parTrans" cxnId="{66295D8B-1068-407C-97F4-70B59AC8E1FC}">
      <dgm:prSet/>
      <dgm:spPr/>
      <dgm:t>
        <a:bodyPr/>
        <a:lstStyle/>
        <a:p>
          <a:endParaRPr lang="ru-RU"/>
        </a:p>
      </dgm:t>
    </dgm:pt>
    <dgm:pt modelId="{D1BD411C-C660-456D-88D2-41BC886235CE}" type="sibTrans" cxnId="{66295D8B-1068-407C-97F4-70B59AC8E1FC}">
      <dgm:prSet/>
      <dgm:spPr/>
      <dgm:t>
        <a:bodyPr/>
        <a:lstStyle/>
        <a:p>
          <a:endParaRPr lang="ru-RU"/>
        </a:p>
      </dgm:t>
    </dgm:pt>
    <dgm:pt modelId="{ADD57E1B-7B57-43DD-B008-5D8FFE8BCC59}" type="pres">
      <dgm:prSet presAssocID="{F926F154-A907-4CC5-A5BC-5A91C70F7E98}" presName="Name0" presStyleCnt="0">
        <dgm:presLayoutVars>
          <dgm:chPref val="1"/>
          <dgm:dir/>
          <dgm:animOne val="branch"/>
          <dgm:animLvl val="lvl"/>
          <dgm:resizeHandles/>
        </dgm:presLayoutVars>
      </dgm:prSet>
      <dgm:spPr/>
      <dgm:t>
        <a:bodyPr/>
        <a:lstStyle/>
        <a:p>
          <a:endParaRPr lang="ru-RU"/>
        </a:p>
      </dgm:t>
    </dgm:pt>
    <dgm:pt modelId="{A222173B-90AE-40F5-A107-7337A489DEAB}" type="pres">
      <dgm:prSet presAssocID="{B2629966-EE9B-42F4-ACD4-156C26094A9C}" presName="vertOne" presStyleCnt="0"/>
      <dgm:spPr/>
    </dgm:pt>
    <dgm:pt modelId="{774C4E9A-F374-4E9F-B102-F0739E1BEF4D}" type="pres">
      <dgm:prSet presAssocID="{B2629966-EE9B-42F4-ACD4-156C26094A9C}" presName="txOne" presStyleLbl="node0" presStyleIdx="0" presStyleCnt="1" custScaleX="91847" custScaleY="40702" custLinFactNeighborX="-509" custLinFactNeighborY="-7182">
        <dgm:presLayoutVars>
          <dgm:chPref val="3"/>
        </dgm:presLayoutVars>
      </dgm:prSet>
      <dgm:spPr/>
      <dgm:t>
        <a:bodyPr/>
        <a:lstStyle/>
        <a:p>
          <a:endParaRPr lang="ru-RU"/>
        </a:p>
      </dgm:t>
    </dgm:pt>
    <dgm:pt modelId="{F7934293-E25A-4AEF-B918-9A060E5CB613}" type="pres">
      <dgm:prSet presAssocID="{B2629966-EE9B-42F4-ACD4-156C26094A9C}" presName="horzOne" presStyleCnt="0"/>
      <dgm:spPr/>
    </dgm:pt>
  </dgm:ptLst>
  <dgm:cxnLst>
    <dgm:cxn modelId="{0E60991F-AE14-46C2-9B0E-0D212A0DC179}" type="presOf" srcId="{F926F154-A907-4CC5-A5BC-5A91C70F7E98}" destId="{ADD57E1B-7B57-43DD-B008-5D8FFE8BCC59}" srcOrd="0" destOrd="0" presId="urn:microsoft.com/office/officeart/2005/8/layout/hierarchy4"/>
    <dgm:cxn modelId="{66295D8B-1068-407C-97F4-70B59AC8E1FC}" srcId="{F926F154-A907-4CC5-A5BC-5A91C70F7E98}" destId="{B2629966-EE9B-42F4-ACD4-156C26094A9C}" srcOrd="0" destOrd="0" parTransId="{697C0E88-C20E-44B0-9242-4C960DC49764}" sibTransId="{D1BD411C-C660-456D-88D2-41BC886235CE}"/>
    <dgm:cxn modelId="{5EFC7CDD-9E8A-4C25-ADF9-55738FE1D24D}" type="presOf" srcId="{B2629966-EE9B-42F4-ACD4-156C26094A9C}" destId="{774C4E9A-F374-4E9F-B102-F0739E1BEF4D}" srcOrd="0" destOrd="0" presId="urn:microsoft.com/office/officeart/2005/8/layout/hierarchy4"/>
    <dgm:cxn modelId="{47D02E0E-F9BF-47F5-A03C-3FA4550830C4}" type="presParOf" srcId="{ADD57E1B-7B57-43DD-B008-5D8FFE8BCC59}" destId="{A222173B-90AE-40F5-A107-7337A489DEAB}" srcOrd="0" destOrd="0" presId="urn:microsoft.com/office/officeart/2005/8/layout/hierarchy4"/>
    <dgm:cxn modelId="{C6E7BCDC-5DED-4478-ACC7-6E5E50287D6E}" type="presParOf" srcId="{A222173B-90AE-40F5-A107-7337A489DEAB}" destId="{774C4E9A-F374-4E9F-B102-F0739E1BEF4D}" srcOrd="0" destOrd="0" presId="urn:microsoft.com/office/officeart/2005/8/layout/hierarchy4"/>
    <dgm:cxn modelId="{52D02B3A-A1F1-49A3-BA69-FB16E756B914}" type="presParOf" srcId="{A222173B-90AE-40F5-A107-7337A489DEAB}" destId="{F7934293-E25A-4AEF-B918-9A060E5CB613}"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409717-036B-4302-B4FE-039E0750CB2B}">
      <dsp:nvSpPr>
        <dsp:cNvPr id="0" name=""/>
        <dsp:cNvSpPr/>
      </dsp:nvSpPr>
      <dsp:spPr>
        <a:xfrm rot="16200000">
          <a:off x="-643645" y="644777"/>
          <a:ext cx="4231640" cy="2942085"/>
        </a:xfrm>
        <a:prstGeom prst="flowChartManualOperation">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ctr" anchorCtr="0">
          <a:noAutofit/>
        </a:bodyPr>
        <a:lstStyle/>
        <a:p>
          <a:pPr lvl="0" algn="ctr" defTabSz="711200">
            <a:lnSpc>
              <a:spcPct val="90000"/>
            </a:lnSpc>
            <a:spcBef>
              <a:spcPct val="0"/>
            </a:spcBef>
            <a:spcAft>
              <a:spcPct val="35000"/>
            </a:spcAft>
          </a:pPr>
          <a:r>
            <a:rPr lang="uz-Cyrl-UZ" sz="1600" kern="1200" dirty="0">
              <a:effectLst/>
              <a:latin typeface="Times New Roman" panose="02020603050405020304" pitchFamily="18" charset="0"/>
              <a:ea typeface="Times New Roman" panose="02020603050405020304" pitchFamily="18" charset="0"/>
              <a:cs typeface="Times New Roman" panose="02020603050405020304" pitchFamily="18" charset="0"/>
            </a:rPr>
            <a:t>Сайёр солиқ текшируви ўн кундан кўп бўлмаган муддатда ўтказилади.</a:t>
          </a:r>
          <a:endParaRPr lang="en-US" sz="1600" kern="1200" dirty="0">
            <a:effectLst/>
            <a:latin typeface="Times New Roman" panose="02020603050405020304" pitchFamily="18" charset="0"/>
            <a:ea typeface="MS Mincho" panose="02020609040205080304" pitchFamily="49" charset="-128"/>
            <a:cs typeface="Times New Roman" panose="02020603050405020304" pitchFamily="18" charset="0"/>
          </a:endParaRPr>
        </a:p>
        <a:p>
          <a:pPr lvl="0" algn="ctr" defTabSz="711200">
            <a:lnSpc>
              <a:spcPct val="90000"/>
            </a:lnSpc>
            <a:spcBef>
              <a:spcPct val="0"/>
            </a:spcBef>
            <a:spcAft>
              <a:spcPct val="35000"/>
            </a:spcAft>
          </a:pPr>
          <a:r>
            <a:rPr lang="uz-Cyrl-UZ" sz="1600" kern="1200" dirty="0">
              <a:effectLst/>
              <a:latin typeface="Times New Roman" panose="02020603050405020304" pitchFamily="18" charset="0"/>
              <a:ea typeface="Times New Roman" panose="02020603050405020304" pitchFamily="18" charset="0"/>
              <a:cs typeface="Times New Roman" panose="02020603050405020304" pitchFamily="18" charset="0"/>
            </a:rPr>
            <a:t>Сайёр солиқ текшируви солиқ органи раҳбарининг (ўринбосарининг) буйруғи асосида ўтказилади. </a:t>
          </a:r>
          <a:endParaRPr lang="ru-RU" sz="1600" kern="1200" dirty="0">
            <a:latin typeface="Times New Roman" panose="02020603050405020304" pitchFamily="18" charset="0"/>
            <a:cs typeface="Times New Roman" panose="02020603050405020304" pitchFamily="18" charset="0"/>
          </a:endParaRPr>
        </a:p>
      </dsp:txBody>
      <dsp:txXfrm rot="5400000">
        <a:off x="1133" y="846327"/>
        <a:ext cx="2942085" cy="2538984"/>
      </dsp:txXfrm>
    </dsp:sp>
    <dsp:sp modelId="{4A5786EF-35DE-4CA0-AC31-7361753336B8}">
      <dsp:nvSpPr>
        <dsp:cNvPr id="0" name=""/>
        <dsp:cNvSpPr/>
      </dsp:nvSpPr>
      <dsp:spPr>
        <a:xfrm rot="16200000">
          <a:off x="2543563" y="644777"/>
          <a:ext cx="4231640" cy="2942085"/>
        </a:xfrm>
        <a:prstGeom prst="flowChartManualOperation">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ctr" anchorCtr="0">
          <a:noAutofit/>
        </a:bodyPr>
        <a:lstStyle/>
        <a:p>
          <a:pPr marL="0" lvl="0" algn="ctr" defTabSz="711200">
            <a:lnSpc>
              <a:spcPct val="90000"/>
            </a:lnSpc>
            <a:spcBef>
              <a:spcPct val="0"/>
            </a:spcBef>
            <a:spcAft>
              <a:spcPct val="35000"/>
            </a:spcAft>
            <a:buNone/>
          </a:pPr>
          <a:r>
            <a:rPr lang="uz-Cyrl-UZ" sz="1600" kern="1200">
              <a:effectLst/>
              <a:latin typeface="Times New Roman" panose="02020603050405020304" pitchFamily="18" charset="0"/>
              <a:ea typeface="Times New Roman" panose="02020603050405020304" pitchFamily="18" charset="0"/>
              <a:cs typeface="Times New Roman" panose="02020603050405020304" pitchFamily="18" charset="0"/>
            </a:rPr>
            <a:t>Сайёр солиқ текширувининг бошқа солиқ текширувларидан фарқли жиҳати шундаки, сайёр солиқ текшируви натижаларига кўра солиқ органлари томонидан солиқлар ва йиғимларни ҳисоблаш амалга оширилмайди.</a:t>
          </a:r>
          <a:endParaRPr lang="ru-RU" sz="16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dsp:txBody>
      <dsp:txXfrm rot="5400000">
        <a:off x="3188341" y="846327"/>
        <a:ext cx="2942085" cy="2538984"/>
      </dsp:txXfrm>
    </dsp:sp>
    <dsp:sp modelId="{DC2CC060-3748-46D2-9F10-D405B4129982}">
      <dsp:nvSpPr>
        <dsp:cNvPr id="0" name=""/>
        <dsp:cNvSpPr/>
      </dsp:nvSpPr>
      <dsp:spPr>
        <a:xfrm rot="16200000">
          <a:off x="5681839" y="644777"/>
          <a:ext cx="4231640" cy="2942085"/>
        </a:xfrm>
        <a:prstGeom prst="flowChartManualOperation">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ctr" anchorCtr="0">
          <a:noAutofit/>
        </a:bodyPr>
        <a:lstStyle/>
        <a:p>
          <a:pPr marL="0" lvl="0" indent="0" algn="ctr" defTabSz="711200">
            <a:lnSpc>
              <a:spcPct val="90000"/>
            </a:lnSpc>
            <a:spcBef>
              <a:spcPct val="0"/>
            </a:spcBef>
            <a:spcAft>
              <a:spcPct val="35000"/>
            </a:spcAft>
            <a:buNone/>
          </a:pPr>
          <a:r>
            <a:rPr lang="uz-Cyrl-UZ" sz="1600" kern="1200">
              <a:effectLst/>
              <a:latin typeface="Times New Roman" panose="02020603050405020304" pitchFamily="18" charset="0"/>
              <a:ea typeface="Times New Roman" panose="02020603050405020304" pitchFamily="18" charset="0"/>
              <a:cs typeface="Times New Roman" panose="02020603050405020304" pitchFamily="18" charset="0"/>
            </a:rPr>
            <a:t>Сайёр солиқ текширувини тайинлаш тўғрисидаги буйруқда кўрсатилган сана ушбу текширувни ўтказиш муддатининг бошланиши деб ҳисобланади. </a:t>
          </a:r>
          <a:endParaRPr lang="ru-RU" sz="16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dsp:txBody>
      <dsp:txXfrm rot="5400000">
        <a:off x="6326617" y="846327"/>
        <a:ext cx="2942085" cy="25389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4C4E9A-F374-4E9F-B102-F0739E1BEF4D}">
      <dsp:nvSpPr>
        <dsp:cNvPr id="0" name=""/>
        <dsp:cNvSpPr/>
      </dsp:nvSpPr>
      <dsp:spPr>
        <a:xfrm>
          <a:off x="310168" y="1141323"/>
          <a:ext cx="7985436" cy="2067661"/>
        </a:xfrm>
        <a:prstGeom prst="roundRect">
          <a:avLst>
            <a:gd name="adj" fmla="val 10000"/>
          </a:avLst>
        </a:prstGeom>
        <a:solidFill>
          <a:schemeClr val="accent1">
            <a:lumMod val="60000"/>
            <a:lumOff val="40000"/>
          </a:schemeClr>
        </a:solidFill>
        <a:ln>
          <a:noFill/>
        </a:ln>
        <a:effectLst>
          <a:glow rad="139700">
            <a:schemeClr val="accent2">
              <a:satMod val="175000"/>
              <a:alpha val="40000"/>
            </a:schemeClr>
          </a:glow>
          <a:outerShdw blurRad="107950" dist="12700" dir="5400000" algn="ctr" rotWithShape="0">
            <a:srgbClr val="000000"/>
          </a:outerShdw>
          <a:reflection blurRad="6350" stA="50000" endA="300" endPos="55000" dir="5400000" sy="-100000" algn="bl" rotWithShape="0"/>
          <a:softEdge rad="12700"/>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2">
          <a:scrgbClr r="0" g="0" b="0"/>
        </a:fillRef>
        <a:effectRef idx="1">
          <a:scrgbClr r="0" g="0" b="0"/>
        </a:effectRef>
        <a:fontRef idx="minor">
          <a:schemeClr val="dk1"/>
        </a:fontRef>
      </dsp:style>
      <dsp:txBody>
        <a:bodyPr spcFirstLastPara="0" vert="horz" wrap="square" lIns="217170" tIns="217170" rIns="217170" bIns="217170" numCol="1" spcCol="1270" anchor="ctr" anchorCtr="0">
          <a:noAutofit/>
        </a:bodyPr>
        <a:lstStyle/>
        <a:p>
          <a:pPr lvl="0" algn="ctr" defTabSz="2533650">
            <a:lnSpc>
              <a:spcPct val="90000"/>
            </a:lnSpc>
            <a:spcBef>
              <a:spcPct val="0"/>
            </a:spcBef>
            <a:spcAft>
              <a:spcPct val="35000"/>
            </a:spcAft>
          </a:pPr>
          <a:r>
            <a:rPr lang="uz-Cyrl-UZ" sz="5700" b="1" i="0" u="none" kern="1200" cap="none" spc="0" dirty="0">
              <a:ln w="10541" cmpd="sng">
                <a:prstDash val="solid"/>
              </a:ln>
              <a:solidFill>
                <a:srgbClr val="FF0000"/>
              </a:solidFill>
              <a:effectLst/>
              <a:latin typeface="Times New Roman" pitchFamily="18" charset="0"/>
              <a:cs typeface="Times New Roman" pitchFamily="18" charset="0"/>
            </a:rPr>
            <a:t>ЭЪТИБОРИНГИЗ УЧУН РАХМАТ</a:t>
          </a:r>
          <a:r>
            <a:rPr lang="en-US" sz="5700" b="1" i="0" u="none" kern="1200" cap="none" spc="0" dirty="0">
              <a:ln w="10541" cmpd="sng">
                <a:prstDash val="solid"/>
              </a:ln>
              <a:solidFill>
                <a:srgbClr val="FF0000"/>
              </a:solidFill>
              <a:effectLst/>
              <a:latin typeface="Times New Roman" pitchFamily="18" charset="0"/>
              <a:cs typeface="Times New Roman" pitchFamily="18" charset="0"/>
            </a:rPr>
            <a:t>!</a:t>
          </a:r>
          <a:endParaRPr lang="ru-RU" sz="5700" b="1" kern="1200" cap="none" spc="0" dirty="0">
            <a:ln w="10541" cmpd="sng">
              <a:prstDash val="solid"/>
            </a:ln>
            <a:solidFill>
              <a:srgbClr val="FF0000"/>
            </a:solidFill>
            <a:effectLst/>
            <a:latin typeface="Times New Roman" panose="02020603050405020304" pitchFamily="18" charset="0"/>
            <a:cs typeface="Times New Roman" panose="02020603050405020304" pitchFamily="18" charset="0"/>
          </a:endParaRPr>
        </a:p>
      </dsp:txBody>
      <dsp:txXfrm>
        <a:off x="370728" y="1201883"/>
        <a:ext cx="7864316" cy="1946541"/>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A48CCE-0C7F-491C-A75C-50CA4EFD1F93}" type="datetimeFigureOut">
              <a:rPr lang="ru-RU" smtClean="0"/>
              <a:t>07.02.2025</a:t>
            </a:fld>
            <a:endParaRPr lang="ru-RU"/>
          </a:p>
        </p:txBody>
      </p:sp>
      <p:sp>
        <p:nvSpPr>
          <p:cNvPr id="4" name="Образ слайда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66C2CB-EDFA-4E22-8C60-2FFFA3094CEB}" type="slidenum">
              <a:rPr lang="ru-RU" smtClean="0"/>
              <a:t>‹#›</a:t>
            </a:fld>
            <a:endParaRPr lang="ru-RU"/>
          </a:p>
        </p:txBody>
      </p:sp>
    </p:spTree>
    <p:extLst>
      <p:ext uri="{BB962C8B-B14F-4D97-AF65-F5344CB8AC3E}">
        <p14:creationId xmlns:p14="http://schemas.microsoft.com/office/powerpoint/2010/main" val="3232550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938646" y="1447802"/>
            <a:ext cx="7172715" cy="3329581"/>
          </a:xfrm>
        </p:spPr>
        <p:txBody>
          <a:bodyPr anchor="b"/>
          <a:lstStyle>
            <a:lvl1pPr>
              <a:defRPr sz="7200"/>
            </a:lvl1pPr>
          </a:lstStyle>
          <a:p>
            <a:r>
              <a:rPr lang="ru-RU"/>
              <a:t>Образец заголовка</a:t>
            </a:r>
            <a:endParaRPr lang="en-US" dirty="0"/>
          </a:p>
        </p:txBody>
      </p:sp>
      <p:sp>
        <p:nvSpPr>
          <p:cNvPr id="3" name="Subtitle 2"/>
          <p:cNvSpPr>
            <a:spLocks noGrp="1"/>
          </p:cNvSpPr>
          <p:nvPr>
            <p:ph type="subTitle" idx="1"/>
          </p:nvPr>
        </p:nvSpPr>
        <p:spPr>
          <a:xfrm>
            <a:off x="938646" y="4777380"/>
            <a:ext cx="7172715"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1323C94E-D6F5-4C5E-99A2-BE5818935B94}" type="datetime1">
              <a:rPr lang="ru-RU" smtClean="0"/>
              <a:t>07.02.2025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B7D445-5B54-4720-9DF2-150774AB8E36}" type="slidenum">
              <a:rPr lang="ru-RU" smtClean="0"/>
              <a:t>‹#›</a:t>
            </a:fld>
            <a:endParaRPr lang="ru-RU"/>
          </a:p>
        </p:txBody>
      </p:sp>
    </p:spTree>
    <p:extLst>
      <p:ext uri="{BB962C8B-B14F-4D97-AF65-F5344CB8AC3E}">
        <p14:creationId xmlns:p14="http://schemas.microsoft.com/office/powerpoint/2010/main" val="394212195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8647" y="4800587"/>
            <a:ext cx="7172714"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938646" y="685800"/>
            <a:ext cx="7172715"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938647" y="5367325"/>
            <a:ext cx="7172713"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1591760C-2FEE-4728-AB32-DD046F1A24A1}" type="datetime1">
              <a:rPr lang="ru-RU" smtClean="0"/>
              <a:t>07.02.2025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0B7D445-5B54-4720-9DF2-150774AB8E36}" type="slidenum">
              <a:rPr lang="ru-RU" smtClean="0"/>
              <a:t>‹#›</a:t>
            </a:fld>
            <a:endParaRPr lang="ru-RU"/>
          </a:p>
        </p:txBody>
      </p:sp>
    </p:spTree>
    <p:extLst>
      <p:ext uri="{BB962C8B-B14F-4D97-AF65-F5344CB8AC3E}">
        <p14:creationId xmlns:p14="http://schemas.microsoft.com/office/powerpoint/2010/main" val="291246649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938646" y="1447800"/>
            <a:ext cx="7172715" cy="1981200"/>
          </a:xfrm>
        </p:spPr>
        <p:txBody>
          <a:bodyPr/>
          <a:lstStyle>
            <a:lvl1pPr>
              <a:defRPr sz="4800"/>
            </a:lvl1pPr>
          </a:lstStyle>
          <a:p>
            <a:r>
              <a:rPr lang="ru-RU"/>
              <a:t>Образец заголовка</a:t>
            </a:r>
            <a:endParaRPr lang="en-US" dirty="0"/>
          </a:p>
        </p:txBody>
      </p:sp>
      <p:sp>
        <p:nvSpPr>
          <p:cNvPr id="8" name="Text Placeholder 3"/>
          <p:cNvSpPr>
            <a:spLocks noGrp="1"/>
          </p:cNvSpPr>
          <p:nvPr>
            <p:ph type="body" sz="half" idx="2"/>
          </p:nvPr>
        </p:nvSpPr>
        <p:spPr>
          <a:xfrm>
            <a:off x="938646" y="3657600"/>
            <a:ext cx="7172715"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48F8AC46-059C-4843-8555-5B61FCF10E6A}" type="datetime1">
              <a:rPr lang="ru-RU" smtClean="0"/>
              <a:t>07.02.2025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B7D445-5B54-4720-9DF2-150774AB8E36}" type="slidenum">
              <a:rPr lang="ru-RU" smtClean="0"/>
              <a:t>‹#›</a:t>
            </a:fld>
            <a:endParaRPr lang="ru-RU"/>
          </a:p>
        </p:txBody>
      </p:sp>
    </p:spTree>
    <p:extLst>
      <p:ext uri="{BB962C8B-B14F-4D97-AF65-F5344CB8AC3E}">
        <p14:creationId xmlns:p14="http://schemas.microsoft.com/office/powerpoint/2010/main" val="19857070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279861" y="1447801"/>
            <a:ext cx="6501136" cy="2317649"/>
          </a:xfrm>
        </p:spPr>
        <p:txBody>
          <a:bodyPr/>
          <a:lstStyle>
            <a:lvl1pPr>
              <a:defRPr sz="4800"/>
            </a:lvl1pPr>
          </a:lstStyle>
          <a:p>
            <a:r>
              <a:rPr lang="ru-RU"/>
              <a:t>Образец заголовка</a:t>
            </a:r>
            <a:endParaRPr lang="en-US" dirty="0"/>
          </a:p>
        </p:txBody>
      </p:sp>
      <p:sp>
        <p:nvSpPr>
          <p:cNvPr id="14" name="Text Placeholder 3"/>
          <p:cNvSpPr>
            <a:spLocks noGrp="1"/>
          </p:cNvSpPr>
          <p:nvPr>
            <p:ph type="body" sz="half" idx="13"/>
          </p:nvPr>
        </p:nvSpPr>
        <p:spPr>
          <a:xfrm>
            <a:off x="1575741" y="3765449"/>
            <a:ext cx="5904027"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0" name="Text Placeholder 3"/>
          <p:cNvSpPr>
            <a:spLocks noGrp="1"/>
          </p:cNvSpPr>
          <p:nvPr>
            <p:ph type="body" sz="half" idx="2"/>
          </p:nvPr>
        </p:nvSpPr>
        <p:spPr>
          <a:xfrm>
            <a:off x="938646" y="4350657"/>
            <a:ext cx="7172715"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059E8144-0641-42AA-A439-12872FE85665}" type="datetime1">
              <a:rPr lang="ru-RU" smtClean="0"/>
              <a:t>07.02.2025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B7D445-5B54-4720-9DF2-150774AB8E36}" type="slidenum">
              <a:rPr lang="ru-RU" smtClean="0"/>
              <a:t>‹#›</a:t>
            </a:fld>
            <a:endParaRPr lang="ru-RU"/>
          </a:p>
        </p:txBody>
      </p:sp>
      <p:sp>
        <p:nvSpPr>
          <p:cNvPr id="9" name="TextBox 8"/>
          <p:cNvSpPr txBox="1"/>
          <p:nvPr/>
        </p:nvSpPr>
        <p:spPr>
          <a:xfrm>
            <a:off x="730055" y="971253"/>
            <a:ext cx="651724"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7582998" y="2613787"/>
            <a:ext cx="651724"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682769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8645" y="3124201"/>
            <a:ext cx="7172716" cy="165318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938646" y="4777381"/>
            <a:ext cx="7172715"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51E8AC7-E7B6-4576-B902-11B099EC72F9}" type="datetime1">
              <a:rPr lang="ru-RU" smtClean="0"/>
              <a:t>07.02.2025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B7D445-5B54-4720-9DF2-150774AB8E36}" type="slidenum">
              <a:rPr lang="ru-RU" smtClean="0"/>
              <a:t>‹#›</a:t>
            </a:fld>
            <a:endParaRPr lang="ru-RU"/>
          </a:p>
        </p:txBody>
      </p:sp>
    </p:spTree>
    <p:extLst>
      <p:ext uri="{BB962C8B-B14F-4D97-AF65-F5344CB8AC3E}">
        <p14:creationId xmlns:p14="http://schemas.microsoft.com/office/powerpoint/2010/main" val="37370689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514404" y="1981200"/>
            <a:ext cx="239495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6" name="Text Placeholder 3"/>
          <p:cNvSpPr>
            <a:spLocks noGrp="1"/>
          </p:cNvSpPr>
          <p:nvPr>
            <p:ph type="body" sz="half" idx="15"/>
          </p:nvPr>
        </p:nvSpPr>
        <p:spPr>
          <a:xfrm>
            <a:off x="530265" y="2667000"/>
            <a:ext cx="237909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156296" y="1981200"/>
            <a:ext cx="238631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9" name="Text Placeholder 3"/>
          <p:cNvSpPr>
            <a:spLocks noGrp="1"/>
          </p:cNvSpPr>
          <p:nvPr>
            <p:ph type="body" sz="half" idx="16"/>
          </p:nvPr>
        </p:nvSpPr>
        <p:spPr>
          <a:xfrm>
            <a:off x="3147719" y="2667000"/>
            <a:ext cx="23948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5790327" y="1981200"/>
            <a:ext cx="238296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Text Placeholder 3"/>
          <p:cNvSpPr>
            <a:spLocks noGrp="1"/>
          </p:cNvSpPr>
          <p:nvPr>
            <p:ph type="body" sz="half" idx="17"/>
          </p:nvPr>
        </p:nvSpPr>
        <p:spPr>
          <a:xfrm>
            <a:off x="5790327" y="2667000"/>
            <a:ext cx="238296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3028279"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658283"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27E8611-7BB2-45E5-A140-5B48EEC2BAAC}" type="datetime1">
              <a:rPr lang="ru-RU" smtClean="0"/>
              <a:t>07.02.2025</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B7D445-5B54-4720-9DF2-150774AB8E36}" type="slidenum">
              <a:rPr lang="ru-RU" smtClean="0"/>
              <a:t>‹#›</a:t>
            </a:fld>
            <a:endParaRPr lang="ru-RU"/>
          </a:p>
        </p:txBody>
      </p:sp>
    </p:spTree>
    <p:extLst>
      <p:ext uri="{BB962C8B-B14F-4D97-AF65-F5344CB8AC3E}">
        <p14:creationId xmlns:p14="http://schemas.microsoft.com/office/powerpoint/2010/main" val="13073102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530265" y="4250949"/>
            <a:ext cx="23894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9" name="Picture Placeholder 2"/>
          <p:cNvSpPr>
            <a:spLocks noGrp="1" noChangeAspect="1"/>
          </p:cNvSpPr>
          <p:nvPr>
            <p:ph type="pic" idx="15"/>
          </p:nvPr>
        </p:nvSpPr>
        <p:spPr>
          <a:xfrm>
            <a:off x="530265" y="2209800"/>
            <a:ext cx="23894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2" name="Text Placeholder 3"/>
          <p:cNvSpPr>
            <a:spLocks noGrp="1"/>
          </p:cNvSpPr>
          <p:nvPr>
            <p:ph type="body" sz="half" idx="18"/>
          </p:nvPr>
        </p:nvSpPr>
        <p:spPr>
          <a:xfrm>
            <a:off x="530265" y="4827213"/>
            <a:ext cx="2389413"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160941" y="4250949"/>
            <a:ext cx="238167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0" name="Picture Placeholder 2"/>
          <p:cNvSpPr>
            <a:spLocks noGrp="1" noChangeAspect="1"/>
          </p:cNvSpPr>
          <p:nvPr>
            <p:ph type="pic" idx="21"/>
          </p:nvPr>
        </p:nvSpPr>
        <p:spPr>
          <a:xfrm>
            <a:off x="3160940" y="2209800"/>
            <a:ext cx="238167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3" name="Text Placeholder 3"/>
          <p:cNvSpPr>
            <a:spLocks noGrp="1"/>
          </p:cNvSpPr>
          <p:nvPr>
            <p:ph type="body" sz="half" idx="19"/>
          </p:nvPr>
        </p:nvSpPr>
        <p:spPr>
          <a:xfrm>
            <a:off x="3159841" y="4827212"/>
            <a:ext cx="238482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5790327" y="4250949"/>
            <a:ext cx="238296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1" name="Picture Placeholder 2"/>
          <p:cNvSpPr>
            <a:spLocks noGrp="1" noChangeAspect="1"/>
          </p:cNvSpPr>
          <p:nvPr>
            <p:ph type="pic" idx="22"/>
          </p:nvPr>
        </p:nvSpPr>
        <p:spPr>
          <a:xfrm>
            <a:off x="5790326" y="2209800"/>
            <a:ext cx="238296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20"/>
          </p:nvPr>
        </p:nvSpPr>
        <p:spPr>
          <a:xfrm>
            <a:off x="5790226" y="4827210"/>
            <a:ext cx="2386119"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3028279"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658283"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03CD58C-C216-4A19-AB4D-61C3F22CD07F}" type="datetime1">
              <a:rPr lang="ru-RU" smtClean="0"/>
              <a:t>07.02.2025</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B7D445-5B54-4720-9DF2-150774AB8E36}" type="slidenum">
              <a:rPr lang="ru-RU" smtClean="0"/>
              <a:t>‹#›</a:t>
            </a:fld>
            <a:endParaRPr lang="ru-RU"/>
          </a:p>
        </p:txBody>
      </p:sp>
    </p:spTree>
    <p:extLst>
      <p:ext uri="{BB962C8B-B14F-4D97-AF65-F5344CB8AC3E}">
        <p14:creationId xmlns:p14="http://schemas.microsoft.com/office/powerpoint/2010/main" val="29233022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33E1FDD-0035-43E5-9672-2A65C2B3A995}" type="datetime1">
              <a:rPr lang="ru-RU" smtClean="0"/>
              <a:t>07.02.2025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B7D445-5B54-4720-9DF2-150774AB8E36}" type="slidenum">
              <a:rPr lang="ru-RU" smtClean="0"/>
              <a:t>‹#›</a:t>
            </a:fld>
            <a:endParaRPr lang="ru-RU"/>
          </a:p>
        </p:txBody>
      </p:sp>
    </p:spTree>
    <p:extLst>
      <p:ext uri="{BB962C8B-B14F-4D97-AF65-F5344CB8AC3E}">
        <p14:creationId xmlns:p14="http://schemas.microsoft.com/office/powerpoint/2010/main" val="369213227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8931" y="430215"/>
            <a:ext cx="1424359" cy="5826125"/>
          </a:xfrm>
        </p:spPr>
        <p:txBody>
          <a:bodyPr vert="eaVert" anchor="b" anchorCtr="0"/>
          <a:lstStyle/>
          <a:p>
            <a:r>
              <a:rPr lang="ru-RU"/>
              <a:t>Образец заголовка</a:t>
            </a:r>
            <a:endParaRPr lang="en-US" dirty="0"/>
          </a:p>
        </p:txBody>
      </p:sp>
      <p:sp>
        <p:nvSpPr>
          <p:cNvPr id="3" name="Vertical Text Placeholder 2"/>
          <p:cNvSpPr>
            <a:spLocks noGrp="1"/>
          </p:cNvSpPr>
          <p:nvPr>
            <p:ph type="body" orient="vert" idx="1"/>
          </p:nvPr>
        </p:nvSpPr>
        <p:spPr>
          <a:xfrm>
            <a:off x="530264" y="773205"/>
            <a:ext cx="6032880" cy="548313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4EA8DED-6310-4C31-B7AA-E4A7F89C90ED}" type="datetime1">
              <a:rPr lang="ru-RU" smtClean="0"/>
              <a:t>07.02.2025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B7D445-5B54-4720-9DF2-150774AB8E36}" type="slidenum">
              <a:rPr lang="ru-RU" smtClean="0"/>
              <a:t>‹#›</a:t>
            </a:fld>
            <a:endParaRPr lang="ru-RU"/>
          </a:p>
        </p:txBody>
      </p:sp>
    </p:spTree>
    <p:extLst>
      <p:ext uri="{BB962C8B-B14F-4D97-AF65-F5344CB8AC3E}">
        <p14:creationId xmlns:p14="http://schemas.microsoft.com/office/powerpoint/2010/main" val="409913569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C412FBC-EB63-477E-B1F1-AE69A090D1E9}" type="datetime1">
              <a:rPr lang="ru-RU" smtClean="0"/>
              <a:t>07.02.2025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B7D445-5B54-4720-9DF2-150774AB8E36}" type="slidenum">
              <a:rPr lang="ru-RU" smtClean="0"/>
              <a:t>‹#›</a:t>
            </a:fld>
            <a:endParaRPr lang="ru-RU"/>
          </a:p>
        </p:txBody>
      </p:sp>
    </p:spTree>
    <p:extLst>
      <p:ext uri="{BB962C8B-B14F-4D97-AF65-F5344CB8AC3E}">
        <p14:creationId xmlns:p14="http://schemas.microsoft.com/office/powerpoint/2010/main" val="176105649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938647" y="2861735"/>
            <a:ext cx="7172714" cy="1915647"/>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938646" y="4777381"/>
            <a:ext cx="7172715"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A2A8C2C-AAFD-49CA-864F-2B94293A14A3}" type="datetime1">
              <a:rPr lang="ru-RU" smtClean="0"/>
              <a:t>07.02.2025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B7D445-5B54-4720-9DF2-150774AB8E36}" type="slidenum">
              <a:rPr lang="ru-RU" smtClean="0"/>
              <a:t>‹#›</a:t>
            </a:fld>
            <a:endParaRPr lang="ru-RU"/>
          </a:p>
        </p:txBody>
      </p:sp>
    </p:spTree>
    <p:extLst>
      <p:ext uri="{BB962C8B-B14F-4D97-AF65-F5344CB8AC3E}">
        <p14:creationId xmlns:p14="http://schemas.microsoft.com/office/powerpoint/2010/main" val="301613317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96675" y="2060577"/>
            <a:ext cx="3572956"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595473" y="2056093"/>
            <a:ext cx="3572958"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85245B39-D4C8-4150-91B0-5F189DCFE029}" type="datetime1">
              <a:rPr lang="ru-RU" smtClean="0"/>
              <a:t>07.02.2025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0B7D445-5B54-4720-9DF2-150774AB8E36}" type="slidenum">
              <a:rPr lang="ru-RU" smtClean="0"/>
              <a:t>‹#›</a:t>
            </a:fld>
            <a:endParaRPr lang="ru-RU"/>
          </a:p>
        </p:txBody>
      </p:sp>
    </p:spTree>
    <p:extLst>
      <p:ext uri="{BB962C8B-B14F-4D97-AF65-F5344CB8AC3E}">
        <p14:creationId xmlns:p14="http://schemas.microsoft.com/office/powerpoint/2010/main" val="17652300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896675" y="1905000"/>
            <a:ext cx="357295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96675" y="2514600"/>
            <a:ext cx="3572956"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595474" y="1905000"/>
            <a:ext cx="357295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595474" y="2514600"/>
            <a:ext cx="3572956"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C1A5170E-AB1C-4E3E-A376-F52F90BC630E}" type="datetime1">
              <a:rPr lang="ru-RU" smtClean="0"/>
              <a:t>07.02.2025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0B7D445-5B54-4720-9DF2-150774AB8E36}" type="slidenum">
              <a:rPr lang="ru-RU" smtClean="0"/>
              <a:t>‹#›</a:t>
            </a:fld>
            <a:endParaRPr lang="ru-RU"/>
          </a:p>
        </p:txBody>
      </p:sp>
    </p:spTree>
    <p:extLst>
      <p:ext uri="{BB962C8B-B14F-4D97-AF65-F5344CB8AC3E}">
        <p14:creationId xmlns:p14="http://schemas.microsoft.com/office/powerpoint/2010/main" val="185661634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7" name="Date Placeholder 2"/>
          <p:cNvSpPr>
            <a:spLocks noGrp="1"/>
          </p:cNvSpPr>
          <p:nvPr>
            <p:ph type="dt" sz="half" idx="10"/>
          </p:nvPr>
        </p:nvSpPr>
        <p:spPr/>
        <p:txBody>
          <a:bodyPr/>
          <a:lstStyle/>
          <a:p>
            <a:fld id="{4CE2C08D-8BBA-4348-8146-4942C8CC1D4E}" type="datetime1">
              <a:rPr lang="ru-RU" smtClean="0"/>
              <a:t>07.02.2025</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D0B7D445-5B54-4720-9DF2-150774AB8E36}" type="slidenum">
              <a:rPr lang="ru-RU" smtClean="0"/>
              <a:t>‹#›</a:t>
            </a:fld>
            <a:endParaRPr lang="ru-RU"/>
          </a:p>
        </p:txBody>
      </p:sp>
    </p:spTree>
    <p:extLst>
      <p:ext uri="{BB962C8B-B14F-4D97-AF65-F5344CB8AC3E}">
        <p14:creationId xmlns:p14="http://schemas.microsoft.com/office/powerpoint/2010/main" val="318438471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CB2F0F6-202D-4E84-8D1E-38B4B9363836}" type="datetime1">
              <a:rPr lang="ru-RU" smtClean="0"/>
              <a:t>07.02.2025</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D0B7D445-5B54-4720-9DF2-150774AB8E36}" type="slidenum">
              <a:rPr lang="ru-RU" smtClean="0"/>
              <a:t>‹#›</a:t>
            </a:fld>
            <a:endParaRPr lang="ru-RU"/>
          </a:p>
        </p:txBody>
      </p:sp>
    </p:spTree>
    <p:extLst>
      <p:ext uri="{BB962C8B-B14F-4D97-AF65-F5344CB8AC3E}">
        <p14:creationId xmlns:p14="http://schemas.microsoft.com/office/powerpoint/2010/main" val="21089031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8644" y="1447800"/>
            <a:ext cx="2764084" cy="1447800"/>
          </a:xfrm>
        </p:spPr>
        <p:txBody>
          <a:bodyPr anchor="b"/>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3888514" y="1447800"/>
            <a:ext cx="422284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938644" y="3129282"/>
            <a:ext cx="2764084"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7" name="Date Placeholder 4"/>
          <p:cNvSpPr>
            <a:spLocks noGrp="1"/>
          </p:cNvSpPr>
          <p:nvPr>
            <p:ph type="dt" sz="half" idx="10"/>
          </p:nvPr>
        </p:nvSpPr>
        <p:spPr/>
        <p:txBody>
          <a:bodyPr/>
          <a:lstStyle/>
          <a:p>
            <a:fld id="{91F83692-A156-4102-9275-9B480E68A367}" type="datetime1">
              <a:rPr lang="ru-RU" smtClean="0"/>
              <a:t>07.02.2025</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D0B7D445-5B54-4720-9DF2-150774AB8E36}" type="slidenum">
              <a:rPr lang="ru-RU" smtClean="0"/>
              <a:t>‹#›</a:t>
            </a:fld>
            <a:endParaRPr lang="ru-RU"/>
          </a:p>
        </p:txBody>
      </p:sp>
    </p:spTree>
    <p:extLst>
      <p:ext uri="{BB962C8B-B14F-4D97-AF65-F5344CB8AC3E}">
        <p14:creationId xmlns:p14="http://schemas.microsoft.com/office/powerpoint/2010/main" val="16764834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7794" y="1854192"/>
            <a:ext cx="4139064" cy="1574808"/>
          </a:xfrm>
        </p:spPr>
        <p:txBody>
          <a:bodyPr anchor="b">
            <a:normAutofit/>
          </a:bodyPr>
          <a:lstStyle>
            <a:lvl1pPr algn="l">
              <a:defRPr sz="36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647977" y="1143000"/>
            <a:ext cx="260100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938644" y="3657600"/>
            <a:ext cx="4132622"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D6302D71-BCAE-43C8-96DE-056F7B1B6CFE}" type="datetime1">
              <a:rPr lang="ru-RU" smtClean="0"/>
              <a:t>07.02.2025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0B7D445-5B54-4720-9DF2-150774AB8E36}" type="slidenum">
              <a:rPr lang="ru-RU" smtClean="0"/>
              <a:t>‹#›</a:t>
            </a:fld>
            <a:endParaRPr lang="ru-RU"/>
          </a:p>
        </p:txBody>
      </p:sp>
    </p:spTree>
    <p:extLst>
      <p:ext uri="{BB962C8B-B14F-4D97-AF65-F5344CB8AC3E}">
        <p14:creationId xmlns:p14="http://schemas.microsoft.com/office/powerpoint/2010/main" val="72686925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824385" y="1676400"/>
            <a:ext cx="305435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6163985" y="-457200"/>
            <a:ext cx="173355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824385" y="6096000"/>
            <a:ext cx="107315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66820" y="2667000"/>
            <a:ext cx="454025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909770" y="2895600"/>
            <a:ext cx="255905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8391114" y="0"/>
            <a:ext cx="74295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525103" y="452718"/>
            <a:ext cx="7643328" cy="1400530"/>
          </a:xfrm>
          <a:prstGeom prst="rect">
            <a:avLst/>
          </a:prstGeom>
        </p:spPr>
        <p:txBody>
          <a:bodyPr vert="horz" lIns="91440" tIns="45720" rIns="91440" bIns="45720" rtlCol="0" anchor="t">
            <a:noAutofit/>
          </a:bodyPr>
          <a:lstStyle/>
          <a:p>
            <a:r>
              <a:rPr lang="ru-RU"/>
              <a:t>Образец заголовка</a:t>
            </a:r>
            <a:endParaRPr lang="en-US" dirty="0"/>
          </a:p>
        </p:txBody>
      </p:sp>
      <p:sp>
        <p:nvSpPr>
          <p:cNvPr id="3" name="Text Placeholder 2"/>
          <p:cNvSpPr>
            <a:spLocks noGrp="1"/>
          </p:cNvSpPr>
          <p:nvPr>
            <p:ph type="body" idx="1"/>
          </p:nvPr>
        </p:nvSpPr>
        <p:spPr>
          <a:xfrm>
            <a:off x="896675" y="2052925"/>
            <a:ext cx="7270959" cy="419548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rot="5400000">
            <a:off x="8160847" y="1819244"/>
            <a:ext cx="990599" cy="247714"/>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498DDEE-0C3A-4710-B5A6-6EF052732614}" type="datetime1">
              <a:rPr lang="ru-RU" smtClean="0"/>
              <a:t>07.02.2025</a:t>
            </a:fld>
            <a:endParaRPr lang="ru-RU"/>
          </a:p>
        </p:txBody>
      </p:sp>
      <p:sp>
        <p:nvSpPr>
          <p:cNvPr id="5" name="Footer Placeholder 4"/>
          <p:cNvSpPr>
            <a:spLocks noGrp="1"/>
          </p:cNvSpPr>
          <p:nvPr>
            <p:ph type="ftr" sz="quarter" idx="3"/>
          </p:nvPr>
        </p:nvSpPr>
        <p:spPr>
          <a:xfrm rot="5400000">
            <a:off x="6913605" y="3253844"/>
            <a:ext cx="3859795" cy="247715"/>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a:xfrm>
            <a:off x="8413634" y="295737"/>
            <a:ext cx="681214"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D0B7D445-5B54-4720-9DF2-150774AB8E36}" type="slidenum">
              <a:rPr lang="ru-RU" smtClean="0"/>
              <a:t>‹#›</a:t>
            </a:fld>
            <a:endParaRPr lang="ru-RU"/>
          </a:p>
        </p:txBody>
      </p:sp>
    </p:spTree>
    <p:extLst>
      <p:ext uri="{BB962C8B-B14F-4D97-AF65-F5344CB8AC3E}">
        <p14:creationId xmlns:p14="http://schemas.microsoft.com/office/powerpoint/2010/main" val="520341037"/>
      </p:ext>
    </p:extLst>
  </p:cSld>
  <p:clrMap bg1="dk1" tx1="lt1" bg2="dk2" tx2="lt2" accent1="accent1" accent2="accent2" accent3="accent3" accent4="accent4" accent5="accent5" accent6="accent6" hlink="hlink" folHlink="folHlink"/>
  <p:sldLayoutIdLst>
    <p:sldLayoutId id="2147484714" r:id="rId1"/>
    <p:sldLayoutId id="2147484715" r:id="rId2"/>
    <p:sldLayoutId id="2147484716" r:id="rId3"/>
    <p:sldLayoutId id="2147484717" r:id="rId4"/>
    <p:sldLayoutId id="2147484718" r:id="rId5"/>
    <p:sldLayoutId id="2147484719" r:id="rId6"/>
    <p:sldLayoutId id="2147484720" r:id="rId7"/>
    <p:sldLayoutId id="2147484721" r:id="rId8"/>
    <p:sldLayoutId id="2147484722" r:id="rId9"/>
    <p:sldLayoutId id="2147484723" r:id="rId10"/>
    <p:sldLayoutId id="2147484724" r:id="rId11"/>
    <p:sldLayoutId id="2147484725" r:id="rId12"/>
    <p:sldLayoutId id="2147484726" r:id="rId13"/>
    <p:sldLayoutId id="2147484727" r:id="rId14"/>
    <p:sldLayoutId id="2147484728" r:id="rId15"/>
    <p:sldLayoutId id="2147484729" r:id="rId16"/>
    <p:sldLayoutId id="2147484730" r:id="rId17"/>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Солиқ текширувларини ўтказиш қандай режалаштирилмоқда | NORMA.UZ">
            <a:extLst>
              <a:ext uri="{FF2B5EF4-FFF2-40B4-BE49-F238E27FC236}">
                <a16:creationId xmlns:a16="http://schemas.microsoft.com/office/drawing/2014/main" id="{E989F5E1-8211-42D9-9069-99611C2DEF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4925" y="1409700"/>
            <a:ext cx="7296149" cy="403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36130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D0B7D445-5B54-4720-9DF2-150774AB8E36}" type="slidenum">
              <a:rPr lang="ru-RU" smtClean="0"/>
              <a:t>10</a:t>
            </a:fld>
            <a:endParaRPr lang="ru-RU"/>
          </a:p>
        </p:txBody>
      </p:sp>
      <p:sp>
        <p:nvSpPr>
          <p:cNvPr id="13" name="TextBox 12">
            <a:extLst>
              <a:ext uri="{FF2B5EF4-FFF2-40B4-BE49-F238E27FC236}">
                <a16:creationId xmlns:a16="http://schemas.microsoft.com/office/drawing/2014/main" id="{815243BD-EA72-42C7-AE7F-22ACFF131893}"/>
              </a:ext>
            </a:extLst>
          </p:cNvPr>
          <p:cNvSpPr txBox="1"/>
          <p:nvPr/>
        </p:nvSpPr>
        <p:spPr>
          <a:xfrm>
            <a:off x="915265" y="448747"/>
            <a:ext cx="7111135" cy="830997"/>
          </a:xfrm>
          <a:prstGeom prst="rect">
            <a:avLst/>
          </a:prstGeom>
          <a:solidFill>
            <a:schemeClr val="bg2">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ctr"/>
            <a:r>
              <a:rPr lang="ru-RU" sz="2400" dirty="0" err="1">
                <a:solidFill>
                  <a:schemeClr val="bg1"/>
                </a:solidFill>
                <a:latin typeface="Times New Roman" panose="02020603050405020304" pitchFamily="18" charset="0"/>
                <a:cs typeface="Times New Roman" panose="02020603050405020304" pitchFamily="18" charset="0"/>
              </a:rPr>
              <a:t>Назорат</a:t>
            </a:r>
            <a:r>
              <a:rPr lang="ru-RU" sz="2400" dirty="0">
                <a:solidFill>
                  <a:schemeClr val="bg1"/>
                </a:solidFill>
                <a:latin typeface="Times New Roman" panose="02020603050405020304" pitchFamily="18" charset="0"/>
                <a:cs typeface="Times New Roman" panose="02020603050405020304" pitchFamily="18" charset="0"/>
              </a:rPr>
              <a:t> касса </a:t>
            </a:r>
            <a:r>
              <a:rPr lang="ru-RU" sz="2400" dirty="0" err="1">
                <a:solidFill>
                  <a:schemeClr val="bg1"/>
                </a:solidFill>
                <a:latin typeface="Times New Roman" panose="02020603050405020304" pitchFamily="18" charset="0"/>
                <a:cs typeface="Times New Roman" panose="02020603050405020304" pitchFamily="18" charset="0"/>
              </a:rPr>
              <a:t>техникаси</a:t>
            </a:r>
            <a:r>
              <a:rPr lang="ru-RU" sz="2400" dirty="0">
                <a:solidFill>
                  <a:schemeClr val="bg1"/>
                </a:solidFill>
                <a:latin typeface="Times New Roman" panose="02020603050405020304" pitchFamily="18" charset="0"/>
                <a:cs typeface="Times New Roman" panose="02020603050405020304" pitchFamily="18" charset="0"/>
              </a:rPr>
              <a:t> </a:t>
            </a:r>
            <a:r>
              <a:rPr lang="ru-RU" sz="2400" dirty="0" err="1">
                <a:solidFill>
                  <a:schemeClr val="bg1"/>
                </a:solidFill>
                <a:latin typeface="Times New Roman" panose="02020603050405020304" pitchFamily="18" charset="0"/>
                <a:cs typeface="Times New Roman" panose="02020603050405020304" pitchFamily="18" charset="0"/>
              </a:rPr>
              <a:t>ва</a:t>
            </a:r>
            <a:r>
              <a:rPr lang="ru-RU" sz="2400" dirty="0">
                <a:solidFill>
                  <a:schemeClr val="bg1"/>
                </a:solidFill>
                <a:latin typeface="Times New Roman" panose="02020603050405020304" pitchFamily="18" charset="0"/>
                <a:cs typeface="Times New Roman" panose="02020603050405020304" pitchFamily="18" charset="0"/>
              </a:rPr>
              <a:t> </a:t>
            </a:r>
            <a:r>
              <a:rPr lang="ru-RU" sz="2400" dirty="0" err="1">
                <a:solidFill>
                  <a:schemeClr val="bg1"/>
                </a:solidFill>
                <a:latin typeface="Times New Roman" panose="02020603050405020304" pitchFamily="18" charset="0"/>
                <a:cs typeface="Times New Roman" panose="02020603050405020304" pitchFamily="18" charset="0"/>
              </a:rPr>
              <a:t>ҳисоб-китоб</a:t>
            </a:r>
            <a:r>
              <a:rPr lang="ru-RU" sz="2400" dirty="0">
                <a:solidFill>
                  <a:schemeClr val="bg1"/>
                </a:solidFill>
                <a:latin typeface="Times New Roman" panose="02020603050405020304" pitchFamily="18" charset="0"/>
                <a:cs typeface="Times New Roman" panose="02020603050405020304" pitchFamily="18" charset="0"/>
              </a:rPr>
              <a:t> </a:t>
            </a:r>
            <a:r>
              <a:rPr lang="ru-RU" sz="2400" dirty="0" err="1">
                <a:solidFill>
                  <a:schemeClr val="bg1"/>
                </a:solidFill>
                <a:latin typeface="Times New Roman" panose="02020603050405020304" pitchFamily="18" charset="0"/>
                <a:cs typeface="Times New Roman" panose="02020603050405020304" pitchFamily="18" charset="0"/>
              </a:rPr>
              <a:t>терминаллари</a:t>
            </a:r>
            <a:r>
              <a:rPr lang="ru-RU" sz="2400" dirty="0">
                <a:solidFill>
                  <a:schemeClr val="bg1"/>
                </a:solidFill>
                <a:latin typeface="Times New Roman" panose="02020603050405020304" pitchFamily="18" charset="0"/>
                <a:cs typeface="Times New Roman" panose="02020603050405020304" pitchFamily="18" charset="0"/>
              </a:rPr>
              <a:t> </a:t>
            </a:r>
            <a:r>
              <a:rPr lang="ru-RU" sz="2400" dirty="0" err="1">
                <a:solidFill>
                  <a:schemeClr val="bg1"/>
                </a:solidFill>
                <a:latin typeface="Times New Roman" panose="02020603050405020304" pitchFamily="18" charset="0"/>
                <a:cs typeface="Times New Roman" panose="02020603050405020304" pitchFamily="18" charset="0"/>
              </a:rPr>
              <a:t>қўлланилишини</a:t>
            </a:r>
            <a:r>
              <a:rPr lang="ru-RU" sz="2400" dirty="0">
                <a:solidFill>
                  <a:schemeClr val="bg1"/>
                </a:solidFill>
                <a:latin typeface="Times New Roman" panose="02020603050405020304" pitchFamily="18" charset="0"/>
                <a:cs typeface="Times New Roman" panose="02020603050405020304" pitchFamily="18" charset="0"/>
              </a:rPr>
              <a:t> </a:t>
            </a:r>
            <a:r>
              <a:rPr lang="ru-RU" sz="2400" dirty="0" err="1">
                <a:solidFill>
                  <a:schemeClr val="bg1"/>
                </a:solidFill>
                <a:latin typeface="Times New Roman" panose="02020603050405020304" pitchFamily="18" charset="0"/>
                <a:cs typeface="Times New Roman" panose="02020603050405020304" pitchFamily="18" charset="0"/>
              </a:rPr>
              <a:t>текшириш</a:t>
            </a:r>
            <a:endParaRPr lang="en-US" sz="2400" dirty="0">
              <a:solidFill>
                <a:schemeClr val="bg1"/>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A5482349-3E63-4B89-8699-82547A5B2B25}"/>
              </a:ext>
            </a:extLst>
          </p:cNvPr>
          <p:cNvSpPr txBox="1"/>
          <p:nvPr/>
        </p:nvSpPr>
        <p:spPr>
          <a:xfrm>
            <a:off x="674255" y="2001134"/>
            <a:ext cx="8090361" cy="2111347"/>
          </a:xfrm>
          <a:prstGeom prst="rect">
            <a:avLst/>
          </a:prstGeom>
          <a:solidFill>
            <a:schemeClr val="accent1"/>
          </a:solidFill>
        </p:spPr>
        <p:txBody>
          <a:bodyPr wrap="square">
            <a:spAutoFit/>
          </a:bodyPr>
          <a:lstStyle/>
          <a:p>
            <a:pPr marR="0" algn="just">
              <a:lnSpc>
                <a:spcPct val="115000"/>
              </a:lnSpc>
              <a:spcBef>
                <a:spcPts val="1000"/>
              </a:spcBef>
              <a:buClr>
                <a:schemeClr val="bg2">
                  <a:lumMod val="40000"/>
                  <a:lumOff val="60000"/>
                </a:schemeClr>
              </a:buClr>
              <a:buSzPct val="80000"/>
            </a:pPr>
            <a:r>
              <a:rPr lang="en-US" dirty="0">
                <a:solidFill>
                  <a:schemeClr val="dk1"/>
                </a:solidFill>
                <a:latin typeface="Times New Roman" panose="02020603050405020304" pitchFamily="18" charset="0"/>
                <a:cs typeface="Times New Roman" panose="02020603050405020304" pitchFamily="18" charset="0"/>
              </a:rPr>
              <a:t>	</a:t>
            </a:r>
            <a:r>
              <a:rPr lang="uz-Cyrl-UZ" dirty="0">
                <a:solidFill>
                  <a:schemeClr val="dk1"/>
                </a:solidFill>
                <a:latin typeface="Times New Roman" panose="02020603050405020304" pitchFamily="18" charset="0"/>
                <a:cs typeface="Times New Roman" panose="02020603050405020304" pitchFamily="18" charset="0"/>
              </a:rPr>
              <a:t>Назорат-касса техникаси ва ҳисоб-китоб терминаллари қўлланилишини текшириш бевосита солиқ тўловчи савдо ёки хизматлар амалга оширилаётган жойда ўтказилади. </a:t>
            </a:r>
            <a:endParaRPr lang="en-US" dirty="0">
              <a:solidFill>
                <a:schemeClr val="dk1"/>
              </a:solidFill>
              <a:latin typeface="Times New Roman" panose="02020603050405020304" pitchFamily="18" charset="0"/>
              <a:cs typeface="Times New Roman" panose="02020603050405020304" pitchFamily="18" charset="0"/>
            </a:endParaRPr>
          </a:p>
          <a:p>
            <a:pPr marR="0" algn="just">
              <a:lnSpc>
                <a:spcPct val="115000"/>
              </a:lnSpc>
              <a:spcBef>
                <a:spcPts val="1000"/>
              </a:spcBef>
              <a:buClr>
                <a:schemeClr val="bg2">
                  <a:lumMod val="40000"/>
                  <a:lumOff val="60000"/>
                </a:schemeClr>
              </a:buClr>
              <a:buSzPct val="80000"/>
            </a:pPr>
            <a:r>
              <a:rPr lang="en-US" dirty="0">
                <a:solidFill>
                  <a:schemeClr val="dk1"/>
                </a:solidFill>
                <a:latin typeface="Times New Roman" panose="02020603050405020304" pitchFamily="18" charset="0"/>
                <a:cs typeface="Times New Roman" panose="02020603050405020304" pitchFamily="18" charset="0"/>
              </a:rPr>
              <a:t>	</a:t>
            </a:r>
            <a:r>
              <a:rPr lang="uz-Cyrl-UZ" dirty="0">
                <a:solidFill>
                  <a:schemeClr val="dk1"/>
                </a:solidFill>
                <a:latin typeface="Times New Roman" panose="02020603050405020304" pitchFamily="18" charset="0"/>
                <a:cs typeface="Times New Roman" panose="02020603050405020304" pitchFamily="18" charset="0"/>
              </a:rPr>
              <a:t>Назорат-касса техникаси ва ҳисоб-китоб терминаллари қўлланилишини текшириш назорат харидини амалга ошириш йўли билан ҳам ўтказилиши мумкин.</a:t>
            </a:r>
            <a:endParaRPr lang="en-US" dirty="0">
              <a:solidFill>
                <a:schemeClr val="dk1"/>
              </a:solidFill>
              <a:latin typeface="Times New Roman" panose="02020603050405020304" pitchFamily="18" charset="0"/>
              <a:cs typeface="Times New Roman" panose="02020603050405020304" pitchFamily="18" charset="0"/>
            </a:endParaRPr>
          </a:p>
        </p:txBody>
      </p:sp>
      <p:pic>
        <p:nvPicPr>
          <p:cNvPr id="7170" name="Picture 2">
            <a:extLst>
              <a:ext uri="{FF2B5EF4-FFF2-40B4-BE49-F238E27FC236}">
                <a16:creationId xmlns:a16="http://schemas.microsoft.com/office/drawing/2014/main" id="{3EB127A7-A48D-4DAF-A762-86E157A90F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255" y="4329451"/>
            <a:ext cx="3495675" cy="223281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Солиқ хизмати органлари томонидан 17 та сайёр солиқ текшируви ўтказилди –  Asrnews.uz">
            <a:extLst>
              <a:ext uri="{FF2B5EF4-FFF2-40B4-BE49-F238E27FC236}">
                <a16:creationId xmlns:a16="http://schemas.microsoft.com/office/drawing/2014/main" id="{1FA86A2C-2AAD-4602-8383-A30D692FEB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0341" y="4329450"/>
            <a:ext cx="3724275" cy="22328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033342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D0B7D445-5B54-4720-9DF2-150774AB8E36}" type="slidenum">
              <a:rPr lang="ru-RU" smtClean="0"/>
              <a:t>11</a:t>
            </a:fld>
            <a:endParaRPr lang="ru-RU"/>
          </a:p>
        </p:txBody>
      </p:sp>
      <p:sp>
        <p:nvSpPr>
          <p:cNvPr id="11" name="TextBox 10">
            <a:extLst>
              <a:ext uri="{FF2B5EF4-FFF2-40B4-BE49-F238E27FC236}">
                <a16:creationId xmlns:a16="http://schemas.microsoft.com/office/drawing/2014/main" id="{1E16E100-8E49-45FD-9D76-A4E04C5B9247}"/>
              </a:ext>
            </a:extLst>
          </p:cNvPr>
          <p:cNvSpPr txBox="1"/>
          <p:nvPr/>
        </p:nvSpPr>
        <p:spPr>
          <a:xfrm>
            <a:off x="434108" y="2527172"/>
            <a:ext cx="9217891" cy="3477875"/>
          </a:xfrm>
          <a:prstGeom prst="rect">
            <a:avLst/>
          </a:prstGeom>
          <a:solidFill>
            <a:schemeClr val="tx2"/>
          </a:solidFill>
          <a:ln>
            <a:solidFill>
              <a:srgbClr val="7030A0"/>
            </a:solidFill>
          </a:ln>
        </p:spPr>
        <p:txBody>
          <a:bodyPr wrap="square">
            <a:spAutoFit/>
          </a:bodyPr>
          <a:lstStyle/>
          <a:p>
            <a:pPr marL="285750" indent="-285750" algn="just">
              <a:buFont typeface="Wingdings" panose="05000000000000000000" pitchFamily="2" charset="2"/>
              <a:buChar char="ü"/>
            </a:pPr>
            <a:r>
              <a:rPr lang="ru-RU" sz="2200" dirty="0" err="1">
                <a:solidFill>
                  <a:schemeClr val="bg1"/>
                </a:solidFill>
                <a:latin typeface="Times New Roman" panose="02020603050405020304" pitchFamily="18" charset="0"/>
                <a:cs typeface="Times New Roman" panose="02020603050405020304" pitchFamily="18" charset="0"/>
              </a:rPr>
              <a:t>солиқ</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тўловчи</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томонидан</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фойдаланилаётган</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назорат</a:t>
            </a:r>
            <a:r>
              <a:rPr lang="ru-RU" sz="2200" dirty="0">
                <a:solidFill>
                  <a:schemeClr val="bg1"/>
                </a:solidFill>
                <a:latin typeface="Times New Roman" panose="02020603050405020304" pitchFamily="18" charset="0"/>
                <a:cs typeface="Times New Roman" panose="02020603050405020304" pitchFamily="18" charset="0"/>
              </a:rPr>
              <a:t>-касса </a:t>
            </a:r>
            <a:r>
              <a:rPr lang="ru-RU" sz="2200" dirty="0" err="1">
                <a:solidFill>
                  <a:schemeClr val="bg1"/>
                </a:solidFill>
                <a:latin typeface="Times New Roman" panose="02020603050405020304" pitchFamily="18" charset="0"/>
                <a:cs typeface="Times New Roman" panose="02020603050405020304" pitchFamily="18" charset="0"/>
              </a:rPr>
              <a:t>техникаси</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ва</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ҳисоб-китоб</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терминали</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тегишли</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қонун</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ҳужжатлари</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талабларига</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мувофиқлиги</a:t>
            </a:r>
            <a:r>
              <a:rPr lang="ru-RU" sz="2200" dirty="0">
                <a:solidFill>
                  <a:schemeClr val="bg1"/>
                </a:solidFill>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ü"/>
            </a:pPr>
            <a:r>
              <a:rPr lang="ru-RU" sz="2200" dirty="0" err="1">
                <a:solidFill>
                  <a:schemeClr val="bg1"/>
                </a:solidFill>
                <a:latin typeface="Times New Roman" panose="02020603050405020304" pitchFamily="18" charset="0"/>
                <a:cs typeface="Times New Roman" panose="02020603050405020304" pitchFamily="18" charset="0"/>
              </a:rPr>
              <a:t>харидорларга</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назорат</a:t>
            </a:r>
            <a:r>
              <a:rPr lang="ru-RU" sz="2200" dirty="0">
                <a:solidFill>
                  <a:schemeClr val="bg1"/>
                </a:solidFill>
                <a:latin typeface="Times New Roman" panose="02020603050405020304" pitchFamily="18" charset="0"/>
                <a:cs typeface="Times New Roman" panose="02020603050405020304" pitchFamily="18" charset="0"/>
              </a:rPr>
              <a:t>-касса </a:t>
            </a:r>
            <a:r>
              <a:rPr lang="ru-RU" sz="2200" dirty="0" err="1">
                <a:solidFill>
                  <a:schemeClr val="bg1"/>
                </a:solidFill>
                <a:latin typeface="Times New Roman" panose="02020603050405020304" pitchFamily="18" charset="0"/>
                <a:cs typeface="Times New Roman" panose="02020603050405020304" pitchFamily="18" charset="0"/>
              </a:rPr>
              <a:t>техникаси</a:t>
            </a:r>
            <a:r>
              <a:rPr lang="ru-RU" sz="2200" dirty="0">
                <a:solidFill>
                  <a:schemeClr val="bg1"/>
                </a:solidFill>
                <a:latin typeface="Times New Roman" panose="02020603050405020304" pitchFamily="18" charset="0"/>
                <a:cs typeface="Times New Roman" panose="02020603050405020304" pitchFamily="18" charset="0"/>
              </a:rPr>
              <a:t> чеки </a:t>
            </a:r>
            <a:r>
              <a:rPr lang="ru-RU" sz="2200" dirty="0" err="1">
                <a:solidFill>
                  <a:schemeClr val="bg1"/>
                </a:solidFill>
                <a:latin typeface="Times New Roman" panose="02020603050405020304" pitchFamily="18" charset="0"/>
                <a:cs typeface="Times New Roman" panose="02020603050405020304" pitchFamily="18" charset="0"/>
              </a:rPr>
              <a:t>ёки</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унга</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тенглаштирилган</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бошқа</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ҳужжатлар</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берилиши</a:t>
            </a:r>
            <a:r>
              <a:rPr lang="ru-RU" sz="2200" dirty="0">
                <a:solidFill>
                  <a:schemeClr val="bg1"/>
                </a:solidFill>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ü"/>
            </a:pPr>
            <a:r>
              <a:rPr lang="ru-RU" sz="2200" dirty="0">
                <a:solidFill>
                  <a:schemeClr val="bg1"/>
                </a:solidFill>
                <a:latin typeface="Times New Roman" panose="02020603050405020304" pitchFamily="18" charset="0"/>
                <a:cs typeface="Times New Roman" panose="02020603050405020304" pitchFamily="18" charset="0"/>
              </a:rPr>
              <a:t>банк </a:t>
            </a:r>
            <a:r>
              <a:rPr lang="ru-RU" sz="2200" dirty="0" err="1">
                <a:solidFill>
                  <a:schemeClr val="bg1"/>
                </a:solidFill>
                <a:latin typeface="Times New Roman" panose="02020603050405020304" pitchFamily="18" charset="0"/>
                <a:cs typeface="Times New Roman" panose="02020603050405020304" pitchFamily="18" charset="0"/>
              </a:rPr>
              <a:t>карталари</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орқали</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тўловлар</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қабул</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қилиниши</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харидорларга</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ҳисоб-китоб</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терминаллари</a:t>
            </a:r>
            <a:r>
              <a:rPr lang="ru-RU" sz="2200" dirty="0">
                <a:solidFill>
                  <a:schemeClr val="bg1"/>
                </a:solidFill>
                <a:latin typeface="Times New Roman" panose="02020603050405020304" pitchFamily="18" charset="0"/>
                <a:cs typeface="Times New Roman" panose="02020603050405020304" pitchFamily="18" charset="0"/>
              </a:rPr>
              <a:t> чеки </a:t>
            </a:r>
            <a:r>
              <a:rPr lang="ru-RU" sz="2200" dirty="0" err="1">
                <a:solidFill>
                  <a:schemeClr val="bg1"/>
                </a:solidFill>
                <a:latin typeface="Times New Roman" panose="02020603050405020304" pitchFamily="18" charset="0"/>
                <a:cs typeface="Times New Roman" panose="02020603050405020304" pitchFamily="18" charset="0"/>
              </a:rPr>
              <a:t>ва</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назорат</a:t>
            </a:r>
            <a:r>
              <a:rPr lang="ru-RU" sz="2200" dirty="0">
                <a:solidFill>
                  <a:schemeClr val="bg1"/>
                </a:solidFill>
                <a:latin typeface="Times New Roman" panose="02020603050405020304" pitchFamily="18" charset="0"/>
                <a:cs typeface="Times New Roman" panose="02020603050405020304" pitchFamily="18" charset="0"/>
              </a:rPr>
              <a:t>-касса </a:t>
            </a:r>
            <a:r>
              <a:rPr lang="ru-RU" sz="2200" dirty="0" err="1">
                <a:solidFill>
                  <a:schemeClr val="bg1"/>
                </a:solidFill>
                <a:latin typeface="Times New Roman" panose="02020603050405020304" pitchFamily="18" charset="0"/>
                <a:cs typeface="Times New Roman" panose="02020603050405020304" pitchFamily="18" charset="0"/>
              </a:rPr>
              <a:t>техникаси</a:t>
            </a:r>
            <a:r>
              <a:rPr lang="ru-RU" sz="2200" dirty="0">
                <a:solidFill>
                  <a:schemeClr val="bg1"/>
                </a:solidFill>
                <a:latin typeface="Times New Roman" panose="02020603050405020304" pitchFamily="18" charset="0"/>
                <a:cs typeface="Times New Roman" panose="02020603050405020304" pitchFamily="18" charset="0"/>
              </a:rPr>
              <a:t> чеки </a:t>
            </a:r>
            <a:r>
              <a:rPr lang="ru-RU" sz="2200" dirty="0" err="1">
                <a:solidFill>
                  <a:schemeClr val="bg1"/>
                </a:solidFill>
                <a:latin typeface="Times New Roman" panose="02020603050405020304" pitchFamily="18" charset="0"/>
                <a:cs typeface="Times New Roman" panose="02020603050405020304" pitchFamily="18" charset="0"/>
              </a:rPr>
              <a:t>берилиши</a:t>
            </a:r>
            <a:r>
              <a:rPr lang="ru-RU" sz="2200" dirty="0">
                <a:solidFill>
                  <a:schemeClr val="bg1"/>
                </a:solidFill>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ü"/>
            </a:pPr>
            <a:r>
              <a:rPr lang="ru-RU" sz="2200" dirty="0" err="1">
                <a:solidFill>
                  <a:schemeClr val="bg1"/>
                </a:solidFill>
                <a:latin typeface="Times New Roman" panose="02020603050405020304" pitchFamily="18" charset="0"/>
                <a:cs typeface="Times New Roman" panose="02020603050405020304" pitchFamily="18" charset="0"/>
              </a:rPr>
              <a:t>сотилаётган</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товарлар</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нархини</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ҳамда</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кўрсатилаётган</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ҳақини</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нақд</a:t>
            </a:r>
            <a:r>
              <a:rPr lang="ru-RU" sz="2200" dirty="0">
                <a:solidFill>
                  <a:schemeClr val="bg1"/>
                </a:solidFill>
                <a:latin typeface="Times New Roman" panose="02020603050405020304" pitchFamily="18" charset="0"/>
                <a:cs typeface="Times New Roman" panose="02020603050405020304" pitchFamily="18" charset="0"/>
              </a:rPr>
              <a:t> пул </a:t>
            </a:r>
            <a:r>
              <a:rPr lang="ru-RU" sz="2200" dirty="0" err="1">
                <a:solidFill>
                  <a:schemeClr val="bg1"/>
                </a:solidFill>
                <a:latin typeface="Times New Roman" panose="02020603050405020304" pitchFamily="18" charset="0"/>
                <a:cs typeface="Times New Roman" panose="02020603050405020304" pitchFamily="18" charset="0"/>
              </a:rPr>
              <a:t>маблағлари</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ёки</a:t>
            </a:r>
            <a:r>
              <a:rPr lang="ru-RU" sz="2200" dirty="0">
                <a:solidFill>
                  <a:schemeClr val="bg1"/>
                </a:solidFill>
                <a:latin typeface="Times New Roman" panose="02020603050405020304" pitchFamily="18" charset="0"/>
                <a:cs typeface="Times New Roman" panose="02020603050405020304" pitchFamily="18" charset="0"/>
              </a:rPr>
              <a:t> банк </a:t>
            </a:r>
            <a:r>
              <a:rPr lang="ru-RU" sz="2200" dirty="0" err="1">
                <a:solidFill>
                  <a:schemeClr val="bg1"/>
                </a:solidFill>
                <a:latin typeface="Times New Roman" panose="02020603050405020304" pitchFamily="18" charset="0"/>
                <a:cs typeface="Times New Roman" panose="02020603050405020304" pitchFamily="18" charset="0"/>
              </a:rPr>
              <a:t>карталар</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бўйича</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тўлаш</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шаклига</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қараб</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уларни</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сунъий</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равишда</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ошириш</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ёки</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пасайтириш</a:t>
            </a:r>
            <a:r>
              <a:rPr lang="ru-RU" sz="2200" dirty="0">
                <a:solidFill>
                  <a:schemeClr val="bg1"/>
                </a:solidFill>
                <a:latin typeface="Times New Roman" panose="02020603050405020304" pitchFamily="18" charset="0"/>
                <a:cs typeface="Times New Roman" panose="02020603050405020304" pitchFamily="18" charset="0"/>
              </a:rPr>
              <a:t> </a:t>
            </a:r>
            <a:r>
              <a:rPr lang="ru-RU" sz="2200" dirty="0" err="1">
                <a:solidFill>
                  <a:schemeClr val="bg1"/>
                </a:solidFill>
                <a:latin typeface="Times New Roman" panose="02020603050405020304" pitchFamily="18" charset="0"/>
                <a:cs typeface="Times New Roman" panose="02020603050405020304" pitchFamily="18" charset="0"/>
              </a:rPr>
              <a:t>масалалари</a:t>
            </a:r>
            <a:r>
              <a:rPr lang="ru-RU" sz="2200" dirty="0">
                <a:solidFill>
                  <a:schemeClr val="bg1"/>
                </a:solidFill>
                <a:latin typeface="Times New Roman" panose="02020603050405020304" pitchFamily="18" charset="0"/>
                <a:cs typeface="Times New Roman" panose="02020603050405020304" pitchFamily="18" charset="0"/>
              </a:rPr>
              <a:t>.</a:t>
            </a:r>
          </a:p>
        </p:txBody>
      </p:sp>
      <p:sp>
        <p:nvSpPr>
          <p:cNvPr id="12" name="TextBox 11">
            <a:extLst>
              <a:ext uri="{FF2B5EF4-FFF2-40B4-BE49-F238E27FC236}">
                <a16:creationId xmlns:a16="http://schemas.microsoft.com/office/drawing/2014/main" id="{E76A2DCB-8FAF-4D0E-831C-8ECF98073321}"/>
              </a:ext>
            </a:extLst>
          </p:cNvPr>
          <p:cNvSpPr txBox="1"/>
          <p:nvPr/>
        </p:nvSpPr>
        <p:spPr>
          <a:xfrm>
            <a:off x="434108" y="448747"/>
            <a:ext cx="9217891" cy="1200329"/>
          </a:xfrm>
          <a:prstGeom prst="rect">
            <a:avLst/>
          </a:prstGeom>
          <a:solidFill>
            <a:schemeClr val="bg2">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just"/>
            <a:r>
              <a:rPr lang="ru-RU" sz="2400" dirty="0" err="1">
                <a:solidFill>
                  <a:schemeClr val="bg1"/>
                </a:solidFill>
                <a:latin typeface="Times New Roman" panose="02020603050405020304" pitchFamily="18" charset="0"/>
                <a:cs typeface="Times New Roman" panose="02020603050405020304" pitchFamily="18" charset="0"/>
              </a:rPr>
              <a:t>Назорат</a:t>
            </a:r>
            <a:r>
              <a:rPr lang="ru-RU" sz="2400" dirty="0">
                <a:solidFill>
                  <a:schemeClr val="bg1"/>
                </a:solidFill>
                <a:latin typeface="Times New Roman" panose="02020603050405020304" pitchFamily="18" charset="0"/>
                <a:cs typeface="Times New Roman" panose="02020603050405020304" pitchFamily="18" charset="0"/>
              </a:rPr>
              <a:t>-касса </a:t>
            </a:r>
            <a:r>
              <a:rPr lang="ru-RU" sz="2400" dirty="0" err="1">
                <a:solidFill>
                  <a:schemeClr val="bg1"/>
                </a:solidFill>
                <a:latin typeface="Times New Roman" panose="02020603050405020304" pitchFamily="18" charset="0"/>
                <a:cs typeface="Times New Roman" panose="02020603050405020304" pitchFamily="18" charset="0"/>
              </a:rPr>
              <a:t>техникаси</a:t>
            </a:r>
            <a:r>
              <a:rPr lang="ru-RU" sz="2400" dirty="0">
                <a:solidFill>
                  <a:schemeClr val="bg1"/>
                </a:solidFill>
                <a:latin typeface="Times New Roman" panose="02020603050405020304" pitchFamily="18" charset="0"/>
                <a:cs typeface="Times New Roman" panose="02020603050405020304" pitchFamily="18" charset="0"/>
              </a:rPr>
              <a:t> </a:t>
            </a:r>
            <a:r>
              <a:rPr lang="ru-RU" sz="2400" dirty="0" err="1">
                <a:solidFill>
                  <a:schemeClr val="bg1"/>
                </a:solidFill>
                <a:latin typeface="Times New Roman" panose="02020603050405020304" pitchFamily="18" charset="0"/>
                <a:cs typeface="Times New Roman" panose="02020603050405020304" pitchFamily="18" charset="0"/>
              </a:rPr>
              <a:t>ва</a:t>
            </a:r>
            <a:r>
              <a:rPr lang="ru-RU" sz="2400" dirty="0">
                <a:solidFill>
                  <a:schemeClr val="bg1"/>
                </a:solidFill>
                <a:latin typeface="Times New Roman" panose="02020603050405020304" pitchFamily="18" charset="0"/>
                <a:cs typeface="Times New Roman" panose="02020603050405020304" pitchFamily="18" charset="0"/>
              </a:rPr>
              <a:t> (</a:t>
            </a:r>
            <a:r>
              <a:rPr lang="ru-RU" sz="2400" dirty="0" err="1">
                <a:solidFill>
                  <a:schemeClr val="bg1"/>
                </a:solidFill>
                <a:latin typeface="Times New Roman" panose="02020603050405020304" pitchFamily="18" charset="0"/>
                <a:cs typeface="Times New Roman" panose="02020603050405020304" pitchFamily="18" charset="0"/>
              </a:rPr>
              <a:t>ёки</a:t>
            </a:r>
            <a:r>
              <a:rPr lang="ru-RU" sz="2400" dirty="0">
                <a:solidFill>
                  <a:schemeClr val="bg1"/>
                </a:solidFill>
                <a:latin typeface="Times New Roman" panose="02020603050405020304" pitchFamily="18" charset="0"/>
                <a:cs typeface="Times New Roman" panose="02020603050405020304" pitchFamily="18" charset="0"/>
              </a:rPr>
              <a:t>) </a:t>
            </a:r>
            <a:r>
              <a:rPr lang="ru-RU" sz="2400" dirty="0" err="1">
                <a:solidFill>
                  <a:schemeClr val="bg1"/>
                </a:solidFill>
                <a:latin typeface="Times New Roman" panose="02020603050405020304" pitchFamily="18" charset="0"/>
                <a:cs typeface="Times New Roman" panose="02020603050405020304" pitchFamily="18" charset="0"/>
              </a:rPr>
              <a:t>ҳисоб-китоб</a:t>
            </a:r>
            <a:r>
              <a:rPr lang="ru-RU" sz="2400" dirty="0">
                <a:solidFill>
                  <a:schemeClr val="bg1"/>
                </a:solidFill>
                <a:latin typeface="Times New Roman" panose="02020603050405020304" pitchFamily="18" charset="0"/>
                <a:cs typeface="Times New Roman" panose="02020603050405020304" pitchFamily="18" charset="0"/>
              </a:rPr>
              <a:t> </a:t>
            </a:r>
            <a:r>
              <a:rPr lang="ru-RU" sz="2400" dirty="0" err="1">
                <a:solidFill>
                  <a:schemeClr val="bg1"/>
                </a:solidFill>
                <a:latin typeface="Times New Roman" panose="02020603050405020304" pitchFamily="18" charset="0"/>
                <a:cs typeface="Times New Roman" panose="02020603050405020304" pitchFamily="18" charset="0"/>
              </a:rPr>
              <a:t>терминаллари</a:t>
            </a:r>
            <a:r>
              <a:rPr lang="ru-RU" sz="2400" dirty="0">
                <a:solidFill>
                  <a:schemeClr val="bg1"/>
                </a:solidFill>
                <a:latin typeface="Times New Roman" panose="02020603050405020304" pitchFamily="18" charset="0"/>
                <a:cs typeface="Times New Roman" panose="02020603050405020304" pitchFamily="18" charset="0"/>
              </a:rPr>
              <a:t> </a:t>
            </a:r>
            <a:r>
              <a:rPr lang="ru-RU" sz="2400" dirty="0" err="1">
                <a:solidFill>
                  <a:schemeClr val="bg1"/>
                </a:solidFill>
                <a:latin typeface="Times New Roman" panose="02020603050405020304" pitchFamily="18" charset="0"/>
                <a:cs typeface="Times New Roman" panose="02020603050405020304" pitchFamily="18" charset="0"/>
              </a:rPr>
              <a:t>қўлланилиши</a:t>
            </a:r>
            <a:r>
              <a:rPr lang="ru-RU" sz="2400" dirty="0">
                <a:solidFill>
                  <a:schemeClr val="bg1"/>
                </a:solidFill>
                <a:latin typeface="Times New Roman" panose="02020603050405020304" pitchFamily="18" charset="0"/>
                <a:cs typeface="Times New Roman" panose="02020603050405020304" pitchFamily="18" charset="0"/>
              </a:rPr>
              <a:t> </a:t>
            </a:r>
            <a:r>
              <a:rPr lang="ru-RU" sz="2400" dirty="0" err="1">
                <a:solidFill>
                  <a:schemeClr val="bg1"/>
                </a:solidFill>
                <a:latin typeface="Times New Roman" panose="02020603050405020304" pitchFamily="18" charset="0"/>
                <a:cs typeface="Times New Roman" panose="02020603050405020304" pitchFamily="18" charset="0"/>
              </a:rPr>
              <a:t>назоратини</a:t>
            </a:r>
            <a:r>
              <a:rPr lang="ru-RU" sz="2400" dirty="0">
                <a:solidFill>
                  <a:schemeClr val="bg1"/>
                </a:solidFill>
                <a:latin typeface="Times New Roman" panose="02020603050405020304" pitchFamily="18" charset="0"/>
                <a:cs typeface="Times New Roman" panose="02020603050405020304" pitchFamily="18" charset="0"/>
              </a:rPr>
              <a:t> </a:t>
            </a:r>
            <a:r>
              <a:rPr lang="ru-RU" sz="2400" dirty="0" err="1">
                <a:solidFill>
                  <a:schemeClr val="bg1"/>
                </a:solidFill>
                <a:latin typeface="Times New Roman" panose="02020603050405020304" pitchFamily="18" charset="0"/>
                <a:cs typeface="Times New Roman" panose="02020603050405020304" pitchFamily="18" charset="0"/>
              </a:rPr>
              <a:t>амалга</a:t>
            </a:r>
            <a:r>
              <a:rPr lang="ru-RU" sz="2400" dirty="0">
                <a:solidFill>
                  <a:schemeClr val="bg1"/>
                </a:solidFill>
                <a:latin typeface="Times New Roman" panose="02020603050405020304" pitchFamily="18" charset="0"/>
                <a:cs typeface="Times New Roman" panose="02020603050405020304" pitchFamily="18" charset="0"/>
              </a:rPr>
              <a:t> </a:t>
            </a:r>
            <a:r>
              <a:rPr lang="ru-RU" sz="2400" dirty="0" err="1">
                <a:solidFill>
                  <a:schemeClr val="bg1"/>
                </a:solidFill>
                <a:latin typeface="Times New Roman" panose="02020603050405020304" pitchFamily="18" charset="0"/>
                <a:cs typeface="Times New Roman" panose="02020603050405020304" pitchFamily="18" charset="0"/>
              </a:rPr>
              <a:t>оширишда</a:t>
            </a:r>
            <a:r>
              <a:rPr lang="ru-RU" sz="2400" dirty="0">
                <a:solidFill>
                  <a:schemeClr val="bg1"/>
                </a:solidFill>
                <a:latin typeface="Times New Roman" panose="02020603050405020304" pitchFamily="18" charset="0"/>
                <a:cs typeface="Times New Roman" panose="02020603050405020304" pitchFamily="18" charset="0"/>
              </a:rPr>
              <a:t>, </a:t>
            </a:r>
            <a:r>
              <a:rPr lang="ru-RU" sz="2400" dirty="0" err="1">
                <a:solidFill>
                  <a:schemeClr val="bg1"/>
                </a:solidFill>
                <a:latin typeface="Times New Roman" panose="02020603050405020304" pitchFamily="18" charset="0"/>
                <a:cs typeface="Times New Roman" panose="02020603050405020304" pitchFamily="18" charset="0"/>
              </a:rPr>
              <a:t>жумладан</a:t>
            </a:r>
            <a:r>
              <a:rPr lang="ru-RU" sz="2400" dirty="0">
                <a:solidFill>
                  <a:schemeClr val="bg1"/>
                </a:solidFill>
                <a:latin typeface="Times New Roman" panose="02020603050405020304" pitchFamily="18" charset="0"/>
                <a:cs typeface="Times New Roman" panose="02020603050405020304" pitchFamily="18" charset="0"/>
              </a:rPr>
              <a:t>, </a:t>
            </a:r>
            <a:r>
              <a:rPr lang="ru-RU" sz="2400" dirty="0" err="1">
                <a:solidFill>
                  <a:schemeClr val="bg1"/>
                </a:solidFill>
                <a:latin typeface="Times New Roman" panose="02020603050405020304" pitchFamily="18" charset="0"/>
                <a:cs typeface="Times New Roman" panose="02020603050405020304" pitchFamily="18" charset="0"/>
              </a:rPr>
              <a:t>қуйидагилар</a:t>
            </a:r>
            <a:r>
              <a:rPr lang="ru-RU" sz="2400" dirty="0">
                <a:solidFill>
                  <a:schemeClr val="bg1"/>
                </a:solidFill>
                <a:latin typeface="Times New Roman" panose="02020603050405020304" pitchFamily="18" charset="0"/>
                <a:cs typeface="Times New Roman" panose="02020603050405020304" pitchFamily="18" charset="0"/>
              </a:rPr>
              <a:t> </a:t>
            </a:r>
            <a:r>
              <a:rPr lang="ru-RU" sz="2400" dirty="0" err="1">
                <a:solidFill>
                  <a:schemeClr val="bg1"/>
                </a:solidFill>
                <a:latin typeface="Times New Roman" panose="02020603050405020304" pitchFamily="18" charset="0"/>
                <a:cs typeface="Times New Roman" panose="02020603050405020304" pitchFamily="18" charset="0"/>
              </a:rPr>
              <a:t>текширилади</a:t>
            </a:r>
            <a:endParaRPr lang="en-US"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21411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DDD5ABEC-A0A1-4C4D-ADF9-61E9C029E90E}"/>
              </a:ext>
            </a:extLst>
          </p:cNvPr>
          <p:cNvSpPr>
            <a:spLocks noGrp="1"/>
          </p:cNvSpPr>
          <p:nvPr>
            <p:ph type="sldNum" sz="quarter" idx="12"/>
          </p:nvPr>
        </p:nvSpPr>
        <p:spPr/>
        <p:txBody>
          <a:bodyPr/>
          <a:lstStyle/>
          <a:p>
            <a:fld id="{D0B7D445-5B54-4720-9DF2-150774AB8E36}" type="slidenum">
              <a:rPr lang="ru-RU" smtClean="0"/>
              <a:t>12</a:t>
            </a:fld>
            <a:endParaRPr lang="ru-RU"/>
          </a:p>
        </p:txBody>
      </p:sp>
      <p:sp>
        <p:nvSpPr>
          <p:cNvPr id="7" name="TextBox 6">
            <a:extLst>
              <a:ext uri="{FF2B5EF4-FFF2-40B4-BE49-F238E27FC236}">
                <a16:creationId xmlns:a16="http://schemas.microsoft.com/office/drawing/2014/main" id="{370307E4-8D67-4066-B107-7B742788CAC1}"/>
              </a:ext>
            </a:extLst>
          </p:cNvPr>
          <p:cNvSpPr txBox="1"/>
          <p:nvPr/>
        </p:nvSpPr>
        <p:spPr>
          <a:xfrm>
            <a:off x="581890" y="441757"/>
            <a:ext cx="9324109" cy="771814"/>
          </a:xfrm>
          <a:prstGeom prst="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marL="0" marR="0" indent="449580" algn="just">
              <a:lnSpc>
                <a:spcPct val="115000"/>
              </a:lnSpc>
              <a:spcBef>
                <a:spcPts val="0"/>
              </a:spcBef>
              <a:spcAft>
                <a:spcPts val="0"/>
              </a:spcAft>
            </a:pPr>
            <a:r>
              <a:rPr lang="uz-Cyrl-UZ" sz="2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Солиқ тўловчи ишчи-ходимларининг ҳақиқий сони ва солиқ ҳисоботидаги акс эттирилган ишчи-ходимлар сонига мувофиқлигини текшириш</a:t>
            </a:r>
            <a:endParaRPr lang="en-US" sz="1600" dirty="0">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endParaRPr>
          </a:p>
        </p:txBody>
      </p:sp>
      <p:sp>
        <p:nvSpPr>
          <p:cNvPr id="11" name="TextBox 10">
            <a:extLst>
              <a:ext uri="{FF2B5EF4-FFF2-40B4-BE49-F238E27FC236}">
                <a16:creationId xmlns:a16="http://schemas.microsoft.com/office/drawing/2014/main" id="{CFF2270C-BC92-4BF8-920D-9E8625B7C6A9}"/>
              </a:ext>
            </a:extLst>
          </p:cNvPr>
          <p:cNvSpPr txBox="1"/>
          <p:nvPr/>
        </p:nvSpPr>
        <p:spPr>
          <a:xfrm>
            <a:off x="461817" y="1688309"/>
            <a:ext cx="3729181" cy="2308324"/>
          </a:xfrm>
          <a:prstGeom prst="rect">
            <a:avLst/>
          </a:prstGeom>
          <a:solidFill>
            <a:schemeClr val="tx1">
              <a:lumMod val="85000"/>
            </a:schemeClr>
          </a:solidFill>
        </p:spPr>
        <p:txBody>
          <a:bodyPr wrap="square">
            <a:spAutoFit/>
          </a:bodyPr>
          <a:lstStyle/>
          <a:p>
            <a:pPr algn="just"/>
            <a:r>
              <a:rPr lang="en-US"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Сайёр</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солиқ</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текшируви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доирасида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солиқ</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тўловчи</a:t>
            </a:r>
            <a:r>
              <a:rPr lang="ru-RU" dirty="0">
                <a:solidFill>
                  <a:schemeClr val="bg1"/>
                </a:solidFill>
                <a:latin typeface="Times New Roman" panose="02020603050405020304" pitchFamily="18" charset="0"/>
                <a:cs typeface="Times New Roman" panose="02020603050405020304" pitchFamily="18" charset="0"/>
              </a:rPr>
              <a:t> — </a:t>
            </a:r>
            <a:r>
              <a:rPr lang="ru-RU" dirty="0" err="1">
                <a:solidFill>
                  <a:schemeClr val="bg1"/>
                </a:solidFill>
                <a:latin typeface="Times New Roman" panose="02020603050405020304" pitchFamily="18" charset="0"/>
                <a:cs typeface="Times New Roman" panose="02020603050405020304" pitchFamily="18" charset="0"/>
              </a:rPr>
              <a:t>юридик</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шахслар</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ишчи-ходимларининг</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ҳақиқий</a:t>
            </a:r>
            <a:r>
              <a:rPr lang="ru-RU" dirty="0">
                <a:solidFill>
                  <a:schemeClr val="bg1"/>
                </a:solidFill>
                <a:latin typeface="Times New Roman" panose="02020603050405020304" pitchFamily="18" charset="0"/>
                <a:cs typeface="Times New Roman" panose="02020603050405020304" pitchFamily="18" charset="0"/>
              </a:rPr>
              <a:t> сони </a:t>
            </a:r>
            <a:r>
              <a:rPr lang="ru-RU" dirty="0" err="1">
                <a:solidFill>
                  <a:schemeClr val="bg1"/>
                </a:solidFill>
                <a:latin typeface="Times New Roman" panose="02020603050405020304" pitchFamily="18" charset="0"/>
                <a:cs typeface="Times New Roman" panose="02020603050405020304" pitchFamily="18" charset="0"/>
              </a:rPr>
              <a:t>ва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солиқ</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ҳисоботдаги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акс</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эттирилган</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ишчи-ходимлар</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сонига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мувофиқлиги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текшируви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амалга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оширилиши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мумкин</a:t>
            </a:r>
            <a:r>
              <a:rPr lang="ru-RU" dirty="0">
                <a:solidFill>
                  <a:schemeClr val="bg1"/>
                </a:solidFill>
                <a:latin typeface="Times New Roman" panose="02020603050405020304" pitchFamily="18" charset="0"/>
                <a:cs typeface="Times New Roman" panose="02020603050405020304" pitchFamily="18" charset="0"/>
              </a:rPr>
              <a:t>. </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6FBDA806-AB2A-4691-9AF1-EEC6ABC9E615}"/>
              </a:ext>
            </a:extLst>
          </p:cNvPr>
          <p:cNvSpPr txBox="1"/>
          <p:nvPr/>
        </p:nvSpPr>
        <p:spPr>
          <a:xfrm>
            <a:off x="4632037" y="1688309"/>
            <a:ext cx="4812145" cy="5062924"/>
          </a:xfrm>
          <a:prstGeom prst="rect">
            <a:avLst/>
          </a:prstGeom>
          <a:solidFill>
            <a:schemeClr val="accent1">
              <a:lumMod val="60000"/>
              <a:lumOff val="40000"/>
            </a:schemeClr>
          </a:solidFill>
        </p:spPr>
        <p:txBody>
          <a:bodyPr wrap="square">
            <a:spAutoFit/>
          </a:bodyPr>
          <a:lstStyle/>
          <a:p>
            <a:pPr marL="342900" indent="-342900" algn="just">
              <a:buFont typeface="Wingdings" panose="05000000000000000000" pitchFamily="2" charset="2"/>
              <a:buChar char="q"/>
            </a:pPr>
            <a:r>
              <a:rPr lang="ru-RU" sz="1900" dirty="0" err="1">
                <a:solidFill>
                  <a:schemeClr val="bg1"/>
                </a:solidFill>
                <a:latin typeface="Times New Roman" panose="02020603050405020304" pitchFamily="18" charset="0"/>
                <a:cs typeface="Times New Roman" panose="02020603050405020304" pitchFamily="18" charset="0"/>
              </a:rPr>
              <a:t>Мазкур</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текширув</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қуйидагиларни</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ўз</a:t>
            </a:r>
            <a:r>
              <a:rPr lang="ru-RU" sz="1900" dirty="0">
                <a:solidFill>
                  <a:schemeClr val="bg1"/>
                </a:solidFill>
                <a:latin typeface="Times New Roman" panose="02020603050405020304" pitchFamily="18" charset="0"/>
                <a:cs typeface="Times New Roman" panose="02020603050405020304" pitchFamily="18" charset="0"/>
              </a:rPr>
              <a:t> ичига </a:t>
            </a:r>
            <a:r>
              <a:rPr lang="ru-RU" sz="1900" dirty="0" err="1">
                <a:solidFill>
                  <a:schemeClr val="bg1"/>
                </a:solidFill>
                <a:latin typeface="Times New Roman" panose="02020603050405020304" pitchFamily="18" charset="0"/>
                <a:cs typeface="Times New Roman" panose="02020603050405020304" pitchFamily="18" charset="0"/>
              </a:rPr>
              <a:t>олади</a:t>
            </a:r>
            <a:r>
              <a:rPr lang="ru-RU" sz="1900" dirty="0">
                <a:solidFill>
                  <a:schemeClr val="bg1"/>
                </a:solidFill>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q"/>
            </a:pPr>
            <a:r>
              <a:rPr lang="ru-RU" sz="1900" dirty="0" err="1">
                <a:solidFill>
                  <a:schemeClr val="bg1"/>
                </a:solidFill>
                <a:latin typeface="Times New Roman" panose="02020603050405020304" pitchFamily="18" charset="0"/>
                <a:cs typeface="Times New Roman" panose="02020603050405020304" pitchFamily="18" charset="0"/>
              </a:rPr>
              <a:t>солиқ</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тўловчининг</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ҳақиқатда</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фаолият</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юритаётган</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ишчи-ходимлари</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сонини</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аниқлаш</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ва</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баённома</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тузиш</a:t>
            </a:r>
            <a:r>
              <a:rPr lang="ru-RU" sz="1900" dirty="0">
                <a:solidFill>
                  <a:schemeClr val="bg1"/>
                </a:solidFill>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q"/>
            </a:pPr>
            <a:r>
              <a:rPr lang="ru-RU" sz="1900" dirty="0" err="1">
                <a:solidFill>
                  <a:schemeClr val="bg1"/>
                </a:solidFill>
                <a:latin typeface="Times New Roman" panose="02020603050405020304" pitchFamily="18" charset="0"/>
                <a:cs typeface="Times New Roman" panose="02020603050405020304" pitchFamily="18" charset="0"/>
              </a:rPr>
              <a:t>текширувда</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аниқланган</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солиқ</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тўловчининг</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ҳақиқатда</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фаолият</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юритаётган</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ишчи-ходимлари</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охирги</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ҳисобот</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даври</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учун</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солиқ</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органига</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тақдим</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этган</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солиқ</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ҳисоботларида</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акс</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эттирилган</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ишчи-ходимлар</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билан</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солиштирилади</a:t>
            </a:r>
            <a:r>
              <a:rPr lang="ru-RU" sz="1900" dirty="0">
                <a:solidFill>
                  <a:schemeClr val="bg1"/>
                </a:solidFill>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q"/>
            </a:pPr>
            <a:r>
              <a:rPr lang="ru-RU" sz="1900" dirty="0" err="1">
                <a:solidFill>
                  <a:schemeClr val="bg1"/>
                </a:solidFill>
                <a:latin typeface="Times New Roman" panose="02020603050405020304" pitchFamily="18" charset="0"/>
                <a:cs typeface="Times New Roman" panose="02020603050405020304" pitchFamily="18" charset="0"/>
              </a:rPr>
              <a:t>солиқ</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ҳисоботларида</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мавжуд</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бўлмаган</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ишчи-ходимлардан</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уларнинг</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ишлаш</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даври</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ҳамда</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олаётган</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даромадлари</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суммаси</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иш</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ҳақи</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тўғрисида</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ёзма</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равишда</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тушунтиришлар</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олинади</a:t>
            </a:r>
            <a:r>
              <a:rPr lang="ru-RU" sz="1900" dirty="0">
                <a:solidFill>
                  <a:schemeClr val="bg1"/>
                </a:solidFill>
                <a:latin typeface="Times New Roman" panose="02020603050405020304" pitchFamily="18" charset="0"/>
                <a:cs typeface="Times New Roman" panose="02020603050405020304" pitchFamily="18" charset="0"/>
              </a:rPr>
              <a:t>.</a:t>
            </a:r>
          </a:p>
        </p:txBody>
      </p:sp>
      <p:pic>
        <p:nvPicPr>
          <p:cNvPr id="2052" name="Picture 4" descr="ЯТТни ёлланган ходимлар бўйича қатъий белгиланган солиқ тўлашдан озод  қилишмоқчи | NORMA.UZ">
            <a:extLst>
              <a:ext uri="{FF2B5EF4-FFF2-40B4-BE49-F238E27FC236}">
                <a16:creationId xmlns:a16="http://schemas.microsoft.com/office/drawing/2014/main" id="{49E726E8-3CA3-4551-B9B5-E9BF3567AB1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1818" y="4048125"/>
            <a:ext cx="3729182" cy="27031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870919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E4B814A4-1AB2-4D61-A2F4-65BF28F16CF7}"/>
              </a:ext>
            </a:extLst>
          </p:cNvPr>
          <p:cNvSpPr>
            <a:spLocks noGrp="1"/>
          </p:cNvSpPr>
          <p:nvPr>
            <p:ph type="sldNum" sz="quarter" idx="12"/>
          </p:nvPr>
        </p:nvSpPr>
        <p:spPr/>
        <p:txBody>
          <a:bodyPr/>
          <a:lstStyle/>
          <a:p>
            <a:fld id="{D0B7D445-5B54-4720-9DF2-150774AB8E36}" type="slidenum">
              <a:rPr lang="ru-RU" smtClean="0"/>
              <a:t>13</a:t>
            </a:fld>
            <a:endParaRPr lang="ru-RU"/>
          </a:p>
        </p:txBody>
      </p:sp>
      <p:sp>
        <p:nvSpPr>
          <p:cNvPr id="5" name="TextBox 4">
            <a:extLst>
              <a:ext uri="{FF2B5EF4-FFF2-40B4-BE49-F238E27FC236}">
                <a16:creationId xmlns:a16="http://schemas.microsoft.com/office/drawing/2014/main" id="{84D853EA-051E-4C2C-A795-79BCA3DA9B68}"/>
              </a:ext>
            </a:extLst>
          </p:cNvPr>
          <p:cNvSpPr txBox="1"/>
          <p:nvPr/>
        </p:nvSpPr>
        <p:spPr>
          <a:xfrm>
            <a:off x="2021607" y="470644"/>
            <a:ext cx="5551055" cy="417871"/>
          </a:xfrm>
          <a:prstGeom prst="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marL="0" marR="0" indent="449580" algn="ctr">
              <a:lnSpc>
                <a:spcPct val="115000"/>
              </a:lnSpc>
              <a:spcBef>
                <a:spcPts val="0"/>
              </a:spcBef>
              <a:spcAft>
                <a:spcPts val="0"/>
              </a:spcAft>
            </a:pPr>
            <a:r>
              <a:rPr lang="ru-RU" sz="2000" b="1"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Ҳужжатлар</a:t>
            </a:r>
            <a:r>
              <a:rPr lang="ru-RU" sz="2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ва</a:t>
            </a:r>
            <a:r>
              <a:rPr lang="ru-RU" sz="2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буюмларни</a:t>
            </a:r>
            <a:r>
              <a:rPr lang="ru-RU" sz="2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олиб</a:t>
            </a:r>
            <a:r>
              <a:rPr lang="ru-RU" sz="2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қўйиш</a:t>
            </a:r>
            <a:endParaRPr lang="en-US" sz="1600" dirty="0">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endParaRPr>
          </a:p>
        </p:txBody>
      </p:sp>
      <p:sp>
        <p:nvSpPr>
          <p:cNvPr id="9" name="TextBox 8">
            <a:extLst>
              <a:ext uri="{FF2B5EF4-FFF2-40B4-BE49-F238E27FC236}">
                <a16:creationId xmlns:a16="http://schemas.microsoft.com/office/drawing/2014/main" id="{1E046483-99E4-414E-A041-AEE0FF4F5E65}"/>
              </a:ext>
            </a:extLst>
          </p:cNvPr>
          <p:cNvSpPr txBox="1"/>
          <p:nvPr/>
        </p:nvSpPr>
        <p:spPr>
          <a:xfrm>
            <a:off x="646836" y="1223436"/>
            <a:ext cx="4306164" cy="3139321"/>
          </a:xfrm>
          <a:prstGeom prst="rect">
            <a:avLst/>
          </a:prstGeom>
          <a:solidFill>
            <a:schemeClr val="accent5">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just"/>
            <a:r>
              <a:rPr lang="en-US"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Ҳужжатлар</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ва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ёки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буюмларни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олиб</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қўйиш</a:t>
            </a:r>
            <a:r>
              <a:rPr lang="ru-RU" dirty="0">
                <a:solidFill>
                  <a:schemeClr val="bg1"/>
                </a:solidFill>
                <a:latin typeface="Times New Roman" panose="02020603050405020304" pitchFamily="18" charset="0"/>
                <a:cs typeface="Times New Roman" panose="02020603050405020304" pitchFamily="18" charset="0"/>
              </a:rPr>
              <a:t> улар </a:t>
            </a:r>
            <a:r>
              <a:rPr lang="ru-RU" dirty="0" err="1">
                <a:solidFill>
                  <a:schemeClr val="bg1"/>
                </a:solidFill>
                <a:latin typeface="Times New Roman" panose="02020603050405020304" pitchFamily="18" charset="0"/>
                <a:cs typeface="Times New Roman" panose="02020603050405020304" pitchFamily="18" charset="0"/>
              </a:rPr>
              <a:t>солиққа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оид</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ҳуқуқбузарлик</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предмети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бўлган</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ҳолларда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сайёр</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солиқ</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текширувини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ўтказувчи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мансабдор</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шахс</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томонидан</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қабул</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қилинган</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қарор</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асосида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амалга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оширилиши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мумкин</a:t>
            </a:r>
            <a:r>
              <a:rPr lang="ru-RU" dirty="0">
                <a:solidFill>
                  <a:schemeClr val="bg1"/>
                </a:solidFill>
                <a:latin typeface="Times New Roman" panose="02020603050405020304" pitchFamily="18" charset="0"/>
                <a:cs typeface="Times New Roman" panose="02020603050405020304" pitchFamily="18" charset="0"/>
              </a:rPr>
              <a:t>. </a:t>
            </a:r>
          </a:p>
          <a:p>
            <a:pPr algn="just"/>
            <a:r>
              <a:rPr lang="en-US"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Сайёр</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солиқ</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текшируви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жараёнида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ҳужжатлар</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ва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ёки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буюмларни</a:t>
            </a:r>
            <a:r>
              <a:rPr lang="ru-RU" dirty="0">
                <a:solidFill>
                  <a:schemeClr val="bg1"/>
                </a:solidFill>
                <a:latin typeface="Times New Roman" panose="02020603050405020304" pitchFamily="18" charset="0"/>
                <a:cs typeface="Times New Roman" panose="02020603050405020304" pitchFamily="18" charset="0"/>
              </a:rPr>
              <a:t> тунги </a:t>
            </a:r>
            <a:r>
              <a:rPr lang="ru-RU" dirty="0" err="1">
                <a:solidFill>
                  <a:schemeClr val="bg1"/>
                </a:solidFill>
                <a:latin typeface="Times New Roman" panose="02020603050405020304" pitchFamily="18" charset="0"/>
                <a:cs typeface="Times New Roman" panose="02020603050405020304" pitchFamily="18" charset="0"/>
              </a:rPr>
              <a:t>вақтларда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соат</a:t>
            </a:r>
            <a:r>
              <a:rPr lang="ru-RU" dirty="0">
                <a:solidFill>
                  <a:schemeClr val="bg1"/>
                </a:solidFill>
                <a:latin typeface="Times New Roman" panose="02020603050405020304" pitchFamily="18" charset="0"/>
                <a:cs typeface="Times New Roman" panose="02020603050405020304" pitchFamily="18" charset="0"/>
              </a:rPr>
              <a:t> 23.00 дан 06.00 га </a:t>
            </a:r>
            <a:r>
              <a:rPr lang="ru-RU" dirty="0" err="1">
                <a:solidFill>
                  <a:schemeClr val="bg1"/>
                </a:solidFill>
                <a:latin typeface="Times New Roman" panose="02020603050405020304" pitchFamily="18" charset="0"/>
                <a:cs typeface="Times New Roman" panose="02020603050405020304" pitchFamily="18" charset="0"/>
              </a:rPr>
              <a:t>қадар</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бўлган</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вақт</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оралиғида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олиб</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қўйишга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йўл</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қўйилмайди</a:t>
            </a:r>
            <a:r>
              <a:rPr lang="ru-RU" dirty="0">
                <a:solidFill>
                  <a:schemeClr val="bg1"/>
                </a:solidFill>
                <a:latin typeface="Times New Roman" panose="02020603050405020304" pitchFamily="18" charset="0"/>
                <a:cs typeface="Times New Roman" panose="02020603050405020304" pitchFamily="18" charset="0"/>
              </a:rPr>
              <a:t>.</a:t>
            </a:r>
          </a:p>
        </p:txBody>
      </p:sp>
      <p:sp>
        <p:nvSpPr>
          <p:cNvPr id="13" name="TextBox 12">
            <a:extLst>
              <a:ext uri="{FF2B5EF4-FFF2-40B4-BE49-F238E27FC236}">
                <a16:creationId xmlns:a16="http://schemas.microsoft.com/office/drawing/2014/main" id="{4451A63F-1BE5-4B3B-B199-D60953BDA2DF}"/>
              </a:ext>
            </a:extLst>
          </p:cNvPr>
          <p:cNvSpPr txBox="1"/>
          <p:nvPr/>
        </p:nvSpPr>
        <p:spPr>
          <a:xfrm>
            <a:off x="5231829" y="1206951"/>
            <a:ext cx="3863019" cy="5355312"/>
          </a:xfrm>
          <a:prstGeom prst="rect">
            <a:avLst/>
          </a:prstGeom>
          <a:solidFill>
            <a:schemeClr val="accent1">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just"/>
            <a:r>
              <a:rPr lang="en-US"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Ҳужжатлар</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ва</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буюмларни</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олиб</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қўйиш</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холислар</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ҳамда</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ҳужжатлари</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ва</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буюмларини</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олиб</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қўйиш</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амалга</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оширилаётган</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шахслар</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иштирокида</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ўтказилади</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Зарур</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бўлган</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ҳолларда</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олиб</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қўйишни</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амалга</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оширишда</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иштирок</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этиш</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учун</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мутахассис</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таклиф</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этилади</a:t>
            </a:r>
            <a:r>
              <a:rPr lang="ru-RU" sz="1900" dirty="0">
                <a:solidFill>
                  <a:schemeClr val="bg1"/>
                </a:solidFill>
                <a:latin typeface="Times New Roman" panose="02020603050405020304" pitchFamily="18" charset="0"/>
                <a:cs typeface="Times New Roman" panose="02020603050405020304" pitchFamily="18" charset="0"/>
              </a:rPr>
              <a:t>.</a:t>
            </a:r>
          </a:p>
          <a:p>
            <a:pPr algn="just"/>
            <a:r>
              <a:rPr lang="en-US"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Ҳужжатлар</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ва</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буюмларни</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олиб</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қўйиш</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бошлангунига</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қадар</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сайёр</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солиқ</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текширувини</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ўтказувчи</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мансабдор</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шахс</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солиқ</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тўловчига</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ҳужжатлар</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ва</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буюмларни</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олиб</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қўйишни</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амалга</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ошириш</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тўғрисидаги</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қарорни</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тақдим</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этади</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ҳамда</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унинг</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ҳуқуқ</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ва</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мажбуриятларини</a:t>
            </a:r>
            <a:r>
              <a:rPr lang="ru-RU" sz="1900" dirty="0">
                <a:solidFill>
                  <a:schemeClr val="bg1"/>
                </a:solidFill>
                <a:latin typeface="Times New Roman" panose="02020603050405020304" pitchFamily="18" charset="0"/>
                <a:cs typeface="Times New Roman" panose="02020603050405020304" pitchFamily="18" charset="0"/>
              </a:rPr>
              <a:t> </a:t>
            </a:r>
            <a:r>
              <a:rPr lang="ru-RU" sz="1900" dirty="0" err="1">
                <a:solidFill>
                  <a:schemeClr val="bg1"/>
                </a:solidFill>
                <a:latin typeface="Times New Roman" panose="02020603050405020304" pitchFamily="18" charset="0"/>
                <a:cs typeface="Times New Roman" panose="02020603050405020304" pitchFamily="18" charset="0"/>
              </a:rPr>
              <a:t>тушунтиради</a:t>
            </a:r>
            <a:r>
              <a:rPr lang="ru-RU" sz="1900" dirty="0">
                <a:solidFill>
                  <a:schemeClr val="bg1"/>
                </a:solidFill>
                <a:latin typeface="Times New Roman" panose="02020603050405020304" pitchFamily="18" charset="0"/>
                <a:cs typeface="Times New Roman" panose="02020603050405020304" pitchFamily="18" charset="0"/>
              </a:rPr>
              <a:t>.</a:t>
            </a:r>
          </a:p>
        </p:txBody>
      </p:sp>
      <p:pic>
        <p:nvPicPr>
          <p:cNvPr id="3074" name="Picture 2" descr="Восстановление кадровой документации | «Скай Лайн Консалтинг»">
            <a:extLst>
              <a:ext uri="{FF2B5EF4-FFF2-40B4-BE49-F238E27FC236}">
                <a16:creationId xmlns:a16="http://schemas.microsoft.com/office/drawing/2014/main" id="{BDF418D3-AB9E-4E77-8891-0F5020666F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6836" y="4573021"/>
            <a:ext cx="4306163" cy="21230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761820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EC860808-1860-4CC0-A816-AD9327589BA2}"/>
              </a:ext>
            </a:extLst>
          </p:cNvPr>
          <p:cNvSpPr>
            <a:spLocks noGrp="1"/>
          </p:cNvSpPr>
          <p:nvPr>
            <p:ph type="sldNum" sz="quarter" idx="12"/>
          </p:nvPr>
        </p:nvSpPr>
        <p:spPr/>
        <p:txBody>
          <a:bodyPr/>
          <a:lstStyle/>
          <a:p>
            <a:fld id="{D0B7D445-5B54-4720-9DF2-150774AB8E36}" type="slidenum">
              <a:rPr lang="ru-RU" smtClean="0"/>
              <a:t>14</a:t>
            </a:fld>
            <a:endParaRPr lang="ru-RU"/>
          </a:p>
        </p:txBody>
      </p:sp>
      <p:sp>
        <p:nvSpPr>
          <p:cNvPr id="7" name="TextBox 6">
            <a:extLst>
              <a:ext uri="{FF2B5EF4-FFF2-40B4-BE49-F238E27FC236}">
                <a16:creationId xmlns:a16="http://schemas.microsoft.com/office/drawing/2014/main" id="{E711964F-D4CA-4034-AEFA-CCFA7EB46AAA}"/>
              </a:ext>
            </a:extLst>
          </p:cNvPr>
          <p:cNvSpPr txBox="1"/>
          <p:nvPr/>
        </p:nvSpPr>
        <p:spPr>
          <a:xfrm>
            <a:off x="2327560" y="400796"/>
            <a:ext cx="5551055" cy="771814"/>
          </a:xfrm>
          <a:prstGeom prst="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indent="449580" algn="ctr">
              <a:lnSpc>
                <a:spcPct val="115000"/>
              </a:lnSpc>
            </a:pPr>
            <a:r>
              <a:rPr lang="ru-RU" sz="2000" b="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Активлар</a:t>
            </a:r>
            <a:r>
              <a:rPr lang="ru-RU"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ва</a:t>
            </a:r>
            <a:r>
              <a:rPr lang="ru-RU"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мажбуриятларни</a:t>
            </a:r>
            <a:r>
              <a:rPr lang="ru-RU"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инвентаризациядан</a:t>
            </a:r>
            <a:r>
              <a:rPr lang="ru-RU"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ўтказиш</a:t>
            </a:r>
            <a:endParaRPr lang="en-US" sz="1600" dirty="0">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endParaRPr>
          </a:p>
        </p:txBody>
      </p:sp>
      <p:sp>
        <p:nvSpPr>
          <p:cNvPr id="3" name="Прямоугольник 2"/>
          <p:cNvSpPr/>
          <p:nvPr/>
        </p:nvSpPr>
        <p:spPr>
          <a:xfrm>
            <a:off x="828957" y="1416567"/>
            <a:ext cx="8492836" cy="1477328"/>
          </a:xfrm>
          <a:prstGeom prst="rect">
            <a:avLst/>
          </a:prstGeom>
          <a:solidFill>
            <a:schemeClr val="accent5">
              <a:lumMod val="60000"/>
              <a:lumOff val="40000"/>
            </a:schemeClr>
          </a:solidFill>
          <a:ln w="19050">
            <a:solidFill>
              <a:srgbClr val="FF0000"/>
            </a:solidFill>
          </a:ln>
        </p:spPr>
        <p:txBody>
          <a:bodyPr wrap="square">
            <a:spAutoFit/>
          </a:bodyPr>
          <a:lstStyle/>
          <a:p>
            <a:pPr algn="just"/>
            <a:r>
              <a:rPr lang="en-US" dirty="0" smtClean="0">
                <a:solidFill>
                  <a:schemeClr val="bg1"/>
                </a:solidFill>
                <a:latin typeface="Times New Roman" panose="02020603050405020304" pitchFamily="18" charset="0"/>
                <a:cs typeface="Times New Roman" panose="02020603050405020304" pitchFamily="18" charset="0"/>
              </a:rPr>
              <a:t>	</a:t>
            </a:r>
            <a:r>
              <a:rPr lang="ru-RU" dirty="0" err="1" smtClean="0">
                <a:solidFill>
                  <a:schemeClr val="bg1"/>
                </a:solidFill>
                <a:latin typeface="Times New Roman" panose="02020603050405020304" pitchFamily="18" charset="0"/>
                <a:cs typeface="Times New Roman" panose="02020603050405020304" pitchFamily="18" charset="0"/>
              </a:rPr>
              <a:t>Асосий</a:t>
            </a:r>
            <a:r>
              <a:rPr lang="ru-RU" dirty="0" smtClean="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воситалар</a:t>
            </a:r>
            <a:r>
              <a:rPr lang="ru-RU" dirty="0">
                <a:solidFill>
                  <a:schemeClr val="bg1"/>
                </a:solidFill>
                <a:latin typeface="Times New Roman" panose="02020603050405020304" pitchFamily="18" charset="0"/>
                <a:cs typeface="Times New Roman" panose="02020603050405020304" pitchFamily="18" charset="0"/>
              </a:rPr>
              <a:t>, товар-</a:t>
            </a:r>
            <a:r>
              <a:rPr lang="ru-RU" dirty="0" err="1">
                <a:solidFill>
                  <a:schemeClr val="bg1"/>
                </a:solidFill>
                <a:latin typeface="Times New Roman" panose="02020603050405020304" pitchFamily="18" charset="0"/>
                <a:cs typeface="Times New Roman" panose="02020603050405020304" pitchFamily="18" charset="0"/>
              </a:rPr>
              <a:t>моддий</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бойликлар</a:t>
            </a:r>
            <a:r>
              <a:rPr lang="ru-RU" dirty="0">
                <a:solidFill>
                  <a:schemeClr val="bg1"/>
                </a:solidFill>
                <a:latin typeface="Times New Roman" panose="02020603050405020304" pitchFamily="18" charset="0"/>
                <a:cs typeface="Times New Roman" panose="02020603050405020304" pitchFamily="18" charset="0"/>
              </a:rPr>
              <a:t>, пул </a:t>
            </a:r>
            <a:r>
              <a:rPr lang="ru-RU" dirty="0" err="1">
                <a:solidFill>
                  <a:schemeClr val="bg1"/>
                </a:solidFill>
                <a:latin typeface="Times New Roman" panose="02020603050405020304" pitchFamily="18" charset="0"/>
                <a:cs typeface="Times New Roman" panose="02020603050405020304" pitchFamily="18" charset="0"/>
              </a:rPr>
              <a:t>маблағлари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ва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ҳисоб-китобларни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инвентаризациядан</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ўтказиш</a:t>
            </a:r>
            <a:r>
              <a:rPr lang="ru-RU" dirty="0">
                <a:solidFill>
                  <a:schemeClr val="bg1"/>
                </a:solidFill>
                <a:latin typeface="Times New Roman" panose="02020603050405020304" pitchFamily="18" charset="0"/>
                <a:cs typeface="Times New Roman" panose="02020603050405020304" pitchFamily="18" charset="0"/>
              </a:rPr>
              <a:t> мол-</a:t>
            </a:r>
            <a:r>
              <a:rPr lang="ru-RU" dirty="0" err="1">
                <a:solidFill>
                  <a:schemeClr val="bg1"/>
                </a:solidFill>
                <a:latin typeface="Times New Roman" panose="02020603050405020304" pitchFamily="18" charset="0"/>
                <a:cs typeface="Times New Roman" panose="02020603050405020304" pitchFamily="18" charset="0"/>
              </a:rPr>
              <a:t>мулкнинг</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ҳақиқатда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мавжудлигини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аниқлаш</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ҳақиқатда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мавжуд</a:t>
            </a:r>
            <a:r>
              <a:rPr lang="ru-RU" dirty="0">
                <a:solidFill>
                  <a:schemeClr val="bg1"/>
                </a:solidFill>
                <a:latin typeface="Times New Roman" panose="02020603050405020304" pitchFamily="18" charset="0"/>
                <a:cs typeface="Times New Roman" panose="02020603050405020304" pitchFamily="18" charset="0"/>
              </a:rPr>
              <a:t> мол-</a:t>
            </a:r>
            <a:r>
              <a:rPr lang="ru-RU" dirty="0" err="1">
                <a:solidFill>
                  <a:schemeClr val="bg1"/>
                </a:solidFill>
                <a:latin typeface="Times New Roman" panose="02020603050405020304" pitchFamily="18" charset="0"/>
                <a:cs typeface="Times New Roman" panose="02020603050405020304" pitchFamily="18" charset="0"/>
              </a:rPr>
              <a:t>мулкни</a:t>
            </a:r>
            <a:r>
              <a:rPr lang="ru-RU" dirty="0">
                <a:solidFill>
                  <a:schemeClr val="bg1"/>
                </a:solidFill>
                <a:latin typeface="Times New Roman" panose="02020603050405020304" pitchFamily="18" charset="0"/>
                <a:cs typeface="Times New Roman" panose="02020603050405020304" pitchFamily="18" charset="0"/>
              </a:rPr>
              <a:t> бухгалтерия </a:t>
            </a:r>
            <a:r>
              <a:rPr lang="ru-RU" dirty="0" err="1">
                <a:solidFill>
                  <a:schemeClr val="bg1"/>
                </a:solidFill>
                <a:latin typeface="Times New Roman" panose="02020603050405020304" pitchFamily="18" charset="0"/>
                <a:cs typeface="Times New Roman" panose="02020603050405020304" pitchFamily="18" charset="0"/>
              </a:rPr>
              <a:t>ҳисоби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маълумотлари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билан</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солиштириш</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мажбуриятлар</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ҳисобда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тўғри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акс</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эттирилганлигини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текшириш</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мақсадида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ўтказилади</a:t>
            </a:r>
            <a:r>
              <a:rPr lang="ru-RU" dirty="0">
                <a:solidFill>
                  <a:schemeClr val="bg1"/>
                </a:solidFill>
                <a:latin typeface="Times New Roman" panose="02020603050405020304" pitchFamily="18" charset="0"/>
                <a:cs typeface="Times New Roman" panose="02020603050405020304" pitchFamily="18" charset="0"/>
              </a:rPr>
              <a:t>.</a:t>
            </a:r>
          </a:p>
        </p:txBody>
      </p:sp>
      <p:sp>
        <p:nvSpPr>
          <p:cNvPr id="6" name="Прямоугольник 5"/>
          <p:cNvSpPr/>
          <p:nvPr/>
        </p:nvSpPr>
        <p:spPr>
          <a:xfrm>
            <a:off x="828957" y="2960903"/>
            <a:ext cx="8492836" cy="1200329"/>
          </a:xfrm>
          <a:prstGeom prst="rect">
            <a:avLst/>
          </a:prstGeom>
          <a:solidFill>
            <a:schemeClr val="accent5">
              <a:lumMod val="60000"/>
              <a:lumOff val="40000"/>
            </a:schemeClr>
          </a:solidFill>
          <a:ln w="19050">
            <a:solidFill>
              <a:srgbClr val="FF0000"/>
            </a:solidFill>
          </a:ln>
        </p:spPr>
        <p:txBody>
          <a:bodyPr wrap="square">
            <a:spAutoFit/>
          </a:bodyPr>
          <a:lstStyle/>
          <a:p>
            <a:pPr algn="just"/>
            <a:r>
              <a:rPr lang="en-US" dirty="0" smtClean="0">
                <a:solidFill>
                  <a:schemeClr val="bg1"/>
                </a:solidFill>
                <a:latin typeface="Times New Roman" panose="02020603050405020304" pitchFamily="18" charset="0"/>
                <a:cs typeface="Times New Roman" panose="02020603050405020304" pitchFamily="18" charset="0"/>
              </a:rPr>
              <a:t>	</a:t>
            </a:r>
            <a:r>
              <a:rPr lang="ru-RU" dirty="0" err="1" smtClean="0">
                <a:solidFill>
                  <a:schemeClr val="bg1"/>
                </a:solidFill>
                <a:latin typeface="Times New Roman" panose="02020603050405020304" pitchFamily="18" charset="0"/>
                <a:cs typeface="Times New Roman" panose="02020603050405020304" pitchFamily="18" charset="0"/>
              </a:rPr>
              <a:t>Асосий</a:t>
            </a:r>
            <a:r>
              <a:rPr lang="ru-RU" dirty="0" smtClean="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воситалар</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хом</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ашё</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материаллар</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тайёр</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маҳсулот</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товарлар</a:t>
            </a:r>
            <a:r>
              <a:rPr lang="ru-RU" dirty="0">
                <a:solidFill>
                  <a:schemeClr val="bg1"/>
                </a:solidFill>
                <a:latin typeface="Times New Roman" panose="02020603050405020304" pitchFamily="18" charset="0"/>
                <a:cs typeface="Times New Roman" panose="02020603050405020304" pitchFamily="18" charset="0"/>
              </a:rPr>
              <a:t>, пул </a:t>
            </a:r>
            <a:r>
              <a:rPr lang="ru-RU" dirty="0" err="1">
                <a:solidFill>
                  <a:schemeClr val="bg1"/>
                </a:solidFill>
                <a:latin typeface="Times New Roman" panose="02020603050405020304" pitchFamily="18" charset="0"/>
                <a:cs typeface="Times New Roman" panose="02020603050405020304" pitchFamily="18" charset="0"/>
              </a:rPr>
              <a:t>маблағлари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ва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бошқа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бойликларни</a:t>
            </a:r>
            <a:r>
              <a:rPr lang="ru-RU" dirty="0">
                <a:solidFill>
                  <a:schemeClr val="bg1"/>
                </a:solidFill>
                <a:latin typeface="Times New Roman" panose="02020603050405020304" pitchFamily="18" charset="0"/>
                <a:cs typeface="Times New Roman" panose="02020603050405020304" pitchFamily="18" charset="0"/>
              </a:rPr>
              <a:t> инвентаризация </a:t>
            </a:r>
            <a:r>
              <a:rPr lang="ru-RU" dirty="0" err="1">
                <a:solidFill>
                  <a:schemeClr val="bg1"/>
                </a:solidFill>
                <a:latin typeface="Times New Roman" panose="02020603050405020304" pitchFamily="18" charset="0"/>
                <a:cs typeface="Times New Roman" panose="02020603050405020304" pitchFamily="18" charset="0"/>
              </a:rPr>
              <a:t>қилиш</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уларнинг</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ҳар</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бир</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жойлашган</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жойи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ва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ана</a:t>
            </a:r>
            <a:r>
              <a:rPr lang="ru-RU" dirty="0">
                <a:solidFill>
                  <a:schemeClr val="bg1"/>
                </a:solidFill>
                <a:latin typeface="Times New Roman" panose="02020603050405020304" pitchFamily="18" charset="0"/>
                <a:cs typeface="Times New Roman" panose="02020603050405020304" pitchFamily="18" charset="0"/>
              </a:rPr>
              <a:t> шу </a:t>
            </a:r>
            <a:r>
              <a:rPr lang="ru-RU" dirty="0" err="1">
                <a:solidFill>
                  <a:schemeClr val="bg1"/>
                </a:solidFill>
                <a:latin typeface="Times New Roman" panose="02020603050405020304" pitchFamily="18" charset="0"/>
                <a:cs typeface="Times New Roman" panose="02020603050405020304" pitchFamily="18" charset="0"/>
              </a:rPr>
              <a:t>бойликларни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сақлаётган</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жавобгар</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шахс</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бўйича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ўтказилади</a:t>
            </a:r>
            <a:r>
              <a:rPr lang="ru-RU" dirty="0">
                <a:solidFill>
                  <a:schemeClr val="bg1"/>
                </a:solidFill>
                <a:latin typeface="Times New Roman" panose="02020603050405020304" pitchFamily="18" charset="0"/>
                <a:cs typeface="Times New Roman" panose="02020603050405020304" pitchFamily="18" charset="0"/>
              </a:rPr>
              <a:t>.</a:t>
            </a:r>
          </a:p>
        </p:txBody>
      </p:sp>
      <p:pic>
        <p:nvPicPr>
          <p:cNvPr id="9" name="Рисунок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0225" y="4386470"/>
            <a:ext cx="2857500" cy="2288653"/>
          </a:xfrm>
          <a:prstGeom prst="rect">
            <a:avLst/>
          </a:prstGeom>
        </p:spPr>
      </p:pic>
      <p:pic>
        <p:nvPicPr>
          <p:cNvPr id="13" name="Рисунок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8958" y="4413277"/>
            <a:ext cx="2658128" cy="2261845"/>
          </a:xfrm>
          <a:prstGeom prst="rect">
            <a:avLst/>
          </a:prstGeom>
        </p:spPr>
      </p:pic>
      <p:pic>
        <p:nvPicPr>
          <p:cNvPr id="18" name="Рисунок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30866" y="4386470"/>
            <a:ext cx="2490928" cy="2288652"/>
          </a:xfrm>
          <a:prstGeom prst="rect">
            <a:avLst/>
          </a:prstGeom>
        </p:spPr>
      </p:pic>
    </p:spTree>
    <p:extLst>
      <p:ext uri="{BB962C8B-B14F-4D97-AF65-F5344CB8AC3E}">
        <p14:creationId xmlns:p14="http://schemas.microsoft.com/office/powerpoint/2010/main" val="107598106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EC860808-1860-4CC0-A816-AD9327589BA2}"/>
              </a:ext>
            </a:extLst>
          </p:cNvPr>
          <p:cNvSpPr>
            <a:spLocks noGrp="1"/>
          </p:cNvSpPr>
          <p:nvPr>
            <p:ph type="sldNum" sz="quarter" idx="12"/>
          </p:nvPr>
        </p:nvSpPr>
        <p:spPr/>
        <p:txBody>
          <a:bodyPr/>
          <a:lstStyle/>
          <a:p>
            <a:fld id="{D0B7D445-5B54-4720-9DF2-150774AB8E36}" type="slidenum">
              <a:rPr lang="ru-RU" smtClean="0"/>
              <a:t>15</a:t>
            </a:fld>
            <a:endParaRPr lang="ru-RU"/>
          </a:p>
        </p:txBody>
      </p:sp>
      <p:sp>
        <p:nvSpPr>
          <p:cNvPr id="7" name="TextBox 6">
            <a:extLst>
              <a:ext uri="{FF2B5EF4-FFF2-40B4-BE49-F238E27FC236}">
                <a16:creationId xmlns:a16="http://schemas.microsoft.com/office/drawing/2014/main" id="{E711964F-D4CA-4034-AEFA-CCFA7EB46AAA}"/>
              </a:ext>
            </a:extLst>
          </p:cNvPr>
          <p:cNvSpPr txBox="1"/>
          <p:nvPr/>
        </p:nvSpPr>
        <p:spPr>
          <a:xfrm>
            <a:off x="2327561" y="494853"/>
            <a:ext cx="5551055" cy="771814"/>
          </a:xfrm>
          <a:prstGeom prst="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marL="0" marR="0" indent="449580" algn="ctr">
              <a:lnSpc>
                <a:spcPct val="115000"/>
              </a:lnSpc>
              <a:spcBef>
                <a:spcPts val="0"/>
              </a:spcBef>
              <a:spcAft>
                <a:spcPts val="0"/>
              </a:spcAft>
            </a:pPr>
            <a:r>
              <a:rPr lang="ru-RU" sz="2000" b="1"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Сайёр</a:t>
            </a:r>
            <a:r>
              <a:rPr lang="ru-RU" sz="2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солиқ</a:t>
            </a:r>
            <a:r>
              <a:rPr lang="ru-RU" sz="2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текшируви</a:t>
            </a:r>
            <a:r>
              <a:rPr lang="ru-RU" sz="2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натижаларини</a:t>
            </a:r>
            <a:r>
              <a:rPr lang="ru-RU" sz="2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расмийлаштириш</a:t>
            </a:r>
            <a:endParaRPr lang="en-US" sz="1600" dirty="0">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endParaRPr>
          </a:p>
        </p:txBody>
      </p:sp>
      <p:sp>
        <p:nvSpPr>
          <p:cNvPr id="11" name="TextBox 10">
            <a:extLst>
              <a:ext uri="{FF2B5EF4-FFF2-40B4-BE49-F238E27FC236}">
                <a16:creationId xmlns:a16="http://schemas.microsoft.com/office/drawing/2014/main" id="{06AEE95C-52EF-4802-A86D-419563F6DDEB}"/>
              </a:ext>
            </a:extLst>
          </p:cNvPr>
          <p:cNvSpPr txBox="1"/>
          <p:nvPr/>
        </p:nvSpPr>
        <p:spPr>
          <a:xfrm>
            <a:off x="636152" y="1931103"/>
            <a:ext cx="2847109" cy="4524315"/>
          </a:xfrm>
          <a:prstGeom prst="rect">
            <a:avLst/>
          </a:prstGeom>
          <a:effectLst>
            <a:outerShdw blurRad="63500" sx="102000" sy="102000" algn="c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en-US"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Сайёр</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солиқ</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текшируви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натижалари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бўйича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сайёр</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солиқ</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текширувини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ўтказувчи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мансабдор</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шахс</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томонидан</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Ўзбекистон</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Республикаси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Вазирлар</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Маҳкамасининг</a:t>
            </a:r>
            <a:r>
              <a:rPr lang="ru-RU" dirty="0">
                <a:solidFill>
                  <a:schemeClr val="bg1"/>
                </a:solidFill>
                <a:latin typeface="Times New Roman" panose="02020603050405020304" pitchFamily="18" charset="0"/>
                <a:cs typeface="Times New Roman" panose="02020603050405020304" pitchFamily="18" charset="0"/>
              </a:rPr>
              <a:t> 2021 </a:t>
            </a:r>
            <a:r>
              <a:rPr lang="ru-RU" dirty="0" err="1">
                <a:solidFill>
                  <a:schemeClr val="bg1"/>
                </a:solidFill>
                <a:latin typeface="Times New Roman" panose="02020603050405020304" pitchFamily="18" charset="0"/>
                <a:cs typeface="Times New Roman" panose="02020603050405020304" pitchFamily="18" charset="0"/>
              </a:rPr>
              <a:t>йил</a:t>
            </a:r>
            <a:r>
              <a:rPr lang="ru-RU" dirty="0">
                <a:solidFill>
                  <a:schemeClr val="bg1"/>
                </a:solidFill>
                <a:latin typeface="Times New Roman" panose="02020603050405020304" pitchFamily="18" charset="0"/>
                <a:cs typeface="Times New Roman" panose="02020603050405020304" pitchFamily="18" charset="0"/>
              </a:rPr>
              <a:t> 7 </a:t>
            </a:r>
            <a:r>
              <a:rPr lang="ru-RU" dirty="0" err="1">
                <a:solidFill>
                  <a:schemeClr val="bg1"/>
                </a:solidFill>
                <a:latin typeface="Times New Roman" panose="02020603050405020304" pitchFamily="18" charset="0"/>
                <a:cs typeface="Times New Roman" panose="02020603050405020304" pitchFamily="18" charset="0"/>
              </a:rPr>
              <a:t>январдаги</a:t>
            </a:r>
            <a:r>
              <a:rPr lang="ru-RU" dirty="0">
                <a:solidFill>
                  <a:schemeClr val="bg1"/>
                </a:solidFill>
                <a:latin typeface="Times New Roman" panose="02020603050405020304" pitchFamily="18" charset="0"/>
                <a:cs typeface="Times New Roman" panose="02020603050405020304" pitchFamily="18" charset="0"/>
              </a:rPr>
              <a:t> 1-сон </a:t>
            </a:r>
            <a:r>
              <a:rPr lang="ru-RU" dirty="0" err="1">
                <a:solidFill>
                  <a:schemeClr val="bg1"/>
                </a:solidFill>
                <a:latin typeface="Times New Roman" panose="02020603050405020304" pitchFamily="18" charset="0"/>
                <a:cs typeface="Times New Roman" panose="02020603050405020304" pitchFamily="18" charset="0"/>
              </a:rPr>
              <a:t>қарори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билан</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тасдиқланган</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Солиқ</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текширувларини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ташкил</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этиш</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ва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ўтказиш</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тартиби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тўғрисида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ги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Низомга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мувофиқ</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шаклда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сайёр</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солиқ</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текшируви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далолатномаси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тузилади</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78C34478-B982-49C5-BCC4-D1C23A45A532}"/>
              </a:ext>
            </a:extLst>
          </p:cNvPr>
          <p:cNvSpPr txBox="1"/>
          <p:nvPr/>
        </p:nvSpPr>
        <p:spPr>
          <a:xfrm>
            <a:off x="3629890" y="1931103"/>
            <a:ext cx="6068291" cy="4524315"/>
          </a:xfrm>
          <a:prstGeom prst="rect">
            <a:avLst/>
          </a:prstGeom>
          <a:effectLst>
            <a:outerShdw blurRad="63500" sx="102000" sy="102000" algn="c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en-US"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Сайёр</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солиқ</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текшируви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далолатномаси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икки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нусхада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тузилади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ва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солиқ</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органи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мансабдор</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шахслари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ҳамда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солиқ</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тўловчи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томонидан</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имзоланади</a:t>
            </a:r>
            <a:r>
              <a:rPr lang="ru-RU" dirty="0">
                <a:solidFill>
                  <a:schemeClr val="bg1"/>
                </a:solidFill>
                <a:latin typeface="Times New Roman" panose="02020603050405020304" pitchFamily="18" charset="0"/>
                <a:cs typeface="Times New Roman" panose="02020603050405020304" pitchFamily="18" charset="0"/>
              </a:rPr>
              <a:t>.</a:t>
            </a:r>
          </a:p>
          <a:p>
            <a:pPr algn="just"/>
            <a:r>
              <a:rPr lang="ru-RU" dirty="0" err="1">
                <a:solidFill>
                  <a:schemeClr val="bg1"/>
                </a:solidFill>
                <a:latin typeface="Times New Roman" panose="02020603050405020304" pitchFamily="18" charset="0"/>
                <a:cs typeface="Times New Roman" panose="02020603050405020304" pitchFamily="18" charset="0"/>
              </a:rPr>
              <a:t>Сайёр</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солиқ</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текшируви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далолатномасининг</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бир</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нусхаси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солиқ</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тўловчига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далолатнома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билан</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танишиб</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чиқиб</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уни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олганлиги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ва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санаси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кўрсатилган</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имзоси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орқали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топширилади</a:t>
            </a:r>
            <a:r>
              <a:rPr lang="ru-RU" dirty="0">
                <a:solidFill>
                  <a:schemeClr val="bg1"/>
                </a:solidFill>
                <a:latin typeface="Times New Roman" panose="02020603050405020304" pitchFamily="18" charset="0"/>
                <a:cs typeface="Times New Roman" panose="02020603050405020304" pitchFamily="18" charset="0"/>
              </a:rPr>
              <a:t>.</a:t>
            </a:r>
          </a:p>
          <a:p>
            <a:pPr algn="just"/>
            <a:r>
              <a:rPr lang="en-US"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Солиқ</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тўловчи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сайёр</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солиқ</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текшируви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далолатномасини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олишдан</a:t>
            </a:r>
            <a:r>
              <a:rPr lang="ru-RU" dirty="0">
                <a:solidFill>
                  <a:schemeClr val="bg1"/>
                </a:solidFill>
                <a:latin typeface="Times New Roman" panose="02020603050405020304" pitchFamily="18" charset="0"/>
                <a:cs typeface="Times New Roman" panose="02020603050405020304" pitchFamily="18" charset="0"/>
              </a:rPr>
              <a:t> бош </a:t>
            </a:r>
            <a:r>
              <a:rPr lang="ru-RU" dirty="0" err="1">
                <a:solidFill>
                  <a:schemeClr val="bg1"/>
                </a:solidFill>
                <a:latin typeface="Times New Roman" panose="02020603050405020304" pitchFamily="18" charset="0"/>
                <a:cs typeface="Times New Roman" panose="02020603050405020304" pitchFamily="18" charset="0"/>
              </a:rPr>
              <a:t>тортганда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солиқ</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текшируви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далолатномасига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тегишли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ёзув</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киритилади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ва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унинг</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бир</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нусхаси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солиқ</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тўловчига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солиқ</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тўловчининг</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шахсий</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кабинети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ёки</a:t>
            </a:r>
            <a:r>
              <a:rPr lang="ru-RU" dirty="0">
                <a:solidFill>
                  <a:schemeClr val="bg1"/>
                </a:solidFill>
                <a:latin typeface="Times New Roman" panose="02020603050405020304" pitchFamily="18" charset="0"/>
                <a:cs typeface="Times New Roman" panose="02020603050405020304" pitchFamily="18" charset="0"/>
              </a:rPr>
              <a:t> почта </a:t>
            </a:r>
            <a:r>
              <a:rPr lang="ru-RU" dirty="0" err="1">
                <a:solidFill>
                  <a:schemeClr val="bg1"/>
                </a:solidFill>
                <a:latin typeface="Times New Roman" panose="02020603050405020304" pitchFamily="18" charset="0"/>
                <a:cs typeface="Times New Roman" panose="02020603050405020304" pitchFamily="18" charset="0"/>
              </a:rPr>
              <a:t>орқали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буюртма</a:t>
            </a:r>
            <a:r>
              <a:rPr lang="ru-RU" dirty="0">
                <a:solidFill>
                  <a:schemeClr val="bg1"/>
                </a:solidFill>
                <a:latin typeface="Times New Roman" panose="02020603050405020304" pitchFamily="18" charset="0"/>
                <a:cs typeface="Times New Roman" panose="02020603050405020304" pitchFamily="18" charset="0"/>
              </a:rPr>
              <a:t> хат </a:t>
            </a:r>
            <a:r>
              <a:rPr lang="ru-RU" dirty="0" err="1">
                <a:solidFill>
                  <a:schemeClr val="bg1"/>
                </a:solidFill>
                <a:latin typeface="Times New Roman" panose="02020603050405020304" pitchFamily="18" charset="0"/>
                <a:cs typeface="Times New Roman" panose="02020603050405020304" pitchFamily="18" charset="0"/>
              </a:rPr>
              <a:t>билан</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юборилади</a:t>
            </a:r>
            <a:r>
              <a:rPr lang="ru-RU" dirty="0">
                <a:solidFill>
                  <a:schemeClr val="bg1"/>
                </a:solidFill>
                <a:latin typeface="Times New Roman" panose="02020603050405020304" pitchFamily="18" charset="0"/>
                <a:cs typeface="Times New Roman" panose="02020603050405020304" pitchFamily="18" charset="0"/>
              </a:rPr>
              <a:t>.</a:t>
            </a:r>
          </a:p>
          <a:p>
            <a:pPr algn="just"/>
            <a:r>
              <a:rPr lang="ru-RU" dirty="0" err="1">
                <a:solidFill>
                  <a:schemeClr val="bg1"/>
                </a:solidFill>
                <a:latin typeface="Times New Roman" panose="02020603050405020304" pitchFamily="18" charset="0"/>
                <a:cs typeface="Times New Roman" panose="02020603050405020304" pitchFamily="18" charset="0"/>
              </a:rPr>
              <a:t>Сайёр</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солиқ</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текшируви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далолатномаси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солиқ</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тўловчига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топширилган</a:t>
            </a:r>
            <a:r>
              <a:rPr lang="ru-RU" dirty="0">
                <a:solidFill>
                  <a:schemeClr val="bg1"/>
                </a:solidFill>
                <a:latin typeface="Times New Roman" panose="02020603050405020304" pitchFamily="18" charset="0"/>
                <a:cs typeface="Times New Roman" panose="02020603050405020304" pitchFamily="18" charset="0"/>
              </a:rPr>
              <a:t> кун </a:t>
            </a:r>
            <a:r>
              <a:rPr lang="ru-RU" dirty="0" err="1">
                <a:solidFill>
                  <a:schemeClr val="bg1"/>
                </a:solidFill>
                <a:latin typeface="Times New Roman" panose="02020603050405020304" pitchFamily="18" charset="0"/>
                <a:cs typeface="Times New Roman" panose="02020603050405020304" pitchFamily="18" charset="0"/>
              </a:rPr>
              <a:t>ёки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унга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юборилган</a:t>
            </a:r>
            <a:r>
              <a:rPr lang="ru-RU" dirty="0">
                <a:solidFill>
                  <a:schemeClr val="bg1"/>
                </a:solidFill>
                <a:latin typeface="Times New Roman" panose="02020603050405020304" pitchFamily="18" charset="0"/>
                <a:cs typeface="Times New Roman" panose="02020603050405020304" pitchFamily="18" charset="0"/>
              </a:rPr>
              <a:t> кун </a:t>
            </a:r>
            <a:r>
              <a:rPr lang="ru-RU" dirty="0" err="1">
                <a:solidFill>
                  <a:schemeClr val="bg1"/>
                </a:solidFill>
                <a:latin typeface="Times New Roman" panose="02020603050405020304" pitchFamily="18" charset="0"/>
                <a:cs typeface="Times New Roman" panose="02020603050405020304" pitchFamily="18" charset="0"/>
              </a:rPr>
              <a:t>солиқ</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текшируви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якунланган</a:t>
            </a:r>
            <a:r>
              <a:rPr lang="ru-RU" dirty="0">
                <a:solidFill>
                  <a:schemeClr val="bg1"/>
                </a:solidFill>
                <a:latin typeface="Times New Roman" panose="02020603050405020304" pitchFamily="18" charset="0"/>
                <a:cs typeface="Times New Roman" panose="02020603050405020304" pitchFamily="18" charset="0"/>
              </a:rPr>
              <a:t> кун </a:t>
            </a:r>
            <a:r>
              <a:rPr lang="ru-RU" dirty="0" err="1">
                <a:solidFill>
                  <a:schemeClr val="bg1"/>
                </a:solidFill>
                <a:latin typeface="Times New Roman" panose="02020603050405020304" pitchFamily="18" charset="0"/>
                <a:cs typeface="Times New Roman" panose="02020603050405020304" pitchFamily="18" charset="0"/>
              </a:rPr>
              <a:t>ҳисобланади</a:t>
            </a:r>
            <a:r>
              <a:rPr lang="ru-RU" dirty="0">
                <a:solidFill>
                  <a:schemeClr val="bg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2440805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660864358"/>
              </p:ext>
            </p:extLst>
          </p:nvPr>
        </p:nvGraphicFramePr>
        <p:xfrm>
          <a:off x="650085" y="977900"/>
          <a:ext cx="8694281" cy="50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Номер слайда 1"/>
          <p:cNvSpPr>
            <a:spLocks noGrp="1"/>
          </p:cNvSpPr>
          <p:nvPr>
            <p:ph type="sldNum" sz="quarter" idx="12"/>
          </p:nvPr>
        </p:nvSpPr>
        <p:spPr/>
        <p:txBody>
          <a:bodyPr/>
          <a:lstStyle/>
          <a:p>
            <a:fld id="{D0B7D445-5B54-4720-9DF2-150774AB8E36}" type="slidenum">
              <a:rPr lang="ru-RU" sz="2000" smtClean="0"/>
              <a:t>16</a:t>
            </a:fld>
            <a:endParaRPr lang="ru-RU" sz="2000"/>
          </a:p>
        </p:txBody>
      </p:sp>
    </p:spTree>
    <p:extLst>
      <p:ext uri="{BB962C8B-B14F-4D97-AF65-F5344CB8AC3E}">
        <p14:creationId xmlns:p14="http://schemas.microsoft.com/office/powerpoint/2010/main" val="225623347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D0B7D445-5B54-4720-9DF2-150774AB8E36}" type="slidenum">
              <a:rPr lang="ru-RU" sz="2000" smtClean="0"/>
              <a:t>2</a:t>
            </a:fld>
            <a:endParaRPr lang="ru-RU" sz="2000" dirty="0"/>
          </a:p>
        </p:txBody>
      </p:sp>
      <p:sp>
        <p:nvSpPr>
          <p:cNvPr id="8" name="Объект 2"/>
          <p:cNvSpPr txBox="1">
            <a:spLocks/>
          </p:cNvSpPr>
          <p:nvPr/>
        </p:nvSpPr>
        <p:spPr>
          <a:xfrm>
            <a:off x="411707" y="600075"/>
            <a:ext cx="9128077" cy="5841668"/>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fontScale="850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dk1"/>
                </a:solidFill>
                <a:latin typeface="+mn-lt"/>
                <a:ea typeface="+mn-ea"/>
                <a:cs typeface="+mn-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dk1"/>
                </a:solidFill>
                <a:latin typeface="+mn-lt"/>
                <a:ea typeface="+mn-ea"/>
                <a:cs typeface="+mn-cs"/>
              </a:defRPr>
            </a:lvl9pPr>
          </a:lstStyle>
          <a:p>
            <a:pPr marL="0" indent="0" algn="just">
              <a:buNone/>
            </a:pPr>
            <a:r>
              <a:rPr lang="uz-Cyrl-UZ" sz="3200" dirty="0">
                <a:latin typeface="Times New Roman" panose="02020603050405020304" pitchFamily="18" charset="0"/>
                <a:cs typeface="Times New Roman" panose="02020603050405020304" pitchFamily="18" charset="0"/>
              </a:rPr>
              <a:t>	</a:t>
            </a:r>
          </a:p>
          <a:p>
            <a:pPr marL="0" indent="0" algn="ctr">
              <a:buNone/>
            </a:pPr>
            <a:r>
              <a:rPr lang="uz-Cyrl-UZ" sz="3200" dirty="0">
                <a:latin typeface="Times New Roman" panose="02020603050405020304" pitchFamily="18" charset="0"/>
                <a:cs typeface="Times New Roman" panose="02020603050405020304" pitchFamily="18" charset="0"/>
              </a:rPr>
              <a:t>	Режа:</a:t>
            </a:r>
          </a:p>
          <a:p>
            <a:pPr marL="0" indent="0" algn="just">
              <a:buNone/>
            </a:pPr>
            <a:r>
              <a:rPr lang="uz-Cyrl-UZ" sz="3200" dirty="0">
                <a:latin typeface="Times New Roman" panose="02020603050405020304" pitchFamily="18" charset="0"/>
                <a:cs typeface="Times New Roman" panose="02020603050405020304" pitchFamily="18" charset="0"/>
              </a:rPr>
              <a:t>1.	Солиқ текширувлари ва турлари;</a:t>
            </a:r>
          </a:p>
          <a:p>
            <a:pPr marL="0" indent="0" algn="just">
              <a:buNone/>
            </a:pPr>
            <a:r>
              <a:rPr lang="uz-Cyrl-UZ" sz="3200" dirty="0">
                <a:latin typeface="Times New Roman" panose="02020603050405020304" pitchFamily="18" charset="0"/>
                <a:cs typeface="Times New Roman" panose="02020603050405020304" pitchFamily="18" charset="0"/>
              </a:rPr>
              <a:t>2.	Сайёр солиқ текшируви ва уни ташкил этиш;</a:t>
            </a:r>
          </a:p>
          <a:p>
            <a:pPr marL="0" indent="0" algn="just">
              <a:buNone/>
            </a:pPr>
            <a:r>
              <a:rPr lang="uz-Cyrl-UZ" sz="3200" dirty="0">
                <a:latin typeface="Times New Roman" panose="02020603050405020304" pitchFamily="18" charset="0"/>
                <a:cs typeface="Times New Roman" panose="02020603050405020304" pitchFamily="18" charset="0"/>
              </a:rPr>
              <a:t>3.	Хронометраж кўздан кечиришни ўтказиш;</a:t>
            </a:r>
          </a:p>
          <a:p>
            <a:pPr marL="0" indent="0" algn="just">
              <a:buNone/>
            </a:pPr>
            <a:r>
              <a:rPr lang="uz-Cyrl-UZ" sz="3200" dirty="0">
                <a:latin typeface="Times New Roman" panose="02020603050405020304" pitchFamily="18" charset="0"/>
                <a:cs typeface="Times New Roman" panose="02020603050405020304" pitchFamily="18" charset="0"/>
              </a:rPr>
              <a:t>4.	Назорат касса техникаси ва ҳисоб-китоб терминаллари қўлланилишини текшириш;</a:t>
            </a:r>
          </a:p>
          <a:p>
            <a:pPr marL="0" indent="0" algn="just">
              <a:buNone/>
            </a:pPr>
            <a:r>
              <a:rPr lang="uz-Cyrl-UZ" sz="3200" dirty="0">
                <a:latin typeface="Times New Roman" panose="02020603050405020304" pitchFamily="18" charset="0"/>
                <a:cs typeface="Times New Roman" panose="02020603050405020304" pitchFamily="18" charset="0"/>
              </a:rPr>
              <a:t>5.	Солиқ тўловчи ишчи-ходимларининг ҳақиқий сони ва солиқ ҳисоботидаги акс эттирилган ишчи-ходимлар сонига мувофиқлигини текшириш;</a:t>
            </a:r>
          </a:p>
          <a:p>
            <a:pPr marL="0" indent="0" algn="just">
              <a:buNone/>
            </a:pPr>
            <a:r>
              <a:rPr lang="uz-Cyrl-UZ" sz="3200" dirty="0">
                <a:latin typeface="Times New Roman" panose="02020603050405020304" pitchFamily="18" charset="0"/>
                <a:cs typeface="Times New Roman" panose="02020603050405020304" pitchFamily="18" charset="0"/>
              </a:rPr>
              <a:t>6.	Ҳужжатлар ва буюмларни олиб қўйиш;</a:t>
            </a:r>
          </a:p>
          <a:p>
            <a:pPr marL="0" indent="0" algn="just">
              <a:buNone/>
            </a:pPr>
            <a:r>
              <a:rPr lang="uz-Cyrl-UZ" sz="3200" dirty="0">
                <a:latin typeface="Times New Roman" panose="02020603050405020304" pitchFamily="18" charset="0"/>
                <a:cs typeface="Times New Roman" panose="02020603050405020304" pitchFamily="18" charset="0"/>
              </a:rPr>
              <a:t>7.	Сайёр солиқ текшируви натижаларини расмийлаштириш;</a:t>
            </a:r>
          </a:p>
          <a:p>
            <a:pPr marL="0" indent="0" algn="just">
              <a:buNone/>
            </a:pPr>
            <a:endParaRPr lang="uz-Cyrl-UZ"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624296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3386035" y="2285922"/>
            <a:ext cx="3424875" cy="1071416"/>
          </a:xfr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r>
              <a:rPr lang="uz-Cyrl-UZ" sz="2000" b="1" dirty="0">
                <a:solidFill>
                  <a:srgbClr val="FF0000"/>
                </a:solidFill>
                <a:latin typeface="Times New Roman" panose="02020603050405020304" pitchFamily="18" charset="0"/>
                <a:cs typeface="Times New Roman" panose="02020603050405020304" pitchFamily="18" charset="0"/>
              </a:rPr>
              <a:t>Солиқ текширтурлариувлари ва турлари </a:t>
            </a:r>
            <a:endParaRPr lang="ru-RU" sz="2000" b="1" dirty="0">
              <a:solidFill>
                <a:srgbClr val="FF0000"/>
              </a:solidFill>
              <a:latin typeface="Times New Roman" panose="02020603050405020304" pitchFamily="18" charset="0"/>
              <a:cs typeface="Times New Roman" panose="02020603050405020304" pitchFamily="18" charset="0"/>
            </a:endParaRPr>
          </a:p>
        </p:txBody>
      </p:sp>
      <p:sp>
        <p:nvSpPr>
          <p:cNvPr id="2" name="Номер слайда 1"/>
          <p:cNvSpPr>
            <a:spLocks noGrp="1"/>
          </p:cNvSpPr>
          <p:nvPr>
            <p:ph type="sldNum" sz="quarter" idx="12"/>
          </p:nvPr>
        </p:nvSpPr>
        <p:spPr/>
        <p:txBody>
          <a:bodyPr/>
          <a:lstStyle/>
          <a:p>
            <a:fld id="{D0B7D445-5B54-4720-9DF2-150774AB8E36}" type="slidenum">
              <a:rPr lang="ru-RU" sz="2000" smtClean="0"/>
              <a:t>3</a:t>
            </a:fld>
            <a:endParaRPr lang="ru-RU" sz="2000"/>
          </a:p>
        </p:txBody>
      </p:sp>
      <p:sp>
        <p:nvSpPr>
          <p:cNvPr id="10" name="TextBox 9">
            <a:extLst>
              <a:ext uri="{FF2B5EF4-FFF2-40B4-BE49-F238E27FC236}">
                <a16:creationId xmlns:a16="http://schemas.microsoft.com/office/drawing/2014/main" id="{D2288DDA-F465-41B4-9EDB-E6D0E01C8880}"/>
              </a:ext>
            </a:extLst>
          </p:cNvPr>
          <p:cNvSpPr txBox="1"/>
          <p:nvPr/>
        </p:nvSpPr>
        <p:spPr>
          <a:xfrm>
            <a:off x="1210540" y="770020"/>
            <a:ext cx="8132039" cy="646331"/>
          </a:xfrm>
          <a:prstGeom prst="rect">
            <a:avLst/>
          </a:prstGeom>
          <a:solidFill>
            <a:schemeClr val="accent1">
              <a:lumMod val="40000"/>
              <a:lumOff val="60000"/>
            </a:schemeClr>
          </a:solidFill>
          <a:scene3d>
            <a:camera prst="orthographicFront"/>
            <a:lightRig rig="threePt" dir="t"/>
          </a:scene3d>
          <a:sp3d>
            <a:bevelT prst="relaxedInset"/>
          </a:sp3d>
        </p:spPr>
        <p:txBody>
          <a:bodyPr wrap="square">
            <a:spAutoFit/>
          </a:bodyPr>
          <a:lstStyle/>
          <a:p>
            <a:pPr algn="ctr"/>
            <a:r>
              <a:rPr lang="ru-RU" b="1" dirty="0" err="1">
                <a:solidFill>
                  <a:schemeClr val="bg1"/>
                </a:solidFill>
                <a:latin typeface="Times New Roman" panose="02020603050405020304" pitchFamily="18" charset="0"/>
                <a:cs typeface="Times New Roman" panose="02020603050405020304" pitchFamily="18" charset="0"/>
              </a:rPr>
              <a:t>Ўзбекистон</a:t>
            </a:r>
            <a:r>
              <a:rPr lang="ru-RU" b="1" dirty="0">
                <a:solidFill>
                  <a:schemeClr val="bg1"/>
                </a:solidFill>
                <a:latin typeface="Times New Roman" panose="02020603050405020304" pitchFamily="18" charset="0"/>
                <a:cs typeface="Times New Roman" panose="02020603050405020304" pitchFamily="18" charset="0"/>
              </a:rPr>
              <a:t> </a:t>
            </a:r>
            <a:r>
              <a:rPr lang="ru-RU" b="1" dirty="0" err="1">
                <a:solidFill>
                  <a:schemeClr val="bg1"/>
                </a:solidFill>
                <a:latin typeface="Times New Roman" panose="02020603050405020304" pitchFamily="18" charset="0"/>
                <a:cs typeface="Times New Roman" panose="02020603050405020304" pitchFamily="18" charset="0"/>
              </a:rPr>
              <a:t>Республикаси</a:t>
            </a:r>
            <a:r>
              <a:rPr lang="ru-RU" b="1" dirty="0">
                <a:solidFill>
                  <a:schemeClr val="bg1"/>
                </a:solidFill>
                <a:latin typeface="Times New Roman" panose="02020603050405020304" pitchFamily="18" charset="0"/>
                <a:cs typeface="Times New Roman" panose="02020603050405020304" pitchFamily="18" charset="0"/>
              </a:rPr>
              <a:t> </a:t>
            </a:r>
            <a:r>
              <a:rPr lang="ru-RU" b="1" dirty="0" err="1">
                <a:solidFill>
                  <a:schemeClr val="bg1"/>
                </a:solidFill>
                <a:latin typeface="Times New Roman" panose="02020603050405020304" pitchFamily="18" charset="0"/>
                <a:cs typeface="Times New Roman" panose="02020603050405020304" pitchFamily="18" charset="0"/>
              </a:rPr>
              <a:t>солиқ</a:t>
            </a:r>
            <a:r>
              <a:rPr lang="ru-RU" b="1" dirty="0">
                <a:solidFill>
                  <a:schemeClr val="bg1"/>
                </a:solidFill>
                <a:latin typeface="Times New Roman" panose="02020603050405020304" pitchFamily="18" charset="0"/>
                <a:cs typeface="Times New Roman" panose="02020603050405020304" pitchFamily="18" charset="0"/>
              </a:rPr>
              <a:t> </a:t>
            </a:r>
            <a:r>
              <a:rPr lang="ru-RU" b="1" dirty="0" err="1">
                <a:solidFill>
                  <a:schemeClr val="bg1"/>
                </a:solidFill>
                <a:latin typeface="Times New Roman" panose="02020603050405020304" pitchFamily="18" charset="0"/>
                <a:cs typeface="Times New Roman" panose="02020603050405020304" pitchFamily="18" charset="0"/>
              </a:rPr>
              <a:t>кодексининг</a:t>
            </a:r>
            <a:r>
              <a:rPr lang="ru-RU" b="1" dirty="0">
                <a:solidFill>
                  <a:schemeClr val="bg1"/>
                </a:solidFill>
                <a:latin typeface="Times New Roman" panose="02020603050405020304" pitchFamily="18" charset="0"/>
                <a:cs typeface="Times New Roman" panose="02020603050405020304" pitchFamily="18" charset="0"/>
              </a:rPr>
              <a:t> 137-моддасига </a:t>
            </a:r>
            <a:r>
              <a:rPr lang="ru-RU" b="1" dirty="0" err="1">
                <a:solidFill>
                  <a:schemeClr val="bg1"/>
                </a:solidFill>
                <a:latin typeface="Times New Roman" panose="02020603050405020304" pitchFamily="18" charset="0"/>
                <a:cs typeface="Times New Roman" panose="02020603050405020304" pitchFamily="18" charset="0"/>
              </a:rPr>
              <a:t>кўра</a:t>
            </a:r>
            <a:r>
              <a:rPr lang="ru-RU" b="1" dirty="0">
                <a:solidFill>
                  <a:schemeClr val="bg1"/>
                </a:solidFill>
                <a:latin typeface="Times New Roman" panose="02020603050405020304" pitchFamily="18" charset="0"/>
                <a:cs typeface="Times New Roman" panose="02020603050405020304" pitchFamily="18" charset="0"/>
              </a:rPr>
              <a:t>, </a:t>
            </a:r>
            <a:r>
              <a:rPr lang="ru-RU" b="1" dirty="0" err="1">
                <a:solidFill>
                  <a:schemeClr val="bg1"/>
                </a:solidFill>
                <a:latin typeface="Times New Roman" panose="02020603050405020304" pitchFamily="18" charset="0"/>
                <a:cs typeface="Times New Roman" panose="02020603050405020304" pitchFamily="18" charset="0"/>
              </a:rPr>
              <a:t>Солиқ</a:t>
            </a:r>
            <a:r>
              <a:rPr lang="ru-RU" b="1" dirty="0">
                <a:solidFill>
                  <a:schemeClr val="bg1"/>
                </a:solidFill>
                <a:latin typeface="Times New Roman" panose="02020603050405020304" pitchFamily="18" charset="0"/>
                <a:cs typeface="Times New Roman" panose="02020603050405020304" pitchFamily="18" charset="0"/>
              </a:rPr>
              <a:t> </a:t>
            </a:r>
            <a:r>
              <a:rPr lang="ru-RU" b="1" dirty="0" err="1">
                <a:solidFill>
                  <a:schemeClr val="bg1"/>
                </a:solidFill>
                <a:latin typeface="Times New Roman" panose="02020603050405020304" pitchFamily="18" charset="0"/>
                <a:cs typeface="Times New Roman" panose="02020603050405020304" pitchFamily="18" charset="0"/>
              </a:rPr>
              <a:t>органлари</a:t>
            </a:r>
            <a:r>
              <a:rPr lang="ru-RU" b="1" dirty="0">
                <a:solidFill>
                  <a:schemeClr val="bg1"/>
                </a:solidFill>
                <a:latin typeface="Times New Roman" panose="02020603050405020304" pitchFamily="18" charset="0"/>
                <a:cs typeface="Times New Roman" panose="02020603050405020304" pitchFamily="18" charset="0"/>
              </a:rPr>
              <a:t> </a:t>
            </a:r>
            <a:r>
              <a:rPr lang="ru-RU" b="1" dirty="0" err="1">
                <a:solidFill>
                  <a:schemeClr val="bg1"/>
                </a:solidFill>
                <a:latin typeface="Times New Roman" panose="02020603050405020304" pitchFamily="18" charset="0"/>
                <a:cs typeface="Times New Roman" panose="02020603050405020304" pitchFamily="18" charset="0"/>
              </a:rPr>
              <a:t>солиқ</a:t>
            </a:r>
            <a:r>
              <a:rPr lang="ru-RU" b="1" dirty="0">
                <a:solidFill>
                  <a:schemeClr val="bg1"/>
                </a:solidFill>
                <a:latin typeface="Times New Roman" panose="02020603050405020304" pitchFamily="18" charset="0"/>
                <a:cs typeface="Times New Roman" panose="02020603050405020304" pitchFamily="18" charset="0"/>
              </a:rPr>
              <a:t> </a:t>
            </a:r>
            <a:r>
              <a:rPr lang="ru-RU" b="1" dirty="0" err="1">
                <a:solidFill>
                  <a:schemeClr val="bg1"/>
                </a:solidFill>
                <a:latin typeface="Times New Roman" panose="02020603050405020304" pitchFamily="18" charset="0"/>
                <a:cs typeface="Times New Roman" panose="02020603050405020304" pitchFamily="18" charset="0"/>
              </a:rPr>
              <a:t>текширувларининг</a:t>
            </a:r>
            <a:r>
              <a:rPr lang="ru-RU" b="1" dirty="0">
                <a:solidFill>
                  <a:schemeClr val="bg1"/>
                </a:solidFill>
                <a:latin typeface="Times New Roman" panose="02020603050405020304" pitchFamily="18" charset="0"/>
                <a:cs typeface="Times New Roman" panose="02020603050405020304" pitchFamily="18" charset="0"/>
              </a:rPr>
              <a:t> </a:t>
            </a:r>
            <a:r>
              <a:rPr lang="ru-RU" b="1" dirty="0" err="1">
                <a:solidFill>
                  <a:schemeClr val="bg1"/>
                </a:solidFill>
                <a:latin typeface="Times New Roman" panose="02020603050405020304" pitchFamily="18" charset="0"/>
                <a:cs typeface="Times New Roman" panose="02020603050405020304" pitchFamily="18" charset="0"/>
              </a:rPr>
              <a:t>қуйидаги</a:t>
            </a:r>
            <a:r>
              <a:rPr lang="ru-RU" b="1" dirty="0">
                <a:solidFill>
                  <a:schemeClr val="bg1"/>
                </a:solidFill>
                <a:latin typeface="Times New Roman" panose="02020603050405020304" pitchFamily="18" charset="0"/>
                <a:cs typeface="Times New Roman" panose="02020603050405020304" pitchFamily="18" charset="0"/>
              </a:rPr>
              <a:t> </a:t>
            </a:r>
            <a:r>
              <a:rPr lang="ru-RU" b="1" dirty="0" err="1">
                <a:solidFill>
                  <a:schemeClr val="bg1"/>
                </a:solidFill>
                <a:latin typeface="Times New Roman" panose="02020603050405020304" pitchFamily="18" charset="0"/>
                <a:cs typeface="Times New Roman" panose="02020603050405020304" pitchFamily="18" charset="0"/>
              </a:rPr>
              <a:t>турларини</a:t>
            </a:r>
            <a:r>
              <a:rPr lang="ru-RU" b="1" dirty="0">
                <a:solidFill>
                  <a:schemeClr val="bg1"/>
                </a:solidFill>
                <a:latin typeface="Times New Roman" panose="02020603050405020304" pitchFamily="18" charset="0"/>
                <a:cs typeface="Times New Roman" panose="02020603050405020304" pitchFamily="18" charset="0"/>
              </a:rPr>
              <a:t> </a:t>
            </a:r>
            <a:r>
              <a:rPr lang="ru-RU" b="1" dirty="0" err="1">
                <a:solidFill>
                  <a:schemeClr val="bg1"/>
                </a:solidFill>
                <a:latin typeface="Times New Roman" panose="02020603050405020304" pitchFamily="18" charset="0"/>
                <a:cs typeface="Times New Roman" panose="02020603050405020304" pitchFamily="18" charset="0"/>
              </a:rPr>
              <a:t>ўтказади</a:t>
            </a:r>
            <a:endParaRPr lang="ru-RU" b="1" dirty="0">
              <a:solidFill>
                <a:schemeClr val="bg1"/>
              </a:solidFill>
              <a:latin typeface="Times New Roman" panose="02020603050405020304" pitchFamily="18" charset="0"/>
              <a:cs typeface="Times New Roman" panose="02020603050405020304" pitchFamily="18" charset="0"/>
            </a:endParaRPr>
          </a:p>
        </p:txBody>
      </p:sp>
      <p:sp>
        <p:nvSpPr>
          <p:cNvPr id="12" name="Прямоугольник: скругленные углы 11">
            <a:extLst>
              <a:ext uri="{FF2B5EF4-FFF2-40B4-BE49-F238E27FC236}">
                <a16:creationId xmlns:a16="http://schemas.microsoft.com/office/drawing/2014/main" id="{F597FC4B-8941-490D-820C-F66E7087A33A}"/>
              </a:ext>
            </a:extLst>
          </p:cNvPr>
          <p:cNvSpPr/>
          <p:nvPr/>
        </p:nvSpPr>
        <p:spPr>
          <a:xfrm>
            <a:off x="572656" y="3953163"/>
            <a:ext cx="2955635" cy="10714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a:solidFill>
                  <a:schemeClr val="bg1"/>
                </a:solidFill>
              </a:rPr>
              <a:t>Камерал солиқ текшируви</a:t>
            </a:r>
            <a:endParaRPr lang="en-US"/>
          </a:p>
        </p:txBody>
      </p:sp>
      <p:sp>
        <p:nvSpPr>
          <p:cNvPr id="14" name="Прямоугольник: скругленные углы 13">
            <a:extLst>
              <a:ext uri="{FF2B5EF4-FFF2-40B4-BE49-F238E27FC236}">
                <a16:creationId xmlns:a16="http://schemas.microsoft.com/office/drawing/2014/main" id="{8CDFEA17-DFCE-4E39-A36B-CCCEC2F06B1C}"/>
              </a:ext>
            </a:extLst>
          </p:cNvPr>
          <p:cNvSpPr/>
          <p:nvPr/>
        </p:nvSpPr>
        <p:spPr>
          <a:xfrm>
            <a:off x="3759201" y="5243154"/>
            <a:ext cx="2955635" cy="10714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a:solidFill>
                  <a:schemeClr val="bg1"/>
                </a:solidFill>
              </a:rPr>
              <a:t>Солиқ аудити</a:t>
            </a:r>
            <a:endParaRPr lang="en-US"/>
          </a:p>
        </p:txBody>
      </p:sp>
      <p:sp>
        <p:nvSpPr>
          <p:cNvPr id="15" name="Прямоугольник: скругленные углы 14">
            <a:extLst>
              <a:ext uri="{FF2B5EF4-FFF2-40B4-BE49-F238E27FC236}">
                <a16:creationId xmlns:a16="http://schemas.microsoft.com/office/drawing/2014/main" id="{526B2AAB-F0FD-4834-BB66-1A3372C71BEC}"/>
              </a:ext>
            </a:extLst>
          </p:cNvPr>
          <p:cNvSpPr/>
          <p:nvPr/>
        </p:nvSpPr>
        <p:spPr>
          <a:xfrm>
            <a:off x="6604000" y="3953163"/>
            <a:ext cx="2955635" cy="10714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a:solidFill>
                  <a:schemeClr val="bg1"/>
                </a:solidFill>
              </a:rPr>
              <a:t>Сайёр солиқ текшируви</a:t>
            </a:r>
            <a:endParaRPr lang="en-US"/>
          </a:p>
        </p:txBody>
      </p:sp>
      <p:cxnSp>
        <p:nvCxnSpPr>
          <p:cNvPr id="16" name="Прямая со стрелкой 15">
            <a:extLst>
              <a:ext uri="{FF2B5EF4-FFF2-40B4-BE49-F238E27FC236}">
                <a16:creationId xmlns:a16="http://schemas.microsoft.com/office/drawing/2014/main" id="{3D58EC58-4AD8-4A65-BBF5-8ABA4D6B9854}"/>
              </a:ext>
            </a:extLst>
          </p:cNvPr>
          <p:cNvCxnSpPr>
            <a:cxnSpLocks/>
          </p:cNvCxnSpPr>
          <p:nvPr/>
        </p:nvCxnSpPr>
        <p:spPr>
          <a:xfrm>
            <a:off x="2401455" y="3648364"/>
            <a:ext cx="0" cy="30479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9" name="Прямая со стрелкой 18">
            <a:extLst>
              <a:ext uri="{FF2B5EF4-FFF2-40B4-BE49-F238E27FC236}">
                <a16:creationId xmlns:a16="http://schemas.microsoft.com/office/drawing/2014/main" id="{691D6E2B-E3D0-42B2-8FBA-FB910DD83065}"/>
              </a:ext>
            </a:extLst>
          </p:cNvPr>
          <p:cNvCxnSpPr>
            <a:cxnSpLocks/>
          </p:cNvCxnSpPr>
          <p:nvPr/>
        </p:nvCxnSpPr>
        <p:spPr>
          <a:xfrm>
            <a:off x="7883237" y="3666836"/>
            <a:ext cx="0" cy="30479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Прямая со стрелкой 19">
            <a:extLst>
              <a:ext uri="{FF2B5EF4-FFF2-40B4-BE49-F238E27FC236}">
                <a16:creationId xmlns:a16="http://schemas.microsoft.com/office/drawing/2014/main" id="{ABEED825-51D1-4839-A3EF-4EED0BDC0A91}"/>
              </a:ext>
            </a:extLst>
          </p:cNvPr>
          <p:cNvCxnSpPr>
            <a:cxnSpLocks/>
          </p:cNvCxnSpPr>
          <p:nvPr/>
        </p:nvCxnSpPr>
        <p:spPr>
          <a:xfrm>
            <a:off x="5089236" y="3666836"/>
            <a:ext cx="18474" cy="157631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Прямая соединительная линия 21">
            <a:extLst>
              <a:ext uri="{FF2B5EF4-FFF2-40B4-BE49-F238E27FC236}">
                <a16:creationId xmlns:a16="http://schemas.microsoft.com/office/drawing/2014/main" id="{10FC5D7C-06D6-4510-AB62-AE9FDDC21FCE}"/>
              </a:ext>
            </a:extLst>
          </p:cNvPr>
          <p:cNvCxnSpPr>
            <a:cxnSpLocks/>
          </p:cNvCxnSpPr>
          <p:nvPr/>
        </p:nvCxnSpPr>
        <p:spPr>
          <a:xfrm>
            <a:off x="2401455" y="3648364"/>
            <a:ext cx="5481782" cy="0"/>
          </a:xfrm>
          <a:prstGeom prst="line">
            <a:avLst/>
          </a:prstGeom>
        </p:spPr>
        <p:style>
          <a:lnRef idx="3">
            <a:schemeClr val="dk1"/>
          </a:lnRef>
          <a:fillRef idx="0">
            <a:schemeClr val="dk1"/>
          </a:fillRef>
          <a:effectRef idx="2">
            <a:schemeClr val="dk1"/>
          </a:effectRef>
          <a:fontRef idx="minor">
            <a:schemeClr val="tx1"/>
          </a:fontRef>
        </p:style>
      </p:cxnSp>
      <p:cxnSp>
        <p:nvCxnSpPr>
          <p:cNvPr id="26" name="Прямая соединительная линия 25">
            <a:extLst>
              <a:ext uri="{FF2B5EF4-FFF2-40B4-BE49-F238E27FC236}">
                <a16:creationId xmlns:a16="http://schemas.microsoft.com/office/drawing/2014/main" id="{9672CF5F-CA8E-4B03-B7C4-3DB4608C2A3C}"/>
              </a:ext>
            </a:extLst>
          </p:cNvPr>
          <p:cNvCxnSpPr>
            <a:cxnSpLocks/>
          </p:cNvCxnSpPr>
          <p:nvPr/>
        </p:nvCxnSpPr>
        <p:spPr>
          <a:xfrm>
            <a:off x="5089236" y="3385047"/>
            <a:ext cx="0" cy="263317"/>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504279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58554" y="1828125"/>
            <a:ext cx="9137896" cy="2736662"/>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a:normAutofit/>
          </a:bodyPr>
          <a:lstStyle/>
          <a:p>
            <a:pPr marL="0" indent="0" algn="just">
              <a:buNone/>
            </a:pPr>
            <a:r>
              <a:rPr lang="uz-Cyrl-UZ" dirty="0">
                <a:latin typeface="Times New Roman" panose="02020603050405020304" pitchFamily="18" charset="0"/>
                <a:cs typeface="Times New Roman" panose="02020603050405020304" pitchFamily="18" charset="0"/>
              </a:rPr>
              <a:t>	</a:t>
            </a:r>
            <a:r>
              <a:rPr lang="uz-Cyrl-UZ" dirty="0">
                <a:solidFill>
                  <a:schemeClr val="bg1"/>
                </a:solidFill>
                <a:latin typeface="Times New Roman" panose="02020603050405020304" pitchFamily="18" charset="0"/>
                <a:cs typeface="Times New Roman" panose="02020603050405020304" pitchFamily="18" charset="0"/>
              </a:rPr>
              <a:t>Сайёр солиқ текшируви — солиқ органлари томонидан солиқларни ҳисоблаб чиқариш ва тўлаш соҳасида солиқ тўловчиларнинг айрим мажбуриятларини, шунингдек, солиқ тўғрисидаги қонун ҳужжатларида белгиланган бошқа мажбуриятларини бажариш бўйича ўтказиладиган текширув бўлиб, унда ҳисобга олиш ҳужжатларининг, товар-моддий қимматликлар ва пул маблағлари ҳаракатининг, шунингдек, солиқ тўловчининг фаолияти билан боғлиқ бўлган бошқа ахборотнинг таҳлили ўтказилади.</a:t>
            </a:r>
            <a:endParaRPr lang="ru-RU" dirty="0">
              <a:solidFill>
                <a:schemeClr val="bg1"/>
              </a:solidFill>
              <a:latin typeface="Times New Roman" panose="02020603050405020304" pitchFamily="18" charset="0"/>
              <a:cs typeface="Times New Roman" panose="02020603050405020304" pitchFamily="18" charset="0"/>
            </a:endParaRPr>
          </a:p>
        </p:txBody>
      </p:sp>
      <p:sp>
        <p:nvSpPr>
          <p:cNvPr id="3" name="Номер слайда 2"/>
          <p:cNvSpPr>
            <a:spLocks noGrp="1"/>
          </p:cNvSpPr>
          <p:nvPr>
            <p:ph type="sldNum" sz="quarter" idx="12"/>
          </p:nvPr>
        </p:nvSpPr>
        <p:spPr/>
        <p:txBody>
          <a:bodyPr>
            <a:normAutofit/>
          </a:bodyPr>
          <a:lstStyle/>
          <a:p>
            <a:fld id="{D0B7D445-5B54-4720-9DF2-150774AB8E36}" type="slidenum">
              <a:rPr lang="ru-RU" smtClean="0"/>
              <a:t>4</a:t>
            </a:fld>
            <a:endParaRPr lang="ru-RU"/>
          </a:p>
        </p:txBody>
      </p:sp>
      <p:sp>
        <p:nvSpPr>
          <p:cNvPr id="7" name="TextBox 6">
            <a:extLst>
              <a:ext uri="{FF2B5EF4-FFF2-40B4-BE49-F238E27FC236}">
                <a16:creationId xmlns:a16="http://schemas.microsoft.com/office/drawing/2014/main" id="{DA0BBCDE-0A1C-4507-AA34-678D6DFA54B3}"/>
              </a:ext>
            </a:extLst>
          </p:cNvPr>
          <p:cNvSpPr txBox="1"/>
          <p:nvPr/>
        </p:nvSpPr>
        <p:spPr>
          <a:xfrm>
            <a:off x="1019174" y="754961"/>
            <a:ext cx="6965835" cy="461665"/>
          </a:xfrm>
          <a:prstGeom prst="rect">
            <a:avLst/>
          </a:prstGeom>
          <a:solidFill>
            <a:srgbClr val="FF9933"/>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r>
              <a:rPr lang="ru-RU" sz="2400" b="1" dirty="0" err="1">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Сайёр</a:t>
            </a:r>
            <a:r>
              <a:rPr lang="ru-RU" sz="2400" b="1"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400" b="1" dirty="0" err="1">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солиқ</a:t>
            </a:r>
            <a:r>
              <a:rPr lang="ru-RU" sz="2400" b="1"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400" b="1" dirty="0" err="1">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текшируви</a:t>
            </a:r>
            <a:r>
              <a:rPr lang="uz-Cyrl-UZ" sz="2400" b="1"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 ва у</a:t>
            </a:r>
            <a:r>
              <a:rPr lang="ru-RU" sz="2400" b="1"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ни </a:t>
            </a:r>
            <a:r>
              <a:rPr lang="ru-RU" sz="2400" b="1" dirty="0" err="1">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ташкил</a:t>
            </a:r>
            <a:r>
              <a:rPr lang="ru-RU" sz="2400" b="1"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400" b="1" dirty="0" err="1">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этиш</a:t>
            </a:r>
            <a:endParaRPr lang="en-US" sz="2400" dirty="0">
              <a:solidFill>
                <a:schemeClr val="bg1"/>
              </a:solidFill>
            </a:endParaRPr>
          </a:p>
        </p:txBody>
      </p:sp>
      <p:pic>
        <p:nvPicPr>
          <p:cNvPr id="3076" name="Picture 4" descr="Солиқ текширувларини ташкил этиш ва ўтказиш тартиби белгиланди — Review.uz">
            <a:extLst>
              <a:ext uri="{FF2B5EF4-FFF2-40B4-BE49-F238E27FC236}">
                <a16:creationId xmlns:a16="http://schemas.microsoft.com/office/drawing/2014/main" id="{DC39B39C-9042-4EE8-B71E-BF2A6981F5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2550" y="4772025"/>
            <a:ext cx="28575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Мораторий ва солиқ текширувлари. Уларни ўтказиш тартиби ҳақида батафсил">
            <a:extLst>
              <a:ext uri="{FF2B5EF4-FFF2-40B4-BE49-F238E27FC236}">
                <a16:creationId xmlns:a16="http://schemas.microsoft.com/office/drawing/2014/main" id="{179CD10D-9802-45E9-9AE3-608590CF7A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6012" y="4772025"/>
            <a:ext cx="2681288"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46407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normAutofit/>
          </a:bodyPr>
          <a:lstStyle/>
          <a:p>
            <a:fld id="{D0B7D445-5B54-4720-9DF2-150774AB8E36}" type="slidenum">
              <a:rPr lang="ru-RU" smtClean="0"/>
              <a:t>5</a:t>
            </a:fld>
            <a:endParaRPr lang="ru-RU"/>
          </a:p>
        </p:txBody>
      </p:sp>
      <p:sp>
        <p:nvSpPr>
          <p:cNvPr id="15" name="TextBox 14">
            <a:extLst>
              <a:ext uri="{FF2B5EF4-FFF2-40B4-BE49-F238E27FC236}">
                <a16:creationId xmlns:a16="http://schemas.microsoft.com/office/drawing/2014/main" id="{7A66D842-2190-4739-91B3-43D587C31FDB}"/>
              </a:ext>
            </a:extLst>
          </p:cNvPr>
          <p:cNvSpPr txBox="1"/>
          <p:nvPr/>
        </p:nvSpPr>
        <p:spPr>
          <a:xfrm>
            <a:off x="314325" y="1369940"/>
            <a:ext cx="9277349" cy="5339923"/>
          </a:xfrm>
          <a:prstGeom prst="rect">
            <a:avLst/>
          </a:prstGeom>
          <a:solidFill>
            <a:schemeClr val="accent1">
              <a:lumMod val="40000"/>
              <a:lumOff val="60000"/>
            </a:schemeClr>
          </a:solidFill>
        </p:spPr>
        <p:txBody>
          <a:bodyPr wrap="square">
            <a:spAutoFit/>
          </a:bodyPr>
          <a:lstStyle/>
          <a:p>
            <a:endParaRPr lang="en-US" dirty="0">
              <a:solidFill>
                <a:schemeClr val="accent1">
                  <a:lumMod val="60000"/>
                  <a:lumOff val="40000"/>
                </a:schemeClr>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v"/>
            </a:pPr>
            <a:r>
              <a:rPr lang="ru-RU" sz="1700" dirty="0" err="1">
                <a:solidFill>
                  <a:schemeClr val="bg1"/>
                </a:solidFill>
                <a:latin typeface="Times New Roman" panose="02020603050405020304" pitchFamily="18" charset="0"/>
                <a:cs typeface="Times New Roman" panose="02020603050405020304" pitchFamily="18" charset="0"/>
              </a:rPr>
              <a:t>солиқ</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хавфини</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бошқариш</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тизими</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орқали</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аниқланган</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солиқ</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тўғрисидаги</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қонун</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ҳужжатларини</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бузиш</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хавфи</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мавжудлиги</a:t>
            </a:r>
            <a:r>
              <a:rPr lang="ru-RU" sz="1700" dirty="0">
                <a:solidFill>
                  <a:schemeClr val="bg1"/>
                </a:solidFill>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v"/>
            </a:pPr>
            <a:r>
              <a:rPr lang="ru-RU" sz="1700" dirty="0" err="1">
                <a:solidFill>
                  <a:schemeClr val="bg1"/>
                </a:solidFill>
                <a:latin typeface="Times New Roman" panose="02020603050405020304" pitchFamily="18" charset="0"/>
                <a:cs typeface="Times New Roman" panose="02020603050405020304" pitchFamily="18" charset="0"/>
              </a:rPr>
              <a:t>жисмоний</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ёки</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юридик</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шахсларнинг</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солиқ</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ёхуд</a:t>
            </a:r>
            <a:r>
              <a:rPr lang="ru-RU" sz="1700" dirty="0">
                <a:solidFill>
                  <a:schemeClr val="bg1"/>
                </a:solidFill>
                <a:latin typeface="Times New Roman" panose="02020603050405020304" pitchFamily="18" charset="0"/>
                <a:cs typeface="Times New Roman" panose="02020603050405020304" pitchFamily="18" charset="0"/>
              </a:rPr>
              <a:t> валюта </a:t>
            </a:r>
            <a:r>
              <a:rPr lang="ru-RU" sz="1700" dirty="0" err="1">
                <a:solidFill>
                  <a:schemeClr val="bg1"/>
                </a:solidFill>
                <a:latin typeface="Times New Roman" panose="02020603050405020304" pitchFamily="18" charset="0"/>
                <a:cs typeface="Times New Roman" panose="02020603050405020304" pitchFamily="18" charset="0"/>
              </a:rPr>
              <a:t>тўғрисидаги</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қонун</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ҳужжатлари</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бузилиши</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ҳолатлари</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тўғрисидаги</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мурожаатлари</a:t>
            </a:r>
            <a:r>
              <a:rPr lang="ru-RU" sz="1700" dirty="0">
                <a:solidFill>
                  <a:schemeClr val="bg1"/>
                </a:solidFill>
                <a:latin typeface="Times New Roman" panose="02020603050405020304" pitchFamily="18" charset="0"/>
                <a:cs typeface="Times New Roman" panose="02020603050405020304" pitchFamily="18" charset="0"/>
              </a:rPr>
              <a:t>, шу </a:t>
            </a:r>
            <a:r>
              <a:rPr lang="ru-RU" sz="1700" dirty="0" err="1">
                <a:solidFill>
                  <a:schemeClr val="bg1"/>
                </a:solidFill>
                <a:latin typeface="Times New Roman" panose="02020603050405020304" pitchFamily="18" charset="0"/>
                <a:cs typeface="Times New Roman" panose="02020603050405020304" pitchFamily="18" charset="0"/>
              </a:rPr>
              <a:t>жумладан</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товарлар</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ва</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хизматларнинг</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нархини</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асоссиз</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ошириб</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юбориш</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ҳолатлари</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тўғрисида</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йўловчиларни</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енгил</a:t>
            </a:r>
            <a:r>
              <a:rPr lang="ru-RU" sz="1700" dirty="0">
                <a:solidFill>
                  <a:schemeClr val="bg1"/>
                </a:solidFill>
                <a:latin typeface="Times New Roman" panose="02020603050405020304" pitchFamily="18" charset="0"/>
                <a:cs typeface="Times New Roman" panose="02020603050405020304" pitchFamily="18" charset="0"/>
              </a:rPr>
              <a:t> автотранспорт </a:t>
            </a:r>
            <a:r>
              <a:rPr lang="ru-RU" sz="1700" dirty="0" err="1">
                <a:solidFill>
                  <a:schemeClr val="bg1"/>
                </a:solidFill>
                <a:latin typeface="Times New Roman" panose="02020603050405020304" pitchFamily="18" charset="0"/>
                <a:cs typeface="Times New Roman" panose="02020603050405020304" pitchFamily="18" charset="0"/>
              </a:rPr>
              <a:t>воситалари</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билан</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ташиш</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бўйича</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ноқонуний</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тадбиркорлик</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фаолияти</a:t>
            </a:r>
            <a:r>
              <a:rPr lang="ru-RU" sz="1700" dirty="0">
                <a:solidFill>
                  <a:schemeClr val="bg1"/>
                </a:solidFill>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v"/>
            </a:pPr>
            <a:r>
              <a:rPr lang="ru-RU" sz="1700" dirty="0" err="1">
                <a:solidFill>
                  <a:schemeClr val="bg1"/>
                </a:solidFill>
                <a:latin typeface="Times New Roman" panose="02020603050405020304" pitchFamily="18" charset="0"/>
                <a:cs typeface="Times New Roman" panose="02020603050405020304" pitchFamily="18" charset="0"/>
              </a:rPr>
              <a:t>оммавий</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ахборот</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воситаларида</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солиққа</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ва</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валютага</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оид</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ҳуқуқбузарликлар</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тўғрисидаги</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маълумотлар</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эълон</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қилинганда</a:t>
            </a:r>
            <a:r>
              <a:rPr lang="ru-RU" sz="1700" dirty="0">
                <a:solidFill>
                  <a:schemeClr val="bg1"/>
                </a:solidFill>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v"/>
            </a:pPr>
            <a:r>
              <a:rPr lang="ru-RU" sz="1700" dirty="0" err="1">
                <a:solidFill>
                  <a:schemeClr val="bg1"/>
                </a:solidFill>
                <a:latin typeface="Times New Roman" panose="02020603050405020304" pitchFamily="18" charset="0"/>
                <a:cs typeface="Times New Roman" panose="02020603050405020304" pitchFamily="18" charset="0"/>
              </a:rPr>
              <a:t>ўтказилаётган</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камерал</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солиқ</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текширувини</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холисона</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амалга</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ошириш</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мақсадида</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қўшимча</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маълумотлар</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олиш</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зарурати</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юзага</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келганда</a:t>
            </a:r>
            <a:r>
              <a:rPr lang="ru-RU" sz="1700" dirty="0">
                <a:solidFill>
                  <a:schemeClr val="bg1"/>
                </a:solidFill>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v"/>
            </a:pPr>
            <a:r>
              <a:rPr lang="ru-RU" sz="1700" dirty="0" err="1">
                <a:solidFill>
                  <a:schemeClr val="bg1"/>
                </a:solidFill>
                <a:latin typeface="Times New Roman" panose="02020603050405020304" pitchFamily="18" charset="0"/>
                <a:cs typeface="Times New Roman" panose="02020603050405020304" pitchFamily="18" charset="0"/>
              </a:rPr>
              <a:t>қўшилган</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қиймат</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солиғи</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тўловчиларини</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солиқ</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органларида</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қўшилган</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қиймат</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солиғи</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бўйича</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махсус</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рўйхатдан</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ўтказиш</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жараёнида</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қўшимча</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солиқ</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назорати</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тадбирларини</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ўтказиш</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зарур</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бўлганда</a:t>
            </a:r>
            <a:r>
              <a:rPr lang="ru-RU" sz="1700" dirty="0">
                <a:solidFill>
                  <a:schemeClr val="bg1"/>
                </a:solidFill>
                <a:latin typeface="Times New Roman" panose="02020603050405020304" pitchFamily="18" charset="0"/>
                <a:cs typeface="Times New Roman" panose="02020603050405020304" pitchFamily="18" charset="0"/>
              </a:rPr>
              <a:t>; </a:t>
            </a:r>
          </a:p>
          <a:p>
            <a:pPr marL="285750" indent="-285750">
              <a:buFont typeface="Wingdings" panose="05000000000000000000" pitchFamily="2" charset="2"/>
              <a:buChar char="v"/>
            </a:pPr>
            <a:r>
              <a:rPr lang="ru-RU" sz="1700" dirty="0">
                <a:solidFill>
                  <a:schemeClr val="bg1"/>
                </a:solidFill>
                <a:latin typeface="Times New Roman" panose="02020603050405020304" pitchFamily="18" charset="0"/>
                <a:cs typeface="Times New Roman" panose="02020603050405020304" pitchFamily="18" charset="0"/>
              </a:rPr>
              <a:t>валюта </a:t>
            </a:r>
            <a:r>
              <a:rPr lang="ru-RU" sz="1700" dirty="0" err="1">
                <a:solidFill>
                  <a:schemeClr val="bg1"/>
                </a:solidFill>
                <a:latin typeface="Times New Roman" panose="02020603050405020304" pitchFamily="18" charset="0"/>
                <a:cs typeface="Times New Roman" panose="02020603050405020304" pitchFamily="18" charset="0"/>
              </a:rPr>
              <a:t>операциялари</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амалга</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оширилишининг</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асосланганлиги</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юзасидан</a:t>
            </a:r>
            <a:r>
              <a:rPr lang="ru-RU" sz="1700" dirty="0">
                <a:solidFill>
                  <a:schemeClr val="bg1"/>
                </a:solidFill>
                <a:latin typeface="Times New Roman" panose="02020603050405020304" pitchFamily="18" charset="0"/>
                <a:cs typeface="Times New Roman" panose="02020603050405020304" pitchFamily="18" charset="0"/>
              </a:rPr>
              <a:t> мониторинг </a:t>
            </a:r>
            <a:r>
              <a:rPr lang="ru-RU" sz="1700" dirty="0" err="1">
                <a:solidFill>
                  <a:schemeClr val="bg1"/>
                </a:solidFill>
                <a:latin typeface="Times New Roman" panose="02020603050405020304" pitchFamily="18" charset="0"/>
                <a:cs typeface="Times New Roman" panose="02020603050405020304" pitchFamily="18" charset="0"/>
              </a:rPr>
              <a:t>олиб</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бориш</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жараёнида</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солиқ</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органи</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юборган</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сўровномага</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солиқ</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тўловчи</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томонидан</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ҳужжатлар</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ёки</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ахборот</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тақдим</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этилмаган</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ёхуд</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тўлиқ</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тақдим</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этилмаганда</a:t>
            </a:r>
            <a:r>
              <a:rPr lang="ru-RU" sz="1700" dirty="0">
                <a:solidFill>
                  <a:schemeClr val="bg1"/>
                </a:solidFill>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v"/>
            </a:pPr>
            <a:r>
              <a:rPr lang="ru-RU" sz="1700" dirty="0">
                <a:solidFill>
                  <a:schemeClr val="bg1"/>
                </a:solidFill>
                <a:latin typeface="Times New Roman" panose="02020603050405020304" pitchFamily="18" charset="0"/>
                <a:cs typeface="Times New Roman" panose="02020603050405020304" pitchFamily="18" charset="0"/>
              </a:rPr>
              <a:t>суд, </a:t>
            </a:r>
            <a:r>
              <a:rPr lang="ru-RU" sz="1700" dirty="0" err="1">
                <a:solidFill>
                  <a:schemeClr val="bg1"/>
                </a:solidFill>
                <a:latin typeface="Times New Roman" panose="02020603050405020304" pitchFamily="18" charset="0"/>
                <a:cs typeface="Times New Roman" panose="02020603050405020304" pitchFamily="18" charset="0"/>
              </a:rPr>
              <a:t>ҳуқуқни</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муҳофаза</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қилувчи</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органлар</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шунингдек</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бошқа</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давлат</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органлари</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ва</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ташкилотларидан</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солиқ</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ва</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валютага</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оид</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ҳуқуқбузарликлар</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тўғрисида</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далолат</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берувчи</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ахборот</a:t>
            </a:r>
            <a:r>
              <a:rPr lang="ru-RU" sz="1700" dirty="0">
                <a:solidFill>
                  <a:schemeClr val="bg1"/>
                </a:solidFill>
                <a:latin typeface="Times New Roman" panose="02020603050405020304" pitchFamily="18" charset="0"/>
                <a:cs typeface="Times New Roman" panose="02020603050405020304" pitchFamily="18" charset="0"/>
              </a:rPr>
              <a:t> </a:t>
            </a:r>
            <a:r>
              <a:rPr lang="ru-RU" sz="1700" dirty="0" err="1">
                <a:solidFill>
                  <a:schemeClr val="bg1"/>
                </a:solidFill>
                <a:latin typeface="Times New Roman" panose="02020603050405020304" pitchFamily="18" charset="0"/>
                <a:cs typeface="Times New Roman" panose="02020603050405020304" pitchFamily="18" charset="0"/>
              </a:rPr>
              <a:t>тушганда</a:t>
            </a:r>
            <a:r>
              <a:rPr lang="ru-RU" sz="1700" dirty="0">
                <a:solidFill>
                  <a:schemeClr val="bg1"/>
                </a:solidFill>
                <a:latin typeface="Times New Roman" panose="02020603050405020304" pitchFamily="18" charset="0"/>
                <a:cs typeface="Times New Roman" panose="02020603050405020304" pitchFamily="18" charset="0"/>
              </a:rPr>
              <a:t>.</a:t>
            </a:r>
          </a:p>
        </p:txBody>
      </p:sp>
      <p:sp>
        <p:nvSpPr>
          <p:cNvPr id="16" name="TextBox 15">
            <a:extLst>
              <a:ext uri="{FF2B5EF4-FFF2-40B4-BE49-F238E27FC236}">
                <a16:creationId xmlns:a16="http://schemas.microsoft.com/office/drawing/2014/main" id="{03E2CE3E-CBFD-4F33-AD77-C812A5955B25}"/>
              </a:ext>
            </a:extLst>
          </p:cNvPr>
          <p:cNvSpPr txBox="1"/>
          <p:nvPr/>
        </p:nvSpPr>
        <p:spPr>
          <a:xfrm>
            <a:off x="314325" y="323619"/>
            <a:ext cx="9277349" cy="830997"/>
          </a:xfrm>
          <a:prstGeom prst="rect">
            <a:avLst/>
          </a:prstGeom>
          <a:solidFill>
            <a:schemeClr val="bg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ctr"/>
            <a:r>
              <a:rPr lang="ru-RU" sz="2400" b="1" dirty="0" err="1">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Сайёр</a:t>
            </a:r>
            <a:r>
              <a:rPr lang="ru-RU" sz="2400" b="1"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400" b="1" dirty="0" err="1">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солиқ</a:t>
            </a:r>
            <a:r>
              <a:rPr lang="ru-RU" sz="2400" b="1"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400" b="1" dirty="0" err="1">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текширувини</a:t>
            </a:r>
            <a:r>
              <a:rPr lang="ru-RU" sz="2400" b="1"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400" b="1" dirty="0" err="1">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ўтказиш</a:t>
            </a:r>
            <a:r>
              <a:rPr lang="ru-RU" sz="2400" b="1"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400" b="1" dirty="0" err="1">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учун</a:t>
            </a:r>
            <a:r>
              <a:rPr lang="ru-RU" sz="2400" b="1"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400" b="1" dirty="0" err="1">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қуйидагилар</a:t>
            </a:r>
            <a:r>
              <a:rPr lang="ru-RU" sz="2400" b="1"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400" b="1" dirty="0" err="1">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асос</a:t>
            </a:r>
            <a:r>
              <a:rPr lang="ru-RU" sz="2400" b="1"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400" b="1" dirty="0" err="1">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бўлади</a:t>
            </a:r>
            <a:endParaRPr lang="en-US" sz="2400" dirty="0">
              <a:solidFill>
                <a:schemeClr val="bg1"/>
              </a:solidFill>
            </a:endParaRPr>
          </a:p>
        </p:txBody>
      </p:sp>
    </p:spTree>
    <p:extLst>
      <p:ext uri="{BB962C8B-B14F-4D97-AF65-F5344CB8AC3E}">
        <p14:creationId xmlns:p14="http://schemas.microsoft.com/office/powerpoint/2010/main" val="352850031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Объект 6"/>
          <p:cNvGraphicFramePr>
            <a:graphicFrameLocks noGrp="1"/>
          </p:cNvGraphicFramePr>
          <p:nvPr>
            <p:ph idx="1"/>
            <p:extLst>
              <p:ext uri="{D42A27DB-BD31-4B8C-83A1-F6EECF244321}">
                <p14:modId xmlns:p14="http://schemas.microsoft.com/office/powerpoint/2010/main" val="3607291961"/>
              </p:ext>
            </p:extLst>
          </p:nvPr>
        </p:nvGraphicFramePr>
        <p:xfrm>
          <a:off x="293616" y="1915160"/>
          <a:ext cx="9269834" cy="4231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2"/>
          </p:nvPr>
        </p:nvSpPr>
        <p:spPr/>
        <p:txBody>
          <a:bodyPr/>
          <a:lstStyle/>
          <a:p>
            <a:fld id="{D0B7D445-5B54-4720-9DF2-150774AB8E36}" type="slidenum">
              <a:rPr lang="ru-RU" sz="2000" smtClean="0"/>
              <a:t>6</a:t>
            </a:fld>
            <a:endParaRPr lang="ru-RU" sz="2000" dirty="0"/>
          </a:p>
        </p:txBody>
      </p:sp>
      <p:sp>
        <p:nvSpPr>
          <p:cNvPr id="8" name="TextBox 7">
            <a:extLst>
              <a:ext uri="{FF2B5EF4-FFF2-40B4-BE49-F238E27FC236}">
                <a16:creationId xmlns:a16="http://schemas.microsoft.com/office/drawing/2014/main" id="{8FBAAF97-71C4-4DC8-B8D3-457A8306BEA0}"/>
              </a:ext>
            </a:extLst>
          </p:cNvPr>
          <p:cNvSpPr txBox="1"/>
          <p:nvPr/>
        </p:nvSpPr>
        <p:spPr>
          <a:xfrm>
            <a:off x="942974" y="448747"/>
            <a:ext cx="6965835" cy="461665"/>
          </a:xfrm>
          <a:prstGeom prst="rect">
            <a:avLst/>
          </a:prstGeom>
          <a:solidFill>
            <a:srgbClr val="FF9933"/>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r>
              <a:rPr lang="ru-RU" sz="2400" b="1" dirty="0" err="1">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Сайёр</a:t>
            </a:r>
            <a:r>
              <a:rPr lang="ru-RU" sz="2400" b="1"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400" b="1" dirty="0" err="1">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солиқ</a:t>
            </a:r>
            <a:r>
              <a:rPr lang="ru-RU" sz="2400" b="1"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400" b="1" dirty="0" err="1">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текшируви</a:t>
            </a:r>
            <a:r>
              <a:rPr lang="uz-Cyrl-UZ" sz="2400" b="1"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 ва у</a:t>
            </a:r>
            <a:r>
              <a:rPr lang="ru-RU" sz="2400" b="1"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ни </a:t>
            </a:r>
            <a:r>
              <a:rPr lang="ru-RU" sz="2400" b="1" dirty="0" err="1">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ташкил</a:t>
            </a:r>
            <a:r>
              <a:rPr lang="ru-RU" sz="2400" b="1"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 </a:t>
            </a:r>
            <a:r>
              <a:rPr lang="ru-RU" sz="2400" b="1" dirty="0" err="1">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этиш</a:t>
            </a:r>
            <a:endParaRPr lang="en-US" sz="2400" dirty="0">
              <a:solidFill>
                <a:schemeClr val="bg1"/>
              </a:solidFill>
            </a:endParaRPr>
          </a:p>
        </p:txBody>
      </p:sp>
    </p:spTree>
    <p:extLst>
      <p:ext uri="{BB962C8B-B14F-4D97-AF65-F5344CB8AC3E}">
        <p14:creationId xmlns:p14="http://schemas.microsoft.com/office/powerpoint/2010/main" val="34061945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D0B7D445-5B54-4720-9DF2-150774AB8E36}" type="slidenum">
              <a:rPr lang="ru-RU" smtClean="0"/>
              <a:t>7</a:t>
            </a:fld>
            <a:endParaRPr lang="ru-RU"/>
          </a:p>
        </p:txBody>
      </p:sp>
      <p:sp>
        <p:nvSpPr>
          <p:cNvPr id="16" name="TextBox 15">
            <a:extLst>
              <a:ext uri="{FF2B5EF4-FFF2-40B4-BE49-F238E27FC236}">
                <a16:creationId xmlns:a16="http://schemas.microsoft.com/office/drawing/2014/main" id="{0444AEE2-AA7B-4417-9AE6-EC0E1C7AC94B}"/>
              </a:ext>
            </a:extLst>
          </p:cNvPr>
          <p:cNvSpPr txBox="1"/>
          <p:nvPr/>
        </p:nvSpPr>
        <p:spPr>
          <a:xfrm>
            <a:off x="428625" y="1748587"/>
            <a:ext cx="9315449" cy="4191917"/>
          </a:xfrm>
          <a:prstGeom prst="rect">
            <a:avLst/>
          </a:prstGeom>
          <a:solidFill>
            <a:schemeClr val="accent1">
              <a:lumMod val="40000"/>
              <a:lumOff val="60000"/>
            </a:schemeClr>
          </a:solidFill>
        </p:spPr>
        <p:txBody>
          <a:bodyPr wrap="square">
            <a:spAutoFit/>
          </a:bodyPr>
          <a:lstStyle/>
          <a:p>
            <a:pPr marL="285750" marR="0" indent="-285750" algn="just" defTabSz="711200">
              <a:lnSpc>
                <a:spcPct val="90000"/>
              </a:lnSpc>
              <a:spcBef>
                <a:spcPct val="0"/>
              </a:spcBef>
              <a:spcAft>
                <a:spcPct val="35000"/>
              </a:spcAft>
              <a:buFont typeface="Wingdings" panose="05000000000000000000" pitchFamily="2" charset="2"/>
              <a:buChar char="Ø"/>
            </a:pPr>
            <a:r>
              <a:rPr lang="uz-Cyrl-UZ" sz="1600" dirty="0">
                <a:solidFill>
                  <a:schemeClr val="bg1"/>
                </a:solidFill>
                <a:latin typeface="Times New Roman" panose="02020603050405020304" pitchFamily="18" charset="0"/>
                <a:cs typeface="Times New Roman" panose="02020603050405020304" pitchFamily="18" charset="0"/>
              </a:rPr>
              <a:t>Хронометраж кўздан кечиришни ўтказиш;</a:t>
            </a:r>
            <a:endParaRPr lang="en-US" sz="1600" dirty="0">
              <a:solidFill>
                <a:schemeClr val="bg1"/>
              </a:solidFill>
              <a:latin typeface="Times New Roman" panose="02020603050405020304" pitchFamily="18" charset="0"/>
              <a:cs typeface="Times New Roman" panose="02020603050405020304" pitchFamily="18" charset="0"/>
            </a:endParaRPr>
          </a:p>
          <a:p>
            <a:pPr marL="285750" marR="0" indent="-285750" algn="just" defTabSz="711200">
              <a:lnSpc>
                <a:spcPct val="90000"/>
              </a:lnSpc>
              <a:spcBef>
                <a:spcPct val="0"/>
              </a:spcBef>
              <a:spcAft>
                <a:spcPct val="35000"/>
              </a:spcAft>
              <a:buFont typeface="Wingdings" panose="05000000000000000000" pitchFamily="2" charset="2"/>
              <a:buChar char="Ø"/>
            </a:pPr>
            <a:r>
              <a:rPr lang="ru-RU" sz="1600" dirty="0" err="1">
                <a:solidFill>
                  <a:schemeClr val="bg1"/>
                </a:solidFill>
                <a:latin typeface="Times New Roman" panose="02020603050405020304" pitchFamily="18" charset="0"/>
                <a:cs typeface="Times New Roman" panose="02020603050405020304" pitchFamily="18" charset="0"/>
              </a:rPr>
              <a:t>Назорат</a:t>
            </a:r>
            <a:r>
              <a:rPr lang="ru-RU" sz="1600" dirty="0">
                <a:solidFill>
                  <a:schemeClr val="bg1"/>
                </a:solidFill>
                <a:latin typeface="Times New Roman" panose="02020603050405020304" pitchFamily="18" charset="0"/>
                <a:cs typeface="Times New Roman" panose="02020603050405020304" pitchFamily="18" charset="0"/>
              </a:rPr>
              <a:t> касса </a:t>
            </a:r>
            <a:r>
              <a:rPr lang="ru-RU" sz="1600" dirty="0" err="1">
                <a:solidFill>
                  <a:schemeClr val="bg1"/>
                </a:solidFill>
                <a:latin typeface="Times New Roman" panose="02020603050405020304" pitchFamily="18" charset="0"/>
                <a:cs typeface="Times New Roman" panose="02020603050405020304" pitchFamily="18" charset="0"/>
              </a:rPr>
              <a:t>техникаси</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ва</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ҳисоб-китоб</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терминаллари</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қўлланилишини</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текшириш</a:t>
            </a:r>
            <a:r>
              <a:rPr lang="uz-Cyrl-UZ"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Times New Roman" panose="02020603050405020304" pitchFamily="18" charset="0"/>
              <a:cs typeface="Times New Roman" panose="02020603050405020304" pitchFamily="18" charset="0"/>
            </a:endParaRPr>
          </a:p>
          <a:p>
            <a:pPr marL="285750" marR="0" indent="-285750" algn="just" defTabSz="711200">
              <a:lnSpc>
                <a:spcPct val="90000"/>
              </a:lnSpc>
              <a:spcBef>
                <a:spcPct val="0"/>
              </a:spcBef>
              <a:spcAft>
                <a:spcPct val="35000"/>
              </a:spcAft>
              <a:buFont typeface="Wingdings" panose="05000000000000000000" pitchFamily="2" charset="2"/>
              <a:buChar char="Ø"/>
            </a:pPr>
            <a:r>
              <a:rPr lang="uz-Cyrl-UZ" sz="1600" dirty="0">
                <a:solidFill>
                  <a:schemeClr val="bg1"/>
                </a:solidFill>
                <a:latin typeface="Times New Roman" panose="02020603050405020304" pitchFamily="18" charset="0"/>
                <a:cs typeface="Times New Roman" panose="02020603050405020304" pitchFamily="18" charset="0"/>
              </a:rPr>
              <a:t>Солиқ тўловчи ишчи-ходимларининг ҳақиқий сони ва солиқ ҳисоботидаги акс эттирилган ишчи-ходимлар сонига мувофиқлигини текшириш;</a:t>
            </a:r>
            <a:endParaRPr lang="en-US" sz="1600" dirty="0">
              <a:solidFill>
                <a:schemeClr val="bg1"/>
              </a:solidFill>
              <a:latin typeface="Times New Roman" panose="02020603050405020304" pitchFamily="18" charset="0"/>
              <a:cs typeface="Times New Roman" panose="02020603050405020304" pitchFamily="18" charset="0"/>
            </a:endParaRPr>
          </a:p>
          <a:p>
            <a:pPr marL="285750" marR="0" indent="-285750" algn="just" defTabSz="711200">
              <a:lnSpc>
                <a:spcPct val="90000"/>
              </a:lnSpc>
              <a:spcBef>
                <a:spcPct val="0"/>
              </a:spcBef>
              <a:spcAft>
                <a:spcPct val="35000"/>
              </a:spcAft>
              <a:buFont typeface="Wingdings" panose="05000000000000000000" pitchFamily="2" charset="2"/>
              <a:buChar char="Ø"/>
            </a:pPr>
            <a:r>
              <a:rPr lang="ru-RU" sz="1600" dirty="0" err="1">
                <a:solidFill>
                  <a:schemeClr val="bg1"/>
                </a:solidFill>
                <a:latin typeface="Times New Roman" panose="02020603050405020304" pitchFamily="18" charset="0"/>
                <a:cs typeface="Times New Roman" panose="02020603050405020304" pitchFamily="18" charset="0"/>
              </a:rPr>
              <a:t>Ҳужжатлар</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ва</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буюмларни</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олиб</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қўйиш</a:t>
            </a:r>
            <a:r>
              <a:rPr lang="uz-Cyrl-UZ"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Times New Roman" panose="02020603050405020304" pitchFamily="18" charset="0"/>
              <a:cs typeface="Times New Roman" panose="02020603050405020304" pitchFamily="18" charset="0"/>
            </a:endParaRPr>
          </a:p>
          <a:p>
            <a:pPr marL="285750" marR="0" indent="-285750" algn="just" defTabSz="711200">
              <a:lnSpc>
                <a:spcPct val="90000"/>
              </a:lnSpc>
              <a:spcBef>
                <a:spcPct val="0"/>
              </a:spcBef>
              <a:spcAft>
                <a:spcPct val="35000"/>
              </a:spcAft>
              <a:buFont typeface="Wingdings" panose="05000000000000000000" pitchFamily="2" charset="2"/>
              <a:buChar char="Ø"/>
            </a:pPr>
            <a:r>
              <a:rPr lang="uz-Cyrl-UZ" sz="1600" dirty="0">
                <a:solidFill>
                  <a:schemeClr val="bg1"/>
                </a:solidFill>
                <a:latin typeface="Times New Roman" panose="02020603050405020304" pitchFamily="18" charset="0"/>
                <a:cs typeface="Times New Roman" panose="02020603050405020304" pitchFamily="18" charset="0"/>
              </a:rPr>
              <a:t>Бозорлар, савдо комплекслари ва уларга туташ бўлган автотранспорт воситаларининг тўхташ жойларида солиқ тўғрисидаги қонун ҳужжатларига риоя этилишини текшириш;</a:t>
            </a:r>
            <a:endParaRPr lang="en-US" sz="1600" dirty="0">
              <a:solidFill>
                <a:schemeClr val="bg1"/>
              </a:solidFill>
              <a:latin typeface="Times New Roman" panose="02020603050405020304" pitchFamily="18" charset="0"/>
              <a:cs typeface="Times New Roman" panose="02020603050405020304" pitchFamily="18" charset="0"/>
            </a:endParaRPr>
          </a:p>
          <a:p>
            <a:pPr marL="285750" marR="0" indent="-285750" algn="just" defTabSz="711200">
              <a:lnSpc>
                <a:spcPct val="90000"/>
              </a:lnSpc>
              <a:spcBef>
                <a:spcPct val="0"/>
              </a:spcBef>
              <a:spcAft>
                <a:spcPct val="35000"/>
              </a:spcAft>
              <a:buFont typeface="Wingdings" panose="05000000000000000000" pitchFamily="2" charset="2"/>
              <a:buChar char="Ø"/>
            </a:pPr>
            <a:r>
              <a:rPr lang="ru-RU" sz="1600" dirty="0" err="1">
                <a:solidFill>
                  <a:schemeClr val="bg1"/>
                </a:solidFill>
                <a:latin typeface="Times New Roman" panose="02020603050405020304" pitchFamily="18" charset="0"/>
                <a:cs typeface="Times New Roman" panose="02020603050405020304" pitchFamily="18" charset="0"/>
              </a:rPr>
              <a:t>Савдо</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ва</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хизмат</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кўрсатиш</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қоидаларига</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риоя</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этилишини</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текшириш</a:t>
            </a:r>
            <a:r>
              <a:rPr lang="uz-Cyrl-UZ"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Times New Roman" panose="02020603050405020304" pitchFamily="18" charset="0"/>
              <a:cs typeface="Times New Roman" panose="02020603050405020304" pitchFamily="18" charset="0"/>
            </a:endParaRPr>
          </a:p>
          <a:p>
            <a:pPr marL="285750" marR="0" indent="-285750" algn="just" defTabSz="711200">
              <a:lnSpc>
                <a:spcPct val="90000"/>
              </a:lnSpc>
              <a:spcBef>
                <a:spcPct val="0"/>
              </a:spcBef>
              <a:spcAft>
                <a:spcPct val="35000"/>
              </a:spcAft>
              <a:buFont typeface="Wingdings" panose="05000000000000000000" pitchFamily="2" charset="2"/>
              <a:buChar char="Ø"/>
            </a:pPr>
            <a:r>
              <a:rPr lang="uz-Cyrl-UZ" sz="1600" dirty="0">
                <a:solidFill>
                  <a:schemeClr val="bg1"/>
                </a:solidFill>
                <a:latin typeface="Times New Roman" panose="02020603050405020304" pitchFamily="18" charset="0"/>
                <a:cs typeface="Times New Roman" panose="02020603050405020304" pitchFamily="18" charset="0"/>
              </a:rPr>
              <a:t>Ер қаъридан фойдаланувчи солиқ тўловчилар томонидан ҳақиқатда қазиб олинган фойдали қазилмалар ҳажмини текшириш;</a:t>
            </a:r>
            <a:endParaRPr lang="en-US" sz="1600" dirty="0">
              <a:solidFill>
                <a:schemeClr val="bg1"/>
              </a:solidFill>
              <a:latin typeface="Times New Roman" panose="02020603050405020304" pitchFamily="18" charset="0"/>
              <a:cs typeface="Times New Roman" panose="02020603050405020304" pitchFamily="18" charset="0"/>
            </a:endParaRPr>
          </a:p>
          <a:p>
            <a:pPr marL="285750" marR="0" indent="-285750" algn="just" defTabSz="711200">
              <a:lnSpc>
                <a:spcPct val="90000"/>
              </a:lnSpc>
              <a:spcBef>
                <a:spcPct val="0"/>
              </a:spcBef>
              <a:spcAft>
                <a:spcPct val="35000"/>
              </a:spcAft>
              <a:buFont typeface="Wingdings" panose="05000000000000000000" pitchFamily="2" charset="2"/>
              <a:buChar char="Ø"/>
            </a:pPr>
            <a:r>
              <a:rPr lang="uz-Cyrl-UZ" sz="1600" dirty="0">
                <a:solidFill>
                  <a:schemeClr val="bg1"/>
                </a:solidFill>
                <a:latin typeface="Times New Roman" panose="02020603050405020304" pitchFamily="18" charset="0"/>
                <a:cs typeface="Times New Roman" panose="02020603050405020304" pitchFamily="18" charset="0"/>
              </a:rPr>
              <a:t>Солиқ тўловчиларнинг тўлов топшириқномалари ва солиқ органларининг инкассо топшириқномалари банклар томонидан ўз вақтида бажарилишини текшириш;</a:t>
            </a:r>
            <a:endParaRPr lang="en-US" sz="1600" dirty="0">
              <a:solidFill>
                <a:schemeClr val="bg1"/>
              </a:solidFill>
              <a:latin typeface="Times New Roman" panose="02020603050405020304" pitchFamily="18" charset="0"/>
              <a:cs typeface="Times New Roman" panose="02020603050405020304" pitchFamily="18" charset="0"/>
            </a:endParaRPr>
          </a:p>
          <a:p>
            <a:pPr marL="285750" marR="0" indent="-285750" algn="just" defTabSz="711200">
              <a:lnSpc>
                <a:spcPct val="90000"/>
              </a:lnSpc>
              <a:spcBef>
                <a:spcPct val="0"/>
              </a:spcBef>
              <a:spcAft>
                <a:spcPct val="35000"/>
              </a:spcAft>
              <a:buFont typeface="Wingdings" panose="05000000000000000000" pitchFamily="2" charset="2"/>
              <a:buChar char="Ø"/>
            </a:pPr>
            <a:r>
              <a:rPr lang="ru-RU" sz="1600" dirty="0" err="1">
                <a:solidFill>
                  <a:schemeClr val="bg1"/>
                </a:solidFill>
                <a:latin typeface="Times New Roman" panose="02020603050405020304" pitchFamily="18" charset="0"/>
                <a:cs typeface="Times New Roman" panose="02020603050405020304" pitchFamily="18" charset="0"/>
              </a:rPr>
              <a:t>Валютани</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тартибга</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солиш</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тўғрисидаги</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қонун</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ҳужжатларига</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резидентлар</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ва</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норезидентлар</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томонидан</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риоя</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этилишини</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текшириш</a:t>
            </a:r>
            <a:r>
              <a:rPr lang="uz-Cyrl-UZ"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Times New Roman" panose="02020603050405020304" pitchFamily="18" charset="0"/>
              <a:cs typeface="Times New Roman" panose="02020603050405020304" pitchFamily="18" charset="0"/>
            </a:endParaRPr>
          </a:p>
          <a:p>
            <a:pPr marL="285750" marR="0" indent="-285750" algn="just" defTabSz="711200">
              <a:lnSpc>
                <a:spcPct val="90000"/>
              </a:lnSpc>
              <a:spcBef>
                <a:spcPct val="0"/>
              </a:spcBef>
              <a:spcAft>
                <a:spcPct val="35000"/>
              </a:spcAft>
              <a:buFont typeface="Wingdings" panose="05000000000000000000" pitchFamily="2" charset="2"/>
              <a:buChar char="Ø"/>
            </a:pPr>
            <a:r>
              <a:rPr lang="uz-Cyrl-UZ" sz="1600" dirty="0">
                <a:solidFill>
                  <a:schemeClr val="bg1"/>
                </a:solidFill>
                <a:latin typeface="Times New Roman" panose="02020603050405020304" pitchFamily="18" charset="0"/>
                <a:cs typeface="Times New Roman" panose="02020603050405020304" pitchFamily="18" charset="0"/>
              </a:rPr>
              <a:t>Активлар ва мажбуриятларни инвентаризациядан ўтказиш.</a:t>
            </a:r>
            <a:endParaRPr lang="en-US" sz="1600" dirty="0">
              <a:solidFill>
                <a:schemeClr val="bg1"/>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27E79678-06E2-44EE-8322-9EDAD3F12333}"/>
              </a:ext>
            </a:extLst>
          </p:cNvPr>
          <p:cNvSpPr txBox="1"/>
          <p:nvPr/>
        </p:nvSpPr>
        <p:spPr>
          <a:xfrm>
            <a:off x="428625" y="679580"/>
            <a:ext cx="9315449" cy="590931"/>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pPr marR="0" algn="ctr" defTabSz="711200">
              <a:lnSpc>
                <a:spcPct val="90000"/>
              </a:lnSpc>
              <a:spcBef>
                <a:spcPct val="0"/>
              </a:spcBef>
              <a:spcAft>
                <a:spcPct val="35000"/>
              </a:spcAft>
            </a:pPr>
            <a:r>
              <a:rPr lang="uz-Cyrl-UZ" sz="1800" dirty="0">
                <a:solidFill>
                  <a:schemeClr val="bg1"/>
                </a:solidFill>
                <a:latin typeface="Times New Roman" panose="02020603050405020304" pitchFamily="18" charset="0"/>
                <a:cs typeface="Times New Roman" panose="02020603050405020304" pitchFamily="18" charset="0"/>
              </a:rPr>
              <a:t>Сайёр солиқ текширувларини ўтказиш чоғида қуйидаги солиқ назорати тадбирларини ўтказишга ҳақли</a:t>
            </a:r>
            <a:endParaRPr lang="en-US" sz="1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309767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3"/>
          <p:cNvSpPr txBox="1">
            <a:spLocks/>
          </p:cNvSpPr>
          <p:nvPr/>
        </p:nvSpPr>
        <p:spPr bwMode="gray">
          <a:xfrm>
            <a:off x="8411439" y="295730"/>
            <a:ext cx="681037" cy="767687"/>
          </a:xfrm>
          <a:prstGeom prst="rect">
            <a:avLst/>
          </a:prstGeom>
        </p:spPr>
        <p:txBody>
          <a:bodyPr vert="horz" lIns="91440" tIns="45720" rIns="91440" bIns="45720" rtlCol="0" anchor="b"/>
          <a:lstStyle>
            <a:defPPr>
              <a:defRPr lang="ru-RU"/>
            </a:defPPr>
            <a:lvl1pPr marL="0" algn="ctr" defTabSz="914400" rtl="0" eaLnBrk="1" latinLnBrk="0" hangingPunct="1">
              <a:defRPr sz="2800" b="0" i="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0B7D445-5B54-4720-9DF2-150774AB8E36}" type="slidenum">
              <a:rPr lang="ru-RU" sz="2000" smtClean="0"/>
              <a:pPr/>
              <a:t>8</a:t>
            </a:fld>
            <a:endParaRPr lang="ru-RU" sz="2000"/>
          </a:p>
        </p:txBody>
      </p:sp>
      <p:sp>
        <p:nvSpPr>
          <p:cNvPr id="16" name="TextBox 15">
            <a:extLst>
              <a:ext uri="{FF2B5EF4-FFF2-40B4-BE49-F238E27FC236}">
                <a16:creationId xmlns:a16="http://schemas.microsoft.com/office/drawing/2014/main" id="{30EFA0C7-FABF-49E1-ACA8-8F731DED0575}"/>
              </a:ext>
            </a:extLst>
          </p:cNvPr>
          <p:cNvSpPr txBox="1"/>
          <p:nvPr/>
        </p:nvSpPr>
        <p:spPr>
          <a:xfrm>
            <a:off x="2028825" y="638030"/>
            <a:ext cx="5410200" cy="400110"/>
          </a:xfrm>
          <a:prstGeom prst="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r>
              <a:rPr lang="uz-Cyrl-UZ"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Хронометраж кўздан кечиришни ўтказиш</a:t>
            </a:r>
            <a:endParaRPr lang="en-US" sz="2000" dirty="0">
              <a:solidFill>
                <a:srgbClr val="FF0000"/>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0C99966A-111A-44E9-A750-7E0A98C08E8D}"/>
              </a:ext>
            </a:extLst>
          </p:cNvPr>
          <p:cNvSpPr txBox="1"/>
          <p:nvPr/>
        </p:nvSpPr>
        <p:spPr>
          <a:xfrm>
            <a:off x="361229" y="2069934"/>
            <a:ext cx="4705350" cy="3511026"/>
          </a:xfrm>
          <a:prstGeom prst="rect">
            <a:avLst/>
          </a:prstGeom>
          <a:solidFill>
            <a:schemeClr val="accent1">
              <a:lumMod val="60000"/>
              <a:lumOff val="40000"/>
            </a:schemeClr>
          </a:solidFill>
          <a:ln w="190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L="0" marR="0" indent="449580" algn="just">
              <a:lnSpc>
                <a:spcPct val="115000"/>
              </a:lnSpc>
              <a:spcBef>
                <a:spcPts val="0"/>
              </a:spcBef>
              <a:spcAft>
                <a:spcPts val="0"/>
              </a:spcAft>
            </a:pPr>
            <a:r>
              <a:rPr lang="uz-Cyrl-UZ" dirty="0">
                <a:solidFill>
                  <a:schemeClr val="bg1"/>
                </a:solidFill>
                <a:latin typeface="Times New Roman" panose="02020603050405020304" pitchFamily="18" charset="0"/>
                <a:ea typeface="MS Mincho" panose="02020609040205080304" pitchFamily="49" charset="-128"/>
                <a:cs typeface="Times New Roman" panose="02020603050405020304" pitchFamily="18" charset="0"/>
              </a:rPr>
              <a:t>Хронометраж кўздан кечириш — ишлаб чиқаришнинг (хизматлар кўрсатишнинг) ҳақиқий ҳажмларини аниқлашга доир солиқ назорати тадбири ҳисобланади ва шу мақсадларда ўтказилади.</a:t>
            </a:r>
            <a:endParaRPr lang="en-US" dirty="0">
              <a:solidFill>
                <a:schemeClr val="bg1"/>
              </a:solidFill>
              <a:latin typeface="Times New Roman" panose="02020603050405020304" pitchFamily="18" charset="0"/>
              <a:ea typeface="MS Mincho" panose="02020609040205080304" pitchFamily="49" charset="-128"/>
              <a:cs typeface="Times New Roman" panose="02020603050405020304" pitchFamily="18" charset="0"/>
            </a:endParaRPr>
          </a:p>
          <a:p>
            <a:pPr marL="0" marR="0" indent="449580" algn="just">
              <a:lnSpc>
                <a:spcPct val="115000"/>
              </a:lnSpc>
              <a:spcBef>
                <a:spcPts val="0"/>
              </a:spcBef>
              <a:spcAft>
                <a:spcPts val="0"/>
              </a:spcAft>
            </a:pPr>
            <a:r>
              <a:rPr lang="ru-RU" dirty="0">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Хронометраж </a:t>
            </a:r>
            <a:r>
              <a:rPr lang="ru-RU" dirty="0" err="1">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кўздан</a:t>
            </a:r>
            <a:r>
              <a:rPr lang="ru-RU" dirty="0">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ru-RU" dirty="0" err="1">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кечириш</a:t>
            </a:r>
            <a:r>
              <a:rPr lang="ru-RU" dirty="0">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ru-RU" dirty="0" err="1">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солиқ</a:t>
            </a:r>
            <a:r>
              <a:rPr lang="ru-RU" dirty="0">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ru-RU" dirty="0" err="1">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тўловчиларнинг</a:t>
            </a:r>
            <a:r>
              <a:rPr lang="ru-RU" dirty="0">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ru-RU" dirty="0" err="1">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текширишгача</a:t>
            </a:r>
            <a:r>
              <a:rPr lang="ru-RU" dirty="0">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ru-RU" dirty="0" err="1">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тасдиқланган</a:t>
            </a:r>
            <a:r>
              <a:rPr lang="ru-RU" dirty="0">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ru-RU" dirty="0" err="1">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иш</a:t>
            </a:r>
            <a:r>
              <a:rPr lang="ru-RU" dirty="0">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ru-RU" dirty="0" err="1">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режимидан</a:t>
            </a:r>
            <a:r>
              <a:rPr lang="ru-RU" dirty="0">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ru-RU" dirty="0" err="1">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келиб</a:t>
            </a:r>
            <a:r>
              <a:rPr lang="ru-RU" dirty="0">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ru-RU" dirty="0" err="1">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чиқиб</a:t>
            </a:r>
            <a:r>
              <a:rPr lang="ru-RU" dirty="0">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ru-RU" dirty="0" err="1">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бироқ</a:t>
            </a:r>
            <a:r>
              <a:rPr lang="ru-RU" dirty="0">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ru-RU" dirty="0" err="1">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кетма</a:t>
            </a:r>
            <a:r>
              <a:rPr lang="ru-RU" dirty="0">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-кет </a:t>
            </a:r>
            <a:r>
              <a:rPr lang="ru-RU" dirty="0" err="1">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етти</a:t>
            </a:r>
            <a:r>
              <a:rPr lang="ru-RU" dirty="0">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 календарь </a:t>
            </a:r>
            <a:r>
              <a:rPr lang="ru-RU" dirty="0" err="1">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кундан</a:t>
            </a:r>
            <a:r>
              <a:rPr lang="ru-RU" dirty="0">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ru-RU" dirty="0" err="1">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кам</a:t>
            </a:r>
            <a:r>
              <a:rPr lang="ru-RU" dirty="0">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ru-RU" dirty="0" err="1">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бўлмаган</a:t>
            </a:r>
            <a:r>
              <a:rPr lang="ru-RU" dirty="0">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ru-RU" dirty="0" err="1">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муддатда</a:t>
            </a:r>
            <a:r>
              <a:rPr lang="ru-RU" dirty="0">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ru-RU" dirty="0" err="1">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ўтказилади</a:t>
            </a:r>
            <a:r>
              <a:rPr lang="ru-RU" dirty="0">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a:t>
            </a:r>
          </a:p>
          <a:p>
            <a:pPr marL="0" marR="0" indent="449580" algn="just">
              <a:lnSpc>
                <a:spcPct val="115000"/>
              </a:lnSpc>
              <a:spcBef>
                <a:spcPts val="0"/>
              </a:spcBef>
              <a:spcAft>
                <a:spcPts val="0"/>
              </a:spcAft>
            </a:pPr>
            <a:endParaRPr lang="en-US" sz="1400" dirty="0">
              <a:effectLst/>
              <a:latin typeface="Calibri" panose="020F0502020204030204" pitchFamily="34" charset="0"/>
              <a:ea typeface="MS Mincho" panose="02020609040205080304" pitchFamily="49" charset="-128"/>
              <a:cs typeface="Times New Roman" panose="02020603050405020304" pitchFamily="18" charset="0"/>
            </a:endParaRPr>
          </a:p>
        </p:txBody>
      </p:sp>
      <p:pic>
        <p:nvPicPr>
          <p:cNvPr id="1026" name="Picture 2" descr="Хронометраж: Кунлик тушум ўртача 10,7 млрд сўмга ошди – Газета.uz">
            <a:extLst>
              <a:ext uri="{FF2B5EF4-FFF2-40B4-BE49-F238E27FC236}">
                <a16:creationId xmlns:a16="http://schemas.microsoft.com/office/drawing/2014/main" id="{1DB5A7DC-9CA2-4529-A160-8427223D6F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0188" y="2069933"/>
            <a:ext cx="3782288" cy="3511025"/>
          </a:xfrm>
          <a:prstGeom prst="rect">
            <a:avLst/>
          </a:prstGeom>
          <a:noFill/>
          <a:extLst>
            <a:ext uri="{909E8E84-426E-40DD-AFC4-6F175D3DCCD1}">
              <a14:hiddenFill xmlns:a14="http://schemas.microsoft.com/office/drawing/2010/main">
                <a:solidFill>
                  <a:srgbClr val="FFFFFF"/>
                </a:solidFill>
              </a14:hiddenFill>
            </a:ext>
          </a:extLst>
        </p:spPr>
      </p:pic>
      <p:sp>
        <p:nvSpPr>
          <p:cNvPr id="2" name="Номер слайда 1"/>
          <p:cNvSpPr>
            <a:spLocks noGrp="1"/>
          </p:cNvSpPr>
          <p:nvPr>
            <p:ph type="sldNum" sz="quarter" idx="12"/>
          </p:nvPr>
        </p:nvSpPr>
        <p:spPr/>
        <p:txBody>
          <a:bodyPr/>
          <a:lstStyle/>
          <a:p>
            <a:fld id="{D0B7D445-5B54-4720-9DF2-150774AB8E36}" type="slidenum">
              <a:rPr lang="ru-RU" smtClean="0"/>
              <a:t>8</a:t>
            </a:fld>
            <a:endParaRPr lang="ru-RU"/>
          </a:p>
        </p:txBody>
      </p:sp>
    </p:spTree>
    <p:extLst>
      <p:ext uri="{BB962C8B-B14F-4D97-AF65-F5344CB8AC3E}">
        <p14:creationId xmlns:p14="http://schemas.microsoft.com/office/powerpoint/2010/main" val="37245051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endParaRPr lang="ru-RU" dirty="0"/>
          </a:p>
        </p:txBody>
      </p:sp>
      <p:sp>
        <p:nvSpPr>
          <p:cNvPr id="6" name="Номер слайда 1"/>
          <p:cNvSpPr txBox="1">
            <a:spLocks/>
          </p:cNvSpPr>
          <p:nvPr/>
        </p:nvSpPr>
        <p:spPr bwMode="gray">
          <a:xfrm>
            <a:off x="8411439" y="295730"/>
            <a:ext cx="681037" cy="767687"/>
          </a:xfrm>
          <a:prstGeom prst="rect">
            <a:avLst/>
          </a:prstGeom>
        </p:spPr>
        <p:txBody>
          <a:bodyPr vert="horz" lIns="91440" tIns="45720" rIns="91440" bIns="45720" rtlCol="0" anchor="b"/>
          <a:lstStyle>
            <a:defPPr>
              <a:defRPr lang="ru-RU"/>
            </a:defPPr>
            <a:lvl1pPr marL="0" algn="ctr" defTabSz="914400" rtl="0" eaLnBrk="1" latinLnBrk="0" hangingPunct="1">
              <a:defRPr sz="2800" b="0" i="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0B7D445-5B54-4720-9DF2-150774AB8E36}" type="slidenum">
              <a:rPr lang="ru-RU" sz="2000" smtClean="0"/>
              <a:pPr/>
              <a:t>9</a:t>
            </a:fld>
            <a:endParaRPr lang="ru-RU" sz="2000" dirty="0"/>
          </a:p>
        </p:txBody>
      </p:sp>
      <p:sp>
        <p:nvSpPr>
          <p:cNvPr id="7" name="Объект 2"/>
          <p:cNvSpPr txBox="1">
            <a:spLocks/>
          </p:cNvSpPr>
          <p:nvPr/>
        </p:nvSpPr>
        <p:spPr>
          <a:xfrm>
            <a:off x="411708" y="1585415"/>
            <a:ext cx="8892090" cy="3873276"/>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dk1"/>
                </a:solidFill>
                <a:latin typeface="+mn-lt"/>
                <a:ea typeface="+mn-ea"/>
                <a:cs typeface="+mn-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dk1"/>
                </a:solidFill>
                <a:latin typeface="+mn-lt"/>
                <a:ea typeface="+mn-ea"/>
                <a:cs typeface="+mn-cs"/>
              </a:defRPr>
            </a:lvl9pPr>
          </a:lstStyle>
          <a:p>
            <a:pPr algn="just">
              <a:buClrTx/>
              <a:buFont typeface="Wingdings" panose="05000000000000000000" pitchFamily="2" charset="2"/>
              <a:buChar char="v"/>
            </a:pPr>
            <a:r>
              <a:rPr lang="ru-RU" sz="1800" dirty="0" err="1">
                <a:solidFill>
                  <a:schemeClr val="bg1"/>
                </a:solidFill>
                <a:latin typeface="Times New Roman" panose="02020603050405020304" pitchFamily="18" charset="0"/>
                <a:cs typeface="Times New Roman" panose="02020603050405020304" pitchFamily="18" charset="0"/>
              </a:rPr>
              <a:t>ишлаб</a:t>
            </a:r>
            <a:r>
              <a:rPr lang="ru-RU" sz="1800" dirty="0">
                <a:solidFill>
                  <a:schemeClr val="bg1"/>
                </a:solidFill>
                <a:latin typeface="Times New Roman" panose="02020603050405020304" pitchFamily="18" charset="0"/>
                <a:cs typeface="Times New Roman" panose="02020603050405020304" pitchFamily="18" charset="0"/>
              </a:rPr>
              <a:t> </a:t>
            </a:r>
            <a:r>
              <a:rPr lang="ru-RU" sz="1800" dirty="0" err="1">
                <a:solidFill>
                  <a:schemeClr val="bg1"/>
                </a:solidFill>
                <a:latin typeface="Times New Roman" panose="02020603050405020304" pitchFamily="18" charset="0"/>
                <a:cs typeface="Times New Roman" panose="02020603050405020304" pitchFamily="18" charset="0"/>
              </a:rPr>
              <a:t>чиқарилаётган</a:t>
            </a:r>
            <a:r>
              <a:rPr lang="ru-RU" sz="1800" dirty="0">
                <a:solidFill>
                  <a:schemeClr val="bg1"/>
                </a:solidFill>
                <a:latin typeface="Times New Roman" panose="02020603050405020304" pitchFamily="18" charset="0"/>
                <a:cs typeface="Times New Roman" panose="02020603050405020304" pitchFamily="18" charset="0"/>
              </a:rPr>
              <a:t> </a:t>
            </a:r>
            <a:r>
              <a:rPr lang="ru-RU" sz="1800" dirty="0" err="1">
                <a:solidFill>
                  <a:schemeClr val="bg1"/>
                </a:solidFill>
                <a:latin typeface="Times New Roman" panose="02020603050405020304" pitchFamily="18" charset="0"/>
                <a:cs typeface="Times New Roman" panose="02020603050405020304" pitchFamily="18" charset="0"/>
              </a:rPr>
              <a:t>маҳсулотлар</a:t>
            </a:r>
            <a:r>
              <a:rPr lang="ru-RU" sz="1800" dirty="0">
                <a:solidFill>
                  <a:schemeClr val="bg1"/>
                </a:solidFill>
                <a:latin typeface="Times New Roman" panose="02020603050405020304" pitchFamily="18" charset="0"/>
                <a:cs typeface="Times New Roman" panose="02020603050405020304" pitchFamily="18" charset="0"/>
              </a:rPr>
              <a:t> (</a:t>
            </a:r>
            <a:r>
              <a:rPr lang="ru-RU" sz="1800" dirty="0" err="1">
                <a:solidFill>
                  <a:schemeClr val="bg1"/>
                </a:solidFill>
                <a:latin typeface="Times New Roman" panose="02020603050405020304" pitchFamily="18" charset="0"/>
                <a:cs typeface="Times New Roman" panose="02020603050405020304" pitchFamily="18" charset="0"/>
              </a:rPr>
              <a:t>бажарилаётган</a:t>
            </a:r>
            <a:r>
              <a:rPr lang="ru-RU" sz="1800" dirty="0">
                <a:solidFill>
                  <a:schemeClr val="bg1"/>
                </a:solidFill>
                <a:latin typeface="Times New Roman" panose="02020603050405020304" pitchFamily="18" charset="0"/>
                <a:cs typeface="Times New Roman" panose="02020603050405020304" pitchFamily="18" charset="0"/>
              </a:rPr>
              <a:t> </a:t>
            </a:r>
            <a:r>
              <a:rPr lang="ru-RU" sz="1800" dirty="0" err="1">
                <a:solidFill>
                  <a:schemeClr val="bg1"/>
                </a:solidFill>
                <a:latin typeface="Times New Roman" panose="02020603050405020304" pitchFamily="18" charset="0"/>
                <a:cs typeface="Times New Roman" panose="02020603050405020304" pitchFamily="18" charset="0"/>
              </a:rPr>
              <a:t>ишлар</a:t>
            </a:r>
            <a:r>
              <a:rPr lang="ru-RU" sz="1800" dirty="0">
                <a:solidFill>
                  <a:schemeClr val="bg1"/>
                </a:solidFill>
                <a:latin typeface="Times New Roman" panose="02020603050405020304" pitchFamily="18" charset="0"/>
                <a:cs typeface="Times New Roman" panose="02020603050405020304" pitchFamily="18" charset="0"/>
              </a:rPr>
              <a:t>, </a:t>
            </a:r>
            <a:r>
              <a:rPr lang="ru-RU" sz="1800" dirty="0" err="1">
                <a:solidFill>
                  <a:schemeClr val="bg1"/>
                </a:solidFill>
                <a:latin typeface="Times New Roman" panose="02020603050405020304" pitchFamily="18" charset="0"/>
                <a:cs typeface="Times New Roman" panose="02020603050405020304" pitchFamily="18" charset="0"/>
              </a:rPr>
              <a:t>кўрсатилаётган</a:t>
            </a:r>
            <a:r>
              <a:rPr lang="ru-RU" sz="1800" dirty="0">
                <a:solidFill>
                  <a:schemeClr val="bg1"/>
                </a:solidFill>
                <a:latin typeface="Times New Roman" panose="02020603050405020304" pitchFamily="18" charset="0"/>
                <a:cs typeface="Times New Roman" panose="02020603050405020304" pitchFamily="18" charset="0"/>
              </a:rPr>
              <a:t> </a:t>
            </a:r>
            <a:r>
              <a:rPr lang="ru-RU" sz="1800" dirty="0" err="1">
                <a:solidFill>
                  <a:schemeClr val="bg1"/>
                </a:solidFill>
                <a:latin typeface="Times New Roman" panose="02020603050405020304" pitchFamily="18" charset="0"/>
                <a:cs typeface="Times New Roman" panose="02020603050405020304" pitchFamily="18" charset="0"/>
              </a:rPr>
              <a:t>хизматлар</a:t>
            </a:r>
            <a:r>
              <a:rPr lang="ru-RU" sz="1800" dirty="0">
                <a:solidFill>
                  <a:schemeClr val="bg1"/>
                </a:solidFill>
                <a:latin typeface="Times New Roman" panose="02020603050405020304" pitchFamily="18" charset="0"/>
                <a:cs typeface="Times New Roman" panose="02020603050405020304" pitchFamily="18" charset="0"/>
              </a:rPr>
              <a:t>) тури </a:t>
            </a:r>
            <a:r>
              <a:rPr lang="ru-RU" sz="1800" dirty="0" err="1">
                <a:solidFill>
                  <a:schemeClr val="bg1"/>
                </a:solidFill>
                <a:latin typeface="Times New Roman" panose="02020603050405020304" pitchFamily="18" charset="0"/>
                <a:cs typeface="Times New Roman" panose="02020603050405020304" pitchFamily="18" charset="0"/>
              </a:rPr>
              <a:t>ва</a:t>
            </a:r>
            <a:r>
              <a:rPr lang="ru-RU" sz="1800" dirty="0">
                <a:solidFill>
                  <a:schemeClr val="bg1"/>
                </a:solidFill>
                <a:latin typeface="Times New Roman" panose="02020603050405020304" pitchFamily="18" charset="0"/>
                <a:cs typeface="Times New Roman" panose="02020603050405020304" pitchFamily="18" charset="0"/>
              </a:rPr>
              <a:t> </a:t>
            </a:r>
            <a:r>
              <a:rPr lang="ru-RU" sz="1800" dirty="0" err="1">
                <a:solidFill>
                  <a:schemeClr val="bg1"/>
                </a:solidFill>
                <a:latin typeface="Times New Roman" panose="02020603050405020304" pitchFamily="18" charset="0"/>
                <a:cs typeface="Times New Roman" panose="02020603050405020304" pitchFamily="18" charset="0"/>
              </a:rPr>
              <a:t>миқдорини</a:t>
            </a:r>
            <a:r>
              <a:rPr lang="ru-RU" sz="1800" dirty="0">
                <a:solidFill>
                  <a:schemeClr val="bg1"/>
                </a:solidFill>
                <a:latin typeface="Times New Roman" panose="02020603050405020304" pitchFamily="18" charset="0"/>
                <a:cs typeface="Times New Roman" panose="02020603050405020304" pitchFamily="18" charset="0"/>
              </a:rPr>
              <a:t> </a:t>
            </a:r>
            <a:r>
              <a:rPr lang="ru-RU" sz="1800" dirty="0" err="1">
                <a:solidFill>
                  <a:schemeClr val="bg1"/>
                </a:solidFill>
                <a:latin typeface="Times New Roman" panose="02020603050405020304" pitchFamily="18" charset="0"/>
                <a:cs typeface="Times New Roman" panose="02020603050405020304" pitchFamily="18" charset="0"/>
              </a:rPr>
              <a:t>аниқлаш</a:t>
            </a:r>
            <a:r>
              <a:rPr lang="ru-RU" sz="1800" dirty="0">
                <a:solidFill>
                  <a:schemeClr val="bg1"/>
                </a:solidFill>
                <a:latin typeface="Times New Roman" panose="02020603050405020304" pitchFamily="18" charset="0"/>
                <a:cs typeface="Times New Roman" panose="02020603050405020304" pitchFamily="18" charset="0"/>
              </a:rPr>
              <a:t>;</a:t>
            </a:r>
          </a:p>
          <a:p>
            <a:pPr algn="just">
              <a:buClrTx/>
              <a:buFont typeface="Wingdings" panose="05000000000000000000" pitchFamily="2" charset="2"/>
              <a:buChar char="v"/>
            </a:pPr>
            <a:r>
              <a:rPr lang="ru-RU" sz="1800" dirty="0" err="1">
                <a:latin typeface="Times New Roman" panose="02020603050405020304" pitchFamily="18" charset="0"/>
                <a:cs typeface="Times New Roman" panose="02020603050405020304" pitchFamily="18" charset="0"/>
              </a:rPr>
              <a:t>тайёр</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маҳсулот</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ишлаб</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чиқариш</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учун</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фойдаланилаётган</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хом</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ашё</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ва</a:t>
            </a:r>
            <a:r>
              <a:rPr lang="ru-RU" sz="1800" dirty="0">
                <a:latin typeface="Times New Roman" panose="02020603050405020304" pitchFamily="18" charset="0"/>
                <a:cs typeface="Times New Roman" panose="02020603050405020304" pitchFamily="18" charset="0"/>
              </a:rPr>
              <a:t> ярим </a:t>
            </a:r>
            <a:r>
              <a:rPr lang="ru-RU" sz="1800" dirty="0" err="1">
                <a:latin typeface="Times New Roman" panose="02020603050405020304" pitchFamily="18" charset="0"/>
                <a:cs typeface="Times New Roman" panose="02020603050405020304" pitchFamily="18" charset="0"/>
              </a:rPr>
              <a:t>тайёр</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маҳсулотлар</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ҳажмини</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ускуналарнинг</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ишлаб</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чиқариш</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қувватларини</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қайд</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этиш</a:t>
            </a:r>
            <a:r>
              <a:rPr lang="ru-RU" sz="1800" dirty="0">
                <a:latin typeface="Times New Roman" panose="02020603050405020304" pitchFamily="18" charset="0"/>
                <a:cs typeface="Times New Roman" panose="02020603050405020304" pitchFamily="18" charset="0"/>
              </a:rPr>
              <a:t>;</a:t>
            </a:r>
          </a:p>
          <a:p>
            <a:pPr algn="just">
              <a:buClrTx/>
              <a:buFont typeface="Wingdings" panose="05000000000000000000" pitchFamily="2" charset="2"/>
              <a:buChar char="v"/>
            </a:pPr>
            <a:r>
              <a:rPr lang="ru-RU" sz="1800" dirty="0" err="1">
                <a:latin typeface="Times New Roman" panose="02020603050405020304" pitchFamily="18" charset="0"/>
                <a:cs typeface="Times New Roman" panose="02020603050405020304" pitchFamily="18" charset="0"/>
              </a:rPr>
              <a:t>тайёр</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маҳсулот</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ишлаб</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чиқариш</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қувватлари</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учун</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сарфланаётган</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ресурслар</a:t>
            </a:r>
            <a:r>
              <a:rPr lang="ru-RU" sz="1800" dirty="0">
                <a:latin typeface="Times New Roman" panose="02020603050405020304" pitchFamily="18" charset="0"/>
                <a:cs typeface="Times New Roman" panose="02020603050405020304" pitchFamily="18" charset="0"/>
              </a:rPr>
              <a:t> (газ, </a:t>
            </a:r>
            <a:r>
              <a:rPr lang="ru-RU" sz="1800" dirty="0" err="1">
                <a:latin typeface="Times New Roman" panose="02020603050405020304" pitchFamily="18" charset="0"/>
                <a:cs typeface="Times New Roman" panose="02020603050405020304" pitchFamily="18" charset="0"/>
              </a:rPr>
              <a:t>электр</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энергияси</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сув</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ёқилғи-мойлаш</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материаллари</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ва</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бошқалар</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ҳажмининг</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ишлаб</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чиқариш</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ҳажмига</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мувофиқлигини</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аниқлаш</a:t>
            </a:r>
            <a:r>
              <a:rPr lang="ru-RU" sz="1800" dirty="0">
                <a:latin typeface="Times New Roman" panose="02020603050405020304" pitchFamily="18" charset="0"/>
                <a:cs typeface="Times New Roman" panose="02020603050405020304" pitchFamily="18" charset="0"/>
              </a:rPr>
              <a:t>;</a:t>
            </a:r>
          </a:p>
          <a:p>
            <a:pPr algn="just">
              <a:buClrTx/>
              <a:buFont typeface="Wingdings" panose="05000000000000000000" pitchFamily="2" charset="2"/>
              <a:buChar char="v"/>
            </a:pPr>
            <a:r>
              <a:rPr lang="ru-RU" sz="1800" dirty="0" err="1">
                <a:latin typeface="Times New Roman" panose="02020603050405020304" pitchFamily="18" charset="0"/>
                <a:cs typeface="Times New Roman" panose="02020603050405020304" pitchFamily="18" charset="0"/>
              </a:rPr>
              <a:t>ишлаб</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чиқарилган</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маҳсулотларни</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бажарилаётган</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ишларни</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кўрсатилаётган</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хизматларни</a:t>
            </a:r>
            <a:r>
              <a:rPr lang="ru-RU" sz="1800" dirty="0">
                <a:latin typeface="Times New Roman" panose="02020603050405020304" pitchFamily="18" charset="0"/>
                <a:cs typeface="Times New Roman" panose="02020603050405020304" pitchFamily="18" charset="0"/>
              </a:rPr>
              <a:t>) реализация </a:t>
            </a:r>
            <a:r>
              <a:rPr lang="ru-RU" sz="1800" dirty="0" err="1">
                <a:latin typeface="Times New Roman" panose="02020603050405020304" pitchFamily="18" charset="0"/>
                <a:cs typeface="Times New Roman" panose="02020603050405020304" pitchFamily="18" charset="0"/>
              </a:rPr>
              <a:t>қилиш</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усулларини</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аниқлаш</a:t>
            </a:r>
            <a:r>
              <a:rPr lang="ru-RU" sz="1800" dirty="0">
                <a:latin typeface="Times New Roman" panose="02020603050405020304" pitchFamily="18" charset="0"/>
                <a:cs typeface="Times New Roman" panose="02020603050405020304" pitchFamily="18" charset="0"/>
              </a:rPr>
              <a:t>;</a:t>
            </a:r>
          </a:p>
          <a:p>
            <a:pPr algn="just">
              <a:buClrTx/>
              <a:buFont typeface="Wingdings" panose="05000000000000000000" pitchFamily="2" charset="2"/>
              <a:buChar char="v"/>
            </a:pPr>
            <a:r>
              <a:rPr lang="ru-RU" sz="1800" dirty="0" err="1">
                <a:latin typeface="Times New Roman" panose="02020603050405020304" pitchFamily="18" charset="0"/>
                <a:cs typeface="Times New Roman" panose="02020603050405020304" pitchFamily="18" charset="0"/>
              </a:rPr>
              <a:t>солиқ</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тўловчининг</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ҳақиқий</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харажатларини</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аниқлаш</a:t>
            </a:r>
            <a:r>
              <a:rPr lang="ru-RU" sz="1800" dirty="0">
                <a:latin typeface="Times New Roman" panose="02020603050405020304" pitchFamily="18" charset="0"/>
                <a:cs typeface="Times New Roman" panose="02020603050405020304" pitchFamily="18" charset="0"/>
              </a:rPr>
              <a:t>.</a:t>
            </a:r>
          </a:p>
        </p:txBody>
      </p:sp>
      <p:sp>
        <p:nvSpPr>
          <p:cNvPr id="9" name="TextBox 8">
            <a:extLst>
              <a:ext uri="{FF2B5EF4-FFF2-40B4-BE49-F238E27FC236}">
                <a16:creationId xmlns:a16="http://schemas.microsoft.com/office/drawing/2014/main" id="{AAD0D3DF-7619-4837-A7D2-5B4ADDACD277}"/>
              </a:ext>
            </a:extLst>
          </p:cNvPr>
          <p:cNvSpPr txBox="1"/>
          <p:nvPr/>
        </p:nvSpPr>
        <p:spPr>
          <a:xfrm>
            <a:off x="2038927" y="441757"/>
            <a:ext cx="5828146" cy="707886"/>
          </a:xfrm>
          <a:prstGeom prst="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a:r>
              <a:rPr lang="ru-RU" sz="2000" b="1" dirty="0">
                <a:solidFill>
                  <a:schemeClr val="bg1"/>
                </a:solidFill>
                <a:latin typeface="Times New Roman" panose="02020603050405020304" pitchFamily="18" charset="0"/>
                <a:cs typeface="Times New Roman" panose="02020603050405020304" pitchFamily="18" charset="0"/>
              </a:rPr>
              <a:t>Хронометраж </a:t>
            </a:r>
            <a:r>
              <a:rPr lang="ru-RU" sz="2000" b="1" dirty="0" err="1">
                <a:solidFill>
                  <a:schemeClr val="bg1"/>
                </a:solidFill>
                <a:latin typeface="Times New Roman" panose="02020603050405020304" pitchFamily="18" charset="0"/>
                <a:cs typeface="Times New Roman" panose="02020603050405020304" pitchFamily="18" charset="0"/>
              </a:rPr>
              <a:t>кўздан</a:t>
            </a:r>
            <a:r>
              <a:rPr lang="ru-RU" sz="2000" b="1" dirty="0">
                <a:solidFill>
                  <a:schemeClr val="bg1"/>
                </a:solidFill>
                <a:latin typeface="Times New Roman" panose="02020603050405020304" pitchFamily="18" charset="0"/>
                <a:cs typeface="Times New Roman" panose="02020603050405020304" pitchFamily="18" charset="0"/>
              </a:rPr>
              <a:t> </a:t>
            </a:r>
            <a:r>
              <a:rPr lang="ru-RU" sz="2000" b="1" dirty="0" err="1">
                <a:solidFill>
                  <a:schemeClr val="bg1"/>
                </a:solidFill>
                <a:latin typeface="Times New Roman" panose="02020603050405020304" pitchFamily="18" charset="0"/>
                <a:cs typeface="Times New Roman" panose="02020603050405020304" pitchFamily="18" charset="0"/>
              </a:rPr>
              <a:t>кечириш</a:t>
            </a:r>
            <a:r>
              <a:rPr lang="ru-RU" sz="2000" b="1" dirty="0">
                <a:solidFill>
                  <a:schemeClr val="bg1"/>
                </a:solidFill>
                <a:latin typeface="Times New Roman" panose="02020603050405020304" pitchFamily="18" charset="0"/>
                <a:cs typeface="Times New Roman" panose="02020603050405020304" pitchFamily="18" charset="0"/>
              </a:rPr>
              <a:t> </a:t>
            </a:r>
            <a:r>
              <a:rPr lang="ru-RU" sz="2000" b="1" dirty="0" err="1">
                <a:solidFill>
                  <a:schemeClr val="bg1"/>
                </a:solidFill>
                <a:latin typeface="Times New Roman" panose="02020603050405020304" pitchFamily="18" charset="0"/>
                <a:cs typeface="Times New Roman" panose="02020603050405020304" pitchFamily="18" charset="0"/>
              </a:rPr>
              <a:t>қуйидаги</a:t>
            </a:r>
            <a:r>
              <a:rPr lang="ru-RU" sz="2000" b="1" dirty="0">
                <a:solidFill>
                  <a:schemeClr val="bg1"/>
                </a:solidFill>
                <a:latin typeface="Times New Roman" panose="02020603050405020304" pitchFamily="18" charset="0"/>
                <a:cs typeface="Times New Roman" panose="02020603050405020304" pitchFamily="18" charset="0"/>
              </a:rPr>
              <a:t> </a:t>
            </a:r>
            <a:r>
              <a:rPr lang="ru-RU" sz="2000" b="1" dirty="0" err="1">
                <a:solidFill>
                  <a:schemeClr val="bg1"/>
                </a:solidFill>
                <a:latin typeface="Times New Roman" panose="02020603050405020304" pitchFamily="18" charset="0"/>
                <a:cs typeface="Times New Roman" panose="02020603050405020304" pitchFamily="18" charset="0"/>
              </a:rPr>
              <a:t>тартибда</a:t>
            </a:r>
            <a:r>
              <a:rPr lang="ru-RU" sz="2000" b="1" dirty="0">
                <a:solidFill>
                  <a:schemeClr val="bg1"/>
                </a:solidFill>
                <a:latin typeface="Times New Roman" panose="02020603050405020304" pitchFamily="18" charset="0"/>
                <a:cs typeface="Times New Roman" panose="02020603050405020304" pitchFamily="18" charset="0"/>
              </a:rPr>
              <a:t> </a:t>
            </a:r>
            <a:r>
              <a:rPr lang="ru-RU" sz="2000" b="1" dirty="0" err="1">
                <a:solidFill>
                  <a:schemeClr val="bg1"/>
                </a:solidFill>
                <a:latin typeface="Times New Roman" panose="02020603050405020304" pitchFamily="18" charset="0"/>
                <a:cs typeface="Times New Roman" panose="02020603050405020304" pitchFamily="18" charset="0"/>
              </a:rPr>
              <a:t>амалга</a:t>
            </a:r>
            <a:r>
              <a:rPr lang="ru-RU" sz="2000" b="1" dirty="0">
                <a:solidFill>
                  <a:schemeClr val="bg1"/>
                </a:solidFill>
                <a:latin typeface="Times New Roman" panose="02020603050405020304" pitchFamily="18" charset="0"/>
                <a:cs typeface="Times New Roman" panose="02020603050405020304" pitchFamily="18" charset="0"/>
              </a:rPr>
              <a:t> </a:t>
            </a:r>
            <a:r>
              <a:rPr lang="ru-RU" sz="2000" b="1" dirty="0" err="1">
                <a:solidFill>
                  <a:schemeClr val="bg1"/>
                </a:solidFill>
                <a:latin typeface="Times New Roman" panose="02020603050405020304" pitchFamily="18" charset="0"/>
                <a:cs typeface="Times New Roman" panose="02020603050405020304" pitchFamily="18" charset="0"/>
              </a:rPr>
              <a:t>оширилади</a:t>
            </a:r>
            <a:endParaRPr lang="en-US" sz="2000" b="1" dirty="0">
              <a:solidFill>
                <a:schemeClr val="bg1"/>
              </a:solidFill>
              <a:latin typeface="Times New Roman" panose="02020603050405020304" pitchFamily="18" charset="0"/>
              <a:cs typeface="Times New Roman" panose="02020603050405020304" pitchFamily="18" charset="0"/>
            </a:endParaRPr>
          </a:p>
        </p:txBody>
      </p:sp>
      <p:sp>
        <p:nvSpPr>
          <p:cNvPr id="2" name="Номер слайда 1"/>
          <p:cNvSpPr>
            <a:spLocks noGrp="1"/>
          </p:cNvSpPr>
          <p:nvPr>
            <p:ph type="sldNum" sz="quarter" idx="12"/>
          </p:nvPr>
        </p:nvSpPr>
        <p:spPr/>
        <p:txBody>
          <a:bodyPr/>
          <a:lstStyle/>
          <a:p>
            <a:fld id="{D0B7D445-5B54-4720-9DF2-150774AB8E36}" type="slidenum">
              <a:rPr lang="ru-RU" smtClean="0"/>
              <a:t>9</a:t>
            </a:fld>
            <a:endParaRPr lang="ru-RU"/>
          </a:p>
        </p:txBody>
      </p:sp>
    </p:spTree>
    <p:extLst>
      <p:ext uri="{BB962C8B-B14F-4D97-AF65-F5344CB8AC3E}">
        <p14:creationId xmlns:p14="http://schemas.microsoft.com/office/powerpoint/2010/main" val="35824126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Другая 2">
      <a:dk1>
        <a:sysClr val="windowText" lastClr="000000"/>
      </a:dk1>
      <a:lt1>
        <a:sysClr val="window" lastClr="FFFFFF"/>
      </a:lt1>
      <a:dk2>
        <a:srgbClr val="7AC3F0"/>
      </a:dk2>
      <a:lt2>
        <a:srgbClr val="D8D8D8"/>
      </a:lt2>
      <a:accent1>
        <a:srgbClr val="ACD433"/>
      </a:accent1>
      <a:accent2>
        <a:srgbClr val="0E5580"/>
      </a:accent2>
      <a:accent3>
        <a:srgbClr val="37A6E9"/>
      </a:accent3>
      <a:accent4>
        <a:srgbClr val="5AA0F5"/>
      </a:accent4>
      <a:accent5>
        <a:srgbClr val="6F8E1A"/>
      </a:accent5>
      <a:accent6>
        <a:srgbClr val="289EE6"/>
      </a:accent6>
      <a:hlink>
        <a:srgbClr val="A6D527"/>
      </a:hlink>
      <a:folHlink>
        <a:srgbClr val="BDE0FB"/>
      </a:folHlink>
    </a:clrScheme>
    <a:fontScheme name="Ион">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2721</TotalTime>
  <Words>743</Words>
  <Application>Microsoft Office PowerPoint</Application>
  <PresentationFormat>Лист A4 (210x297 мм)</PresentationFormat>
  <Paragraphs>96</Paragraphs>
  <Slides>16</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16</vt:i4>
      </vt:variant>
    </vt:vector>
  </HeadingPairs>
  <TitlesOfParts>
    <vt:vector size="25" baseType="lpstr">
      <vt:lpstr>Arial</vt:lpstr>
      <vt:lpstr>Calibri</vt:lpstr>
      <vt:lpstr>Cambria</vt:lpstr>
      <vt:lpstr>Century Gothic</vt:lpstr>
      <vt:lpstr>MS Mincho</vt:lpstr>
      <vt:lpstr>Times New Roman</vt:lpstr>
      <vt:lpstr>Wingdings</vt:lpstr>
      <vt:lpstr>Wingdings 3</vt:lpstr>
      <vt:lpstr>Ион</vt:lpstr>
      <vt:lpstr>Презентация PowerPoint</vt:lpstr>
      <vt:lpstr>Презентация PowerPoint</vt:lpstr>
      <vt:lpstr>Солиқ текширтурлариувлари ва турлари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Состояние развития административных процедур в Республике Узбекистан:  итоги, проблемы и задачи</dc:title>
  <dc:creator>J</dc:creator>
  <cp:lastModifiedBy>Дилмурод Р. Каримов</cp:lastModifiedBy>
  <cp:revision>224</cp:revision>
  <dcterms:created xsi:type="dcterms:W3CDTF">2019-12-17T09:59:27Z</dcterms:created>
  <dcterms:modified xsi:type="dcterms:W3CDTF">2025-02-07T05:13:02Z</dcterms:modified>
</cp:coreProperties>
</file>