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3" r:id="rId1"/>
    <p:sldMasterId id="2147484073" r:id="rId2"/>
  </p:sldMasterIdLst>
  <p:notesMasterIdLst>
    <p:notesMasterId r:id="rId8"/>
  </p:notesMasterIdLst>
  <p:handoutMasterIdLst>
    <p:handoutMasterId r:id="rId9"/>
  </p:handoutMasterIdLst>
  <p:sldIdLst>
    <p:sldId id="256" r:id="rId3"/>
    <p:sldId id="291" r:id="rId4"/>
    <p:sldId id="276" r:id="rId5"/>
    <p:sldId id="294" r:id="rId6"/>
    <p:sldId id="295" r:id="rId7"/>
  </p:sldIdLst>
  <p:sldSz cx="9144000" cy="6858000" type="screen4x3"/>
  <p:notesSz cx="6735763" cy="98663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12781"/>
    <a:srgbClr val="FFFFFF"/>
    <a:srgbClr val="FFCC00"/>
    <a:srgbClr val="00CC66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56" autoAdjust="0"/>
  </p:normalViewPr>
  <p:slideViewPr>
    <p:cSldViewPr snapToObjects="1">
      <p:cViewPr varScale="1">
        <p:scale>
          <a:sx n="104" d="100"/>
          <a:sy n="104" d="100"/>
        </p:scale>
        <p:origin x="174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B43FBD1-247E-484F-B4B8-664FAE8E0F08}" type="datetimeFigureOut">
              <a:rPr lang="ru-RU"/>
              <a:pPr>
                <a:defRPr/>
              </a:pPr>
              <a:t>11.09.2023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317B18F-2138-49DB-9F2D-676248533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432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3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3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3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E70BD30-A99D-4DDF-BE4B-38253C77A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496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A2FD8-25D0-4307-84E2-53A4CA4B0A7E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1463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5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85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E0F1-E89C-47C7-80DA-4DCBFD300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AC445-CB6B-46F8-81FC-B0F8F0E8D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71C3F-9A3A-4B27-9459-A3F9E154B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61C356-8EF7-4267-AD7C-BB4A1BC1E4B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76BE8-4F66-488E-87E9-3AD59962EF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B32D8A-BD95-4CBD-84B3-D5D1E1C0C1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7E4A4C-EBA1-4B39-8E3B-EDC5E09A00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433F4A-8FFE-4F95-AB07-9F2CFEAB65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58B39-D630-4D16-9E17-AAD50E1FED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53492-7D6C-4E90-9BD0-EACFD79209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6BFCA-69FD-4208-ADB7-C8719D3106D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07071-4349-48E7-9111-C25155ED4C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B2E30A-6916-4E22-90C5-2D416FCFBF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C6155-B959-4E95-9B31-0D6D01E18B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3BC73E-DFF6-4253-A1E7-B43D0A6BCE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188D0-0A1D-422D-903F-FEAD957DD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D3746-5DDC-4FFE-8362-512B58D35D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1C6F7-29A1-4D9A-9AA3-05D029E3E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9EE48-6F43-4B10-84CA-670E72C25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2CC70-FA12-4BB5-95FF-89C08A5D0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7F73F-8E8C-4C7C-BA14-0AB9A51E0C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2BF7C-BBCB-498B-A9BD-98B765F62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38400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38400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8400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8400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400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0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401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7DFF4F8-087A-494D-9313-0AB20815E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840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4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840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4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4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40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6" grpId="0"/>
      <p:bldP spid="384007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400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8400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8400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DFF4F8-087A-494D-9313-0AB20815EE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624013"/>
            <a:ext cx="7772400" cy="17367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ru-RU" altLang="ru-RU" sz="22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ru-RU" altLang="ru-RU" sz="2200" b="1" dirty="0" smtClean="0">
                <a:solidFill>
                  <a:srgbClr val="FF0000"/>
                </a:solidFill>
                <a:latin typeface="Times New Roman" pitchFamily="18" charset="0"/>
              </a:rPr>
              <a:t>ИҚТИСОДИЙ </a:t>
            </a:r>
            <a:r>
              <a:rPr lang="ru-RU" altLang="ru-RU" sz="2200" b="1" dirty="0">
                <a:solidFill>
                  <a:srgbClr val="FF0000"/>
                </a:solidFill>
                <a:latin typeface="Times New Roman" pitchFamily="18" charset="0"/>
              </a:rPr>
              <a:t>СУДЛАРДА РАСМИЙЛАШТИРИЛАДИГАН </a:t>
            </a:r>
          </a:p>
          <a:p>
            <a:r>
              <a:rPr lang="ru-RU" altLang="ru-RU" sz="2200" b="1" dirty="0">
                <a:solidFill>
                  <a:srgbClr val="FF0000"/>
                </a:solidFill>
                <a:latin typeface="Times New Roman" pitchFamily="18" charset="0"/>
              </a:rPr>
              <a:t>ПРОЦЕССУАЛ ҲУЖЖАТЛАР </a:t>
            </a:r>
            <a:endParaRPr lang="ru-RU" altLang="ru-RU" sz="22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endParaRPr lang="uz-Cyrl-UZ" altLang="ru-RU" sz="16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endParaRPr lang="ru-RU" altLang="ru-RU" sz="16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 algn="ctr"/>
            <a:r>
              <a:rPr lang="uz-Cyrl-UZ" altLang="ru-RU" sz="3600" b="1" dirty="0" smtClean="0">
                <a:solidFill>
                  <a:srgbClr val="003399"/>
                </a:solidFill>
                <a:latin typeface="Times New Roman" pitchFamily="18" charset="0"/>
              </a:rPr>
              <a:t>2-мавзу</a:t>
            </a:r>
          </a:p>
          <a:p>
            <a:r>
              <a:rPr lang="ru-RU" altLang="ru-RU" sz="2000" b="1" dirty="0" smtClean="0">
                <a:solidFill>
                  <a:srgbClr val="0000FF"/>
                </a:solidFill>
                <a:latin typeface="Times New Roman" pitchFamily="18" charset="0"/>
              </a:rPr>
              <a:t>ДАЪВО АРИЗАСИ ВА АРИЗАНИ ИШ ЮРИТИШГА ҚАБУЛ ҚИЛИШ ВА ИШНИ СУДДА КЎРИШГА ТАЙЁРЛАШ ЖАРАЁНИДА РАСМИЙЛАШТИРИЛАДИГАН ПРОЦЕССУАЛ ҲУЖЖАТЛ</a:t>
            </a:r>
            <a:r>
              <a:rPr lang="ru-RU" altLang="ru-RU" sz="2000" b="1" dirty="0" smtClean="0">
                <a:solidFill>
                  <a:srgbClr val="003399"/>
                </a:solidFill>
                <a:latin typeface="Times New Roman" pitchFamily="18" charset="0"/>
              </a:rPr>
              <a:t>АР</a:t>
            </a:r>
          </a:p>
          <a:p>
            <a:endParaRPr lang="uz-Cyrl-UZ" altLang="ru-RU" sz="2000" b="1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Times New Roman" pitchFamily="18" charset="0"/>
            </a:endParaRPr>
          </a:p>
          <a:p>
            <a:endParaRPr lang="uz-Cyrl-UZ" altLang="ru-RU" sz="2000" b="1" dirty="0" smtClean="0">
              <a:solidFill>
                <a:srgbClr val="003399"/>
              </a:solidFill>
              <a:latin typeface="Times New Roman" pitchFamily="18" charset="0"/>
            </a:endParaRPr>
          </a:p>
          <a:p>
            <a:endParaRPr lang="uz-Cyrl-UZ" altLang="ru-RU" sz="2000" b="1" dirty="0">
              <a:solidFill>
                <a:srgbClr val="003399"/>
              </a:solidFill>
              <a:latin typeface="Times New Roman" pitchFamily="18" charset="0"/>
            </a:endParaRPr>
          </a:p>
          <a:p>
            <a:pPr>
              <a:spcBef>
                <a:spcPct val="0"/>
              </a:spcBef>
            </a:pPr>
            <a:r>
              <a:rPr lang="ru-RU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ОТАХОНОВ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Фозилжон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Cyrl-UZ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Хайдарович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Ўзбекистон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Республикаси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кенгаши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ҳузуридаги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Судьялар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олий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мактаби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Иқтисодий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ҳуқуқ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кафедраси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профессори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                        </a:t>
            </a:r>
          </a:p>
          <a:p>
            <a:pPr>
              <a:spcBef>
                <a:spcPct val="0"/>
              </a:spcBef>
            </a:pP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юридик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фанлар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доктори</a:t>
            </a:r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altLang="ru-RU" sz="2000" b="1" dirty="0" smtClean="0">
              <a:solidFill>
                <a:srgbClr val="003399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339137" cy="914400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ДАЪВО АРИЗАСИНИНГ ШАКЛИ ВА МАЗМУНИ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1540" y="1358770"/>
            <a:ext cx="8102860" cy="488963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b="1" dirty="0" err="1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аризаси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судга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ёзма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шаклда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берилади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 У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даъвогар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ёки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унинг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вакили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томонидан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имзоланади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     </a:t>
            </a:r>
            <a:r>
              <a:rPr lang="ru-RU" sz="1600" b="1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</a:t>
            </a:r>
            <a:r>
              <a:rPr lang="ru-RU" sz="16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аризасида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қуйидагилар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кўрсатилиши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керак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:</a:t>
            </a:r>
          </a:p>
          <a:p>
            <a:pPr marL="0" indent="268288" algn="just">
              <a:buNone/>
            </a:pP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1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)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ариза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берилаётган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суднинг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номи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0" indent="268288" algn="just">
              <a:buNone/>
            </a:pP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2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)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ишда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иштирок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этувчи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шахсларнинг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номи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(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фамилияси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исми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ва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отасининг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исми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),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жойлашган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ери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(почта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манзили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)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ёки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яшаш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жойи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0" indent="268288" algn="just">
              <a:buNone/>
            </a:pP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3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)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агар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баҳоланиши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лозим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бўлса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даъвонинг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баҳоси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0" indent="268288">
              <a:buNone/>
            </a:pPr>
            <a:r>
              <a:rPr lang="ru-RU" sz="1600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4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)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талабларига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асос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бўлган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ҳолатлар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0" indent="268288">
              <a:buNone/>
            </a:pP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5)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талабларининг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асосларини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тасдиқловчи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далиллар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0" indent="268288" algn="just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6)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ундирилаётган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ёки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низолашилаётган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сумманинг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ҳисоб-китоби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0" indent="268288" algn="just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7)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даъвогарнинг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қонунчиликка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асослаб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келтирган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талаблари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бир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нечта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жавобгарга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нисбатан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тақдим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этилганда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эса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уларнинг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ҳар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бирига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нисбатан</a:t>
            </a: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талаблар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 </a:t>
            </a:r>
            <a:endParaRPr lang="ru-RU" sz="16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marL="0" indent="268288" algn="just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8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)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жавобгар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билан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низони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судгача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ҳал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қилиш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(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талабнома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юбориш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)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тартибига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риоя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этилганлиги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тўғрисидаги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маълумотлар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агар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бу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шу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тоифадаги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низолар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учун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қонунда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ёки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шартномада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назарда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тутилган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бўлса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 </a:t>
            </a:r>
            <a:endParaRPr lang="ru-RU" sz="1600" b="1" dirty="0" smtClean="0">
              <a:solidFill>
                <a:srgbClr val="0000FF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marL="0" indent="268288" algn="just">
              <a:buNone/>
            </a:pPr>
            <a:r>
              <a:rPr lang="ru-RU" sz="1600" b="1" dirty="0" smtClean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9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)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илова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қилинаётган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ҳужжатларнинг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рўйхати</a:t>
            </a:r>
            <a:r>
              <a:rPr lang="ru-RU" sz="1600" b="1" dirty="0">
                <a:solidFill>
                  <a:srgbClr val="0000FF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B07071-4349-48E7-9111-C25155ED4C1C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119FEE-9314-4BF5-846D-D9667B77AF68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491537" cy="914400"/>
          </a:xfrm>
        </p:spPr>
        <p:txBody>
          <a:bodyPr/>
          <a:lstStyle/>
          <a:p>
            <a:pPr algn="ctr" eaLnBrk="1" hangingPunct="1"/>
            <a:r>
              <a:rPr lang="ru-RU" sz="2400" b="1" dirty="0"/>
              <a:t> </a:t>
            </a:r>
            <a:r>
              <a:rPr lang="ru-RU" sz="2000" b="1" dirty="0" smtClean="0"/>
              <a:t>ДАЪВО АРИЗАСИГА ИЛОВА ҚИЛИНАДИГАН ҲУЖЖАТЛАР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530" y="1358770"/>
            <a:ext cx="8345270" cy="4889630"/>
          </a:xfrm>
        </p:spPr>
        <p:txBody>
          <a:bodyPr/>
          <a:lstStyle/>
          <a:p>
            <a:pPr marL="0" indent="361950" algn="just">
              <a:spcAft>
                <a:spcPts val="600"/>
              </a:spcAft>
              <a:buClr>
                <a:srgbClr val="FFCC00"/>
              </a:buClr>
              <a:buNone/>
              <a:defRPr/>
            </a:pPr>
            <a:r>
              <a:rPr lang="ru-RU" sz="1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</a:t>
            </a: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аризасига</a:t>
            </a: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қуйидагиларни</a:t>
            </a: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тасдиқловчи</a:t>
            </a: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ҳужжатлар</a:t>
            </a: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илова</a:t>
            </a: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қилинади</a:t>
            </a:r>
            <a:r>
              <a:rPr lang="ru-RU" sz="1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:</a:t>
            </a:r>
          </a:p>
          <a:p>
            <a:pPr marL="0" indent="361950" algn="just">
              <a:spcAft>
                <a:spcPts val="600"/>
              </a:spcAft>
              <a:buClr>
                <a:srgbClr val="FFCC00"/>
              </a:buClr>
              <a:buNone/>
              <a:defRPr/>
            </a:pPr>
            <a:r>
              <a:rPr lang="ru-RU" sz="1400" b="1" dirty="0" smtClean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1) </a:t>
            </a:r>
            <a:r>
              <a:rPr lang="ru-RU" sz="1400" b="1" dirty="0" err="1" smtClean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белгиланган</a:t>
            </a:r>
            <a:r>
              <a:rPr lang="ru-RU" sz="1400" b="1" dirty="0" smtClean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тартибда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миқдорда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давлат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божи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почта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харажатлари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тўланганлигини</a:t>
            </a:r>
            <a:r>
              <a:rPr lang="ru-RU" sz="1400" b="1" dirty="0" smtClean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0" indent="361950" algn="just">
              <a:spcAft>
                <a:spcPts val="600"/>
              </a:spcAft>
              <a:buClr>
                <a:srgbClr val="FFCC00"/>
              </a:buClr>
              <a:buNone/>
              <a:defRPr/>
            </a:pP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2)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аризасининг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кўчирма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нусхаси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унга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илова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қилинган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ҳужжатлар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жавобгарга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учинчи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шахсларга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юборилганлигини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0" indent="361950" algn="just">
              <a:spcAft>
                <a:spcPts val="600"/>
              </a:spcAft>
              <a:buClr>
                <a:srgbClr val="FFCC00"/>
              </a:buClr>
              <a:buNone/>
              <a:defRPr/>
            </a:pP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3)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жавобгар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билан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низони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судгача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ҳал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қилиш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(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талабнома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юбориш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)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тартибига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риоя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этилганлигини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агар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бу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шу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тоифадаги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низолар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учун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қонунда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ёки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шартномада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назарда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тутилган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бўлса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0" indent="361950" algn="just">
              <a:spcAft>
                <a:spcPts val="600"/>
              </a:spcAft>
              <a:buClr>
                <a:srgbClr val="FFCC00"/>
              </a:buClr>
              <a:buNone/>
              <a:defRPr/>
            </a:pP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4)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талабларига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асос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бўлган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ҳолатларни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0" indent="361950" algn="just">
              <a:spcAft>
                <a:spcPts val="600"/>
              </a:spcAft>
              <a:buClr>
                <a:srgbClr val="FFCC00"/>
              </a:buClr>
              <a:buNone/>
              <a:defRPr/>
            </a:pP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5)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даъвогарнинг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юридик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шахс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ёки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якка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тартибдаги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тадбиркор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сифатида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давлат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рўйхатидан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ўтганлигини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;</a:t>
            </a:r>
          </a:p>
          <a:p>
            <a:pPr marL="0" indent="361950" algn="just">
              <a:spcAft>
                <a:spcPts val="600"/>
              </a:spcAft>
              <a:buClr>
                <a:srgbClr val="FFCC00"/>
              </a:buClr>
              <a:buNone/>
              <a:defRPr/>
            </a:pP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6)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аризасини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имзолаш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ваколатини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агар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у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вакил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томонидан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имзоланган</a:t>
            </a:r>
            <a:r>
              <a:rPr lang="ru-RU" sz="14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бўлса</a:t>
            </a:r>
            <a:r>
              <a:rPr lang="ru-RU" sz="1400" b="1" dirty="0" smtClean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</a:p>
          <a:p>
            <a:pPr marL="0" indent="361950" algn="just">
              <a:spcAft>
                <a:spcPts val="600"/>
              </a:spcAft>
              <a:buClr>
                <a:srgbClr val="FFCC00"/>
              </a:buClr>
              <a:buNone/>
              <a:defRPr/>
            </a:pPr>
            <a:r>
              <a:rPr lang="ru-RU" sz="1400" dirty="0" err="1"/>
              <a:t>Шартнома</a:t>
            </a:r>
            <a:r>
              <a:rPr lang="ru-RU" sz="1400" dirty="0"/>
              <a:t> </a:t>
            </a:r>
            <a:r>
              <a:rPr lang="ru-RU" sz="1400" dirty="0" err="1"/>
              <a:t>тузишга</a:t>
            </a:r>
            <a:r>
              <a:rPr lang="ru-RU" sz="1400" dirty="0"/>
              <a:t> </a:t>
            </a:r>
            <a:r>
              <a:rPr lang="ru-RU" sz="1400" dirty="0" err="1"/>
              <a:t>мажбур</a:t>
            </a:r>
            <a:r>
              <a:rPr lang="ru-RU" sz="1400" dirty="0"/>
              <a:t> </a:t>
            </a:r>
            <a:r>
              <a:rPr lang="ru-RU" sz="1400" dirty="0" err="1"/>
              <a:t>этиш</a:t>
            </a:r>
            <a:r>
              <a:rPr lang="ru-RU" sz="1400" dirty="0"/>
              <a:t> </a:t>
            </a:r>
            <a:r>
              <a:rPr lang="ru-RU" sz="1400" dirty="0" err="1"/>
              <a:t>тўғрисидаги</a:t>
            </a:r>
            <a:r>
              <a:rPr lang="ru-RU" sz="1400" dirty="0"/>
              <a:t> </a:t>
            </a:r>
            <a:r>
              <a:rPr lang="ru-RU" sz="1400" dirty="0" err="1"/>
              <a:t>даъво</a:t>
            </a:r>
            <a:r>
              <a:rPr lang="ru-RU" sz="1400" dirty="0"/>
              <a:t> </a:t>
            </a:r>
            <a:r>
              <a:rPr lang="ru-RU" sz="1400" dirty="0" err="1"/>
              <a:t>аризасига</a:t>
            </a:r>
            <a:r>
              <a:rPr lang="ru-RU" sz="1400" dirty="0"/>
              <a:t> </a:t>
            </a:r>
            <a:r>
              <a:rPr lang="ru-RU" sz="1400" dirty="0" err="1"/>
              <a:t>шартнома</a:t>
            </a:r>
            <a:r>
              <a:rPr lang="ru-RU" sz="1400" dirty="0"/>
              <a:t> </a:t>
            </a:r>
            <a:r>
              <a:rPr lang="ru-RU" sz="1400" dirty="0" err="1"/>
              <a:t>лойиҳаси</a:t>
            </a:r>
            <a:r>
              <a:rPr lang="ru-RU" sz="1400" dirty="0"/>
              <a:t> </a:t>
            </a:r>
            <a:r>
              <a:rPr lang="ru-RU" sz="1400" dirty="0" err="1"/>
              <a:t>ҳам</a:t>
            </a:r>
            <a:r>
              <a:rPr lang="ru-RU" sz="1400" dirty="0"/>
              <a:t> </a:t>
            </a:r>
            <a:r>
              <a:rPr lang="ru-RU" sz="1400" dirty="0" err="1"/>
              <a:t>илова</a:t>
            </a:r>
            <a:r>
              <a:rPr lang="ru-RU" sz="1400" dirty="0"/>
              <a:t> </a:t>
            </a:r>
            <a:r>
              <a:rPr lang="ru-RU" sz="1400" dirty="0" err="1"/>
              <a:t>қилинади</a:t>
            </a:r>
            <a:r>
              <a:rPr lang="ru-RU" sz="1400" dirty="0" smtClean="0"/>
              <a:t>.</a:t>
            </a:r>
          </a:p>
          <a:p>
            <a:pPr marL="0" indent="361950" algn="just">
              <a:spcAft>
                <a:spcPts val="600"/>
              </a:spcAft>
              <a:buClr>
                <a:srgbClr val="FFCC00"/>
              </a:buClr>
              <a:buNone/>
              <a:defRPr/>
            </a:pPr>
            <a:r>
              <a:rPr lang="ru-RU" sz="1400" dirty="0" err="1"/>
              <a:t>Инвестициявий</a:t>
            </a:r>
            <a:r>
              <a:rPr lang="ru-RU" sz="1400" dirty="0"/>
              <a:t> </a:t>
            </a:r>
            <a:r>
              <a:rPr lang="ru-RU" sz="1400" dirty="0" err="1"/>
              <a:t>низолар</a:t>
            </a:r>
            <a:r>
              <a:rPr lang="ru-RU" sz="1400" dirty="0"/>
              <a:t> </a:t>
            </a:r>
            <a:r>
              <a:rPr lang="ru-RU" sz="1400" dirty="0" err="1"/>
              <a:t>бўйича</a:t>
            </a:r>
            <a:r>
              <a:rPr lang="ru-RU" sz="1400" dirty="0"/>
              <a:t> </a:t>
            </a:r>
            <a:r>
              <a:rPr lang="ru-RU" sz="1400" dirty="0" err="1"/>
              <a:t>даъво</a:t>
            </a:r>
            <a:r>
              <a:rPr lang="ru-RU" sz="1400" dirty="0"/>
              <a:t> </a:t>
            </a:r>
            <a:r>
              <a:rPr lang="ru-RU" sz="1400" dirty="0" err="1"/>
              <a:t>аризасига</a:t>
            </a:r>
            <a:r>
              <a:rPr lang="ru-RU" sz="1400" dirty="0"/>
              <a:t> инвестиция </a:t>
            </a:r>
            <a:r>
              <a:rPr lang="ru-RU" sz="1400" dirty="0" err="1"/>
              <a:t>шартномасининг</a:t>
            </a:r>
            <a:r>
              <a:rPr lang="ru-RU" sz="1400" dirty="0"/>
              <a:t> </a:t>
            </a:r>
            <a:r>
              <a:rPr lang="ru-RU" sz="1400" dirty="0" err="1"/>
              <a:t>кўчирма</a:t>
            </a:r>
            <a:r>
              <a:rPr lang="ru-RU" sz="1400" dirty="0"/>
              <a:t> </a:t>
            </a:r>
            <a:r>
              <a:rPr lang="ru-RU" sz="1400" dirty="0" err="1"/>
              <a:t>нусхаси</a:t>
            </a:r>
            <a:r>
              <a:rPr lang="ru-RU" sz="1400" dirty="0"/>
              <a:t>, </a:t>
            </a:r>
            <a:r>
              <a:rPr lang="ru-RU" sz="1400" dirty="0" err="1"/>
              <a:t>йирик</a:t>
            </a:r>
            <a:r>
              <a:rPr lang="ru-RU" sz="1400" dirty="0"/>
              <a:t> </a:t>
            </a:r>
            <a:r>
              <a:rPr lang="ru-RU" sz="1400" dirty="0" err="1"/>
              <a:t>инвесторнинг</a:t>
            </a:r>
            <a:r>
              <a:rPr lang="ru-RU" sz="1400" dirty="0"/>
              <a:t> инвестиция </a:t>
            </a:r>
            <a:r>
              <a:rPr lang="ru-RU" sz="1400" dirty="0" err="1"/>
              <a:t>фаолияти</a:t>
            </a:r>
            <a:r>
              <a:rPr lang="ru-RU" sz="1400" dirty="0"/>
              <a:t> </a:t>
            </a:r>
            <a:r>
              <a:rPr lang="ru-RU" sz="1400" dirty="0" err="1"/>
              <a:t>билан</a:t>
            </a:r>
            <a:r>
              <a:rPr lang="ru-RU" sz="1400" dirty="0"/>
              <a:t> </a:t>
            </a:r>
            <a:r>
              <a:rPr lang="ru-RU" sz="1400" dirty="0" err="1"/>
              <a:t>боғлиқ</a:t>
            </a:r>
            <a:r>
              <a:rPr lang="ru-RU" sz="1400" dirty="0"/>
              <a:t> </a:t>
            </a:r>
            <a:r>
              <a:rPr lang="ru-RU" sz="1400" dirty="0" err="1"/>
              <a:t>даъво</a:t>
            </a:r>
            <a:r>
              <a:rPr lang="ru-RU" sz="1400" dirty="0"/>
              <a:t> </a:t>
            </a:r>
            <a:r>
              <a:rPr lang="ru-RU" sz="1400" dirty="0" err="1"/>
              <a:t>аризасига</a:t>
            </a:r>
            <a:r>
              <a:rPr lang="ru-RU" sz="1400" dirty="0"/>
              <a:t> </a:t>
            </a:r>
            <a:r>
              <a:rPr lang="ru-RU" sz="1400" dirty="0" err="1"/>
              <a:t>эса</a:t>
            </a:r>
            <a:r>
              <a:rPr lang="ru-RU" sz="1400" dirty="0"/>
              <a:t> </a:t>
            </a:r>
            <a:r>
              <a:rPr lang="ru-RU" sz="1400" dirty="0" err="1"/>
              <a:t>унинг</a:t>
            </a:r>
            <a:r>
              <a:rPr lang="ru-RU" sz="1400" dirty="0"/>
              <a:t> </a:t>
            </a:r>
            <a:r>
              <a:rPr lang="ru-RU" sz="1400" dirty="0" err="1"/>
              <a:t>йирик</a:t>
            </a:r>
            <a:r>
              <a:rPr lang="ru-RU" sz="1400" dirty="0"/>
              <a:t> </a:t>
            </a:r>
            <a:r>
              <a:rPr lang="ru-RU" sz="1400" dirty="0" err="1"/>
              <a:t>инвесторлигини</a:t>
            </a:r>
            <a:r>
              <a:rPr lang="ru-RU" sz="1400" dirty="0"/>
              <a:t> </a:t>
            </a:r>
            <a:r>
              <a:rPr lang="ru-RU" sz="1400" dirty="0" err="1"/>
              <a:t>тасдиқловчи</a:t>
            </a:r>
            <a:r>
              <a:rPr lang="ru-RU" sz="1400" dirty="0"/>
              <a:t> </a:t>
            </a:r>
            <a:r>
              <a:rPr lang="ru-RU" sz="1400" dirty="0" err="1"/>
              <a:t>ҳужжат</a:t>
            </a:r>
            <a:r>
              <a:rPr lang="ru-RU" sz="1400" dirty="0"/>
              <a:t> </a:t>
            </a:r>
            <a:r>
              <a:rPr lang="ru-RU" sz="1400" dirty="0" err="1"/>
              <a:t>ҳам</a:t>
            </a:r>
            <a:r>
              <a:rPr lang="ru-RU" sz="1400" dirty="0"/>
              <a:t> </a:t>
            </a:r>
            <a:r>
              <a:rPr lang="ru-RU" sz="1400" dirty="0" err="1"/>
              <a:t>илова</a:t>
            </a:r>
            <a:r>
              <a:rPr lang="ru-RU" sz="1400" dirty="0"/>
              <a:t> </a:t>
            </a:r>
            <a:r>
              <a:rPr lang="ru-RU" sz="1400" dirty="0" err="1"/>
              <a:t>қилинади</a:t>
            </a:r>
            <a:r>
              <a:rPr lang="ru-RU" sz="1400" dirty="0"/>
              <a:t>.</a:t>
            </a:r>
            <a:endParaRPr lang="ru-RU" sz="1400" b="1" dirty="0" smtClean="0">
              <a:solidFill>
                <a:srgbClr val="0000A4">
                  <a:lumMod val="75000"/>
                </a:srgb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119FEE-9314-4BF5-846D-D9667B77AF68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491537" cy="914400"/>
          </a:xfrm>
        </p:spPr>
        <p:txBody>
          <a:bodyPr/>
          <a:lstStyle/>
          <a:p>
            <a:pPr algn="ctr" eaLnBrk="1" hangingPunct="1"/>
            <a:r>
              <a:rPr lang="ru-RU" sz="2400" b="1" dirty="0"/>
              <a:t> </a:t>
            </a:r>
            <a:r>
              <a:rPr lang="ru-RU" sz="2000" b="1" dirty="0" smtClean="0"/>
              <a:t>ДАЪВО АРИЗАСИ ЮЗАСИДАН ЁЗМА ФИКР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530" y="1358770"/>
            <a:ext cx="8345270" cy="4889630"/>
          </a:xfrm>
        </p:spPr>
        <p:txBody>
          <a:bodyPr/>
          <a:lstStyle/>
          <a:p>
            <a:pPr marL="0" indent="361950" algn="just">
              <a:spcAft>
                <a:spcPts val="600"/>
              </a:spcAft>
              <a:buClr>
                <a:srgbClr val="FFCC00"/>
              </a:buClr>
              <a:buNone/>
              <a:defRPr/>
            </a:pPr>
            <a:endParaRPr lang="ru-RU" sz="1400" b="1" dirty="0" smtClean="0">
              <a:solidFill>
                <a:srgbClr val="0000A4">
                  <a:lumMod val="75000"/>
                </a:srgb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  <a:p>
            <a:pPr marL="0" indent="361950" algn="just">
              <a:spcAft>
                <a:spcPts val="600"/>
              </a:spcAft>
              <a:buClr>
                <a:srgbClr val="FFCC00"/>
              </a:buClr>
              <a:buNone/>
              <a:defRPr/>
            </a:pPr>
            <a:r>
              <a:rPr lang="ru-RU" sz="1600" b="1" dirty="0" err="1" smtClean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Ишда</a:t>
            </a:r>
            <a:r>
              <a:rPr lang="ru-RU" sz="1600" b="1" dirty="0" smtClean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иштирок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этувчи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шахс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аризаси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юзасидан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даъвога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қарши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эътирозларини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тасдиқловчи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ҳужжатлар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илова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қилинган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ёзма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фикрини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ишда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иштирок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этувчи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бошқа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шахсларга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ёзма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фикрининг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ҳамда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уларда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мавжуд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бўлмаган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ҳужжатларнинг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кўчирма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нусхалари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юборилганлигини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тасдиқловчи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далилларни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кўриладиган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кунгача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етиб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боришини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таъминлайдиган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муддатда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ишни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суд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муҳокамасига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тайёрлаш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тўғрисида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ажрим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чиқарилган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кундан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эътиборан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йигирма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кундан</a:t>
            </a:r>
            <a:r>
              <a:rPr lang="ru-RU" sz="16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кечиктирмай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судга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юборишга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ҳақли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</a:p>
          <a:p>
            <a:pPr marL="0" indent="361950" algn="just">
              <a:spcAft>
                <a:spcPts val="600"/>
              </a:spcAft>
              <a:buClr>
                <a:srgbClr val="FFCC00"/>
              </a:buClr>
              <a:buNone/>
              <a:defRPr/>
            </a:pPr>
            <a:r>
              <a:rPr lang="ru-RU" sz="1600" b="1" dirty="0" err="1" smtClean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</a:t>
            </a:r>
            <a:r>
              <a:rPr lang="ru-RU" sz="1600" b="1" dirty="0" smtClean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аризаси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юзасидан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ёзма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фикрда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ишда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иштирок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этувчи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шахснинг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ёки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унинг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вакилининг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почта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манзили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телефонлари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факслари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рақамлари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, электрон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манзили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(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агар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улар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мавжуд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бўлса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)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кўрсатилади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</a:p>
          <a:p>
            <a:pPr marL="0" indent="361950" algn="just">
              <a:spcAft>
                <a:spcPts val="600"/>
              </a:spcAft>
              <a:buClr>
                <a:srgbClr val="FFCC00"/>
              </a:buClr>
              <a:buNone/>
              <a:defRPr/>
            </a:pP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Даъво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аризаси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бўйича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ёзма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фикр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ишда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иштирок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этувчи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шахс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ёки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унинг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вакили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томонидан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имзоланади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Вакил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томонидан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имзоланган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ёзма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фикрга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унинг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юритишга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доир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ваколатини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тасдиқловчи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ишончнома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илова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қилинади</a:t>
            </a:r>
            <a:r>
              <a:rPr lang="ru-RU" sz="1600" b="1" dirty="0">
                <a:solidFill>
                  <a:srgbClr val="0000A4">
                    <a:lumMod val="75000"/>
                  </a:srgb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7798582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119FEE-9314-4BF5-846D-D9667B77AF68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491537" cy="914400"/>
          </a:xfrm>
        </p:spPr>
        <p:txBody>
          <a:bodyPr/>
          <a:lstStyle/>
          <a:p>
            <a:pPr algn="ctr" eaLnBrk="1" hangingPunct="1"/>
            <a:r>
              <a:rPr lang="ru-RU" sz="2000" b="1" dirty="0" smtClean="0"/>
              <a:t>ҚАРШИ</a:t>
            </a:r>
            <a:r>
              <a:rPr lang="ru-RU" sz="2400" b="1" dirty="0" smtClean="0"/>
              <a:t> </a:t>
            </a:r>
            <a:r>
              <a:rPr lang="ru-RU" sz="2000" b="1" dirty="0" smtClean="0"/>
              <a:t>ДАЪВО 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530" y="1358770"/>
            <a:ext cx="8345270" cy="4889630"/>
          </a:xfrm>
        </p:spPr>
        <p:txBody>
          <a:bodyPr/>
          <a:lstStyle/>
          <a:p>
            <a:pPr marL="0" indent="360363">
              <a:buNone/>
            </a:pPr>
            <a:r>
              <a:rPr lang="ru-RU" sz="2000" b="1" dirty="0" err="1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Қарши</a:t>
            </a:r>
            <a:r>
              <a:rPr lang="ru-RU" sz="2000" b="1" dirty="0" smtClean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даъвони</a:t>
            </a:r>
            <a:r>
              <a:rPr lang="ru-RU" sz="2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тақдим</a:t>
            </a:r>
            <a:r>
              <a:rPr lang="ru-RU" sz="2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этиш</a:t>
            </a:r>
            <a:r>
              <a:rPr lang="ru-RU" sz="2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ҳуқуқи</a:t>
            </a:r>
            <a:endParaRPr lang="ru-RU" sz="2000" b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360363">
              <a:buNone/>
            </a:pP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Иш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бўйича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қилув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қарори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қабул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қилингунига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қадар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жавобгар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дастлабки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даъво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билан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бирга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учун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қарши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даъво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тақдим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этишга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ҳақли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0" indent="360363">
              <a:buNone/>
            </a:pP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Қарши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даъво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қуйидаги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ҳолларда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тақдим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этилиши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мумкин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агар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  <a:p>
            <a:pPr marL="0" indent="360363">
              <a:buNone/>
            </a:pP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1)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қарши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талаб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дастлабки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талабни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ҳисобга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олишга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қаратилган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бўлса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>
              <a:buNone/>
            </a:pP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2)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қарши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даъвони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қаноатлантириш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дастлабки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даъвони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тўлиқ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ёки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қисман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қаноатлантиришни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истисно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қилса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;</a:t>
            </a:r>
          </a:p>
          <a:p>
            <a:pPr marL="0" indent="360363">
              <a:buNone/>
            </a:pP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3)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қарши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даъво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билан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дастлабки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даъво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ўртасида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ўзаро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боғлиқлик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бўлиб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уларни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биргаликда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кўриб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чиқиш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низони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ўз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вақтида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тўғри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ҳал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этишга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олиб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келса</a:t>
            </a: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4816770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кругленный">
  <a:themeElements>
    <a:clrScheme name="Другая 3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0067E4"/>
      </a:folHlink>
    </a:clrScheme>
    <a:fontScheme name="Скругленный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Скругленный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кругленный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кругленный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2748</TotalTime>
  <Words>558</Words>
  <Application>Microsoft Office PowerPoint</Application>
  <PresentationFormat>Экран (4:3)</PresentationFormat>
  <Paragraphs>55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Arial</vt:lpstr>
      <vt:lpstr>Arial Black</vt:lpstr>
      <vt:lpstr>Calibri</vt:lpstr>
      <vt:lpstr>Cambria</vt:lpstr>
      <vt:lpstr>Times New Roman</vt:lpstr>
      <vt:lpstr>Verdana</vt:lpstr>
      <vt:lpstr>Wingdings</vt:lpstr>
      <vt:lpstr>Скругленный</vt:lpstr>
      <vt:lpstr>Тема Office</vt:lpstr>
      <vt:lpstr> </vt:lpstr>
      <vt:lpstr>ДАЪВО АРИЗАСИНИНГ ШАКЛИ ВА МАЗМУНИ</vt:lpstr>
      <vt:lpstr> ДАЪВО АРИЗАСИГА ИЛОВА ҚИЛИНАДИГАН ҲУЖЖАТЛАР</vt:lpstr>
      <vt:lpstr> ДАЪВО АРИЗАСИ ЮЗАСИДАН ЁЗМА ФИКР</vt:lpstr>
      <vt:lpstr>ҚАРШИ ДАЪВО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ТАДБИРКОРЛИК СУБЪЕКТЛАРИНИ ҲУҚУҚИЙ ҲИМОЯ ҚИЛИШ: НИЗОЛАРНИ ҲАКАМЛИК СУДЛАРИДА ҲАЛ ҚИЛИШ ВА ТЕКШИРИШЛАРДА ШТИРОК ЭТИШ</dc:title>
  <dc:creator>d.tursunov</dc:creator>
  <cp:lastModifiedBy>Пользователь</cp:lastModifiedBy>
  <cp:revision>211</cp:revision>
  <dcterms:created xsi:type="dcterms:W3CDTF">2010-05-20T07:58:03Z</dcterms:created>
  <dcterms:modified xsi:type="dcterms:W3CDTF">2023-09-11T02:09:59Z</dcterms:modified>
</cp:coreProperties>
</file>