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365" r:id="rId3"/>
    <p:sldId id="387" r:id="rId4"/>
    <p:sldId id="366" r:id="rId5"/>
    <p:sldId id="367" r:id="rId6"/>
    <p:sldId id="377" r:id="rId7"/>
    <p:sldId id="368" r:id="rId8"/>
    <p:sldId id="369" r:id="rId9"/>
    <p:sldId id="371" r:id="rId10"/>
    <p:sldId id="381" r:id="rId11"/>
    <p:sldId id="382" r:id="rId12"/>
    <p:sldId id="373" r:id="rId13"/>
    <p:sldId id="380" r:id="rId14"/>
    <p:sldId id="378" r:id="rId15"/>
    <p:sldId id="379" r:id="rId16"/>
    <p:sldId id="374" r:id="rId17"/>
    <p:sldId id="383" r:id="rId18"/>
    <p:sldId id="388" r:id="rId19"/>
    <p:sldId id="384" r:id="rId20"/>
    <p:sldId id="385" r:id="rId21"/>
    <p:sldId id="386" r:id="rId22"/>
    <p:sldId id="389" r:id="rId23"/>
    <p:sldId id="390" r:id="rId24"/>
    <p:sldId id="391" r:id="rId25"/>
    <p:sldId id="392" r:id="rId26"/>
    <p:sldId id="393" r:id="rId27"/>
    <p:sldId id="394" r:id="rId28"/>
    <p:sldId id="395" r:id="rId29"/>
    <p:sldId id="396" r:id="rId30"/>
    <p:sldId id="39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9" autoAdjust="0"/>
  </p:normalViewPr>
  <p:slideViewPr>
    <p:cSldViewPr>
      <p:cViewPr varScale="1">
        <p:scale>
          <a:sx n="106" d="100"/>
          <a:sy n="106"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19.09.2023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19.09.2023</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nline.zakon.kz/Document/?doc_id=3636774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ex.uz/docs/23259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461354"/>
            <a:ext cx="8208912" cy="12618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bg2"/>
              </a:buClr>
              <a:buSzPct val="75000"/>
              <a:defRPr/>
            </a:pPr>
            <a:r>
              <a:rPr lang="uz-Cyrl-UZ" sz="2800" b="1" dirty="0" smtClean="0"/>
              <a:t> </a:t>
            </a:r>
            <a:r>
              <a:rPr lang="ru-RU" sz="2400" b="1" i="1" dirty="0">
                <a:latin typeface="Times New Roman" panose="02020603050405020304" pitchFamily="18" charset="0"/>
                <a:cs typeface="Times New Roman" panose="02020603050405020304" pitchFamily="18" charset="0"/>
              </a:rPr>
              <a:t>«</a:t>
            </a:r>
            <a:r>
              <a:rPr lang="ru-RU" sz="2400" b="1" i="1" dirty="0" err="1">
                <a:latin typeface="Times New Roman" panose="02020603050405020304" pitchFamily="18" charset="0"/>
                <a:cs typeface="Times New Roman" panose="02020603050405020304" pitchFamily="18" charset="0"/>
              </a:rPr>
              <a:t>Фуқаролик</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оилавий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ва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жиноий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ишлар</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бўйича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ҳуқуқий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ёрдам</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ва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ҳуқуқий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муносабатлар</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тўғрисида»ги</a:t>
            </a:r>
            <a:r>
              <a:rPr lang="ru-RU" sz="2400" b="1" i="1" dirty="0">
                <a:latin typeface="Times New Roman" panose="02020603050405020304" pitchFamily="18" charset="0"/>
                <a:cs typeface="Times New Roman" panose="02020603050405020304" pitchFamily="18" charset="0"/>
              </a:rPr>
              <a:t> Кишинёв </a:t>
            </a:r>
            <a:r>
              <a:rPr lang="ru-RU" sz="2400" b="1" i="1" dirty="0" err="1">
                <a:latin typeface="Times New Roman" panose="02020603050405020304" pitchFamily="18" charset="0"/>
                <a:cs typeface="Times New Roman" panose="02020603050405020304" pitchFamily="18" charset="0"/>
              </a:rPr>
              <a:t>ва</a:t>
            </a:r>
            <a:r>
              <a:rPr lang="ru-RU" sz="2400" b="1" i="1" dirty="0">
                <a:latin typeface="Times New Roman" panose="02020603050405020304" pitchFamily="18" charset="0"/>
                <a:cs typeface="Times New Roman" panose="02020603050405020304" pitchFamily="18" charset="0"/>
              </a:rPr>
              <a:t> Минск </a:t>
            </a:r>
            <a:r>
              <a:rPr lang="ru-RU" sz="2400" b="1" i="1" dirty="0" err="1">
                <a:latin typeface="Times New Roman" panose="02020603050405020304" pitchFamily="18" charset="0"/>
                <a:cs typeface="Times New Roman" panose="02020603050405020304" pitchFamily="18" charset="0"/>
              </a:rPr>
              <a:t>Конвенциялари</a:t>
            </a:r>
            <a:endParaRPr lang="ru-RU" sz="2400" b="1" i="1" dirty="0">
              <a:solidFill>
                <a:schemeClr val="tx2">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AutoShape 2" descr="10 декабря - День прав человека - Партнерство для Инноваци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2"/>
          <a:stretch>
            <a:fillRect/>
          </a:stretch>
        </p:blipFill>
        <p:spPr>
          <a:xfrm>
            <a:off x="0" y="4293541"/>
            <a:ext cx="3609978" cy="2599184"/>
          </a:xfrm>
          <a:prstGeom prst="rect">
            <a:avLst/>
          </a:prstGeom>
        </p:spPr>
      </p:pic>
      <p:pic>
        <p:nvPicPr>
          <p:cNvPr id="3" name="Рисунок 2"/>
          <p:cNvPicPr>
            <a:picLocks noChangeAspect="1"/>
          </p:cNvPicPr>
          <p:nvPr/>
        </p:nvPicPr>
        <p:blipFill>
          <a:blip r:embed="rId3"/>
          <a:stretch>
            <a:fillRect/>
          </a:stretch>
        </p:blipFill>
        <p:spPr>
          <a:xfrm>
            <a:off x="0" y="1891266"/>
            <a:ext cx="3609978" cy="2402276"/>
          </a:xfrm>
          <a:prstGeom prst="rect">
            <a:avLst/>
          </a:prstGeom>
        </p:spPr>
      </p:pic>
    </p:spTree>
    <p:extLst>
      <p:ext uri="{BB962C8B-B14F-4D97-AF65-F5344CB8AC3E}">
        <p14:creationId xmlns:p14="http://schemas.microsoft.com/office/powerpoint/2010/main" val="243041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899592" y="1052736"/>
            <a:ext cx="7344816" cy="321839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Кишинёв конвенцияси</a:t>
            </a:r>
          </a:p>
          <a:p>
            <a:pPr algn="ctr"/>
            <a:r>
              <a:rPr lang="uz-Cyrl-UZ" sz="1600" b="1" dirty="0" smtClean="0">
                <a:solidFill>
                  <a:schemeClr val="tx1"/>
                </a:solidFill>
                <a:latin typeface="Times New Roman" panose="02020603050405020304" pitchFamily="18" charset="0"/>
                <a:cs typeface="Times New Roman" panose="02020603050405020304" pitchFamily="18" charset="0"/>
              </a:rPr>
              <a:t>5-модда</a:t>
            </a:r>
            <a:endParaRPr lang="uz-Cyrl-UZ" sz="1600" b="1" dirty="0">
              <a:solidFill>
                <a:schemeClr val="tx1"/>
              </a:solidFill>
              <a:latin typeface="Times New Roman" panose="02020603050405020304" pitchFamily="18" charset="0"/>
              <a:cs typeface="Times New Roman" panose="02020603050405020304" pitchFamily="18" charset="0"/>
            </a:endParaRPr>
          </a:p>
          <a:p>
            <a:pPr algn="ctr"/>
            <a:r>
              <a:rPr lang="uz-Cyrl-UZ" sz="1600" b="1" dirty="0">
                <a:solidFill>
                  <a:schemeClr val="tx1"/>
                </a:solidFill>
                <a:latin typeface="Times New Roman" panose="02020603050405020304" pitchFamily="18" charset="0"/>
                <a:cs typeface="Times New Roman" panose="02020603050405020304" pitchFamily="18" charset="0"/>
              </a:rPr>
              <a:t>Алоқа тартиби</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Ҳуқуқий </a:t>
            </a:r>
            <a:r>
              <a:rPr lang="uz-Cyrl-UZ" sz="1600" dirty="0">
                <a:solidFill>
                  <a:schemeClr val="tx1"/>
                </a:solidFill>
                <a:latin typeface="Times New Roman" panose="02020603050405020304" pitchFamily="18" charset="0"/>
                <a:cs typeface="Times New Roman" panose="02020603050405020304" pitchFamily="18" charset="0"/>
              </a:rPr>
              <a:t>ёрдам кўрсатишда Аҳдлашувчи томонларнинг ваколатли суд муассасалари, агар ушбу Конвенция мулоқотнинг бошқача тартибини белгиламаса, уларнинг Марказий, ҳудудий ва бошқа органлари орқали бир-бири билан алоқа қилишади. </a:t>
            </a:r>
            <a:endParaRPr lang="uz-Cyrl-UZ" sz="1600" dirty="0" smtClean="0">
              <a:solidFill>
                <a:schemeClr val="tx1"/>
              </a:solidFill>
              <a:latin typeface="Times New Roman" panose="02020603050405020304" pitchFamily="18" charset="0"/>
              <a:cs typeface="Times New Roman" panose="02020603050405020304" pitchFamily="18" charset="0"/>
            </a:endParaRP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Аҳдлашувчи </a:t>
            </a:r>
            <a:r>
              <a:rPr lang="uz-Cyrl-UZ" sz="1600" dirty="0">
                <a:solidFill>
                  <a:schemeClr val="tx1"/>
                </a:solidFill>
                <a:latin typeface="Times New Roman" panose="02020603050405020304" pitchFamily="18" charset="0"/>
                <a:cs typeface="Times New Roman" panose="02020603050405020304" pitchFamily="18" charset="0"/>
              </a:rPr>
              <a:t>томонлар ўзларининг тўғридан-тўғри муносабатларни амалга оширишга </a:t>
            </a:r>
            <a:r>
              <a:rPr lang="uz-Cyrl-UZ" sz="1600" dirty="0">
                <a:solidFill>
                  <a:srgbClr val="FF0000"/>
                </a:solidFill>
                <a:latin typeface="Times New Roman" panose="02020603050405020304" pitchFamily="18" charset="0"/>
                <a:cs typeface="Times New Roman" panose="02020603050405020304" pitchFamily="18" charset="0"/>
              </a:rPr>
              <a:t>ваколатли бўлган марказий, ҳудудий ва бошқа органлари рўйхатини аниқлаб олади </a:t>
            </a:r>
            <a:r>
              <a:rPr lang="uz-Cyrl-UZ" sz="1600" dirty="0">
                <a:solidFill>
                  <a:schemeClr val="tx1"/>
                </a:solidFill>
                <a:latin typeface="Times New Roman" panose="02020603050405020304" pitchFamily="18" charset="0"/>
                <a:cs typeface="Times New Roman" panose="02020603050405020304" pitchFamily="18" charset="0"/>
              </a:rPr>
              <a:t>ва бу ҳақда депозитарийни ратификация ёрлиқлари ёки қўшилиш ҳақидаги ҳужжатларни топшириш пайтида хабардор қиладилар. </a:t>
            </a: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spTree>
    <p:extLst>
      <p:ext uri="{BB962C8B-B14F-4D97-AF65-F5344CB8AC3E}">
        <p14:creationId xmlns:p14="http://schemas.microsoft.com/office/powerpoint/2010/main" val="27407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611560" y="194969"/>
            <a:ext cx="7776864" cy="194049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dirty="0">
                <a:solidFill>
                  <a:schemeClr val="tx1"/>
                </a:solidFill>
                <a:latin typeface="Times New Roman" panose="02020603050405020304" pitchFamily="18" charset="0"/>
                <a:cs typeface="Times New Roman" panose="02020603050405020304" pitchFamily="18" charset="0"/>
              </a:rPr>
              <a:t>Ўзбекистон Республикаси Президентининг “1993 йил 22 январдаги Фуқаролик, оилавий ва жиноят ишлари бўйича ҳуқуқий ёрдам ҳамда ҳуқуқий муносабатлар тўғрисидаги Конвенция ва 2002 йил 7 октябрдаги Фуқаролик, оилавий ва жиноий ишлар бўйича ҳуқуқий ёрдам ва ҳуқуқий муносабатлар тўғрисидаги Конвенция қоидаларини амалга ошириш чора-тадбирлари тўғрисида”ги  Қарори</a:t>
            </a:r>
          </a:p>
          <a:p>
            <a:pPr algn="ctr"/>
            <a:r>
              <a:rPr lang="uz-Cyrl-UZ" sz="1600" dirty="0">
                <a:solidFill>
                  <a:schemeClr val="tx1"/>
                </a:solidFill>
                <a:latin typeface="Times New Roman" panose="02020603050405020304" pitchFamily="18" charset="0"/>
                <a:cs typeface="Times New Roman" panose="02020603050405020304" pitchFamily="18" charset="0"/>
              </a:rPr>
              <a:t>2020 йил 17 ноябрь, ПҚ-4895-сон</a:t>
            </a: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6" name="Скругленный прямоугольник 5"/>
          <p:cNvSpPr/>
          <p:nvPr/>
        </p:nvSpPr>
        <p:spPr>
          <a:xfrm>
            <a:off x="1403648" y="2852936"/>
            <a:ext cx="6336704" cy="23135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a:solidFill>
                  <a:schemeClr val="tx1"/>
                </a:solidFill>
                <a:latin typeface="Times New Roman" panose="02020603050405020304" pitchFamily="18" charset="0"/>
                <a:cs typeface="Times New Roman" panose="02020603050405020304" pitchFamily="18" charset="0"/>
              </a:rPr>
              <a:t>Минск Конвенцияси, унга доир Баённома (Москва, 1997 йил 28 март) ва Кишинев Конвенциясига аъзо давлатларнинг </a:t>
            </a:r>
            <a:r>
              <a:rPr lang="uz-Cyrl-UZ" sz="1600" b="1" dirty="0">
                <a:solidFill>
                  <a:schemeClr val="tx1"/>
                </a:solidFill>
                <a:latin typeface="Times New Roman" panose="02020603050405020304" pitchFamily="18" charset="0"/>
                <a:cs typeface="Times New Roman" panose="02020603050405020304" pitchFamily="18" charset="0"/>
              </a:rPr>
              <a:t>ваколатли органлари билан </a:t>
            </a:r>
            <a:r>
              <a:rPr lang="uz-Cyrl-UZ" sz="1600" dirty="0">
                <a:solidFill>
                  <a:schemeClr val="tx1"/>
                </a:solidFill>
                <a:latin typeface="Times New Roman" panose="02020603050405020304" pitchFamily="18" charset="0"/>
                <a:cs typeface="Times New Roman" panose="02020603050405020304" pitchFamily="18" charset="0"/>
              </a:rPr>
              <a:t>мазкур қарорнинг </a:t>
            </a:r>
            <a:r>
              <a:rPr lang="uz-Cyrl-UZ" sz="1600" b="1" dirty="0">
                <a:solidFill>
                  <a:schemeClr val="tx1"/>
                </a:solidFill>
                <a:latin typeface="Times New Roman" panose="02020603050405020304" pitchFamily="18" charset="0"/>
                <a:cs typeface="Times New Roman" panose="02020603050405020304" pitchFamily="18" charset="0"/>
              </a:rPr>
              <a:t>иловаларида</a:t>
            </a:r>
            <a:r>
              <a:rPr lang="uz-Cyrl-UZ" sz="1600" dirty="0">
                <a:solidFill>
                  <a:schemeClr val="tx1"/>
                </a:solidFill>
                <a:latin typeface="Times New Roman" panose="02020603050405020304" pitchFamily="18" charset="0"/>
                <a:cs typeface="Times New Roman" panose="02020603050405020304" pitchFamily="18" charset="0"/>
              </a:rPr>
              <a:t> назарда тутилган масалалар бўйича ҳамкорлик бевосита ушбу иловаларда кўрсатилган </a:t>
            </a:r>
            <a:r>
              <a:rPr lang="uz-Cyrl-UZ" sz="1600" b="1" dirty="0">
                <a:solidFill>
                  <a:schemeClr val="tx1"/>
                </a:solidFill>
                <a:latin typeface="Times New Roman" panose="02020603050405020304" pitchFamily="18" charset="0"/>
                <a:cs typeface="Times New Roman" panose="02020603050405020304" pitchFamily="18" charset="0"/>
              </a:rPr>
              <a:t>республика </a:t>
            </a:r>
            <a:r>
              <a:rPr lang="uz-Cyrl-UZ" sz="1600" b="1" dirty="0" smtClean="0">
                <a:solidFill>
                  <a:schemeClr val="tx1"/>
                </a:solidFill>
                <a:latin typeface="Times New Roman" panose="02020603050405020304" pitchFamily="18" charset="0"/>
                <a:cs typeface="Times New Roman" panose="02020603050405020304" pitchFamily="18" charset="0"/>
              </a:rPr>
              <a:t>органлари</a:t>
            </a:r>
            <a:r>
              <a:rPr lang="uz-Cyrl-UZ" sz="1600" dirty="0" smtClean="0">
                <a:solidFill>
                  <a:schemeClr val="tx1"/>
                </a:solidFill>
                <a:latin typeface="Times New Roman" panose="02020603050405020304" pitchFamily="18" charset="0"/>
                <a:cs typeface="Times New Roman" panose="02020603050405020304" pitchFamily="18" charset="0"/>
              </a:rPr>
              <a:t> </a:t>
            </a:r>
            <a:r>
              <a:rPr lang="uz-Cyrl-UZ" sz="1600" b="1" dirty="0">
                <a:solidFill>
                  <a:schemeClr val="tx1"/>
                </a:solidFill>
                <a:latin typeface="Times New Roman" panose="02020603050405020304" pitchFamily="18" charset="0"/>
                <a:cs typeface="Times New Roman" panose="02020603050405020304" pitchFamily="18" charset="0"/>
              </a:rPr>
              <a:t>ёки уларнинг ҳудудий органлари ёхуд тасарруфидаги ташкилотлар </a:t>
            </a:r>
            <a:r>
              <a:rPr lang="uz-Cyrl-UZ" sz="1600" dirty="0">
                <a:solidFill>
                  <a:schemeClr val="tx1"/>
                </a:solidFill>
                <a:latin typeface="Times New Roman" panose="02020603050405020304" pitchFamily="18" charset="0"/>
                <a:cs typeface="Times New Roman" panose="02020603050405020304" pitchFamily="18" charset="0"/>
              </a:rPr>
              <a:t>томонидан амалга </a:t>
            </a:r>
            <a:r>
              <a:rPr lang="uz-Cyrl-UZ" sz="1600" dirty="0" smtClean="0">
                <a:solidFill>
                  <a:schemeClr val="tx1"/>
                </a:solidFill>
                <a:latin typeface="Times New Roman" panose="02020603050405020304" pitchFamily="18" charset="0"/>
                <a:cs typeface="Times New Roman" panose="02020603050405020304" pitchFamily="18" charset="0"/>
              </a:rPr>
              <a:t>оширилади. </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rot="5400000">
            <a:off x="4115852" y="2241288"/>
            <a:ext cx="6962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254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7" name="Скругленный прямоугольник 6"/>
          <p:cNvSpPr/>
          <p:nvPr/>
        </p:nvSpPr>
        <p:spPr>
          <a:xfrm>
            <a:off x="408937" y="5698474"/>
            <a:ext cx="2150006" cy="3962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5. </a:t>
            </a:r>
            <a:r>
              <a:rPr lang="ru-RU" sz="1600" dirty="0" err="1" smtClean="0">
                <a:solidFill>
                  <a:schemeClr val="tx1"/>
                </a:solidFill>
                <a:latin typeface="Times New Roman" panose="02020603050405020304" pitchFamily="18" charset="0"/>
                <a:cs typeface="Times New Roman" panose="02020603050405020304" pitchFamily="18" charset="0"/>
              </a:rPr>
              <a:t>Адлия</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вазирлиги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15900" y="4574533"/>
            <a:ext cx="2150006" cy="68478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4. </a:t>
            </a:r>
            <a:r>
              <a:rPr lang="ru-RU" sz="1600" dirty="0" err="1" smtClean="0">
                <a:solidFill>
                  <a:schemeClr val="tx1"/>
                </a:solidFill>
                <a:latin typeface="Times New Roman" panose="02020603050405020304" pitchFamily="18" charset="0"/>
                <a:cs typeface="Times New Roman" panose="02020603050405020304" pitchFamily="18" charset="0"/>
              </a:rPr>
              <a:t>Давлат</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хавфсизлик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хизмати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427913" y="3613836"/>
            <a:ext cx="1717958" cy="54848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solidFill>
                <a:latin typeface="Times New Roman" panose="02020603050405020304" pitchFamily="18" charset="0"/>
                <a:cs typeface="Times New Roman" panose="02020603050405020304" pitchFamily="18" charset="0"/>
              </a:rPr>
              <a:t>3. </a:t>
            </a:r>
            <a:r>
              <a:rPr lang="ru-RU" sz="1600" dirty="0" err="1" smtClean="0">
                <a:solidFill>
                  <a:schemeClr val="tx1"/>
                </a:solidFill>
                <a:latin typeface="Times New Roman" panose="02020603050405020304" pitchFamily="18" charset="0"/>
                <a:cs typeface="Times New Roman" panose="02020603050405020304" pitchFamily="18" charset="0"/>
              </a:rPr>
              <a:t>Ички</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ишлар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вазирлиги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422704" y="3122374"/>
            <a:ext cx="2160240" cy="13849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Бош прокуратура </a:t>
            </a:r>
            <a:r>
              <a:rPr lang="ru-RU" sz="1600" dirty="0" err="1">
                <a:solidFill>
                  <a:schemeClr val="tx1"/>
                </a:solidFill>
                <a:latin typeface="Times New Roman" panose="02020603050405020304" pitchFamily="18" charset="0"/>
                <a:cs typeface="Times New Roman" panose="02020603050405020304" pitchFamily="18" charset="0"/>
              </a:rPr>
              <a:t>ҳузуридаги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Мажбурий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ижро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бюроси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541429" y="2854374"/>
            <a:ext cx="1944216" cy="5093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2</a:t>
            </a:r>
            <a:r>
              <a:rPr lang="ru-RU" sz="1600" dirty="0">
                <a:solidFill>
                  <a:schemeClr val="tx1"/>
                </a:solidFill>
                <a:latin typeface="Times New Roman" panose="02020603050405020304" pitchFamily="18" charset="0"/>
                <a:cs typeface="Times New Roman" panose="02020603050405020304" pitchFamily="18" charset="0"/>
              </a:rPr>
              <a:t>. Бош прокуратура</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422704" y="1387828"/>
            <a:ext cx="2160240" cy="1578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Бош прокуратура </a:t>
            </a:r>
            <a:r>
              <a:rPr lang="ru-RU" sz="1600" dirty="0" err="1">
                <a:solidFill>
                  <a:schemeClr val="tx1"/>
                </a:solidFill>
                <a:latin typeface="Times New Roman" panose="02020603050405020304" pitchFamily="18" charset="0"/>
                <a:cs typeface="Times New Roman" panose="02020603050405020304" pitchFamily="18" charset="0"/>
              </a:rPr>
              <a:t>ҳузуридаги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Иқтисодий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жиноятларга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қарши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курашиш</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департаменти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497222" y="1867096"/>
            <a:ext cx="1728193" cy="3962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1. </a:t>
            </a:r>
            <a:r>
              <a:rPr lang="ru-RU" sz="1600" dirty="0" err="1" smtClean="0">
                <a:solidFill>
                  <a:schemeClr val="tx1"/>
                </a:solidFill>
                <a:latin typeface="Times New Roman" panose="02020603050405020304" pitchFamily="18" charset="0"/>
                <a:cs typeface="Times New Roman" panose="02020603050405020304" pitchFamily="18" charset="0"/>
              </a:rPr>
              <a:t>Олий</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суд</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3" name="Стрелка вправо 2"/>
          <p:cNvSpPr/>
          <p:nvPr/>
        </p:nvSpPr>
        <p:spPr>
          <a:xfrm rot="19859747">
            <a:off x="2480030" y="2639891"/>
            <a:ext cx="978408" cy="308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rot="1874219">
            <a:off x="2465230" y="3340346"/>
            <a:ext cx="978408" cy="308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3280973" y="5401070"/>
            <a:ext cx="2161819" cy="9910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a:solidFill>
                  <a:schemeClr val="tx1"/>
                </a:solidFill>
                <a:latin typeface="Times New Roman" panose="02020603050405020304" pitchFamily="18" charset="0"/>
                <a:cs typeface="Times New Roman" panose="02020603050405020304" pitchFamily="18" charset="0"/>
              </a:rPr>
              <a:t>Адлия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вазирлиги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ҳузуридаги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Давлат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хизматлари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агентлиги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190096" y="1211461"/>
            <a:ext cx="2005990" cy="55466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6. </a:t>
            </a:r>
            <a:r>
              <a:rPr lang="ru-RU" sz="1600" dirty="0" err="1" smtClean="0">
                <a:solidFill>
                  <a:schemeClr val="tx1"/>
                </a:solidFill>
                <a:latin typeface="Times New Roman" panose="02020603050405020304" pitchFamily="18" charset="0"/>
                <a:cs typeface="Times New Roman" panose="02020603050405020304" pitchFamily="18" charset="0"/>
              </a:rPr>
              <a:t>Халқ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таълими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вазирлиги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6220602" y="2004941"/>
            <a:ext cx="2448272" cy="57033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7. </a:t>
            </a:r>
            <a:r>
              <a:rPr lang="ru-RU" sz="1600" dirty="0" err="1" smtClean="0">
                <a:solidFill>
                  <a:schemeClr val="tx1"/>
                </a:solidFill>
                <a:latin typeface="Times New Roman" panose="02020603050405020304" pitchFamily="18" charset="0"/>
                <a:cs typeface="Times New Roman" panose="02020603050405020304" pitchFamily="18" charset="0"/>
              </a:rPr>
              <a:t>Олий</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ўрта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махсус</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таълим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вазирлиги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20" name="Стрелка вправо 19"/>
          <p:cNvSpPr/>
          <p:nvPr/>
        </p:nvSpPr>
        <p:spPr>
          <a:xfrm>
            <a:off x="2587620" y="5742125"/>
            <a:ext cx="664676" cy="308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flipH="1">
            <a:off x="6134342" y="2956400"/>
            <a:ext cx="2664296" cy="86283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8. </a:t>
            </a:r>
            <a:r>
              <a:rPr lang="ru-RU" sz="1600" dirty="0" err="1" smtClean="0">
                <a:solidFill>
                  <a:schemeClr val="tx1"/>
                </a:solidFill>
                <a:latin typeface="Times New Roman" panose="02020603050405020304" pitchFamily="18" charset="0"/>
                <a:cs typeface="Times New Roman" panose="02020603050405020304" pitchFamily="18" charset="0"/>
              </a:rPr>
              <a:t>Давлат</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солиқ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қўмитаси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ҳузуридаги</a:t>
            </a:r>
            <a:r>
              <a:rPr lang="ru-RU" sz="1600" dirty="0">
                <a:solidFill>
                  <a:schemeClr val="tx1"/>
                </a:solidFill>
                <a:latin typeface="Times New Roman" panose="02020603050405020304" pitchFamily="18" charset="0"/>
                <a:cs typeface="Times New Roman" panose="02020603050405020304" pitchFamily="18" charset="0"/>
              </a:rPr>
              <a:t> Кадастр </a:t>
            </a:r>
            <a:r>
              <a:rPr lang="ru-RU" sz="1600" dirty="0" err="1">
                <a:solidFill>
                  <a:schemeClr val="tx1"/>
                </a:solidFill>
                <a:latin typeface="Times New Roman" panose="02020603050405020304" pitchFamily="18" charset="0"/>
                <a:cs typeface="Times New Roman" panose="02020603050405020304" pitchFamily="18" charset="0"/>
              </a:rPr>
              <a:t>агентлиги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flipH="1">
            <a:off x="6224505" y="5119204"/>
            <a:ext cx="2627337" cy="10888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solidFill>
                <a:latin typeface="Times New Roman" panose="02020603050405020304" pitchFamily="18" charset="0"/>
                <a:cs typeface="Times New Roman" panose="02020603050405020304" pitchFamily="18" charset="0"/>
              </a:rPr>
              <a:t>10. </a:t>
            </a:r>
            <a:r>
              <a:rPr lang="ru-RU" sz="1600" dirty="0" err="1" smtClean="0">
                <a:solidFill>
                  <a:schemeClr val="tx1"/>
                </a:solidFill>
                <a:latin typeface="Times New Roman" panose="02020603050405020304" pitchFamily="18" charset="0"/>
                <a:cs typeface="Times New Roman" panose="02020603050405020304" pitchFamily="18" charset="0"/>
              </a:rPr>
              <a:t>Молия</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вазирлиги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ҳузуридаги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Бюджетдан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ташқари</a:t>
            </a:r>
            <a:r>
              <a:rPr lang="ru-RU" sz="1600" dirty="0">
                <a:solidFill>
                  <a:schemeClr val="tx1"/>
                </a:solidFill>
                <a:latin typeface="Times New Roman" panose="02020603050405020304" pitchFamily="18" charset="0"/>
                <a:cs typeface="Times New Roman" panose="02020603050405020304" pitchFamily="18" charset="0"/>
              </a:rPr>
              <a:t> Пенсия </a:t>
            </a:r>
            <a:r>
              <a:rPr lang="ru-RU" sz="1600" dirty="0" err="1">
                <a:solidFill>
                  <a:schemeClr val="tx1"/>
                </a:solidFill>
                <a:latin typeface="Times New Roman" panose="02020603050405020304" pitchFamily="18" charset="0"/>
                <a:cs typeface="Times New Roman" panose="02020603050405020304" pitchFamily="18" charset="0"/>
              </a:rPr>
              <a:t>жамғармаси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flipH="1">
            <a:off x="6224504" y="4160132"/>
            <a:ext cx="2627337" cy="61817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9. «</a:t>
            </a:r>
            <a:r>
              <a:rPr lang="ru-RU" sz="1600" dirty="0" err="1" smtClean="0">
                <a:solidFill>
                  <a:schemeClr val="tx1"/>
                </a:solidFill>
                <a:latin typeface="Times New Roman" panose="02020603050405020304" pitchFamily="18" charset="0"/>
                <a:cs typeface="Times New Roman" panose="02020603050405020304" pitchFamily="18" charset="0"/>
              </a:rPr>
              <a:t>Ўзархив</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агентлиги</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1524217" y="313880"/>
            <a:ext cx="5688632" cy="646331"/>
          </a:xfrm>
          <a:prstGeom prst="rect">
            <a:avLst/>
          </a:prstGeom>
        </p:spPr>
        <p:txBody>
          <a:bodyPr wrap="square">
            <a:spAutoFit/>
          </a:bodyPr>
          <a:lstStyle/>
          <a:p>
            <a:pPr algn="ctr">
              <a:spcAft>
                <a:spcPts val="0"/>
              </a:spcAft>
            </a:pPr>
            <a:r>
              <a:rPr lang="ru-RU" b="1" dirty="0" err="1">
                <a:solidFill>
                  <a:srgbClr val="000080"/>
                </a:solidFill>
                <a:latin typeface="Times New Roman" panose="02020603050405020304" pitchFamily="18" charset="0"/>
                <a:ea typeface="Times New Roman" panose="02020603050405020304" pitchFamily="18" charset="0"/>
              </a:rPr>
              <a:t>Ўзбекистон</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Республикасининг</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ваколатли</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органлари</a:t>
            </a:r>
            <a:endParaRPr lang="ru-RU" dirty="0">
              <a:latin typeface="Times New Roman" panose="02020603050405020304" pitchFamily="18" charset="0"/>
              <a:ea typeface="Times New Roman" panose="02020603050405020304" pitchFamily="18" charset="0"/>
            </a:endParaRPr>
          </a:p>
          <a:p>
            <a:pPr algn="ctr"/>
            <a:r>
              <a:rPr lang="ru-RU" cap="all" dirty="0">
                <a:solidFill>
                  <a:srgbClr val="000080"/>
                </a:solidFill>
                <a:latin typeface="Times New Roman" panose="02020603050405020304" pitchFamily="18" charset="0"/>
                <a:ea typeface="Times New Roman" panose="02020603050405020304" pitchFamily="18" charset="0"/>
              </a:rPr>
              <a:t>РЎЙХАТИ</a:t>
            </a:r>
            <a:endParaRPr lang="ru-RU" dirty="0"/>
          </a:p>
        </p:txBody>
      </p:sp>
    </p:spTree>
    <p:extLst>
      <p:ext uri="{BB962C8B-B14F-4D97-AF65-F5344CB8AC3E}">
        <p14:creationId xmlns:p14="http://schemas.microsoft.com/office/powerpoint/2010/main" val="32801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heel(1)">
                                      <p:cBhvr>
                                        <p:cTn id="57" dur="2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1)">
                                      <p:cBhvr>
                                        <p:cTn id="62" dur="2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heel(1)">
                                      <p:cBhvr>
                                        <p:cTn id="6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15" grpId="0" animBg="1"/>
      <p:bldP spid="17" grpId="0" animBg="1"/>
      <p:bldP spid="18" grpId="0" animBg="1"/>
      <p:bldP spid="19"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4067944" y="44624"/>
            <a:ext cx="1440160" cy="3962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ПҚ-4895-сон</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graphicFrame>
        <p:nvGraphicFramePr>
          <p:cNvPr id="2" name="Таблица 1"/>
          <p:cNvGraphicFramePr>
            <a:graphicFrameLocks noGrp="1"/>
          </p:cNvGraphicFramePr>
          <p:nvPr/>
        </p:nvGraphicFramePr>
        <p:xfrm>
          <a:off x="251520" y="589897"/>
          <a:ext cx="8640959" cy="6207795"/>
        </p:xfrm>
        <a:graphic>
          <a:graphicData uri="http://schemas.openxmlformats.org/drawingml/2006/table">
            <a:tbl>
              <a:tblPr firstRow="1" firstCol="1" bandRow="1">
                <a:tableStyleId>{5C22544A-7EE6-4342-B048-85BDC9FD1C3A}</a:tableStyleId>
              </a:tblPr>
              <a:tblGrid>
                <a:gridCol w="204752">
                  <a:extLst>
                    <a:ext uri="{9D8B030D-6E8A-4147-A177-3AD203B41FA5}">
                      <a16:colId xmlns:a16="http://schemas.microsoft.com/office/drawing/2014/main" val="2721039052"/>
                    </a:ext>
                  </a:extLst>
                </a:gridCol>
                <a:gridCol w="1224420">
                  <a:extLst>
                    <a:ext uri="{9D8B030D-6E8A-4147-A177-3AD203B41FA5}">
                      <a16:colId xmlns:a16="http://schemas.microsoft.com/office/drawing/2014/main" val="884721782"/>
                    </a:ext>
                  </a:extLst>
                </a:gridCol>
                <a:gridCol w="7211787">
                  <a:extLst>
                    <a:ext uri="{9D8B030D-6E8A-4147-A177-3AD203B41FA5}">
                      <a16:colId xmlns:a16="http://schemas.microsoft.com/office/drawing/2014/main" val="1862784784"/>
                    </a:ext>
                  </a:extLst>
                </a:gridCol>
              </a:tblGrid>
              <a:tr h="633828">
                <a:tc>
                  <a:txBody>
                    <a:bodyPr/>
                    <a:lstStyle/>
                    <a:p>
                      <a:pPr algn="ctr">
                        <a:spcBef>
                          <a:spcPts val="200"/>
                        </a:spcBef>
                        <a:spcAft>
                          <a:spcPts val="200"/>
                        </a:spcAft>
                      </a:pPr>
                      <a:r>
                        <a:rPr lang="ru-RU" sz="700" dirty="0">
                          <a:effectLst/>
                        </a:rPr>
                        <a:t>Т/р</a:t>
                      </a:r>
                      <a:endParaRPr lang="ru-RU" sz="700" dirty="0">
                        <a:effectLst/>
                        <a:latin typeface="Times New Roman" panose="02020603050405020304" pitchFamily="18" charset="0"/>
                        <a:ea typeface="Times New Roman" panose="02020603050405020304" pitchFamily="18" charset="0"/>
                      </a:endParaRPr>
                    </a:p>
                  </a:txBody>
                  <a:tcPr marL="42060" marR="42060" marT="10905" marB="10905" anchor="ctr"/>
                </a:tc>
                <a:tc>
                  <a:txBody>
                    <a:bodyPr/>
                    <a:lstStyle/>
                    <a:p>
                      <a:pPr algn="ctr">
                        <a:spcBef>
                          <a:spcPts val="200"/>
                        </a:spcBef>
                        <a:spcAft>
                          <a:spcPts val="200"/>
                        </a:spcAft>
                      </a:pPr>
                      <a:r>
                        <a:rPr lang="ru-RU" sz="1400" dirty="0" err="1">
                          <a:effectLst/>
                        </a:rPr>
                        <a:t>Ваколатли</a:t>
                      </a:r>
                      <a:r>
                        <a:rPr lang="ru-RU" sz="1400" dirty="0">
                          <a:effectLst/>
                        </a:rPr>
                        <a:t> </a:t>
                      </a:r>
                      <a:r>
                        <a:rPr lang="ru-RU" sz="1400" dirty="0" err="1">
                          <a:effectLst/>
                        </a:rPr>
                        <a:t>органнинг</a:t>
                      </a:r>
                      <a:r>
                        <a:rPr lang="ru-RU" sz="1400" dirty="0">
                          <a:effectLst/>
                        </a:rPr>
                        <a:t> </a:t>
                      </a:r>
                      <a:r>
                        <a:rPr lang="ru-RU" sz="1400" dirty="0" err="1">
                          <a:effectLst/>
                        </a:rPr>
                        <a:t>номи</a:t>
                      </a:r>
                      <a:endParaRPr lang="ru-RU" sz="1400" dirty="0">
                        <a:effectLst/>
                        <a:latin typeface="Times New Roman" panose="02020603050405020304" pitchFamily="18" charset="0"/>
                        <a:ea typeface="Times New Roman" panose="02020603050405020304" pitchFamily="18" charset="0"/>
                      </a:endParaRPr>
                    </a:p>
                  </a:txBody>
                  <a:tcPr marL="42060" marR="42060" marT="10905" marB="10905" anchor="ctr"/>
                </a:tc>
                <a:tc>
                  <a:txBody>
                    <a:bodyPr/>
                    <a:lstStyle/>
                    <a:p>
                      <a:pPr indent="457200" algn="ctr">
                        <a:spcBef>
                          <a:spcPts val="200"/>
                        </a:spcBef>
                        <a:spcAft>
                          <a:spcPts val="200"/>
                        </a:spcAft>
                      </a:pPr>
                      <a:r>
                        <a:rPr lang="ru-RU" sz="1800" dirty="0" err="1">
                          <a:effectLst/>
                        </a:rPr>
                        <a:t>Ҳамкорлик</a:t>
                      </a:r>
                      <a:r>
                        <a:rPr lang="ru-RU" sz="1800" dirty="0">
                          <a:effectLst/>
                        </a:rPr>
                        <a:t> </a:t>
                      </a:r>
                      <a:r>
                        <a:rPr lang="ru-RU" sz="1800" dirty="0" err="1">
                          <a:effectLst/>
                        </a:rPr>
                        <a:t>масалалари</a:t>
                      </a:r>
                      <a:endParaRPr lang="ru-RU" sz="1800" dirty="0">
                        <a:effectLst/>
                        <a:latin typeface="Times New Roman" panose="02020603050405020304" pitchFamily="18" charset="0"/>
                        <a:ea typeface="Times New Roman" panose="02020603050405020304" pitchFamily="18" charset="0"/>
                      </a:endParaRPr>
                    </a:p>
                  </a:txBody>
                  <a:tcPr marL="42060" marR="42060" marT="10905" marB="10905" anchor="ctr"/>
                </a:tc>
                <a:extLst>
                  <a:ext uri="{0D108BD9-81ED-4DB2-BD59-A6C34878D82A}">
                    <a16:rowId xmlns:a16="http://schemas.microsoft.com/office/drawing/2014/main" val="1532496224"/>
                  </a:ext>
                </a:extLst>
              </a:tr>
              <a:tr h="2130655">
                <a:tc>
                  <a:txBody>
                    <a:bodyPr/>
                    <a:lstStyle/>
                    <a:p>
                      <a:pPr marL="228600" indent="-228600" algn="ctr">
                        <a:spcBef>
                          <a:spcPts val="200"/>
                        </a:spcBef>
                        <a:spcAft>
                          <a:spcPts val="200"/>
                        </a:spcAft>
                      </a:pPr>
                      <a:r>
                        <a:rPr lang="ru-RU" sz="700">
                          <a:effectLst/>
                        </a:rPr>
                        <a:t>1.</a:t>
                      </a:r>
                      <a:endParaRPr lang="ru-RU" sz="700">
                        <a:effectLst/>
                        <a:latin typeface="Times New Roman" panose="02020603050405020304" pitchFamily="18" charset="0"/>
                        <a:ea typeface="Times New Roman" panose="02020603050405020304" pitchFamily="18" charset="0"/>
                      </a:endParaRPr>
                    </a:p>
                  </a:txBody>
                  <a:tcPr marL="42060" marR="42060" marT="10905" marB="10905"/>
                </a:tc>
                <a:tc>
                  <a:txBody>
                    <a:bodyPr/>
                    <a:lstStyle/>
                    <a:p>
                      <a:pPr indent="180340">
                        <a:spcBef>
                          <a:spcPts val="200"/>
                        </a:spcBef>
                        <a:spcAft>
                          <a:spcPts val="200"/>
                        </a:spcAft>
                      </a:pPr>
                      <a:r>
                        <a:rPr lang="ru-RU" sz="1400" dirty="0" err="1">
                          <a:effectLst/>
                          <a:highlight>
                            <a:srgbClr val="FFFF00"/>
                          </a:highlight>
                        </a:rPr>
                        <a:t>Олий</a:t>
                      </a:r>
                      <a:r>
                        <a:rPr lang="ru-RU" sz="1400" dirty="0">
                          <a:effectLst/>
                          <a:highlight>
                            <a:srgbClr val="FFFF00"/>
                          </a:highlight>
                        </a:rPr>
                        <a:t> суд</a:t>
                      </a:r>
                      <a:endParaRPr lang="ru-RU" sz="1400" dirty="0">
                        <a:effectLst/>
                        <a:latin typeface="Times New Roman" panose="02020603050405020304" pitchFamily="18" charset="0"/>
                        <a:ea typeface="Times New Roman" panose="02020603050405020304" pitchFamily="18" charset="0"/>
                      </a:endParaRPr>
                    </a:p>
                  </a:txBody>
                  <a:tcPr marL="42060" marR="42060" marT="10905" marB="10905"/>
                </a:tc>
                <a:tc>
                  <a:txBody>
                    <a:bodyPr/>
                    <a:lstStyle/>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Жиноят</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фуқаролик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оилавий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ишлар</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бўйича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судда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юритиш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билан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боғлиқ</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масалалар</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a:effectLst/>
                          <a:latin typeface="Times New Roman" panose="02020603050405020304" pitchFamily="18" charset="0"/>
                          <a:cs typeface="Times New Roman" panose="02020603050405020304" pitchFamily="18" charset="0"/>
                        </a:rPr>
                        <a:t>суд </a:t>
                      </a:r>
                      <a:r>
                        <a:rPr lang="ru-RU" sz="1400" dirty="0" err="1">
                          <a:effectLst/>
                          <a:latin typeface="Times New Roman" panose="02020603050405020304" pitchFamily="18" charset="0"/>
                          <a:cs typeface="Times New Roman" panose="02020603050405020304" pitchFamily="18" charset="0"/>
                        </a:rPr>
                        <a:t>ҳужжатларини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топширишга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доир</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топшириқларни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юбориш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кўриб</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чиқиш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ҳамда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уларни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топширишни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тасдиқлаш</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a:effectLst/>
                          <a:latin typeface="Times New Roman" panose="02020603050405020304" pitchFamily="18" charset="0"/>
                          <a:cs typeface="Times New Roman" panose="02020603050405020304" pitchFamily="18" charset="0"/>
                        </a:rPr>
                        <a:t>суд </a:t>
                      </a:r>
                      <a:r>
                        <a:rPr lang="ru-RU" sz="1400" dirty="0" err="1">
                          <a:effectLst/>
                          <a:latin typeface="Times New Roman" panose="02020603050405020304" pitchFamily="18" charset="0"/>
                          <a:cs typeface="Times New Roman" panose="02020603050405020304" pitchFamily="18" charset="0"/>
                        </a:rPr>
                        <a:t>процессуал</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ҳаракатларини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юритиш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уларни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ижро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этиш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бўйича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топшириқларни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жўнатиш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кўриб</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чиқиш</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фуқаролик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оилавий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ишлар</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бўйича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қарорлар</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шунингдек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шундай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ишлар</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бўйича</a:t>
                      </a:r>
                      <a:r>
                        <a:rPr lang="ru-RU" sz="1400" dirty="0">
                          <a:effectLst/>
                          <a:latin typeface="Times New Roman" panose="02020603050405020304" pitchFamily="18" charset="0"/>
                          <a:cs typeface="Times New Roman" panose="02020603050405020304" pitchFamily="18" charset="0"/>
                        </a:rPr>
                        <a:t> суд </a:t>
                      </a:r>
                      <a:r>
                        <a:rPr lang="ru-RU" sz="1400" dirty="0" err="1">
                          <a:effectLst/>
                          <a:latin typeface="Times New Roman" panose="02020603050405020304" pitchFamily="18" charset="0"/>
                          <a:cs typeface="Times New Roman" panose="02020603050405020304" pitchFamily="18" charset="0"/>
                        </a:rPr>
                        <a:t>томонидан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тасдиқланган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ярашув</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битимларини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олиш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ижро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этиш</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a:effectLst/>
                          <a:latin typeface="Times New Roman" panose="02020603050405020304" pitchFamily="18" charset="0"/>
                          <a:cs typeface="Times New Roman" panose="02020603050405020304" pitchFamily="18" charset="0"/>
                        </a:rPr>
                        <a:t>суд </a:t>
                      </a:r>
                      <a:r>
                        <a:rPr lang="ru-RU" sz="1400" dirty="0" err="1">
                          <a:effectLst/>
                          <a:latin typeface="Times New Roman" panose="02020603050405020304" pitchFamily="18" charset="0"/>
                          <a:cs typeface="Times New Roman" panose="02020603050405020304" pitchFamily="18" charset="0"/>
                        </a:rPr>
                        <a:t>органлари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ваколатига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кирувчи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бошқа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масалалар</a:t>
                      </a: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60" marR="42060" marT="10905" marB="10905"/>
                </a:tc>
                <a:extLst>
                  <a:ext uri="{0D108BD9-81ED-4DB2-BD59-A6C34878D82A}">
                    <a16:rowId xmlns:a16="http://schemas.microsoft.com/office/drawing/2014/main" val="3625838356"/>
                  </a:ext>
                </a:extLst>
              </a:tr>
              <a:tr h="3392014">
                <a:tc>
                  <a:txBody>
                    <a:bodyPr/>
                    <a:lstStyle/>
                    <a:p>
                      <a:pPr marL="228600" indent="-228600" algn="ctr">
                        <a:spcBef>
                          <a:spcPts val="200"/>
                        </a:spcBef>
                        <a:spcAft>
                          <a:spcPts val="200"/>
                        </a:spcAft>
                      </a:pPr>
                      <a:r>
                        <a:rPr lang="ru-RU" sz="700">
                          <a:effectLst/>
                        </a:rPr>
                        <a:t>2.</a:t>
                      </a:r>
                      <a:endParaRPr lang="ru-RU" sz="700">
                        <a:effectLst/>
                        <a:latin typeface="Times New Roman" panose="02020603050405020304" pitchFamily="18" charset="0"/>
                        <a:ea typeface="Times New Roman" panose="02020603050405020304" pitchFamily="18" charset="0"/>
                      </a:endParaRPr>
                    </a:p>
                  </a:txBody>
                  <a:tcPr marL="42060" marR="42060" marT="10905" marB="10905"/>
                </a:tc>
                <a:tc>
                  <a:txBody>
                    <a:bodyPr/>
                    <a:lstStyle/>
                    <a:p>
                      <a:pPr indent="180340">
                        <a:spcBef>
                          <a:spcPts val="200"/>
                        </a:spcBef>
                        <a:spcAft>
                          <a:spcPts val="200"/>
                        </a:spcAft>
                      </a:pPr>
                      <a:r>
                        <a:rPr lang="ru-RU" sz="1400" dirty="0">
                          <a:effectLst/>
                        </a:rPr>
                        <a:t>Бош </a:t>
                      </a:r>
                      <a:r>
                        <a:rPr lang="ru-RU" sz="1400" dirty="0" smtClean="0">
                          <a:effectLst/>
                        </a:rPr>
                        <a:t>прокуратура</a:t>
                      </a:r>
                    </a:p>
                    <a:p>
                      <a:pPr indent="180340">
                        <a:spcBef>
                          <a:spcPts val="200"/>
                        </a:spcBef>
                        <a:spcAft>
                          <a:spcPts val="200"/>
                        </a:spcAft>
                      </a:pPr>
                      <a:endParaRPr lang="ru-RU" sz="1400" dirty="0">
                        <a:effectLst/>
                        <a:latin typeface="Times New Roman" panose="02020603050405020304" pitchFamily="18" charset="0"/>
                        <a:ea typeface="Times New Roman" panose="02020603050405020304" pitchFamily="18" charset="0"/>
                      </a:endParaRPr>
                    </a:p>
                  </a:txBody>
                  <a:tcPr marL="42060" marR="42060" marT="10905" marB="10905"/>
                </a:tc>
                <a:tc>
                  <a:txBody>
                    <a:bodyPr/>
                    <a:lstStyle/>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Суднинг</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қарори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ёки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прокурорнинг</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розилиги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санкцияси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талаб</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қилинадиган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процессуал</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ҳаракатларни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амалга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ошириш</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ҳукмни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олиш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ижро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этиш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бўйича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илтимосномалар</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топшириқни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ижро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қилиш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жараёнида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ҳуқуқий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ёрдам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сўраётган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давлатнинг</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ваколатли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вакиллари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иштирок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этиши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ҳақидаги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илтимосларни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жўнатиш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кўриб</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чиқиш</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прокурорнинг</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фуқаролик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процессида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иштирок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этиши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тўғрисидаги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сўровларини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юбориш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кўриб</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чиқиш</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жиноий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таъқибни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амалга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ошириш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шахсларни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жиноий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жавобгарликка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тортиш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ёки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ҳукмни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ижро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этиш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учун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ушлаб</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бериш</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дастлабки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терговни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амалга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ошириш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билан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боғлиқ</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топшириқлар</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юритувдаги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жиноят</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ишлари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билан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боғлиқ</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масалалар</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err="1">
                          <a:effectLst/>
                          <a:latin typeface="Times New Roman" panose="02020603050405020304" pitchFamily="18" charset="0"/>
                          <a:cs typeface="Times New Roman" panose="02020603050405020304" pitchFamily="18" charset="0"/>
                        </a:rPr>
                        <a:t>қамоқда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сақланаётган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ёки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жазони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озодликдан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маҳрум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қилиш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тариқасида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ўтаётган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шахсни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вақтинча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топшириш</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шунингдек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уни</a:t>
                      </a:r>
                      <a:r>
                        <a:rPr lang="ru-RU" sz="1400" dirty="0">
                          <a:effectLst/>
                          <a:latin typeface="Times New Roman" panose="02020603050405020304" pitchFamily="18" charset="0"/>
                          <a:cs typeface="Times New Roman" panose="02020603050405020304" pitchFamily="18" charset="0"/>
                        </a:rPr>
                        <a:t> транзит </a:t>
                      </a:r>
                      <a:r>
                        <a:rPr lang="ru-RU" sz="1400" dirty="0" err="1">
                          <a:effectLst/>
                          <a:latin typeface="Times New Roman" panose="02020603050405020304" pitchFamily="18" charset="0"/>
                          <a:cs typeface="Times New Roman" panose="02020603050405020304" pitchFamily="18" charset="0"/>
                        </a:rPr>
                        <a:t>тарзида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ўтказиш</a:t>
                      </a:r>
                      <a:r>
                        <a:rPr lang="ru-RU" sz="1400" dirty="0">
                          <a:effectLst/>
                          <a:latin typeface="Times New Roman" panose="02020603050405020304" pitchFamily="18" charset="0"/>
                          <a:cs typeface="Times New Roman" panose="02020603050405020304" pitchFamily="18" charset="0"/>
                        </a:rPr>
                        <a:t>;</a:t>
                      </a:r>
                    </a:p>
                    <a:p>
                      <a:pPr indent="180340" algn="just">
                        <a:spcBef>
                          <a:spcPts val="200"/>
                        </a:spcBef>
                        <a:spcAft>
                          <a:spcPts val="200"/>
                        </a:spcAft>
                      </a:pPr>
                      <a:r>
                        <a:rPr lang="ru-RU" sz="1400" dirty="0">
                          <a:effectLst/>
                          <a:latin typeface="Times New Roman" panose="02020603050405020304" pitchFamily="18" charset="0"/>
                          <a:cs typeface="Times New Roman" panose="02020603050405020304" pitchFamily="18" charset="0"/>
                        </a:rPr>
                        <a:t>прокуратура </a:t>
                      </a:r>
                      <a:r>
                        <a:rPr lang="ru-RU" sz="1400" dirty="0" err="1">
                          <a:effectLst/>
                          <a:latin typeface="Times New Roman" panose="02020603050405020304" pitchFamily="18" charset="0"/>
                          <a:cs typeface="Times New Roman" panose="02020603050405020304" pitchFamily="18" charset="0"/>
                        </a:rPr>
                        <a:t>органлари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ваколатига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кирувчи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бошқа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масалалар</a:t>
                      </a: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60" marR="42060" marT="10905" marB="10905"/>
                </a:tc>
                <a:extLst>
                  <a:ext uri="{0D108BD9-81ED-4DB2-BD59-A6C34878D82A}">
                    <a16:rowId xmlns:a16="http://schemas.microsoft.com/office/drawing/2014/main" val="4294067210"/>
                  </a:ext>
                </a:extLst>
              </a:tr>
            </a:tbl>
          </a:graphicData>
        </a:graphic>
      </p:graphicFrame>
    </p:spTree>
    <p:extLst>
      <p:ext uri="{BB962C8B-B14F-4D97-AF65-F5344CB8AC3E}">
        <p14:creationId xmlns:p14="http://schemas.microsoft.com/office/powerpoint/2010/main" val="103761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3" name="Прямоугольник 2"/>
          <p:cNvSpPr/>
          <p:nvPr/>
        </p:nvSpPr>
        <p:spPr>
          <a:xfrm>
            <a:off x="2987824" y="332656"/>
            <a:ext cx="5904656" cy="2436564"/>
          </a:xfrm>
          <a:prstGeom prst="rect">
            <a:avLst/>
          </a:prstGeom>
        </p:spPr>
        <p:txBody>
          <a:bodyPr wrap="square">
            <a:spAutoFit/>
          </a:bodyPr>
          <a:lstStyle/>
          <a:p>
            <a:pPr indent="180340" algn="ctr">
              <a:spcBef>
                <a:spcPts val="200"/>
              </a:spcBef>
              <a:spcAft>
                <a:spcPts val="200"/>
              </a:spcAft>
            </a:pPr>
            <a:r>
              <a:rPr lang="ru-RU" b="1" dirty="0" err="1"/>
              <a:t>Ҳамкорлик</a:t>
            </a:r>
            <a:r>
              <a:rPr lang="ru-RU" b="1" dirty="0"/>
              <a:t> </a:t>
            </a:r>
            <a:r>
              <a:rPr lang="ru-RU" b="1" dirty="0" err="1"/>
              <a:t>масалалари</a:t>
            </a:r>
            <a:endParaRPr lang="ru-RU" b="1" dirty="0">
              <a:latin typeface="Times New Roman" panose="02020603050405020304" pitchFamily="18" charset="0"/>
              <a:ea typeface="Times New Roman" panose="02020603050405020304" pitchFamily="18" charset="0"/>
            </a:endParaRPr>
          </a:p>
          <a:p>
            <a:pPr indent="180340" algn="just">
              <a:spcBef>
                <a:spcPts val="200"/>
              </a:spcBef>
              <a:spcAft>
                <a:spcPts val="200"/>
              </a:spcAft>
            </a:pPr>
            <a:r>
              <a:rPr lang="ru-RU" dirty="0" err="1" smtClean="0">
                <a:latin typeface="Times New Roman" panose="02020603050405020304" pitchFamily="18" charset="0"/>
                <a:ea typeface="Times New Roman" panose="02020603050405020304" pitchFamily="18" charset="0"/>
              </a:rPr>
              <a:t>Жиноий</a:t>
            </a:r>
            <a:r>
              <a:rPr lang="ru-RU" dirty="0" smtClean="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йўл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билан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олинган</a:t>
            </a:r>
            <a:r>
              <a:rPr lang="ru-RU" dirty="0">
                <a:latin typeface="Times New Roman" panose="02020603050405020304" pitchFamily="18" charset="0"/>
                <a:ea typeface="Times New Roman" panose="02020603050405020304" pitchFamily="18" charset="0"/>
              </a:rPr>
              <a:t> пул </a:t>
            </a:r>
            <a:r>
              <a:rPr lang="ru-RU" dirty="0" err="1">
                <a:latin typeface="Times New Roman" panose="02020603050405020304" pitchFamily="18" charset="0"/>
                <a:ea typeface="Times New Roman" panose="02020603050405020304" pitchFamily="18" charset="0"/>
              </a:rPr>
              <a:t>маблағлари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a:t>
            </a:r>
            <a:r>
              <a:rPr lang="ru-RU" dirty="0">
                <a:latin typeface="Times New Roman" panose="02020603050405020304" pitchFamily="18" charset="0"/>
                <a:ea typeface="Times New Roman" panose="02020603050405020304" pitchFamily="18" charset="0"/>
              </a:rPr>
              <a:t> мол-</a:t>
            </a:r>
            <a:r>
              <a:rPr lang="ru-RU" dirty="0" err="1">
                <a:latin typeface="Times New Roman" panose="02020603050405020304" pitchFamily="18" charset="0"/>
                <a:ea typeface="Times New Roman" panose="02020603050405020304" pitchFamily="18" charset="0"/>
              </a:rPr>
              <a:t>мулкни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жиноий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фаолиятдан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олинган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даромадларни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қидириш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хатлаш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тортиб</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олиш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бўйича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илтимосларни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жўнатиш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кўриб</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чиқиш</a:t>
            </a:r>
            <a:r>
              <a:rPr lang="ru-RU" dirty="0">
                <a:latin typeface="Times New Roman" panose="02020603050405020304" pitchFamily="18" charset="0"/>
                <a:ea typeface="Times New Roman" panose="02020603050405020304" pitchFamily="18" charset="0"/>
              </a:rPr>
              <a:t>;</a:t>
            </a:r>
          </a:p>
          <a:p>
            <a:pPr indent="180340" algn="just">
              <a:spcBef>
                <a:spcPts val="200"/>
              </a:spcBef>
              <a:spcAft>
                <a:spcPts val="200"/>
              </a:spcAft>
            </a:pPr>
            <a:r>
              <a:rPr lang="ru-RU" dirty="0" err="1">
                <a:latin typeface="Times New Roman" panose="02020603050405020304" pitchFamily="18" charset="0"/>
                <a:ea typeface="Times New Roman" panose="02020603050405020304" pitchFamily="18" charset="0"/>
              </a:rPr>
              <a:t>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юритувдаги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жиноят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ишлари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билан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боғлиқ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масалалар</a:t>
            </a:r>
            <a:r>
              <a:rPr lang="ru-RU" dirty="0">
                <a:latin typeface="Times New Roman" panose="02020603050405020304" pitchFamily="18" charset="0"/>
                <a:ea typeface="Times New Roman" panose="02020603050405020304" pitchFamily="18" charset="0"/>
              </a:rPr>
              <a:t>;</a:t>
            </a:r>
          </a:p>
          <a:p>
            <a:r>
              <a:rPr lang="ru-RU" dirty="0" err="1">
                <a:latin typeface="Times New Roman" panose="02020603050405020304" pitchFamily="18" charset="0"/>
                <a:ea typeface="Times New Roman" panose="02020603050405020304" pitchFamily="18" charset="0"/>
              </a:rPr>
              <a:t>Департаментнинг</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ваколатига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кирувчи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бошқа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масалалар</a:t>
            </a:r>
            <a:r>
              <a:rPr lang="ru-RU" dirty="0">
                <a:latin typeface="Times New Roman" panose="02020603050405020304" pitchFamily="18" charset="0"/>
                <a:ea typeface="Times New Roman" panose="02020603050405020304" pitchFamily="18" charset="0"/>
              </a:rPr>
              <a:t>.</a:t>
            </a:r>
            <a:endParaRPr lang="ru-RU" dirty="0"/>
          </a:p>
        </p:txBody>
      </p:sp>
      <p:sp>
        <p:nvSpPr>
          <p:cNvPr id="9" name="Скругленный прямоугольник 8"/>
          <p:cNvSpPr/>
          <p:nvPr/>
        </p:nvSpPr>
        <p:spPr>
          <a:xfrm>
            <a:off x="251520" y="968952"/>
            <a:ext cx="2448272" cy="1296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anose="02020603050405020304" pitchFamily="18" charset="0"/>
                <a:ea typeface="Times New Roman" panose="02020603050405020304" pitchFamily="18" charset="0"/>
              </a:rPr>
              <a:t>Бош прокуратура </a:t>
            </a:r>
            <a:r>
              <a:rPr lang="ru-RU" sz="1600" dirty="0" err="1">
                <a:solidFill>
                  <a:schemeClr val="tx1"/>
                </a:solidFill>
                <a:latin typeface="Times New Roman" panose="02020603050405020304" pitchFamily="18" charset="0"/>
                <a:ea typeface="Times New Roman" panose="02020603050405020304" pitchFamily="18" charset="0"/>
              </a:rPr>
              <a:t>ҳузуридаги</a:t>
            </a: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Иқтисодий</a:t>
            </a: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жиноятларга</a:t>
            </a: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қарши</a:t>
            </a: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курашиш</a:t>
            </a: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департаменти</a:t>
            </a:r>
            <a:r>
              <a:rPr lang="ru-RU" sz="1600" dirty="0">
                <a:solidFill>
                  <a:schemeClr val="tx1"/>
                </a:solidFill>
                <a:latin typeface="Times New Roman" panose="02020603050405020304" pitchFamily="18" charset="0"/>
                <a:ea typeface="Times New Roman" panose="02020603050405020304" pitchFamily="18" charset="0"/>
              </a:rPr>
              <a:t>.</a:t>
            </a:r>
          </a:p>
        </p:txBody>
      </p:sp>
      <p:sp>
        <p:nvSpPr>
          <p:cNvPr id="6" name="Стрелка вправо 5"/>
          <p:cNvSpPr/>
          <p:nvPr/>
        </p:nvSpPr>
        <p:spPr>
          <a:xfrm>
            <a:off x="2699238" y="1374708"/>
            <a:ext cx="3605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987824" y="3108118"/>
            <a:ext cx="5904656" cy="3493264"/>
          </a:xfrm>
          <a:prstGeom prst="rect">
            <a:avLst/>
          </a:prstGeom>
        </p:spPr>
        <p:txBody>
          <a:bodyPr wrap="square">
            <a:spAutoFit/>
          </a:bodyPr>
          <a:lstStyle/>
          <a:p>
            <a:pPr indent="180340" algn="just">
              <a:spcBef>
                <a:spcPts val="200"/>
              </a:spcBef>
              <a:spcAft>
                <a:spcPts val="200"/>
              </a:spcAft>
            </a:pPr>
            <a:r>
              <a:rPr lang="ru-RU" dirty="0" err="1">
                <a:latin typeface="Times New Roman" panose="02020603050405020304" pitchFamily="18" charset="0"/>
                <a:ea typeface="Times New Roman" panose="02020603050405020304" pitchFamily="18" charset="0"/>
              </a:rPr>
              <a:t>Жиноят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фуқаролик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оилавий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ишлар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бўйича</a:t>
            </a:r>
            <a:r>
              <a:rPr lang="ru-RU" dirty="0">
                <a:latin typeface="Times New Roman" panose="02020603050405020304" pitchFamily="18" charset="0"/>
                <a:ea typeface="Times New Roman" panose="02020603050405020304" pitchFamily="18" charset="0"/>
              </a:rPr>
              <a:t> мол-</a:t>
            </a:r>
            <a:r>
              <a:rPr lang="ru-RU" dirty="0" err="1">
                <a:latin typeface="Times New Roman" panose="02020603050405020304" pitchFamily="18" charset="0"/>
                <a:ea typeface="Times New Roman" panose="02020603050405020304" pitchFamily="18" charset="0"/>
              </a:rPr>
              <a:t>мулк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даъволари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берилган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сўралаётган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аҳдлашувчи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томонлар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ҳудудида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истиқомат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қилувчи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шахсларнинг</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манзиллари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жойи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даромадларини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аниқлаш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ҳақида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ҳуқуқий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ёрдам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бериш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тўғрисидаги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сўровларни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юбориш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кўриб</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чиқиш</a:t>
            </a:r>
            <a:r>
              <a:rPr lang="ru-RU" dirty="0">
                <a:latin typeface="Times New Roman" panose="02020603050405020304" pitchFamily="18" charset="0"/>
                <a:ea typeface="Times New Roman" panose="02020603050405020304" pitchFamily="18" charset="0"/>
              </a:rPr>
              <a:t>;</a:t>
            </a:r>
          </a:p>
          <a:p>
            <a:pPr indent="180340" algn="just">
              <a:spcBef>
                <a:spcPts val="200"/>
              </a:spcBef>
              <a:spcAft>
                <a:spcPts val="200"/>
              </a:spcAft>
            </a:pPr>
            <a:r>
              <a:rPr lang="ru-RU" dirty="0" err="1">
                <a:latin typeface="Times New Roman" panose="02020603050405020304" pitchFamily="18" charset="0"/>
                <a:ea typeface="Times New Roman" panose="02020603050405020304" pitchFamily="18" charset="0"/>
              </a:rPr>
              <a:t>жиноят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ишлари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бўйича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судларнинг</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ҳукмлари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қарорлари</a:t>
            </a:r>
            <a:r>
              <a:rPr lang="ru-RU" dirty="0">
                <a:latin typeface="Times New Roman" panose="02020603050405020304" pitchFamily="18" charset="0"/>
                <a:ea typeface="Times New Roman" panose="02020603050405020304" pitchFamily="18" charset="0"/>
              </a:rPr>
              <a:t>)ни </a:t>
            </a:r>
            <a:r>
              <a:rPr lang="ru-RU" dirty="0" err="1">
                <a:latin typeface="Times New Roman" panose="02020603050405020304" pitchFamily="18" charset="0"/>
                <a:ea typeface="Times New Roman" panose="02020603050405020304" pitchFamily="18" charset="0"/>
              </a:rPr>
              <a:t>зарарни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қоплаш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қисми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бўйича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олиш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ижро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этиш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бўйича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илтимосномаларни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жўнатиш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кўриб</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чиқиш</a:t>
            </a:r>
            <a:r>
              <a:rPr lang="ru-RU" dirty="0">
                <a:latin typeface="Times New Roman" panose="02020603050405020304" pitchFamily="18" charset="0"/>
                <a:ea typeface="Times New Roman" panose="02020603050405020304" pitchFamily="18" charset="0"/>
              </a:rPr>
              <a:t>;</a:t>
            </a:r>
          </a:p>
          <a:p>
            <a:r>
              <a:rPr lang="ru-RU" dirty="0" err="1">
                <a:latin typeface="Times New Roman" panose="02020603050405020304" pitchFamily="18" charset="0"/>
                <a:ea typeface="Times New Roman" panose="02020603050405020304" pitchFamily="18" charset="0"/>
              </a:rPr>
              <a:t>иш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юритувдаги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ижро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ҳужжатлари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билан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боғлиқ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масалалар</a:t>
            </a:r>
            <a:r>
              <a:rPr lang="ru-RU" dirty="0">
                <a:latin typeface="Times New Roman" panose="02020603050405020304" pitchFamily="18" charset="0"/>
                <a:ea typeface="Times New Roman" panose="02020603050405020304" pitchFamily="18" charset="0"/>
              </a:rPr>
              <a:t>.</a:t>
            </a:r>
            <a:endParaRPr lang="ru-RU" dirty="0"/>
          </a:p>
        </p:txBody>
      </p:sp>
      <p:sp>
        <p:nvSpPr>
          <p:cNvPr id="11" name="Скругленный прямоугольник 10"/>
          <p:cNvSpPr/>
          <p:nvPr/>
        </p:nvSpPr>
        <p:spPr>
          <a:xfrm>
            <a:off x="251520" y="3951496"/>
            <a:ext cx="2304256" cy="1296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anose="02020603050405020304" pitchFamily="18" charset="0"/>
                <a:ea typeface="Times New Roman" panose="02020603050405020304" pitchFamily="18" charset="0"/>
              </a:rPr>
              <a:t>Бош прокуратура </a:t>
            </a:r>
            <a:r>
              <a:rPr lang="ru-RU" sz="1600" dirty="0" err="1">
                <a:solidFill>
                  <a:schemeClr val="tx1"/>
                </a:solidFill>
                <a:latin typeface="Times New Roman" panose="02020603050405020304" pitchFamily="18" charset="0"/>
                <a:ea typeface="Times New Roman" panose="02020603050405020304" pitchFamily="18" charset="0"/>
              </a:rPr>
              <a:t>ҳузуридаги</a:t>
            </a: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Мажбурий</a:t>
            </a: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ижро</a:t>
            </a: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бюроси</a:t>
            </a:r>
            <a:r>
              <a:rPr lang="ru-RU" sz="1600" dirty="0">
                <a:solidFill>
                  <a:schemeClr val="tx1"/>
                </a:solidFill>
                <a:latin typeface="Times New Roman" panose="02020603050405020304" pitchFamily="18" charset="0"/>
                <a:ea typeface="Times New Roman" panose="02020603050405020304" pitchFamily="18" charset="0"/>
              </a:rPr>
              <a:t>.</a:t>
            </a:r>
          </a:p>
        </p:txBody>
      </p:sp>
      <p:sp>
        <p:nvSpPr>
          <p:cNvPr id="12" name="Стрелка вправо 11"/>
          <p:cNvSpPr/>
          <p:nvPr/>
        </p:nvSpPr>
        <p:spPr>
          <a:xfrm>
            <a:off x="2555776" y="4357252"/>
            <a:ext cx="4320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802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1835696" y="224458"/>
            <a:ext cx="4392488" cy="127418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Европейская Конвенция о взаимной правовой помощи по уголовным делам (Страсбург, 20 апрель 1959 </a:t>
            </a:r>
            <a:r>
              <a:rPr lang="ru-RU" sz="1600" dirty="0" err="1">
                <a:solidFill>
                  <a:schemeClr val="tx1"/>
                </a:solidFill>
                <a:latin typeface="Times New Roman" panose="02020603050405020304" pitchFamily="18" charset="0"/>
                <a:cs typeface="Times New Roman" panose="02020603050405020304" pitchFamily="18" charset="0"/>
              </a:rPr>
              <a:t>йил</a:t>
            </a:r>
            <a:r>
              <a:rPr lang="ru-RU" sz="1600" dirty="0">
                <a:solidFill>
                  <a:schemeClr val="tx1"/>
                </a:solidFill>
                <a:latin typeface="Times New Roman" panose="02020603050405020304" pitchFamily="18" charset="0"/>
                <a:cs typeface="Times New Roman" panose="02020603050405020304" pitchFamily="18" charset="0"/>
              </a:rPr>
              <a:t>)</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sp>
        <p:nvSpPr>
          <p:cNvPr id="4" name="Прямоугольник 3"/>
          <p:cNvSpPr/>
          <p:nvPr/>
        </p:nvSpPr>
        <p:spPr>
          <a:xfrm>
            <a:off x="949669" y="1700808"/>
            <a:ext cx="7344816" cy="3914918"/>
          </a:xfrm>
          <a:prstGeom prst="rect">
            <a:avLst/>
          </a:prstGeom>
        </p:spPr>
        <p:txBody>
          <a:bodyPr wrap="square">
            <a:spAutoFit/>
          </a:bodyPr>
          <a:lstStyle/>
          <a:p>
            <a:pPr indent="449580" algn="just">
              <a:lnSpc>
                <a:spcPct val="115000"/>
              </a:lnSpc>
              <a:spcAft>
                <a:spcPts val="0"/>
              </a:spcAft>
            </a:pPr>
            <a:r>
              <a:rPr lang="uz-Cyrl-UZ" b="1" i="1" dirty="0">
                <a:latin typeface="Times New Roman" panose="02020603050405020304" pitchFamily="18" charset="0"/>
                <a:ea typeface="Times New Roman" panose="02020603050405020304" pitchFamily="18" charset="0"/>
                <a:cs typeface="Times New Roman" panose="02020603050405020304" pitchFamily="18" charset="0"/>
              </a:rPr>
              <a:t>Статья 2</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uz-Cyrl-UZ" b="1" i="1" dirty="0">
                <a:latin typeface="Times New Roman" panose="02020603050405020304" pitchFamily="18" charset="0"/>
                <a:ea typeface="Times New Roman" panose="02020603050405020304" pitchFamily="18" charset="0"/>
                <a:cs typeface="Times New Roman" panose="02020603050405020304" pitchFamily="18" charset="0"/>
              </a:rPr>
              <a:t>В помощи может быть отказано:</a:t>
            </a:r>
            <a:endParaRPr lang="ru-RU" sz="14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uz-Cyrl-UZ" b="1" i="1" dirty="0">
                <a:latin typeface="Times New Roman" panose="02020603050405020304" pitchFamily="18" charset="0"/>
                <a:ea typeface="Times New Roman" panose="02020603050405020304" pitchFamily="18" charset="0"/>
                <a:cs typeface="Times New Roman" panose="02020603050405020304" pitchFamily="18" charset="0"/>
              </a:rPr>
              <a:t>а)</a:t>
            </a:r>
            <a:r>
              <a:rPr lang="uz-Cyrl-UZ" i="1" dirty="0">
                <a:latin typeface="Times New Roman" panose="02020603050405020304" pitchFamily="18" charset="0"/>
                <a:ea typeface="Times New Roman" panose="02020603050405020304" pitchFamily="18" charset="0"/>
                <a:cs typeface="Times New Roman" panose="02020603050405020304" pitchFamily="18" charset="0"/>
              </a:rPr>
              <a:t> если просьба касается преступления, которое запрашиваемая Сторона считает политическим преступлением, преступлением связанным с политическим преступлением, или </a:t>
            </a:r>
            <a:r>
              <a:rPr lang="uz-Cyrl-UZ"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финансовым преступлением;</a:t>
            </a:r>
            <a:endParaRPr lang="ru-RU"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uz-Cyrl-UZ" i="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uz-Cyrl-UZ" b="1" i="1" dirty="0">
                <a:latin typeface="Times New Roman" panose="02020603050405020304" pitchFamily="18" charset="0"/>
                <a:ea typeface="Times New Roman" panose="02020603050405020304" pitchFamily="18" charset="0"/>
                <a:cs typeface="Times New Roman" panose="02020603050405020304" pitchFamily="18" charset="0"/>
              </a:rPr>
              <a:t>b)</a:t>
            </a:r>
            <a:r>
              <a:rPr lang="uz-Cyrl-UZ" i="1" dirty="0">
                <a:latin typeface="Times New Roman" panose="02020603050405020304" pitchFamily="18" charset="0"/>
                <a:ea typeface="Times New Roman" panose="02020603050405020304" pitchFamily="18" charset="0"/>
                <a:cs typeface="Times New Roman" panose="02020603050405020304" pitchFamily="18" charset="0"/>
              </a:rPr>
              <a:t> если запрашиваемая Сторона считает, что выполнение просьбы может нанести ущерб суверенитету, безопасности, общественному порядку или другим существенно важным интересам ее страны.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29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3642850" y="267576"/>
            <a:ext cx="2232248" cy="24124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Озарбайжон;</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Қозоғистон;</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Беларусь;</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Қирғизистон;</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Арманистон;</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Тожикистон;</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Россия;</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Ўзбекистон.</a:t>
            </a: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sp>
        <p:nvSpPr>
          <p:cNvPr id="6" name="Скругленный прямоугольник 5"/>
          <p:cNvSpPr/>
          <p:nvPr/>
        </p:nvSpPr>
        <p:spPr>
          <a:xfrm>
            <a:off x="3702978" y="3634702"/>
            <a:ext cx="3245285" cy="181052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Грузия </a:t>
            </a:r>
            <a:r>
              <a:rPr lang="uz-Cyrl-UZ" sz="1400" i="1" dirty="0" smtClean="0">
                <a:solidFill>
                  <a:srgbClr val="FF0000"/>
                </a:solidFill>
                <a:latin typeface="Times New Roman" panose="02020603050405020304" pitchFamily="18" charset="0"/>
                <a:cs typeface="Times New Roman" panose="02020603050405020304" pitchFamily="18" charset="0"/>
              </a:rPr>
              <a:t>(</a:t>
            </a:r>
            <a:r>
              <a:rPr lang="ru-RU" sz="1400" i="1" dirty="0" smtClean="0">
                <a:solidFill>
                  <a:srgbClr val="FF0000"/>
                </a:solidFill>
                <a:latin typeface="Times New Roman" panose="02020603050405020304" pitchFamily="18" charset="0"/>
                <a:cs typeface="Times New Roman" panose="02020603050405020304" pitchFamily="18" charset="0"/>
              </a:rPr>
              <a:t>Грузия </a:t>
            </a:r>
            <a:r>
              <a:rPr lang="ru-RU" sz="1400" i="1" dirty="0">
                <a:solidFill>
                  <a:srgbClr val="FF0000"/>
                </a:solidFill>
                <a:latin typeface="Times New Roman" panose="02020603050405020304" pitchFamily="18" charset="0"/>
                <a:cs typeface="Times New Roman" panose="02020603050405020304" pitchFamily="18" charset="0"/>
              </a:rPr>
              <a:t>не является участником СНГ с </a:t>
            </a:r>
            <a:r>
              <a:rPr lang="ru-RU" sz="1400" i="1" dirty="0" smtClean="0">
                <a:solidFill>
                  <a:srgbClr val="FF0000"/>
                </a:solidFill>
                <a:latin typeface="Times New Roman" panose="02020603050405020304" pitchFamily="18" charset="0"/>
                <a:cs typeface="Times New Roman" panose="02020603050405020304" pitchFamily="18" charset="0"/>
              </a:rPr>
              <a:t>18.09.2009)</a:t>
            </a:r>
            <a:endParaRPr lang="uz-Cyrl-UZ" sz="1400" i="1" dirty="0" smtClean="0">
              <a:solidFill>
                <a:srgbClr val="FF0000"/>
              </a:solidFill>
              <a:latin typeface="Times New Roman" panose="02020603050405020304" pitchFamily="18" charset="0"/>
              <a:cs typeface="Times New Roman" panose="02020603050405020304" pitchFamily="18" charset="0"/>
            </a:endParaRP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Туркманистон </a:t>
            </a:r>
            <a:r>
              <a:rPr lang="uz-Cyrl-UZ" sz="1400" i="1" dirty="0" smtClean="0">
                <a:solidFill>
                  <a:srgbClr val="FF0000"/>
                </a:solidFill>
                <a:latin typeface="Times New Roman" panose="02020603050405020304" pitchFamily="18" charset="0"/>
                <a:cs typeface="Times New Roman" panose="02020603050405020304" pitchFamily="18" charset="0"/>
              </a:rPr>
              <a:t>(имзоламаган);</a:t>
            </a:r>
            <a:endParaRPr lang="uz-Cyrl-UZ" sz="1600" i="1" dirty="0" smtClean="0">
              <a:solidFill>
                <a:srgbClr val="FF0000"/>
              </a:solidFill>
              <a:latin typeface="Times New Roman" panose="02020603050405020304" pitchFamily="18" charset="0"/>
              <a:cs typeface="Times New Roman" panose="02020603050405020304" pitchFamily="18" charset="0"/>
            </a:endParaRP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Украина;</a:t>
            </a:r>
          </a:p>
          <a:p>
            <a:pPr marL="342900" indent="-342900" algn="just">
              <a:buAutoNum type="arabicPeriod"/>
            </a:pPr>
            <a:r>
              <a:rPr lang="uz-Cyrl-UZ" sz="1600" dirty="0" smtClean="0">
                <a:solidFill>
                  <a:schemeClr val="tx1"/>
                </a:solidFill>
                <a:latin typeface="Times New Roman" panose="02020603050405020304" pitchFamily="18" charset="0"/>
                <a:cs typeface="Times New Roman" panose="02020603050405020304" pitchFamily="18" charset="0"/>
              </a:rPr>
              <a:t>Молдова. </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39552" y="836712"/>
            <a:ext cx="2088232" cy="127418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Кишинёв </a:t>
            </a:r>
            <a:r>
              <a:rPr lang="uz-Cyrl-UZ" sz="1600" dirty="0" smtClean="0">
                <a:solidFill>
                  <a:schemeClr val="tx1"/>
                </a:solidFill>
                <a:latin typeface="Times New Roman" panose="02020603050405020304" pitchFamily="18" charset="0"/>
                <a:cs typeface="Times New Roman" panose="02020603050405020304" pitchFamily="18" charset="0"/>
              </a:rPr>
              <a:t>Ратификация қилган давлатлар</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07441" y="3591059"/>
            <a:ext cx="2088232" cy="127418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dirty="0" smtClean="0">
                <a:solidFill>
                  <a:schemeClr val="tx1"/>
                </a:solidFill>
                <a:latin typeface="Times New Roman" panose="02020603050405020304" pitchFamily="18" charset="0"/>
                <a:cs typeface="Times New Roman" panose="02020603050405020304" pitchFamily="18" charset="0"/>
              </a:rPr>
              <a:t>Ратификация қилмаган давлатлар</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2" name="Стрелка вправо 1"/>
          <p:cNvSpPr/>
          <p:nvPr/>
        </p:nvSpPr>
        <p:spPr>
          <a:xfrm>
            <a:off x="2638114" y="1208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2710122" y="39858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444739" y="5822186"/>
            <a:ext cx="6038498" cy="523220"/>
          </a:xfrm>
          <a:prstGeom prst="rect">
            <a:avLst/>
          </a:prstGeom>
        </p:spPr>
        <p:txBody>
          <a:bodyPr wrap="square">
            <a:spAutoFit/>
          </a:bodyPr>
          <a:lstStyle/>
          <a:p>
            <a:pPr algn="just"/>
            <a:r>
              <a:rPr lang="ru-RU" sz="1400" i="1" dirty="0">
                <a:solidFill>
                  <a:srgbClr val="FF0000"/>
                </a:solidFill>
                <a:latin typeface="Times New Roman" panose="02020603050405020304" pitchFamily="18" charset="0"/>
              </a:rPr>
              <a:t>Ратифицирована </a:t>
            </a:r>
            <a:r>
              <a:rPr lang="ru-RU" sz="1400" i="1" u="sng" dirty="0">
                <a:solidFill>
                  <a:srgbClr val="FF0000"/>
                </a:solidFill>
                <a:latin typeface="Times New Roman" panose="02020603050405020304" pitchFamily="18" charset="0"/>
                <a:hlinkClick r:id="rId2" tooltip="Федеральный закон Российской Федерации от 30 декабря 2021 года № 452-ФЗ «О ратификации Конвенции о правовой помощи и правовых отношениях по гражданским, семейным и уголовным делам»"/>
              </a:rPr>
              <a:t>Федеральным законом</a:t>
            </a:r>
            <a:r>
              <a:rPr lang="ru-RU" sz="1400" i="1" dirty="0">
                <a:solidFill>
                  <a:srgbClr val="FF0000"/>
                </a:solidFill>
                <a:latin typeface="Times New Roman" panose="02020603050405020304" pitchFamily="18" charset="0"/>
              </a:rPr>
              <a:t> Российской Федерации от 30 декабря 2021 года № 452-ФЗ (с оговорками и </a:t>
            </a:r>
            <a:r>
              <a:rPr lang="ru-RU" sz="1400" i="1" dirty="0" smtClean="0">
                <a:solidFill>
                  <a:srgbClr val="FF0000"/>
                </a:solidFill>
                <a:latin typeface="Times New Roman" panose="02020603050405020304" pitchFamily="18" charset="0"/>
              </a:rPr>
              <a:t>заявлениями)</a:t>
            </a:r>
            <a:endParaRPr lang="ru-RU" sz="1400" i="1" dirty="0">
              <a:solidFill>
                <a:srgbClr val="FF0000"/>
              </a:solidFill>
            </a:endParaRPr>
          </a:p>
        </p:txBody>
      </p:sp>
    </p:spTree>
    <p:extLst>
      <p:ext uri="{BB962C8B-B14F-4D97-AF65-F5344CB8AC3E}">
        <p14:creationId xmlns:p14="http://schemas.microsoft.com/office/powerpoint/2010/main" val="5450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pic>
        <p:nvPicPr>
          <p:cNvPr id="4" name="Рисунок 3"/>
          <p:cNvPicPr>
            <a:picLocks noChangeAspect="1"/>
          </p:cNvPicPr>
          <p:nvPr/>
        </p:nvPicPr>
        <p:blipFill>
          <a:blip r:embed="rId2"/>
          <a:stretch>
            <a:fillRect/>
          </a:stretch>
        </p:blipFill>
        <p:spPr>
          <a:xfrm>
            <a:off x="0" y="92472"/>
            <a:ext cx="9144000" cy="6648896"/>
          </a:xfrm>
          <a:prstGeom prst="rect">
            <a:avLst/>
          </a:prstGeom>
        </p:spPr>
      </p:pic>
    </p:spTree>
    <p:extLst>
      <p:ext uri="{BB962C8B-B14F-4D97-AF65-F5344CB8AC3E}">
        <p14:creationId xmlns:p14="http://schemas.microsoft.com/office/powerpoint/2010/main" val="1817469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7956376" y="116632"/>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sp>
        <p:nvSpPr>
          <p:cNvPr id="14" name="Скругленный прямоугольник 13"/>
          <p:cNvSpPr/>
          <p:nvPr/>
        </p:nvSpPr>
        <p:spPr>
          <a:xfrm>
            <a:off x="2051720" y="188640"/>
            <a:ext cx="4533274" cy="6071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Икки томонлама </a:t>
            </a:r>
            <a:r>
              <a:rPr lang="uz-Cyrl-UZ" sz="1600" b="1" dirty="0">
                <a:solidFill>
                  <a:schemeClr val="tx1"/>
                </a:solidFill>
                <a:latin typeface="Times New Roman" panose="02020603050405020304" pitchFamily="18" charset="0"/>
                <a:cs typeface="Times New Roman" panose="02020603050405020304" pitchFamily="18" charset="0"/>
              </a:rPr>
              <a:t>шартномалар </a:t>
            </a:r>
            <a:endParaRPr lang="uz-Cyrl-UZ" sz="1600" b="1"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908720"/>
            <a:ext cx="8406680" cy="6038576"/>
          </a:xfrm>
          <a:prstGeom prst="rect">
            <a:avLst/>
          </a:prstGeom>
        </p:spPr>
        <p:txBody>
          <a:bodyPr wrap="square">
            <a:spAutoFit/>
          </a:bodyPr>
          <a:lstStyle/>
          <a:p>
            <a:pPr algn="just">
              <a:lnSpc>
                <a:spcPct val="115000"/>
              </a:lnSpc>
              <a:spcAft>
                <a:spcPts val="0"/>
              </a:spcAft>
            </a:pPr>
            <a:r>
              <a:rPr lang="uz-Cyrl-UZ" sz="1400" b="1" dirty="0">
                <a:latin typeface="Times New Roman" panose="02020603050405020304" pitchFamily="18" charset="0"/>
                <a:ea typeface="Times New Roman" panose="02020603050405020304" pitchFamily="18" charset="0"/>
                <a:cs typeface="Times New Roman" panose="02020603050405020304" pitchFamily="18" charset="0"/>
              </a:rPr>
              <a:t>1.</a:t>
            </a:r>
            <a:r>
              <a:rPr lang="uz-Cyrl-UZ" sz="1400" dirty="0">
                <a:latin typeface="Times New Roman" panose="02020603050405020304" pitchFamily="18" charset="0"/>
                <a:ea typeface="Times New Roman" panose="02020603050405020304" pitchFamily="18" charset="0"/>
                <a:cs typeface="Times New Roman" panose="02020603050405020304" pitchFamily="18" charset="0"/>
              </a:rPr>
              <a:t> Ўзбекистон Республикаси ва </a:t>
            </a:r>
            <a:r>
              <a:rPr lang="uz-Cyrl-UZ" sz="1400" b="1" dirty="0">
                <a:latin typeface="Times New Roman" panose="02020603050405020304" pitchFamily="18" charset="0"/>
                <a:ea typeface="Times New Roman" panose="02020603050405020304" pitchFamily="18" charset="0"/>
                <a:cs typeface="Times New Roman" panose="02020603050405020304" pitchFamily="18" charset="0"/>
              </a:rPr>
              <a:t>Туркия</a:t>
            </a:r>
            <a:r>
              <a:rPr lang="uz-Cyrl-UZ" sz="1400" dirty="0">
                <a:latin typeface="Times New Roman" panose="02020603050405020304" pitchFamily="18" charset="0"/>
                <a:ea typeface="Times New Roman" panose="02020603050405020304" pitchFamily="18" charset="0"/>
                <a:cs typeface="Times New Roman" panose="02020603050405020304" pitchFamily="18" charset="0"/>
              </a:rPr>
              <a:t> Республикаси ўртасида фуқаролик, савдо ва жиноий ишлар бўйича ўзаро ёрдам кўрсатиш тўғрисида Шартнома.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Анқара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23 июнь 1994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1997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19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декабрда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кучга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кирган</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2. </a:t>
            </a:r>
            <a:r>
              <a:rPr lang="ru-RU" sz="1400" dirty="0" err="1" smtClean="0">
                <a:latin typeface="Times New Roman" panose="02020603050405020304" pitchFamily="18" charset="0"/>
                <a:ea typeface="Calibri" panose="020F0502020204030204" pitchFamily="34" charset="0"/>
                <a:cs typeface="Times New Roman" panose="02020603050405020304" pitchFamily="18" charset="0"/>
              </a:rPr>
              <a:t>Ўзбекистон</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Республикаси</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ҳукумати</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билан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latin typeface="Times New Roman" panose="02020603050405020304" pitchFamily="18" charset="0"/>
                <a:ea typeface="Calibri" panose="020F0502020204030204" pitchFamily="34" charset="0"/>
                <a:cs typeface="Times New Roman" panose="02020603050405020304" pitchFamily="18" charset="0"/>
              </a:rPr>
              <a:t>Туркия</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Республикаси</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ҳукумати</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ўртасида</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маҳкумларни</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топшириш</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smtClean="0">
                <a:latin typeface="Times New Roman" panose="02020603050405020304" pitchFamily="18" charset="0"/>
                <a:ea typeface="Calibri" panose="020F0502020204030204" pitchFamily="34" charset="0"/>
                <a:cs typeface="Times New Roman" panose="02020603050405020304" pitchFamily="18" charset="0"/>
              </a:rPr>
              <a:t>тўғрисида</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2022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йил</a:t>
            </a:r>
            <a:r>
              <a:rPr lang="ru-RU" sz="1400" dirty="0">
                <a:latin typeface="Times New Roman" panose="02020603050405020304" pitchFamily="18" charset="0"/>
                <a:ea typeface="Calibri" panose="020F0502020204030204" pitchFamily="34" charset="0"/>
                <a:cs typeface="Times New Roman" panose="02020603050405020304" pitchFamily="18" charset="0"/>
              </a:rPr>
              <a:t> 29 </a:t>
            </a:r>
            <a:r>
              <a:rPr lang="ru-RU" sz="1400" dirty="0" err="1" smtClean="0">
                <a:latin typeface="Times New Roman" panose="02020603050405020304" pitchFamily="18" charset="0"/>
                <a:ea typeface="Calibri" panose="020F0502020204030204" pitchFamily="34" charset="0"/>
                <a:cs typeface="Times New Roman" panose="02020603050405020304" pitchFamily="18" charset="0"/>
              </a:rPr>
              <a:t>мартдаги</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smtClean="0">
                <a:latin typeface="Times New Roman" panose="02020603050405020304" pitchFamily="18" charset="0"/>
                <a:ea typeface="Calibri" panose="020F0502020204030204" pitchFamily="34" charset="0"/>
                <a:cs typeface="Times New Roman" panose="02020603050405020304" pitchFamily="18" charset="0"/>
              </a:rPr>
              <a:t>битим</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smtClean="0">
                <a:latin typeface="Times New Roman" panose="02020603050405020304" pitchFamily="18" charset="0"/>
                <a:ea typeface="Calibri" panose="020F0502020204030204" pitchFamily="34" charset="0"/>
                <a:cs typeface="Times New Roman" panose="02020603050405020304" pitchFamily="18" charset="0"/>
              </a:rPr>
              <a:t>Уни</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ратификация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қилиш</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ҳақида</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Ўз.Р.Қонуни</a:t>
            </a:r>
            <a:r>
              <a:rPr lang="ru-RU" sz="1400" dirty="0">
                <a:latin typeface="Times New Roman" panose="02020603050405020304" pitchFamily="18" charset="0"/>
                <a:ea typeface="Calibri" panose="020F0502020204030204" pitchFamily="34" charset="0"/>
                <a:cs typeface="Times New Roman" panose="02020603050405020304" pitchFamily="18" charset="0"/>
              </a:rPr>
              <a:t>. 2023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йил</a:t>
            </a:r>
            <a:r>
              <a:rPr lang="ru-RU" sz="1400" dirty="0">
                <a:latin typeface="Times New Roman" panose="02020603050405020304" pitchFamily="18" charset="0"/>
                <a:ea typeface="Calibri" panose="020F0502020204030204" pitchFamily="34" charset="0"/>
                <a:cs typeface="Times New Roman" panose="02020603050405020304" pitchFamily="18" charset="0"/>
              </a:rPr>
              <a:t> 15 февраль</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ЎРҚ-818-сон</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Ўзбекистон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республикаси</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Латвия</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ўртасида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фуқаролик</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оилавий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меҳнат</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жиноий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ишлар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бўйича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ҳуқуқий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муносабатлар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ўзаро</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ҳуқуқий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ёрдам</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кўрсатиш</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тўғрисида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Шартнома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Тошкент</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23 май 1996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1997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11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апрелдан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кучга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кирган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Ўзбекистон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Республикаси</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Грузия</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ўртасида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фуқаролик</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оилавий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жиноий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ишлар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бўйича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ҳуқуқий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муносабатлар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ҳуқуқий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ёрдам</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тўғрисида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Шартнома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Тбилиси, 28 май 1996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1997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27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июндан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кучга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кирган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5.</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Ўзбекистон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Республикаси</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ea typeface="Times New Roman" panose="02020603050405020304" pitchFamily="18" charset="0"/>
                <a:cs typeface="Times New Roman" panose="02020603050405020304" pitchFamily="18" charset="0"/>
              </a:rPr>
              <a:t>Туркманистон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ўртасида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фуқаролик</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оилавий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жиноий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ишлар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бўйича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ҳуқуқий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муносабатлар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ҳуқуқий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ёрдам</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тўғрисида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Шартнома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Тошкент</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27 ноябрь 1996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1998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21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июндан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кучга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кирган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6.</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Ўзбекистон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Республикаси</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ea typeface="Times New Roman" panose="02020603050405020304" pitchFamily="18" charset="0"/>
                <a:cs typeface="Times New Roman" panose="02020603050405020304" pitchFamily="18" charset="0"/>
              </a:rPr>
              <a:t>Қирғизистон</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Республикаси</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ўртасида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фуқаролик</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оилавий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жиноий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ишлар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бўйича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ҳуқуқий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муносабатлар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ҳуқуқий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ёрдам</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тўғрисида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Шартнома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Тошкент</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24 декабрь 1996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1998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йил</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30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ноябрдан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кучга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cs typeface="Times New Roman" panose="02020603050405020304" pitchFamily="18" charset="0"/>
              </a:rPr>
              <a:t>кирган</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r">
              <a:lnSpc>
                <a:spcPct val="115000"/>
              </a:lnSpc>
              <a:spcAft>
                <a:spcPts val="0"/>
              </a:spcAft>
            </a:pPr>
            <a:r>
              <a:rPr lang="uz-Cyrl-UZ" sz="1400" dirty="0" smtClean="0">
                <a:effectLst/>
                <a:latin typeface="Calibri" panose="020F0502020204030204" pitchFamily="34" charset="0"/>
                <a:ea typeface="Calibri" panose="020F0502020204030204" pitchFamily="34" charset="0"/>
                <a:cs typeface="Times New Roman" panose="02020603050405020304" pitchFamily="18" charset="0"/>
              </a:rPr>
              <a:t>Ва х.к.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88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3267472" y="128203"/>
            <a:ext cx="2600672" cy="3484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КАЗУСЛАР</a:t>
            </a:r>
          </a:p>
        </p:txBody>
      </p:sp>
      <p:sp>
        <p:nvSpPr>
          <p:cNvPr id="2" name="Прямоугольник 1"/>
          <p:cNvSpPr/>
          <p:nvPr/>
        </p:nvSpPr>
        <p:spPr>
          <a:xfrm>
            <a:off x="427348" y="476672"/>
            <a:ext cx="8280920" cy="5847755"/>
          </a:xfrm>
          <a:prstGeom prst="rect">
            <a:avLst/>
          </a:prstGeom>
        </p:spPr>
        <p:txBody>
          <a:bodyPr wrap="square">
            <a:spAutoFit/>
          </a:bodyPr>
          <a:lstStyle/>
          <a:p>
            <a:pPr algn="ctr">
              <a:lnSpc>
                <a:spcPct val="150000"/>
              </a:lnSpc>
              <a:spcAft>
                <a:spcPts val="0"/>
              </a:spcAft>
            </a:pPr>
            <a:r>
              <a:rPr lang="uz-Cyrl-UZ" b="1" dirty="0">
                <a:latin typeface="Times New Roman" panose="02020603050405020304" pitchFamily="18" charset="0"/>
                <a:ea typeface="Calibri" panose="020F0502020204030204" pitchFamily="34" charset="0"/>
                <a:cs typeface="Times New Roman" panose="02020603050405020304" pitchFamily="18" charset="0"/>
              </a:rPr>
              <a:t>ИҚТИСОДИЙ СУДЛАР</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uz-Cyrl-UZ" b="1" dirty="0">
                <a:latin typeface="Times New Roman" panose="02020603050405020304" pitchFamily="18" charset="0"/>
                <a:ea typeface="Calibri" panose="020F0502020204030204" pitchFamily="34" charset="0"/>
                <a:cs typeface="Times New Roman" panose="02020603050405020304" pitchFamily="18" charset="0"/>
              </a:rPr>
              <a:t>Казус -1</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z-Cyrl-UZ" dirty="0" smtClean="0">
                <a:latin typeface="Times New Roman" panose="02020603050405020304" pitchFamily="18" charset="0"/>
                <a:ea typeface="Calibri" panose="020F0502020204030204" pitchFamily="34" charset="0"/>
                <a:cs typeface="Times New Roman" panose="02020603050405020304" pitchFamily="18" charset="0"/>
              </a:rPr>
              <a:t>	Андижон </a:t>
            </a:r>
            <a:r>
              <a:rPr lang="uz-Cyrl-UZ" dirty="0">
                <a:latin typeface="Times New Roman" panose="02020603050405020304" pitchFamily="18" charset="0"/>
                <a:ea typeface="Calibri" panose="020F0502020204030204" pitchFamily="34" charset="0"/>
                <a:cs typeface="Times New Roman" panose="02020603050405020304" pitchFamily="18" charset="0"/>
              </a:rPr>
              <a:t>туманлараро иқтисодий судига “А” МЧЖдан Украина Савдо-саноат палатаси ҳузуридаги Халқаро тижорат арбитраж судининг 142/2019 иш бўйича 2019 йил 16 март санасидаги қарорни тан олиш ва ижро этиш тўғрисида илтимоснома мурожаати келиб тушди.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uz-Cyrl-UZ" dirty="0">
                <a:latin typeface="Times New Roman" panose="02020603050405020304" pitchFamily="18" charset="0"/>
                <a:ea typeface="Calibri" panose="020F0502020204030204" pitchFamily="34" charset="0"/>
                <a:cs typeface="Times New Roman" panose="02020603050405020304" pitchFamily="18" charset="0"/>
              </a:rPr>
              <a:t>Иш материаллари бўйича ўрганилишича, Украина Савдо-саноат палатаси ҳузуридаги Халқаро тижорат арбитраж судининг142/2019 иш бўйича 2019 йил 16 март санасида жавобгар “Б” МЧЖ дан даъвогар “А” га шартнома мажбуриятларини бажармаганлиги учун 27 000 АҚШ доллари миқдоридаги қарздорликни унидириш тўғрисидаги №</a:t>
            </a:r>
            <a:r>
              <a:rPr lang="uz-Cyrl-UZ" dirty="0" smtClean="0">
                <a:latin typeface="Times New Roman" panose="02020603050405020304" pitchFamily="18" charset="0"/>
                <a:ea typeface="Calibri" panose="020F0502020204030204" pitchFamily="34" charset="0"/>
                <a:cs typeface="Times New Roman" panose="02020603050405020304" pitchFamily="18" charset="0"/>
              </a:rPr>
              <a:t>142-2019-қарори </a:t>
            </a:r>
            <a:r>
              <a:rPr lang="uz-Cyrl-UZ" dirty="0">
                <a:latin typeface="Times New Roman" panose="02020603050405020304" pitchFamily="18" charset="0"/>
                <a:ea typeface="Calibri" panose="020F0502020204030204" pitchFamily="34" charset="0"/>
                <a:cs typeface="Times New Roman" panose="02020603050405020304" pitchFamily="18" charset="0"/>
              </a:rPr>
              <a:t>қабул қилинган.  Жавобгар Ўзбекистон Республикаси ҳудудида рўйхатга олинган ва ўз фаолиятини олиб борадиган юридик шахс эканлигини эътиборга олиб, даъвогар МЧЖ “А” Андижон туманлараро иқтисодий судига Украина ССП ХТАС  қарорини тан олиш ва ижрога қаратиш тўғрисидаги илтимоснома билан мурожаат қилди.  </a:t>
            </a:r>
          </a:p>
          <a:p>
            <a:pPr algn="just"/>
            <a:r>
              <a:rPr lang="uz-Cyrl-UZ" dirty="0">
                <a:latin typeface="Times New Roman" panose="02020603050405020304" pitchFamily="18" charset="0"/>
                <a:cs typeface="Times New Roman" panose="02020603050405020304" pitchFamily="18" charset="0"/>
              </a:rPr>
              <a:t>Суд иш материалларини ўрганиб, томонларнинг далилларини тинглади. Шунда жавобгар томон ўз важларини келтирди. Бироқ, суд даъвони тўлиқ равишда қондириш ва арбитраж суди қарори ижро варақасини бериш тўғрисида қарор чиқарди. </a:t>
            </a:r>
            <a:endParaRPr lang="ru-RU" dirty="0">
              <a:latin typeface="Times New Roman" panose="02020603050405020304" pitchFamily="18" charset="0"/>
              <a:cs typeface="Times New Roman" panose="02020603050405020304" pitchFamily="18" charset="0"/>
            </a:endParaRPr>
          </a:p>
          <a:p>
            <a:pPr indent="449580" algn="just">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54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2" name="Прямоугольник 1"/>
          <p:cNvSpPr/>
          <p:nvPr/>
        </p:nvSpPr>
        <p:spPr>
          <a:xfrm>
            <a:off x="179512" y="692696"/>
            <a:ext cx="4536504" cy="871008"/>
          </a:xfrm>
          <a:prstGeom prst="rect">
            <a:avLst/>
          </a:prstGeom>
        </p:spPr>
        <p:txBody>
          <a:bodyPr wrap="square">
            <a:spAutoFit/>
          </a:bodyPr>
          <a:lstStyle/>
          <a:p>
            <a:pPr indent="228600" algn="just">
              <a:lnSpc>
                <a:spcPct val="115000"/>
              </a:lnSpc>
              <a:spcAft>
                <a:spcPts val="0"/>
              </a:spcAft>
            </a:pPr>
            <a:r>
              <a:rPr lang="uz-Cyrl-UZ"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Конвенциялар? </a:t>
            </a:r>
            <a:r>
              <a:rPr lang="uz-Cyrl-UZ" sz="4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2"/>
          <a:stretch>
            <a:fillRect/>
          </a:stretch>
        </p:blipFill>
        <p:spPr>
          <a:xfrm>
            <a:off x="4283968" y="2137317"/>
            <a:ext cx="3882103" cy="2583363"/>
          </a:xfrm>
          <a:prstGeom prst="rect">
            <a:avLst/>
          </a:prstGeom>
        </p:spPr>
      </p:pic>
      <p:pic>
        <p:nvPicPr>
          <p:cNvPr id="13" name="Рисунок 12"/>
          <p:cNvPicPr>
            <a:picLocks noChangeAspect="1"/>
          </p:cNvPicPr>
          <p:nvPr/>
        </p:nvPicPr>
        <p:blipFill>
          <a:blip r:embed="rId3"/>
          <a:stretch>
            <a:fillRect/>
          </a:stretch>
        </p:blipFill>
        <p:spPr>
          <a:xfrm>
            <a:off x="6516216" y="476669"/>
            <a:ext cx="2143125" cy="2143125"/>
          </a:xfrm>
          <a:prstGeom prst="rect">
            <a:avLst/>
          </a:prstGeom>
        </p:spPr>
      </p:pic>
    </p:spTree>
    <p:extLst>
      <p:ext uri="{BB962C8B-B14F-4D97-AF65-F5344CB8AC3E}">
        <p14:creationId xmlns:p14="http://schemas.microsoft.com/office/powerpoint/2010/main" val="4130849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2"/>
            <a:ext cx="8784976" cy="6740307"/>
          </a:xfrm>
          <a:prstGeom prst="rect">
            <a:avLst/>
          </a:prstGeom>
        </p:spPr>
        <p:txBody>
          <a:bodyPr wrap="square">
            <a:spAutoFit/>
          </a:bodyPr>
          <a:lstStyle/>
          <a:p>
            <a:pPr algn="just"/>
            <a:r>
              <a:rPr lang="uz-Cyrl-UZ" dirty="0" smtClean="0">
                <a:latin typeface="Times New Roman" panose="02020603050405020304" pitchFamily="18" charset="0"/>
                <a:cs typeface="Times New Roman" panose="02020603050405020304" pitchFamily="18" charset="0"/>
              </a:rPr>
              <a:t>	Қарор </a:t>
            </a:r>
            <a:r>
              <a:rPr lang="uz-Cyrl-UZ" dirty="0">
                <a:latin typeface="Times New Roman" panose="02020603050405020304" pitchFamily="18" charset="0"/>
                <a:cs typeface="Times New Roman" panose="02020603050405020304" pitchFamily="18" charset="0"/>
              </a:rPr>
              <a:t>қабул қилиш учун суд “Чет эл арбитражлари қарорларини тан олиш ва ижрога қаратиш тўғрисида”ги Конвенциянинг 3-моддасига амал қилди, унга мувофиқ конвенция аъзолари арбитраж қарорларини мажбурий деб қабул қилади ва уни ўзларининг ички процесссуал меъёрлари </a:t>
            </a:r>
            <a:r>
              <a:rPr lang="uz-Cyrl-UZ" dirty="0" smtClean="0">
                <a:latin typeface="Times New Roman" panose="02020603050405020304" pitchFamily="18" charset="0"/>
                <a:cs typeface="Times New Roman" panose="02020603050405020304" pitchFamily="18" charset="0"/>
              </a:rPr>
              <a:t>ҳамда 6-моддага </a:t>
            </a:r>
            <a:r>
              <a:rPr lang="uz-Cyrl-UZ" dirty="0">
                <a:latin typeface="Times New Roman" panose="02020603050405020304" pitchFamily="18" charset="0"/>
                <a:cs typeface="Times New Roman" panose="02020603050405020304" pitchFamily="18" charset="0"/>
              </a:rPr>
              <a:t>(унда қарорларни ижро этиш манфаатдор томоннинг илтимосномасига кўра амалга оширилиши белгиланган) мувофиқ равишда ижрога қаратадилар. </a:t>
            </a:r>
            <a:endParaRPr lang="uz-Cyrl-UZ"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Ўзбекистон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“Чет эл </a:t>
            </a:r>
            <a:r>
              <a:rPr lang="ru-RU" dirty="0" err="1">
                <a:latin typeface="Times New Roman" panose="02020603050405020304" pitchFamily="18" charset="0"/>
                <a:cs typeface="Times New Roman" panose="02020603050405020304" pitchFamily="18" charset="0"/>
              </a:rPr>
              <a:t>арбитражлари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ижрога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қаратиш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тўғрисида”ги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Конвенцияга</a:t>
            </a:r>
            <a:r>
              <a:rPr lang="ru-RU" dirty="0">
                <a:latin typeface="Times New Roman" panose="02020603050405020304" pitchFamily="18" charset="0"/>
                <a:cs typeface="Times New Roman" panose="02020603050405020304" pitchFamily="18" charset="0"/>
              </a:rPr>
              <a:t> (Нью-Йорк </a:t>
            </a:r>
            <a:r>
              <a:rPr lang="ru-RU" dirty="0" err="1">
                <a:latin typeface="Times New Roman" panose="02020603050405020304" pitchFamily="18" charset="0"/>
                <a:cs typeface="Times New Roman" panose="02020603050405020304" pitchFamily="18" charset="0"/>
              </a:rPr>
              <a:t>конвенцияси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Мажлисининг</a:t>
            </a:r>
            <a:r>
              <a:rPr lang="ru-RU" dirty="0">
                <a:latin typeface="Times New Roman" panose="02020603050405020304" pitchFamily="18" charset="0"/>
                <a:cs typeface="Times New Roman" panose="02020603050405020304" pitchFamily="18" charset="0"/>
              </a:rPr>
              <a:t> 1995 </a:t>
            </a:r>
            <a:r>
              <a:rPr lang="ru-RU" dirty="0" err="1">
                <a:latin typeface="Times New Roman" panose="02020603050405020304" pitchFamily="18" charset="0"/>
                <a:cs typeface="Times New Roman" panose="02020603050405020304" pitchFamily="18" charset="0"/>
              </a:rPr>
              <a:t>йил</a:t>
            </a:r>
            <a:r>
              <a:rPr lang="ru-RU" dirty="0">
                <a:latin typeface="Times New Roman" panose="02020603050405020304" pitchFamily="18" charset="0"/>
                <a:cs typeface="Times New Roman" panose="02020603050405020304" pitchFamily="18" charset="0"/>
              </a:rPr>
              <a:t> 22 декабрь </a:t>
            </a:r>
            <a:r>
              <a:rPr lang="ru-RU" dirty="0" err="1">
                <a:latin typeface="Times New Roman" panose="02020603050405020304" pitchFamily="18" charset="0"/>
                <a:cs typeface="Times New Roman" panose="02020603050405020304" pitchFamily="18" charset="0"/>
              </a:rPr>
              <a:t>куни</a:t>
            </a:r>
            <a:r>
              <a:rPr lang="ru-RU" dirty="0">
                <a:latin typeface="Times New Roman" panose="02020603050405020304" pitchFamily="18" charset="0"/>
                <a:cs typeface="Times New Roman" panose="02020603050405020304" pitchFamily="18" charset="0"/>
              </a:rPr>
              <a:t> ““1958 </a:t>
            </a:r>
            <a:r>
              <a:rPr lang="ru-RU" dirty="0" err="1">
                <a:latin typeface="Times New Roman" panose="02020603050405020304" pitchFamily="18" charset="0"/>
                <a:cs typeface="Times New Roman" panose="02020603050405020304" pitchFamily="18" charset="0"/>
              </a:rPr>
              <a:t>йил</a:t>
            </a:r>
            <a:r>
              <a:rPr lang="ru-RU" dirty="0">
                <a:latin typeface="Times New Roman" panose="02020603050405020304" pitchFamily="18" charset="0"/>
                <a:cs typeface="Times New Roman" panose="02020603050405020304" pitchFamily="18" charset="0"/>
              </a:rPr>
              <a:t> 10 </a:t>
            </a:r>
            <a:r>
              <a:rPr lang="ru-RU" dirty="0" err="1">
                <a:latin typeface="Times New Roman" panose="02020603050405020304" pitchFamily="18" charset="0"/>
                <a:cs typeface="Times New Roman" panose="02020603050405020304" pitchFamily="18" charset="0"/>
              </a:rPr>
              <a:t>июндаги</a:t>
            </a:r>
            <a:r>
              <a:rPr lang="ru-RU" dirty="0">
                <a:latin typeface="Times New Roman" panose="02020603050405020304" pitchFamily="18" charset="0"/>
                <a:cs typeface="Times New Roman" panose="02020603050405020304" pitchFamily="18" charset="0"/>
              </a:rPr>
              <a:t> Нью-Йорк Чет эл </a:t>
            </a:r>
            <a:r>
              <a:rPr lang="ru-RU" dirty="0" err="1">
                <a:latin typeface="Times New Roman" panose="02020603050405020304" pitchFamily="18" charset="0"/>
                <a:cs typeface="Times New Roman" panose="02020603050405020304" pitchFamily="18" charset="0"/>
              </a:rPr>
              <a:t>арбитражлари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ижрога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қаратиш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тўғрисида”ги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Конвенцияга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қўшилиш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тўғрисида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ги</a:t>
            </a:r>
            <a:r>
              <a:rPr lang="ru-RU" dirty="0">
                <a:latin typeface="Times New Roman" panose="02020603050405020304" pitchFamily="18" charset="0"/>
                <a:cs typeface="Times New Roman" panose="02020603050405020304" pitchFamily="18" charset="0"/>
              </a:rPr>
              <a:t> 184-1-сон </a:t>
            </a:r>
            <a:r>
              <a:rPr lang="ru-RU" dirty="0" err="1">
                <a:latin typeface="Times New Roman" panose="02020603050405020304" pitchFamily="18" charset="0"/>
                <a:cs typeface="Times New Roman" panose="02020603050405020304" pitchFamily="18" charset="0"/>
              </a:rPr>
              <a:t>қарорига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мувофиқ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қўшилган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Иқтисодий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процессуал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кодексининг</a:t>
            </a:r>
            <a:r>
              <a:rPr lang="ru-RU" dirty="0">
                <a:latin typeface="Times New Roman" panose="02020603050405020304" pitchFamily="18" charset="0"/>
                <a:cs typeface="Times New Roman" panose="02020603050405020304" pitchFamily="18" charset="0"/>
              </a:rPr>
              <a:t> 248-моддасига </a:t>
            </a:r>
            <a:r>
              <a:rPr lang="ru-RU" dirty="0" err="1">
                <a:latin typeface="Times New Roman" panose="02020603050405020304" pitchFamily="18" charset="0"/>
                <a:cs typeface="Times New Roman" panose="02020603050405020304" pitchFamily="18" charset="0"/>
              </a:rPr>
              <a:t>мувофиқ</a:t>
            </a:r>
            <a:r>
              <a:rPr lang="ru-RU" dirty="0">
                <a:latin typeface="Times New Roman" panose="02020603050405020304" pitchFamily="18" charset="0"/>
                <a:cs typeface="Times New Roman" panose="02020603050405020304" pitchFamily="18" charset="0"/>
              </a:rPr>
              <a:t>, Чет </a:t>
            </a:r>
            <a:r>
              <a:rPr lang="ru-RU" dirty="0" err="1">
                <a:latin typeface="Times New Roman" panose="02020603050405020304" pitchFamily="18" charset="0"/>
                <a:cs typeface="Times New Roman" panose="02020603050405020304" pitchFamily="18" charset="0"/>
              </a:rPr>
              <a:t>давлатлар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судларининг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арбитражларининг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иқтисодиёт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соҳасида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юзага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келадиган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низолар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ҳамда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қабул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қилинган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қилув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ижрога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қаратиш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тегишли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халқаро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шартномалари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ҳамда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қонунчилигида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тутилган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бўлса</a:t>
            </a:r>
            <a:r>
              <a:rPr lang="ru-RU" dirty="0">
                <a:latin typeface="Times New Roman" panose="02020603050405020304" pitchFamily="18" charset="0"/>
                <a:cs typeface="Times New Roman" panose="02020603050405020304" pitchFamily="18" charset="0"/>
              </a:rPr>
              <a:t>, улар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иқтисодий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судлари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томонидан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олинади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ижрога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қаратилади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Иқтисодий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процессуал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кодексининг</a:t>
            </a:r>
            <a:r>
              <a:rPr lang="ru-RU" dirty="0">
                <a:latin typeface="Times New Roman" panose="02020603050405020304" pitchFamily="18" charset="0"/>
                <a:cs typeface="Times New Roman" panose="02020603050405020304" pitchFamily="18" charset="0"/>
              </a:rPr>
              <a:t> 258-моддасига </a:t>
            </a:r>
            <a:r>
              <a:rPr lang="ru-RU" dirty="0" err="1">
                <a:latin typeface="Times New Roman" panose="02020603050405020304" pitchFamily="18" charset="0"/>
                <a:cs typeface="Times New Roman" panose="02020603050405020304" pitchFamily="18" charset="0"/>
              </a:rPr>
              <a:t>мувофиқ</a:t>
            </a:r>
            <a:r>
              <a:rPr lang="ru-RU" dirty="0">
                <a:latin typeface="Times New Roman" panose="02020603050405020304" pitchFamily="18" charset="0"/>
                <a:cs typeface="Times New Roman" panose="02020603050405020304" pitchFamily="18" charset="0"/>
              </a:rPr>
              <a:t>, Чет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судининг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арбитражининг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қилув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ижрога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қаратиш</a:t>
            </a:r>
            <a:r>
              <a:rPr lang="ru-RU" dirty="0">
                <a:latin typeface="Times New Roman" panose="02020603050405020304" pitchFamily="18" charset="0"/>
                <a:cs typeface="Times New Roman" panose="02020603050405020304" pitchFamily="18" charset="0"/>
              </a:rPr>
              <a:t> чет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судининг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арбитражининг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қилув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ижрога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қаратиш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тўғрисида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ажрим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чиқарган</a:t>
            </a:r>
            <a:r>
              <a:rPr lang="ru-RU" dirty="0">
                <a:latin typeface="Times New Roman" panose="02020603050405020304" pitchFamily="18" charset="0"/>
                <a:cs typeface="Times New Roman" panose="02020603050405020304" pitchFamily="18" charset="0"/>
              </a:rPr>
              <a:t> суд </a:t>
            </a:r>
            <a:r>
              <a:rPr lang="ru-RU" dirty="0" err="1">
                <a:latin typeface="Times New Roman" panose="02020603050405020304" pitchFamily="18" charset="0"/>
                <a:cs typeface="Times New Roman" panose="02020603050405020304" pitchFamily="18" charset="0"/>
              </a:rPr>
              <a:t>томонидан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бериладиган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варақаси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асосида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қонунчилигида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тутилган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тартибда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оширилади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uz-Cyrl-UZ" b="1" dirty="0" smtClean="0">
                <a:latin typeface="Times New Roman" panose="02020603050405020304" pitchFamily="18" charset="0"/>
                <a:cs typeface="Times New Roman" panose="02020603050405020304" pitchFamily="18" charset="0"/>
              </a:rPr>
              <a:t>Савол: ушбу ўринда суднинг ҳаракатлари тўғрими?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064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63747"/>
            <a:ext cx="8208912" cy="3648691"/>
          </a:xfrm>
          <a:prstGeom prst="rect">
            <a:avLst/>
          </a:prstGeom>
        </p:spPr>
        <p:txBody>
          <a:bodyPr wrap="square">
            <a:spAutoFit/>
          </a:bodyPr>
          <a:lstStyle/>
          <a:p>
            <a:pPr algn="just">
              <a:lnSpc>
                <a:spcPct val="107000"/>
              </a:lnSpc>
              <a:spcAft>
                <a:spcPts val="0"/>
              </a:spcAft>
            </a:pPr>
            <a:r>
              <a:rPr lang="uz-Cyrl-UZ" b="1" i="1" dirty="0" smtClean="0">
                <a:latin typeface="Times New Roman" panose="02020603050405020304" pitchFamily="18" charset="0"/>
                <a:ea typeface="Calibri" panose="020F0502020204030204" pitchFamily="34" charset="0"/>
                <a:cs typeface="Times New Roman" panose="02020603050405020304" pitchFamily="18" charset="0"/>
              </a:rPr>
              <a:t>Жавоб: ушбу ўринда суднинг ҳаракатлари нотўғри</a:t>
            </a:r>
          </a:p>
          <a:p>
            <a:pPr algn="just">
              <a:lnSpc>
                <a:spcPct val="107000"/>
              </a:lnSpc>
              <a:spcAft>
                <a:spcPts val="0"/>
              </a:spcAft>
            </a:pPr>
            <a:endParaRPr lang="uz-Cyrl-UZ" b="1" i="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z-Cyrl-UZ" i="1" dirty="0" smtClean="0">
                <a:latin typeface="Times New Roman" panose="02020603050405020304" pitchFamily="18" charset="0"/>
                <a:ea typeface="Calibri" panose="020F0502020204030204" pitchFamily="34" charset="0"/>
                <a:cs typeface="Times New Roman" panose="02020603050405020304" pitchFamily="18" charset="0"/>
              </a:rPr>
              <a:t>“Чет </a:t>
            </a:r>
            <a:r>
              <a:rPr lang="uz-Cyrl-UZ" i="1" dirty="0">
                <a:latin typeface="Times New Roman" panose="02020603050405020304" pitchFamily="18" charset="0"/>
                <a:ea typeface="Calibri" panose="020F0502020204030204" pitchFamily="34" charset="0"/>
                <a:cs typeface="Times New Roman" panose="02020603050405020304" pitchFamily="18" charset="0"/>
              </a:rPr>
              <a:t>эл арбитражлари қарорларини тан олиш ва ижрога қаратиш тўғрисида”ги Конвенция</a:t>
            </a:r>
            <a:r>
              <a:rPr lang="uz-Cyrl-UZ"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z-Cyrl-UZ" b="1" dirty="0">
                <a:latin typeface="Times New Roman" panose="02020603050405020304" pitchFamily="18" charset="0"/>
                <a:ea typeface="Calibri" panose="020F0502020204030204" pitchFamily="34" charset="0"/>
                <a:cs typeface="Times New Roman" panose="02020603050405020304" pitchFamily="18" charset="0"/>
              </a:rPr>
              <a:t>5-модда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x-none" dirty="0">
                <a:latin typeface="Times New Roman" panose="02020603050405020304" pitchFamily="18" charset="0"/>
                <a:ea typeface="Calibri" panose="020F0502020204030204" pitchFamily="34" charset="0"/>
                <a:cs typeface="Times New Roman" panose="02020603050405020304" pitchFamily="18" charset="0"/>
              </a:rPr>
              <a:t>Суд қарорини тан олиш ва ижро этиш, у ўзига қарши юборилган томоннинг илтимосига кўра рад этилиши мумкин, агар у қарорни тан олиш ва ижро этиш сўралган жойдаги ваколатли органга қуйидаги далилларни тақдим этса: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x-none"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x-none" dirty="0">
                <a:latin typeface="Times New Roman" panose="02020603050405020304" pitchFamily="18" charset="0"/>
                <a:ea typeface="Calibri" panose="020F0502020204030204" pitchFamily="34" charset="0"/>
                <a:cs typeface="Times New Roman" panose="02020603050405020304" pitchFamily="18" charset="0"/>
              </a:rPr>
              <a:t>арбитражни тайинлаш ёки ҳакамлик муҳокамаси тўғрисида қарор қабул қилинган томон тегишли тарзда хабардор қилинмаган ёки бошқа сабабларга кўра ўз тушунтиришларини тақдим эта олмаган бўлса</a:t>
            </a:r>
            <a:r>
              <a:rPr lang="uz-Cyrl-UZ"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196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6422014"/>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Фуқаролик </a:t>
            </a:r>
          </a:p>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1-КАЗУС</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Ўзбекистон фуқароси А.Алимова 2016 йилда Арманистон фуқароси Муҳаммад Иқболга турмушга чиқди ва Арманистонда бирга турумуши даврида 2017 йилда ўғил фарзандли бўлишди. Орадан бир оз вақт ўтгач улар Тошкент шаҳрида яшашни бошлашди. 2019 йилда эса қиз фарзандли бўлди. 2020 йил Муҳаммад Иқбол ўз юртига бориб келаман деб, қайтиб келмади. 2023 йил январ ойида Даъвогар А.Алимова Тошкент шахридаги ФИБ Мирзо Улугбек туманлараро судига никоҳдан ажратиш ва вояга етмаган фарзандлари учун алимент ундиришни, шунингдек турмуш ўртоги номидаги Тошкент шаҳри, Юнусобод тумани,  12 квартал, 12-уй 31- хонадонда жойлашган 5 хонали квартирадан ўз улушини белгилаб беришни сўраб даъво киритди. Мирзо Улугбек туманлараро суди даъвони қаноатлантириш тўғрисида ҳал қилув қарори чиқарди. Жавобгарнинг доимий яшаш жойи Арманистон фуқароси бўлганлиги учун </a:t>
            </a: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Ўзбекистон Республикаси Олий Кенгашининг 1993 йил 6 майдаги 825-XII-сонли «Фуқаролик, оилавий ва жиноий ишлар бўйича ҳуқуқий ёрдам ва ҳуқуқий муносабатлар тўғрисидаги Конвенцияни ратификация қилиш ҳақида»ги </a:t>
            </a:r>
            <a:r>
              <a:rPr lang="uz-Cyrl-UZ" sz="1600" dirty="0">
                <a:latin typeface="Times New Roman" panose="02020603050405020304" pitchFamily="18" charset="0"/>
                <a:ea typeface="Times New Roman" panose="02020603050405020304" pitchFamily="18" charset="0"/>
                <a:cs typeface="Times New Roman" panose="02020603050405020304" pitchFamily="18" charset="0"/>
                <a:hlinkClick r:id="rId2"/>
              </a:rPr>
              <a:t>Қарори</a:t>
            </a: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 билан ратификация қилинган (1994 йил 19 майдан кучга кирган) 1993 йил 22 январда қабул қилинган “Фуқаролик, оилавий ва жиноий ишлар бўйича ҳуқуқий ёрдам ва ҳуқуқий муносабатлар тўғрисида” ги </a:t>
            </a:r>
            <a:r>
              <a:rPr lang="uz-Cyrl-UZ" sz="16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Минск Конвенциясига кўра суд қарорини тан олиш ва ижрога қаратиш тўғрисидаги илтимосномани Арманистон Ереван судига юборди.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Савол: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Мазкур вазиятда даъво талабининг судловлигига оид нормаларга риоя қилинганми?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Мазкур вазиятда қайси халқаро ҳужжатлар нормалари қўлланилади?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164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6498189"/>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1-КАЗУС</a:t>
            </a:r>
          </a:p>
          <a:p>
            <a:pPr algn="just">
              <a:lnSpc>
                <a:spcPct val="107000"/>
              </a:lnSpc>
              <a:spcAft>
                <a:spcPts val="0"/>
              </a:spcAft>
            </a:pPr>
            <a:r>
              <a:rPr lang="ru-RU" sz="1700" b="1" dirty="0" err="1" smtClean="0">
                <a:latin typeface="Calibri" panose="020F0502020204030204" pitchFamily="34" charset="0"/>
                <a:ea typeface="Calibri" panose="020F0502020204030204" pitchFamily="34" charset="0"/>
                <a:cs typeface="Times New Roman" panose="02020603050405020304" pitchFamily="18" charset="0"/>
              </a:rPr>
              <a:t>Жавоби</a:t>
            </a:r>
            <a:r>
              <a:rPr lang="ru-RU" sz="1700" b="1" dirty="0" smtClean="0">
                <a:latin typeface="Calibri" panose="020F0502020204030204" pitchFamily="34" charset="0"/>
                <a:ea typeface="Calibri" panose="020F0502020204030204" pitchFamily="34" charset="0"/>
                <a:cs typeface="Times New Roman" panose="02020603050405020304" pitchFamily="18" charset="0"/>
              </a:rPr>
              <a:t>: </a:t>
            </a:r>
            <a:r>
              <a:rPr lang="ru-RU" sz="1700" dirty="0" smtClean="0">
                <a:latin typeface="Calibri" panose="020F0502020204030204" pitchFamily="34" charset="0"/>
                <a:ea typeface="Calibri" panose="020F0502020204030204" pitchFamily="34" charset="0"/>
                <a:cs typeface="Times New Roman" panose="02020603050405020304" pitchFamily="18" charset="0"/>
              </a:rPr>
              <a:t>Кишинёв </a:t>
            </a:r>
            <a:r>
              <a:rPr lang="ru-RU" sz="1700" dirty="0" err="1">
                <a:latin typeface="Calibri" panose="020F0502020204030204" pitchFamily="34" charset="0"/>
                <a:ea typeface="Calibri" panose="020F0502020204030204" pitchFamily="34" charset="0"/>
                <a:cs typeface="Times New Roman" panose="02020603050405020304" pitchFamily="18" charset="0"/>
              </a:rPr>
              <a:t>Конвенцияси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нормаларига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асосланилади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Хусусан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Конвенциянинг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b="1" dirty="0">
                <a:latin typeface="Calibri" panose="020F0502020204030204" pitchFamily="34" charset="0"/>
                <a:ea typeface="Calibri" panose="020F0502020204030204" pitchFamily="34" charset="0"/>
                <a:cs typeface="Times New Roman" panose="02020603050405020304" pitchFamily="18" charset="0"/>
              </a:rPr>
              <a:t>30-моддасида</a:t>
            </a:r>
            <a:r>
              <a:rPr lang="ru-RU" sz="1700" dirty="0">
                <a:latin typeface="Calibri" panose="020F0502020204030204" pitchFamily="34" charset="0"/>
                <a:ea typeface="Calibri" panose="020F0502020204030204" pitchFamily="34" charset="0"/>
                <a:cs typeface="Times New Roman" panose="02020603050405020304" pitchFamily="18" charset="0"/>
              </a:rPr>
              <a:t> 3-қисмида </a:t>
            </a:r>
            <a:r>
              <a:rPr lang="ru-RU" sz="1700" dirty="0" err="1">
                <a:latin typeface="Calibri" panose="020F0502020204030204" pitchFamily="34" charset="0"/>
                <a:ea typeface="Calibri" panose="020F0502020204030204" pitchFamily="34" charset="0"/>
                <a:cs typeface="Times New Roman" panose="02020603050405020304" pitchFamily="18" charset="0"/>
              </a:rPr>
              <a:t>Агар</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турмуш</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ўртоқлардан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фуқароси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иккинчиси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эса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бошқа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фуқароси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бўлса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ва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улардан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ҳудудида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иккинчиси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эса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бошқа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ҳудудида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истиқомат</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қилса</a:t>
            </a:r>
            <a:r>
              <a:rPr lang="ru-RU" sz="1700" dirty="0">
                <a:latin typeface="Calibri" panose="020F0502020204030204" pitchFamily="34" charset="0"/>
                <a:ea typeface="Calibri" panose="020F0502020204030204" pitchFamily="34" charset="0"/>
                <a:cs typeface="Times New Roman" panose="02020603050405020304" pitchFamily="18" charset="0"/>
              </a:rPr>
              <a:t>, у </a:t>
            </a:r>
            <a:r>
              <a:rPr lang="ru-RU" sz="1700" dirty="0" err="1">
                <a:latin typeface="Calibri" panose="020F0502020204030204" pitchFamily="34" charset="0"/>
                <a:ea typeface="Calibri" panose="020F0502020204030204" pitchFamily="34" charset="0"/>
                <a:cs typeface="Times New Roman" panose="02020603050405020304" pitchFamily="18" charset="0"/>
              </a:rPr>
              <a:t>ҳолда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уларнинг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шахсий</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ва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мулкий</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ҳуқуқий</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муносабатлари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охирги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биргаликда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яшаш</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жойи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бўлган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ҳудудидаги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қонун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ҳужжатлари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билан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белгиланади</a:t>
            </a:r>
            <a:r>
              <a:rPr lang="ru-RU" sz="1700" dirty="0">
                <a:latin typeface="Calibri" panose="020F0502020204030204" pitchFamily="34" charset="0"/>
                <a:ea typeface="Calibri" panose="020F0502020204030204" pitchFamily="34" charset="0"/>
                <a:cs typeface="Times New Roman" panose="02020603050405020304" pitchFamily="18" charset="0"/>
              </a:rPr>
              <a:t>. 5-қисмида Эр-</a:t>
            </a:r>
            <a:r>
              <a:rPr lang="ru-RU" sz="1700" dirty="0" err="1">
                <a:latin typeface="Calibri" panose="020F0502020204030204" pitchFamily="34" charset="0"/>
                <a:ea typeface="Calibri" panose="020F0502020204030204" pitchFamily="34" charset="0"/>
                <a:cs typeface="Times New Roman" panose="02020603050405020304" pitchFamily="18" charset="0"/>
              </a:rPr>
              <a:t>хотиннинг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кўчмас</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мулкига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оид</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ҳуқуқий</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муносабатлари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ушбу</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мулк</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жойлашган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қонунчилиги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билан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белгиланади</a:t>
            </a:r>
            <a:r>
              <a:rPr lang="ru-RU" sz="17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ru-RU" sz="1700" dirty="0" err="1">
                <a:latin typeface="Calibri" panose="020F0502020204030204" pitchFamily="34" charset="0"/>
                <a:ea typeface="Calibri" panose="020F0502020204030204" pitchFamily="34" charset="0"/>
                <a:cs typeface="Times New Roman" panose="02020603050405020304" pitchFamily="18" charset="0"/>
              </a:rPr>
              <a:t>Шунингдек</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b="1" dirty="0">
                <a:latin typeface="Calibri" panose="020F0502020204030204" pitchFamily="34" charset="0"/>
                <a:ea typeface="Calibri" panose="020F0502020204030204" pitchFamily="34" charset="0"/>
                <a:cs typeface="Times New Roman" panose="02020603050405020304" pitchFamily="18" charset="0"/>
              </a:rPr>
              <a:t>31-моддага </a:t>
            </a:r>
            <a:r>
              <a:rPr lang="ru-RU" sz="1700" dirty="0" err="1">
                <a:latin typeface="Calibri" panose="020F0502020204030204" pitchFamily="34" charset="0"/>
                <a:ea typeface="Calibri" panose="020F0502020204030204" pitchFamily="34" charset="0"/>
                <a:cs typeface="Times New Roman" panose="02020603050405020304" pitchFamily="18" charset="0"/>
              </a:rPr>
              <a:t>кўра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никоҳдан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ажратиш</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ҳолатларида</a:t>
            </a:r>
            <a:r>
              <a:rPr lang="ru-RU" sz="1700" dirty="0">
                <a:latin typeface="Calibri" panose="020F0502020204030204" pitchFamily="34" charset="0"/>
                <a:ea typeface="Calibri" panose="020F0502020204030204" pitchFamily="34" charset="0"/>
                <a:cs typeface="Times New Roman" panose="02020603050405020304" pitchFamily="18" charset="0"/>
              </a:rPr>
              <a:t>, эр-</a:t>
            </a:r>
            <a:r>
              <a:rPr lang="ru-RU" sz="1700" dirty="0" err="1">
                <a:latin typeface="Calibri" panose="020F0502020204030204" pitchFamily="34" charset="0"/>
                <a:ea typeface="Calibri" panose="020F0502020204030204" pitchFamily="34" charset="0"/>
                <a:cs typeface="Times New Roman" panose="02020603050405020304" pitchFamily="18" charset="0"/>
              </a:rPr>
              <a:t>хотинлар</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ариза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бериш</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пайтида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фуқаролари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бўлган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қонунчилиги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қўлланилади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Агар</a:t>
            </a:r>
            <a:r>
              <a:rPr lang="ru-RU" sz="1700" dirty="0">
                <a:latin typeface="Calibri" panose="020F0502020204030204" pitchFamily="34" charset="0"/>
                <a:ea typeface="Calibri" panose="020F0502020204030204" pitchFamily="34" charset="0"/>
                <a:cs typeface="Times New Roman" panose="02020603050405020304" pitchFamily="18" charset="0"/>
              </a:rPr>
              <a:t> эр-</a:t>
            </a:r>
            <a:r>
              <a:rPr lang="ru-RU" sz="1700" dirty="0" err="1">
                <a:latin typeface="Calibri" panose="020F0502020204030204" pitchFamily="34" charset="0"/>
                <a:ea typeface="Calibri" panose="020F0502020204030204" pitchFamily="34" charset="0"/>
                <a:cs typeface="Times New Roman" panose="02020603050405020304" pitchFamily="18" charset="0"/>
              </a:rPr>
              <a:t>хотиндан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фуқароси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бўлса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иккинчиси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бошқа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фуқароси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бўлса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никоҳдан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ажратиш</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тўғрисидаги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ишни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кўриб</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чиқаётган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муассаса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қонунчилиги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қўлланилади</a:t>
            </a:r>
            <a:r>
              <a:rPr lang="ru-RU" sz="17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0"/>
              </a:spcAft>
            </a:pPr>
            <a:r>
              <a:rPr lang="ru-RU" sz="1700" dirty="0" err="1">
                <a:latin typeface="Calibri" panose="020F0502020204030204" pitchFamily="34" charset="0"/>
                <a:ea typeface="Calibri" panose="020F0502020204030204" pitchFamily="34" charset="0"/>
                <a:cs typeface="Times New Roman" panose="02020603050405020304" pitchFamily="18" charset="0"/>
              </a:rPr>
              <a:t>Бундан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ташқари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b="1" dirty="0">
                <a:latin typeface="Calibri" panose="020F0502020204030204" pitchFamily="34" charset="0"/>
                <a:ea typeface="Calibri" panose="020F0502020204030204" pitchFamily="34" charset="0"/>
                <a:cs typeface="Times New Roman" panose="02020603050405020304" pitchFamily="18" charset="0"/>
              </a:rPr>
              <a:t>35-моддасига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кўра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Ота-оналар</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ва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болаларнинг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ҳуқуқ</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ва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мажбуриятлари</a:t>
            </a:r>
            <a:r>
              <a:rPr lang="ru-RU" sz="1700" dirty="0">
                <a:latin typeface="Calibri" panose="020F0502020204030204" pitchFamily="34" charset="0"/>
                <a:ea typeface="Calibri" panose="020F0502020204030204" pitchFamily="34" charset="0"/>
                <a:cs typeface="Times New Roman" panose="02020603050405020304" pitchFamily="18" charset="0"/>
              </a:rPr>
              <a:t>, шу </a:t>
            </a:r>
            <a:r>
              <a:rPr lang="ru-RU" sz="1700" dirty="0" err="1">
                <a:latin typeface="Calibri" panose="020F0502020204030204" pitchFamily="34" charset="0"/>
                <a:ea typeface="Calibri" panose="020F0502020204030204" pitchFamily="34" charset="0"/>
                <a:cs typeface="Times New Roman" panose="02020603050405020304" pitchFamily="18" charset="0"/>
              </a:rPr>
              <a:t>жумладан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ота-оналарнинг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болаларни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таъминлаш</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бўйича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мажбуриятлари</a:t>
            </a:r>
            <a:r>
              <a:rPr lang="ru-RU" sz="1700" dirty="0">
                <a:latin typeface="Calibri" panose="020F0502020204030204" pitchFamily="34" charset="0"/>
                <a:ea typeface="Calibri" panose="020F0502020204030204" pitchFamily="34" charset="0"/>
                <a:cs typeface="Times New Roman" panose="02020603050405020304" pitchFamily="18" charset="0"/>
              </a:rPr>
              <a:t> улар </a:t>
            </a:r>
            <a:r>
              <a:rPr lang="ru-RU" sz="1700" dirty="0" err="1">
                <a:latin typeface="Calibri" panose="020F0502020204030204" pitchFamily="34" charset="0"/>
                <a:ea typeface="Calibri" panose="020F0502020204030204" pitchFamily="34" charset="0"/>
                <a:cs typeface="Times New Roman" panose="02020603050405020304" pitchFamily="18" charset="0"/>
              </a:rPr>
              <a:t>доимий</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биргаликда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яшаш</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жойи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бўлган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ҳудудида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қонун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ҳужжатлари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билан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белгиланади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агар</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доимий</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биргаликда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ота-оналар</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ва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болаларнинг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доимий</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яшаш</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жойи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бўлмаса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уларнинг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ўзаро</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ҳуқуқ</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ва</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мажбуриятлари</a:t>
            </a:r>
            <a:r>
              <a:rPr lang="ru-RU" sz="1700" dirty="0">
                <a:latin typeface="Calibri" panose="020F0502020204030204" pitchFamily="34" charset="0"/>
                <a:ea typeface="Calibri" panose="020F0502020204030204" pitchFamily="34" charset="0"/>
                <a:cs typeface="Times New Roman" panose="02020603050405020304" pitchFamily="18" charset="0"/>
              </a:rPr>
              <a:t> бола </a:t>
            </a:r>
            <a:r>
              <a:rPr lang="ru-RU" sz="1700" dirty="0" err="1">
                <a:latin typeface="Calibri" panose="020F0502020204030204" pitchFamily="34" charset="0"/>
                <a:ea typeface="Calibri" panose="020F0502020204030204" pitchFamily="34" charset="0"/>
                <a:cs typeface="Times New Roman" panose="02020603050405020304" pitchFamily="18" charset="0"/>
              </a:rPr>
              <a:t>фуқароси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бўлган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Аҳдлашувчи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томоннинг</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қонун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ҳужжатлари</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билан</a:t>
            </a:r>
            <a:r>
              <a:rPr lang="ru-RU" sz="1700" dirty="0">
                <a:latin typeface="Calibri" panose="020F0502020204030204" pitchFamily="34" charset="0"/>
                <a:ea typeface="Calibri" panose="020F0502020204030204" pitchFamily="34" charset="0"/>
                <a:cs typeface="Times New Roman" panose="02020603050405020304" pitchFamily="18" charset="0"/>
              </a:rPr>
              <a:t> </a:t>
            </a:r>
            <a:r>
              <a:rPr lang="ru-RU" sz="1700" dirty="0" err="1">
                <a:latin typeface="Calibri" panose="020F0502020204030204" pitchFamily="34" charset="0"/>
                <a:ea typeface="Calibri" panose="020F0502020204030204" pitchFamily="34" charset="0"/>
                <a:cs typeface="Times New Roman" panose="02020603050405020304" pitchFamily="18" charset="0"/>
              </a:rPr>
              <a:t>белгиланади</a:t>
            </a:r>
            <a:r>
              <a:rPr lang="ru-RU" sz="17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91898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5542286"/>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Жиноят </a:t>
            </a:r>
          </a:p>
          <a:p>
            <a:pPr algn="ctr">
              <a:lnSpc>
                <a:spcPct val="107000"/>
              </a:lnSpc>
              <a:spcAft>
                <a:spcPts val="0"/>
              </a:spcAft>
            </a:pPr>
            <a:endParaRPr lang="uz-Cyrl-UZ" sz="15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1-КАЗУС</a:t>
            </a:r>
          </a:p>
          <a:p>
            <a:pPr algn="just"/>
            <a:endParaRPr lang="uz-Cyrl-UZ" dirty="0" smtClean="0"/>
          </a:p>
          <a:p>
            <a:pPr algn="just"/>
            <a:r>
              <a:rPr lang="uz-Cyrl-UZ" dirty="0" smtClean="0"/>
              <a:t>Ўзбекистон </a:t>
            </a:r>
            <a:r>
              <a:rPr lang="uz-Cyrl-UZ" dirty="0"/>
              <a:t>Республикаси фуқароси бўлган Б. ишлаш учун Украина Республикасига меҳнат мигранти сифатида бориб, у ерда содир этган талончилик жинояти учун суднинг 2022 йил 3 февраль кунги ҳукмига кўра, 3 йил муддатга озодликдан маҳрум қилиш жазосига судланган. Ўзбекистон Республикаси Бош прокуратураси маҳкум Б.нинг турмуш ўртоғи Ж.нинг аризасига асосан суди ҳукм чиқарган Украина Республикасига маҳкумни ўтказиш имконияти тўғрисидаги масалани кўриб чиқиш ҳақидаги илтимосига кўра, маҳкум Б. 2023 йил 3 февраль куни Ўзбекистон Республикасига жазони ўташни давом эттириш учун ўтказилган. Маҳкум Б. ўзига нисбатан бир қадар оғир жазо тайинланганлиги ҳақида важлар келтириб, чиқарилган ҳукм устидан кассация тартибида шикоят берди. Маҳкум Б. нинг кассация шикояти Ўзбекистон Республикаси Олий суди жиноят ишлари бўйича судлов ҳайъати томонидан кўриб чиқилиб, маҳкум Б. нинг жазо муддати камайтирилган. </a:t>
            </a:r>
            <a:endParaRPr lang="ru-RU" dirty="0"/>
          </a:p>
          <a:p>
            <a:r>
              <a:rPr lang="uz-Cyrl-UZ" dirty="0"/>
              <a:t>САВОЛ:</a:t>
            </a:r>
            <a:endParaRPr lang="ru-RU" dirty="0"/>
          </a:p>
          <a:p>
            <a:pPr algn="just"/>
            <a:r>
              <a:rPr lang="uz-Cyrl-UZ" dirty="0"/>
              <a:t>1.	Ўзбекистон Республикаси Олий суди жиноят ишлари бўйича судлов ҳайъатининг қарори қонунийми?</a:t>
            </a:r>
            <a:endParaRPr lang="uz-Cyrl-UZ" sz="15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832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3356303"/>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Жиноят </a:t>
            </a:r>
          </a:p>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1-КАЗУС</a:t>
            </a:r>
          </a:p>
          <a:p>
            <a:pPr algn="just"/>
            <a:endParaRPr lang="uz-Cyrl-UZ" dirty="0" smtClean="0"/>
          </a:p>
          <a:p>
            <a:pPr algn="just"/>
            <a:r>
              <a:rPr lang="uz-Cyrl-UZ" b="1" dirty="0"/>
              <a:t>Жавоб:</a:t>
            </a:r>
            <a:r>
              <a:rPr lang="uz-Cyrl-UZ" dirty="0"/>
              <a:t> Ўзбекистон Республикаси Олий суди жиноят ишлари бўйича судлов ҳайъатининг қарори қонуний ҳисобланмайди, чунки Ўзбекистон Республикаси ва Украина ўртасида 1998 йил 19 февраль куни Киевда имзоланган “Озодликдан маҳрум этилган шахсларни жазони ўташни давом эттириш учун ўтказиш тўғрисида”ги шартноманинг 14-моддасига кўра, ўтказилган маҳкумга нисбатан ҳукмнинг асослилигини қайта кўриб чиқиш қонуний ҳуқуқига фақат ҳукм чиқарилган давлат эгадир. Шу сабабли, маҳкум Б. га ҳукмнинг асослилигини қайта кўриб чиқиш бўйича Украина Республикаси марказий органига марожаат қилиши лозимлиги тушунтирилиши лозим бўлади.  </a:t>
            </a:r>
            <a:endParaRPr lang="ru-RU" dirty="0"/>
          </a:p>
        </p:txBody>
      </p:sp>
    </p:spTree>
    <p:extLst>
      <p:ext uri="{BB962C8B-B14F-4D97-AF65-F5344CB8AC3E}">
        <p14:creationId xmlns:p14="http://schemas.microsoft.com/office/powerpoint/2010/main" val="2400654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6494855"/>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Жиноят </a:t>
            </a:r>
          </a:p>
          <a:p>
            <a:pPr algn="just"/>
            <a:r>
              <a:rPr lang="uz-Cyrl-UZ" sz="1600" dirty="0" smtClean="0"/>
              <a:t>	2023 </a:t>
            </a:r>
            <a:r>
              <a:rPr lang="uz-Cyrl-UZ" sz="1600" dirty="0"/>
              <a:t>йил 18 апрель куни ЖИБ Фарғона шаҳар судига Ўзбекистон Республикаси фуқароси О.Н.дан 66.473 сомони миқдорида жарима ундириш тўғрисидаги Тожикистон Республикаси Душанбе шаҳри Маъмурий ҳуқуқбузарликлар бўйича Бадахшон ихтисослаштирилган туманлараро судининг қарорини тан олиш ва ижрога қаратиш тўғрисидаги илтимосномаси Ўзбекистон Республикаси Олий суди орқали келиб тушган.</a:t>
            </a:r>
            <a:endParaRPr lang="ru-RU" sz="1600" dirty="0"/>
          </a:p>
          <a:p>
            <a:pPr algn="just"/>
            <a:r>
              <a:rPr lang="uz-Cyrl-UZ" sz="1600" dirty="0" smtClean="0"/>
              <a:t>	О.Н</a:t>
            </a:r>
            <a:r>
              <a:rPr lang="uz-Cyrl-UZ" sz="1600" dirty="0"/>
              <a:t>. Душанбе шаҳри Маъмурий ҳуқуқбузарликлар бўйича Бадахшон ихтисослаштирилган туманлараро судининг қарори билан Тожикистон Республикаси Маъмурий ҳуқуқбузарлик тўғрисидаги кодексининг 412-моддасининг 2-қисми (Чет эл фуқароси ёки фуқаролиги бўлмаган шахс томонидан Тожикистон Республикасида аҳолининг миграцияси соҳасидаги қонунчилигини бузиш, қонун ҳужжатларида белгиланган муддат ўтганидан кейин ўн кундан ортиқ муддатга чиқиб кетишдан бўйин товлаш) билан айбдор деб топилган ва унга 66.473 сомони жарима жазоси тайинланган. Бадахшон ихтисослаштирилган туманлараро суди ЖИБ Фарғона шаҳар судига жаримани ижро этишни сўраб мурожаат қилган.</a:t>
            </a:r>
            <a:endParaRPr lang="ru-RU" sz="1600" dirty="0"/>
          </a:p>
          <a:p>
            <a:pPr algn="just"/>
            <a:r>
              <a:rPr lang="uz-Cyrl-UZ" sz="1600" dirty="0" smtClean="0"/>
              <a:t>	ЖИБ </a:t>
            </a:r>
            <a:r>
              <a:rPr lang="uz-Cyrl-UZ" sz="1600" dirty="0"/>
              <a:t>Фарғона шаҳар суди иш материалларини ўрганиб «Фуқаролик, оилавий ва жиноят ишлари бўйича ҳуқуқий ёрдам ҳамда ҳуқуқий муносабатлар тўғрисидаги» 2002 йил 7 октябрдаги Кишенев Конвенциясининг 54-моддасини эътиборга олган ҳолда, илтимосномани қаноатлантиришни рад этди.</a:t>
            </a:r>
            <a:endParaRPr lang="ru-RU" sz="1600" dirty="0"/>
          </a:p>
          <a:p>
            <a:pPr algn="just"/>
            <a:r>
              <a:rPr lang="uz-Cyrl-UZ" sz="1600" dirty="0" smtClean="0"/>
              <a:t>	Суд </a:t>
            </a:r>
            <a:r>
              <a:rPr lang="uz-Cyrl-UZ" sz="1600" dirty="0"/>
              <a:t>ўз қарорини Кишенев Конвенциясининг қарорларни тан олиш ва ижро этиш тартибида маъмурий ҳуқуқбузарлик тўғрисидаги жарималарни тан олиш ва ижрога қаратиш назарда тутилмаганлиги билан асослаган. Ушбу раддия Ўзбекистон Республикаси Олий суди орқали Тожикистон Республикаси Душанбе шаҳри судлар администраторига юборилган.</a:t>
            </a:r>
            <a:endParaRPr lang="ru-RU" sz="1600" dirty="0"/>
          </a:p>
          <a:p>
            <a:r>
              <a:rPr lang="uz-Cyrl-UZ" sz="1600" b="1" dirty="0"/>
              <a:t>Савол: ушбу ўринда ЖИБ Фарғона шаҳар судининг ҳаракатлари тўғрими? </a:t>
            </a:r>
            <a:endParaRPr lang="uz-Cyrl-UZ" sz="1600" b="1" dirty="0" smtClean="0"/>
          </a:p>
        </p:txBody>
      </p:sp>
    </p:spTree>
    <p:extLst>
      <p:ext uri="{BB962C8B-B14F-4D97-AF65-F5344CB8AC3E}">
        <p14:creationId xmlns:p14="http://schemas.microsoft.com/office/powerpoint/2010/main" val="149209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5017527"/>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Жиноят </a:t>
            </a:r>
          </a:p>
          <a:p>
            <a:pPr algn="just"/>
            <a:r>
              <a:rPr lang="uz-Cyrl-UZ" sz="1600" dirty="0" smtClean="0"/>
              <a:t>	</a:t>
            </a:r>
            <a:r>
              <a:rPr lang="uz-Cyrl-UZ" dirty="0"/>
              <a:t>54-моддасида қарорларни тан олиш ва ижро этиш тартиби кўрсатилган. Унга кўра,</a:t>
            </a:r>
            <a:endParaRPr lang="ru-RU" dirty="0"/>
          </a:p>
          <a:p>
            <a:pPr algn="just"/>
            <a:r>
              <a:rPr lang="uz-Cyrl-UZ" dirty="0"/>
              <a:t>1. Ахдлашувчи томонларнинг ҳар бири ушбу Конвенцияда назарда тутилган шартларга мувофиқ бошқа Аҳдлашувчи томонларнинг ҳудудларида қабул қилинган қуйидаги қарорларни тан олади ва амалга  оширади:</a:t>
            </a:r>
            <a:endParaRPr lang="ru-RU" dirty="0"/>
          </a:p>
          <a:p>
            <a:pPr algn="just"/>
            <a:r>
              <a:rPr lang="uz-Cyrl-UZ" dirty="0"/>
              <a:t>а) Ахдлашувчи томонлар адлия органларининг фуқаролик ва оилавий ишлар бўйича қарорлари, шу жумладан бундай ишлар бўйича суд томонидан тасдиқланган келишув битимлари ва пул мажбуриятлари бўйича нотариал ҳаракатлар (бундан буён матнда қарорлар деб ёритилади);</a:t>
            </a:r>
            <a:endParaRPr lang="ru-RU" dirty="0"/>
          </a:p>
          <a:p>
            <a:pPr algn="just"/>
            <a:r>
              <a:rPr lang="uz-Cyrl-UZ" dirty="0"/>
              <a:t>б) жиноят ишлари бўйича судларнинг зарарни қоплаш, жарималарни ундириш ва мусодара қилиш бўйича ҳукмлари (қарорлари);</a:t>
            </a:r>
            <a:endParaRPr lang="ru-RU" dirty="0"/>
          </a:p>
          <a:p>
            <a:pPr algn="just"/>
            <a:r>
              <a:rPr lang="uz-Cyrl-UZ" dirty="0"/>
              <a:t>в) даъвони таъминлаш мақсадида мулкни, шу жумладан банк ҳисобварақларидаги пул маблағларини хатлаш тўғрисидаги суд қарорлари.</a:t>
            </a:r>
            <a:endParaRPr lang="ru-RU" dirty="0"/>
          </a:p>
          <a:p>
            <a:pPr algn="just"/>
            <a:r>
              <a:rPr lang="uz-Cyrl-UZ" dirty="0"/>
              <a:t>2. Ушбу модданинг 1-бандида кўрсатилган қарорларни тан олиш ва ижро этиш сўралаётган Ахдлашувчи томон қонунчилигига мувофиқ амалга оширилади” деб кўрсатилган.</a:t>
            </a:r>
            <a:endParaRPr lang="ru-RU" dirty="0"/>
          </a:p>
          <a:p>
            <a:pPr algn="just"/>
            <a:endParaRPr lang="uz-Cyrl-UZ" sz="1600" b="1" dirty="0" smtClean="0"/>
          </a:p>
        </p:txBody>
      </p:sp>
    </p:spTree>
    <p:extLst>
      <p:ext uri="{BB962C8B-B14F-4D97-AF65-F5344CB8AC3E}">
        <p14:creationId xmlns:p14="http://schemas.microsoft.com/office/powerpoint/2010/main" val="1967142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6771854"/>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Жиноят </a:t>
            </a:r>
          </a:p>
          <a:p>
            <a:pPr algn="just"/>
            <a:r>
              <a:rPr lang="uz-Cyrl-UZ" sz="1600" b="1" dirty="0" smtClean="0"/>
              <a:t>54-моддасида</a:t>
            </a:r>
            <a:r>
              <a:rPr lang="uz-Cyrl-UZ" sz="1600" dirty="0" smtClean="0"/>
              <a:t> </a:t>
            </a:r>
            <a:r>
              <a:rPr lang="uz-Cyrl-UZ" sz="1600" dirty="0"/>
              <a:t>қарорларни тан олиш ва ижро этиш тартиби кўрсатилган. Унга кўра,</a:t>
            </a:r>
            <a:endParaRPr lang="ru-RU" sz="1600" dirty="0"/>
          </a:p>
          <a:p>
            <a:pPr algn="just"/>
            <a:r>
              <a:rPr lang="uz-Cyrl-UZ" sz="1600" dirty="0"/>
              <a:t>1. Ахдлашувчи томонларнинг ҳар бири ушбу Конвенцияда назарда тутилган шартларга мувофиқ бошқа Аҳдлашувчи томонларнинг ҳудудларида қабул қилинган қуйидаги қарорларни тан олади ва амалга  оширади:</a:t>
            </a:r>
            <a:endParaRPr lang="ru-RU" sz="1600" dirty="0"/>
          </a:p>
          <a:p>
            <a:pPr algn="just"/>
            <a:r>
              <a:rPr lang="uz-Cyrl-UZ" sz="1600" dirty="0"/>
              <a:t>а) Ахдлашувчи томонлар адлия органларининг фуқаролик ва оилавий ишлар бўйича қарорлари, шу жумладан бундай ишлар бўйича суд томонидан тасдиқланган келишув битимлари ва пул мажбуриятлари бўйича нотариал ҳаракатлар (бундан буён матнда қарорлар деб ёритилади);</a:t>
            </a:r>
            <a:endParaRPr lang="ru-RU" sz="1600" dirty="0"/>
          </a:p>
          <a:p>
            <a:pPr algn="just"/>
            <a:r>
              <a:rPr lang="uz-Cyrl-UZ" sz="1600" dirty="0"/>
              <a:t>б) жиноят ишлари бўйича судларнинг зарарни қоплаш, жарималарни ундириш ва мусодара қилиш бўйича ҳукмлари (қарорлари);</a:t>
            </a:r>
            <a:endParaRPr lang="ru-RU" sz="1600" dirty="0"/>
          </a:p>
          <a:p>
            <a:pPr algn="just"/>
            <a:r>
              <a:rPr lang="uz-Cyrl-UZ" sz="1600" dirty="0"/>
              <a:t>в) даъвони таъминлаш мақсадида мулкни, шу жумладан банк ҳисобварақларидаги пул маблағларини хатлаш тўғрисидаги суд қарорлари.</a:t>
            </a:r>
            <a:endParaRPr lang="ru-RU" sz="1600" dirty="0"/>
          </a:p>
          <a:p>
            <a:pPr algn="just"/>
            <a:r>
              <a:rPr lang="uz-Cyrl-UZ" sz="1600" dirty="0"/>
              <a:t>2. Ушбу модданинг 1-бандида кўрсатилган қарорларни тан олиш ва ижро этиш сўралаётган Ахдлашувчи томон қонунчилигига мувофиқ амалга оширилади” деб кўрсатилган</a:t>
            </a:r>
            <a:r>
              <a:rPr lang="uz-Cyrl-UZ" sz="1600" dirty="0" smtClean="0"/>
              <a:t>.</a:t>
            </a:r>
          </a:p>
          <a:p>
            <a:pPr algn="just"/>
            <a:r>
              <a:rPr lang="uz-Cyrl-UZ" sz="1600" dirty="0"/>
              <a:t>Шунингдек, Конвенциянинг </a:t>
            </a:r>
            <a:r>
              <a:rPr lang="uz-Cyrl-UZ" sz="1600" b="1" dirty="0"/>
              <a:t>55-моддасининг</a:t>
            </a:r>
            <a:r>
              <a:rPr lang="uz-Cyrl-UZ" sz="1600" dirty="0"/>
              <a:t> 1-қисмининг “б” бандида:</a:t>
            </a:r>
            <a:endParaRPr lang="ru-RU" sz="1600" dirty="0"/>
          </a:p>
          <a:p>
            <a:pPr algn="just"/>
            <a:r>
              <a:rPr lang="uz-Cyrl-UZ" sz="1600" dirty="0"/>
              <a:t>1.Aҳдлашувчи Томонларнинг ҳар бирининг адлия муассасалари томонидан қабул қилинган ва қонуний кучга кирган ва ўз моҳиятига кўра ижро этилишини талаб қилмайдиган қарорлар бошқа Aҳдлашувчи Томонларнинг ҳудудларида алоҳида кўриб чиқилмасдан тан олинади, агар:</a:t>
            </a:r>
            <a:endParaRPr lang="ru-RU" sz="1600" dirty="0"/>
          </a:p>
          <a:p>
            <a:pPr algn="just"/>
            <a:r>
              <a:rPr lang="uz-Cyrl-UZ" sz="1600" dirty="0"/>
              <a:t>б) ушбу Конвенцияга мувофиқ иш ва унда назарда тутилмаган ҳолларда, ҳудудида қарор тан олиниши керак бўлган Aҳдлашувчи Томон қонунчилигига мувофиқ, ушбу Aҳдлашувчи Томон адлия муассасаларининг мутлақ ваколатига кирмайди, – деб кўрсатилган.</a:t>
            </a:r>
            <a:endParaRPr lang="ru-RU" sz="1600" dirty="0"/>
          </a:p>
          <a:p>
            <a:pPr algn="just"/>
            <a:endParaRPr lang="ru-RU" dirty="0"/>
          </a:p>
          <a:p>
            <a:pPr algn="just"/>
            <a:endParaRPr lang="uz-Cyrl-UZ" sz="1600" b="1" dirty="0" smtClean="0"/>
          </a:p>
        </p:txBody>
      </p:sp>
    </p:spTree>
    <p:extLst>
      <p:ext uri="{BB962C8B-B14F-4D97-AF65-F5344CB8AC3E}">
        <p14:creationId xmlns:p14="http://schemas.microsoft.com/office/powerpoint/2010/main" val="965073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6403291"/>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Жиноят </a:t>
            </a:r>
          </a:p>
          <a:p>
            <a:pPr algn="just"/>
            <a:r>
              <a:rPr lang="uz-Cyrl-UZ" dirty="0"/>
              <a:t>Қозоғистон Республикаси фуқароси А.Б  2023 йил 01 апрель куни Олмаота шаҳри, Медеу тумани Шевченко кўчаси Динамо стадиони олдида жамиятда юриш туриш қойдаларини қастдан менсинмасдан, фуқаро В.Д.дан тамаки сўраганида, унинг тамаки йўқ деган жавобидан норози бўлиб, арзимас сабабларни важ қилиб, уни сўкиб ва юзига мушти билан бир неча маротаба уриб, унга тан жароҳатини етказиб безорилик ҳаракатини содир қилган.</a:t>
            </a:r>
            <a:endParaRPr lang="ru-RU" dirty="0"/>
          </a:p>
          <a:p>
            <a:pPr algn="just"/>
            <a:r>
              <a:rPr lang="uz-Cyrl-UZ" dirty="0"/>
              <a:t>Суд тиббиёт экспертизасининг 2023 йил 5 апрель кунги хулосасига кўра фуқаро В.Д соғлиғи қисқа муддатга бўзилган енгил тан жарохатини олган.</a:t>
            </a:r>
            <a:endParaRPr lang="ru-RU" dirty="0"/>
          </a:p>
          <a:p>
            <a:pPr algn="just"/>
            <a:r>
              <a:rPr lang="uz-Cyrl-UZ" dirty="0"/>
              <a:t>Олмаота шаҳри, Медеу тумани ИИБ томонидан 2023 йил 6 апрель куни фуқаро А.Б.га нисбатан Қозоғистон Республикаси Жиноят кодексининг 293-моддаси 1-қисми билан жиноят иши қўзғатилган.</a:t>
            </a:r>
            <a:endParaRPr lang="ru-RU" dirty="0"/>
          </a:p>
          <a:p>
            <a:pPr algn="just"/>
            <a:r>
              <a:rPr lang="uz-Cyrl-UZ" dirty="0"/>
              <a:t>Лекин фуқаро А.Б. 2023 йил 1 май куни жавобгарликдан қочиш мақсадида Ўзбекистон Республикасига чиқиб кетган.</a:t>
            </a:r>
            <a:endParaRPr lang="ru-RU" dirty="0"/>
          </a:p>
          <a:p>
            <a:pPr algn="just"/>
            <a:r>
              <a:rPr lang="uz-Cyrl-UZ" dirty="0"/>
              <a:t>Юқоридагиларга асосан, Қозоғистон Республикаси Бош прокуратураси томонидан Ўзбекистон Республикаси Бош прокуратурасига фуқаро А.Б.ни жавобгарликка тортиш мақсадида, уни ушлаб, Қозоғистон Республикасига экстрадиция қилиш тўғрисида сўров юборган.</a:t>
            </a:r>
            <a:endParaRPr lang="ru-RU" dirty="0"/>
          </a:p>
          <a:p>
            <a:pPr algn="just"/>
            <a:r>
              <a:rPr lang="uz-Cyrl-UZ" dirty="0"/>
              <a:t>Ўзбекистон Республикаси Бош прокуратураси сўровномани урганиб чиқиб, фуқаро А.Б.ни ушлаб бериб, экстрадиция қилишни рад этди.</a:t>
            </a:r>
            <a:endParaRPr lang="ru-RU" dirty="0"/>
          </a:p>
          <a:p>
            <a:pPr algn="just"/>
            <a:r>
              <a:rPr lang="uz-Cyrl-UZ" b="1" dirty="0"/>
              <a:t>Савол: </a:t>
            </a:r>
            <a:r>
              <a:rPr lang="uz-Cyrl-UZ" dirty="0"/>
              <a:t>ушбу ўринда Ўзбекистон Республикаси Бош прокуратурасининг ҳаракатлари тўғрими?</a:t>
            </a:r>
            <a:endParaRPr lang="ru-RU" dirty="0"/>
          </a:p>
          <a:p>
            <a:pPr algn="ctr">
              <a:lnSpc>
                <a:spcPct val="107000"/>
              </a:lnSpc>
              <a:spcAft>
                <a:spcPts val="0"/>
              </a:spcAft>
            </a:pPr>
            <a:endParaRPr lang="uz-Cyrl-UZ" sz="15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659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4" name="Прямоугольник 3"/>
          <p:cNvSpPr/>
          <p:nvPr/>
        </p:nvSpPr>
        <p:spPr>
          <a:xfrm>
            <a:off x="1547664" y="193482"/>
            <a:ext cx="3672407" cy="41088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457200" algn="ctr">
              <a:lnSpc>
                <a:spcPct val="115000"/>
              </a:lnSpc>
            </a:pPr>
            <a:r>
              <a:rPr lang="uz-Cyrl-UZ"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Киев битими</a:t>
            </a:r>
            <a:endParaRPr lang="ru-RU" dirty="0"/>
          </a:p>
        </p:txBody>
      </p:sp>
      <p:sp>
        <p:nvSpPr>
          <p:cNvPr id="9" name="Прямоугольник 8"/>
          <p:cNvSpPr/>
          <p:nvPr/>
        </p:nvSpPr>
        <p:spPr>
          <a:xfrm>
            <a:off x="342923" y="3068960"/>
            <a:ext cx="8242130" cy="2031325"/>
          </a:xfrm>
          <a:prstGeom prst="rect">
            <a:avLst/>
          </a:prstGeom>
        </p:spPr>
        <p:txBody>
          <a:bodyPr wrap="square">
            <a:spAutoFit/>
          </a:bodyPr>
          <a:lstStyle/>
          <a:p>
            <a:pPr algn="just"/>
            <a:r>
              <a:rPr lang="uz-Cyrl-UZ" dirty="0" smtClean="0">
                <a:latin typeface="Times New Roman" panose="02020603050405020304" pitchFamily="18" charset="0"/>
                <a:cs typeface="Times New Roman" panose="02020603050405020304" pitchFamily="18" charset="0"/>
              </a:rPr>
              <a:t>МДХга </a:t>
            </a:r>
            <a:r>
              <a:rPr lang="uz-Cyrl-UZ" dirty="0">
                <a:latin typeface="Times New Roman" panose="02020603050405020304" pitchFamily="18" charset="0"/>
                <a:cs typeface="Times New Roman" panose="02020603050405020304" pitchFamily="18" charset="0"/>
              </a:rPr>
              <a:t>аъзо давлатлар ваколатли судларнинг қонуний кучга кирган қарорларини ўзаро тан олади ва амалга оширади. МДХга аъзо бир давлатнинг ваколатли судлари томонидан қабул қилинган қарорлар МДХнинг бошқа аъзо давлатлари ҳудудида ижро этилиши керак. МДХга аъзо бўлган бир давлатнинг ваколатли суди томонидан судланувчининг мол-мулкидан ундириб олиш тўғрисидаги қарорлари бошқа МДХга аъзо давлатларнинг масъул органлари томонидан ижро этилиши </a:t>
            </a:r>
            <a:r>
              <a:rPr lang="uz-Cyrl-UZ" dirty="0" smtClean="0">
                <a:latin typeface="Times New Roman" panose="02020603050405020304" pitchFamily="18" charset="0"/>
                <a:cs typeface="Times New Roman" panose="02020603050405020304" pitchFamily="18" charset="0"/>
              </a:rPr>
              <a:t>керак.</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5373216"/>
            <a:ext cx="8615994" cy="709233"/>
          </a:xfrm>
          <a:prstGeom prst="rect">
            <a:avLst/>
          </a:prstGeom>
        </p:spPr>
        <p:txBody>
          <a:bodyPr wrap="square">
            <a:spAutoFit/>
          </a:bodyPr>
          <a:lstStyle/>
          <a:p>
            <a:pPr indent="228600" algn="just">
              <a:lnSpc>
                <a:spcPct val="115000"/>
              </a:lnSpc>
              <a:spcAft>
                <a:spcPts val="0"/>
              </a:spcAft>
            </a:pPr>
            <a:r>
              <a:rPr lang="uz-Cyrl-UZ"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Шунингдек, илтимосномага </a:t>
            </a:r>
            <a:r>
              <a:rPr lang="uz-Cyrl-UZ"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илова қилиниши лозим бўлган ҳужжатлар </a:t>
            </a:r>
            <a:r>
              <a:rPr lang="uz-Cyrl-UZ"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рўйхати мавжуд</a:t>
            </a:r>
            <a:r>
              <a:rPr lang="uz-Cyrl-UZ"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Скругленный прямоугольник 6"/>
          <p:cNvSpPr/>
          <p:nvPr/>
        </p:nvSpPr>
        <p:spPr>
          <a:xfrm>
            <a:off x="467544" y="1087513"/>
            <a:ext cx="8280920" cy="12245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a:solidFill>
                  <a:schemeClr val="tx1"/>
                </a:solidFill>
                <a:latin typeface="Times New Roman" panose="02020603050405020304" pitchFamily="18" charset="0"/>
                <a:cs typeface="Times New Roman" panose="02020603050405020304" pitchFamily="18" charset="0"/>
              </a:rPr>
              <a:t>“Хўжалик фаолиятини амалга ошириш билан боғлиқ низоларни ҳал қилиш тартиби тўғрисида” </a:t>
            </a:r>
            <a:r>
              <a:rPr lang="uz-Cyrl-UZ" sz="1600" b="1" dirty="0">
                <a:solidFill>
                  <a:schemeClr val="tx1"/>
                </a:solidFill>
                <a:latin typeface="Times New Roman" panose="02020603050405020304" pitchFamily="18" charset="0"/>
                <a:cs typeface="Times New Roman" panose="02020603050405020304" pitchFamily="18" charset="0"/>
              </a:rPr>
              <a:t>Киев </a:t>
            </a:r>
            <a:r>
              <a:rPr lang="uz-Cyrl-UZ" sz="1600" b="1" dirty="0" smtClean="0">
                <a:solidFill>
                  <a:schemeClr val="tx1"/>
                </a:solidFill>
                <a:latin typeface="Times New Roman" panose="02020603050405020304" pitchFamily="18" charset="0"/>
                <a:cs typeface="Times New Roman" panose="02020603050405020304" pitchFamily="18" charset="0"/>
              </a:rPr>
              <a:t>Битими.</a:t>
            </a:r>
          </a:p>
          <a:p>
            <a:pPr algn="just"/>
            <a:r>
              <a:rPr lang="uz-Cyrl-UZ" sz="1400" i="1" dirty="0" smtClean="0">
                <a:solidFill>
                  <a:schemeClr val="tx1"/>
                </a:solidFill>
                <a:latin typeface="Times New Roman" panose="02020603050405020304" pitchFamily="18" charset="0"/>
                <a:cs typeface="Times New Roman" panose="02020603050405020304" pitchFamily="18" charset="0"/>
              </a:rPr>
              <a:t>(</a:t>
            </a:r>
            <a:r>
              <a:rPr lang="ru-RU" sz="1400" i="1" dirty="0">
                <a:solidFill>
                  <a:schemeClr val="tx1"/>
                </a:solidFill>
                <a:latin typeface="Times New Roman" panose="02020603050405020304" pitchFamily="18" charset="0"/>
                <a:cs typeface="Times New Roman" panose="02020603050405020304" pitchFamily="18" charset="0"/>
              </a:rPr>
              <a:t>МДХ </a:t>
            </a:r>
            <a:r>
              <a:rPr lang="ru-RU" sz="1400" i="1" dirty="0" err="1">
                <a:solidFill>
                  <a:schemeClr val="tx1"/>
                </a:solidFill>
                <a:latin typeface="Times New Roman" panose="02020603050405020304" pitchFamily="18" charset="0"/>
                <a:cs typeface="Times New Roman" panose="02020603050405020304" pitchFamily="18" charset="0"/>
              </a:rPr>
              <a:t>давлатлари</a:t>
            </a:r>
            <a:r>
              <a:rPr lang="ru-RU" sz="1400" i="1" dirty="0">
                <a:solidFill>
                  <a:schemeClr val="tx1"/>
                </a:solidFill>
                <a:latin typeface="Times New Roman" panose="02020603050405020304" pitchFamily="18" charset="0"/>
                <a:cs typeface="Times New Roman" panose="02020603050405020304" pitchFamily="18" charset="0"/>
              </a:rPr>
              <a:t> </a:t>
            </a:r>
            <a:r>
              <a:rPr lang="ru-RU" sz="1400" i="1" dirty="0" err="1">
                <a:solidFill>
                  <a:schemeClr val="tx1"/>
                </a:solidFill>
                <a:latin typeface="Times New Roman" panose="02020603050405020304" pitchFamily="18" charset="0"/>
                <a:cs typeface="Times New Roman" panose="02020603050405020304" pitchFamily="18" charset="0"/>
              </a:rPr>
              <a:t>ўртасида</a:t>
            </a:r>
            <a:r>
              <a:rPr lang="ru-RU" sz="1400" i="1" dirty="0">
                <a:solidFill>
                  <a:schemeClr val="tx1"/>
                </a:solidFill>
                <a:latin typeface="Times New Roman" panose="02020603050405020304" pitchFamily="18" charset="0"/>
                <a:cs typeface="Times New Roman" panose="02020603050405020304" pitchFamily="18" charset="0"/>
              </a:rPr>
              <a:t> 1992 </a:t>
            </a:r>
            <a:r>
              <a:rPr lang="ru-RU" sz="1400" i="1" dirty="0" err="1">
                <a:solidFill>
                  <a:schemeClr val="tx1"/>
                </a:solidFill>
                <a:latin typeface="Times New Roman" panose="02020603050405020304" pitchFamily="18" charset="0"/>
                <a:cs typeface="Times New Roman" panose="02020603050405020304" pitchFamily="18" charset="0"/>
              </a:rPr>
              <a:t>йил</a:t>
            </a:r>
            <a:r>
              <a:rPr lang="ru-RU" sz="1400" i="1" dirty="0">
                <a:solidFill>
                  <a:schemeClr val="tx1"/>
                </a:solidFill>
                <a:latin typeface="Times New Roman" panose="02020603050405020304" pitchFamily="18" charset="0"/>
                <a:cs typeface="Times New Roman" panose="02020603050405020304" pitchFamily="18" charset="0"/>
              </a:rPr>
              <a:t> 20 </a:t>
            </a:r>
            <a:r>
              <a:rPr lang="ru-RU" sz="1400" i="1" dirty="0" err="1" smtClean="0">
                <a:solidFill>
                  <a:schemeClr val="tx1"/>
                </a:solidFill>
                <a:latin typeface="Times New Roman" panose="02020603050405020304" pitchFamily="18" charset="0"/>
                <a:cs typeface="Times New Roman" panose="02020603050405020304" pitchFamily="18" charset="0"/>
              </a:rPr>
              <a:t>мартда</a:t>
            </a:r>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err="1" smtClean="0">
                <a:solidFill>
                  <a:schemeClr val="tx1"/>
                </a:solidFill>
                <a:latin typeface="Times New Roman" panose="02020603050405020304" pitchFamily="18" charset="0"/>
                <a:cs typeface="Times New Roman" panose="02020603050405020304" pitchFamily="18" charset="0"/>
              </a:rPr>
              <a:t>тузилган</a:t>
            </a:r>
            <a:r>
              <a:rPr lang="ru-RU" sz="1400" i="1" dirty="0">
                <a:solidFill>
                  <a:schemeClr val="tx1"/>
                </a:solidFill>
                <a:latin typeface="Times New Roman" panose="02020603050405020304" pitchFamily="18" charset="0"/>
                <a:cs typeface="Times New Roman" panose="02020603050405020304" pitchFamily="18" charset="0"/>
              </a:rPr>
              <a:t>. </a:t>
            </a:r>
            <a:r>
              <a:rPr lang="ru-RU" sz="1400" i="1" dirty="0" err="1">
                <a:solidFill>
                  <a:schemeClr val="tx1"/>
                </a:solidFill>
                <a:latin typeface="Times New Roman" panose="02020603050405020304" pitchFamily="18" charset="0"/>
                <a:cs typeface="Times New Roman" panose="02020603050405020304" pitchFamily="18" charset="0"/>
              </a:rPr>
              <a:t>Ўзбекистон</a:t>
            </a:r>
            <a:r>
              <a:rPr lang="ru-RU" sz="1400" i="1" dirty="0">
                <a:solidFill>
                  <a:schemeClr val="tx1"/>
                </a:solidFill>
                <a:latin typeface="Times New Roman" panose="02020603050405020304" pitchFamily="18" charset="0"/>
                <a:cs typeface="Times New Roman" panose="02020603050405020304" pitchFamily="18" charset="0"/>
              </a:rPr>
              <a:t> </a:t>
            </a:r>
            <a:r>
              <a:rPr lang="ru-RU" sz="1400" i="1" dirty="0" err="1">
                <a:solidFill>
                  <a:schemeClr val="tx1"/>
                </a:solidFill>
                <a:latin typeface="Times New Roman" panose="02020603050405020304" pitchFamily="18" charset="0"/>
                <a:cs typeface="Times New Roman" panose="02020603050405020304" pitchFamily="18" charset="0"/>
              </a:rPr>
              <a:t>учун</a:t>
            </a:r>
            <a:r>
              <a:rPr lang="ru-RU" sz="1400" i="1" dirty="0">
                <a:solidFill>
                  <a:schemeClr val="tx1"/>
                </a:solidFill>
                <a:latin typeface="Times New Roman" panose="02020603050405020304" pitchFamily="18" charset="0"/>
                <a:cs typeface="Times New Roman" panose="02020603050405020304" pitchFamily="18" charset="0"/>
              </a:rPr>
              <a:t> 1993 </a:t>
            </a:r>
            <a:r>
              <a:rPr lang="ru-RU" sz="1400" i="1" dirty="0" err="1">
                <a:solidFill>
                  <a:schemeClr val="tx1"/>
                </a:solidFill>
                <a:latin typeface="Times New Roman" panose="02020603050405020304" pitchFamily="18" charset="0"/>
                <a:cs typeface="Times New Roman" panose="02020603050405020304" pitchFamily="18" charset="0"/>
              </a:rPr>
              <a:t>йил</a:t>
            </a:r>
            <a:r>
              <a:rPr lang="ru-RU" sz="1400" i="1" dirty="0">
                <a:solidFill>
                  <a:schemeClr val="tx1"/>
                </a:solidFill>
                <a:latin typeface="Times New Roman" panose="02020603050405020304" pitchFamily="18" charset="0"/>
                <a:cs typeface="Times New Roman" panose="02020603050405020304" pitchFamily="18" charset="0"/>
              </a:rPr>
              <a:t> 6 майдан </a:t>
            </a:r>
            <a:r>
              <a:rPr lang="ru-RU" sz="1400" i="1" dirty="0" err="1">
                <a:solidFill>
                  <a:schemeClr val="tx1"/>
                </a:solidFill>
                <a:latin typeface="Times New Roman" panose="02020603050405020304" pitchFamily="18" charset="0"/>
                <a:cs typeface="Times New Roman" panose="02020603050405020304" pitchFamily="18" charset="0"/>
              </a:rPr>
              <a:t>кучга</a:t>
            </a:r>
            <a:r>
              <a:rPr lang="ru-RU" sz="1400" i="1" dirty="0">
                <a:solidFill>
                  <a:schemeClr val="tx1"/>
                </a:solidFill>
                <a:latin typeface="Times New Roman" panose="02020603050405020304" pitchFamily="18" charset="0"/>
                <a:cs typeface="Times New Roman" panose="02020603050405020304" pitchFamily="18" charset="0"/>
              </a:rPr>
              <a:t> </a:t>
            </a:r>
            <a:r>
              <a:rPr lang="ru-RU" sz="1400" i="1" dirty="0" err="1" smtClean="0">
                <a:solidFill>
                  <a:schemeClr val="tx1"/>
                </a:solidFill>
                <a:latin typeface="Times New Roman" panose="02020603050405020304" pitchFamily="18" charset="0"/>
                <a:cs typeface="Times New Roman" panose="02020603050405020304" pitchFamily="18" charset="0"/>
              </a:rPr>
              <a:t>кирган</a:t>
            </a:r>
            <a:r>
              <a:rPr lang="uz-Cyrl-UZ" sz="1400" i="1" dirty="0" smtClean="0">
                <a:solidFill>
                  <a:schemeClr val="tx1"/>
                </a:solidFill>
                <a:latin typeface="Times New Roman" panose="02020603050405020304" pitchFamily="18" charset="0"/>
                <a:cs typeface="Times New Roman" panose="02020603050405020304" pitchFamily="18" charset="0"/>
              </a:rPr>
              <a:t>)</a:t>
            </a:r>
            <a:endParaRPr lang="uz-Cyrl-UZ" sz="1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2656"/>
            <a:ext cx="8064896" cy="5249129"/>
          </a:xfrm>
          <a:prstGeom prst="rect">
            <a:avLst/>
          </a:prstGeom>
        </p:spPr>
        <p:txBody>
          <a:bodyPr wrap="square">
            <a:spAutoFit/>
          </a:bodyPr>
          <a:lstStyle/>
          <a:p>
            <a:pPr algn="ctr">
              <a:lnSpc>
                <a:spcPct val="107000"/>
              </a:lnSpc>
              <a:spcAft>
                <a:spcPts val="0"/>
              </a:spcAft>
            </a:pPr>
            <a:r>
              <a:rPr lang="uz-Cyrl-UZ" sz="1500" b="1" dirty="0" smtClean="0">
                <a:latin typeface="Times New Roman" panose="02020603050405020304" pitchFamily="18" charset="0"/>
                <a:ea typeface="Calibri" panose="020F0502020204030204" pitchFamily="34" charset="0"/>
                <a:cs typeface="Times New Roman" panose="02020603050405020304" pitchFamily="18" charset="0"/>
              </a:rPr>
              <a:t>Жиноят </a:t>
            </a:r>
          </a:p>
          <a:p>
            <a:pPr algn="ctr">
              <a:lnSpc>
                <a:spcPct val="107000"/>
              </a:lnSpc>
              <a:spcAft>
                <a:spcPts val="0"/>
              </a:spcAft>
            </a:pPr>
            <a:endParaRPr lang="uz-Cyrl-UZ" sz="15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z-Cyrl-UZ" b="1" dirty="0" smtClean="0"/>
              <a:t>	Жавоб</a:t>
            </a:r>
            <a:r>
              <a:rPr lang="uz-Cyrl-UZ" b="1" dirty="0"/>
              <a:t>: </a:t>
            </a:r>
            <a:r>
              <a:rPr lang="uz-Cyrl-UZ" dirty="0"/>
              <a:t>ушбу ўринда Ўзбекистон Республикаси Бош прокуратурасининг ҳаракатлари тўғри ҳисобланади.</a:t>
            </a:r>
            <a:endParaRPr lang="ru-RU" dirty="0"/>
          </a:p>
          <a:p>
            <a:pPr algn="just"/>
            <a:r>
              <a:rPr lang="uz-Cyrl-UZ" dirty="0" smtClean="0"/>
              <a:t>	Чунки</a:t>
            </a:r>
            <a:r>
              <a:rPr lang="uz-Cyrl-UZ" dirty="0"/>
              <a:t>, «Фуқаролик, оилавий ва жиноят ишлари бўйича ҳуқуқий ёрдам ҳамда ҳуқуқий муносабатлар тўғрисидаги» 2002 йил 7 октябрдаги Кишенев Конвенциясининг 66-моддасида экстрадиция мажбуриятлари кўрсатилган бўлиб, ушбу модданинг 2-қисмида:</a:t>
            </a:r>
            <a:endParaRPr lang="ru-RU" dirty="0"/>
          </a:p>
          <a:p>
            <a:pPr algn="just"/>
            <a:r>
              <a:rPr lang="uz-Cyrl-UZ" dirty="0" smtClean="0"/>
              <a:t>	“</a:t>
            </a:r>
            <a:r>
              <a:rPr lang="uz-Cyrl-UZ" dirty="0"/>
              <a:t>Жиноий таъқиб қилиш учун экстрадиция сўраган ва сўралаётган Аҳдлашувчи Томонларнинг ички қонунчилигига кўра жиноий жавобгарликка тортиладиган ва камида бир йил ёки ундан кўпроқ муддатга озодликдан маҳрум қилиш жазоси назарда тутилган ҳаракатлар учун амалга оширилади”– деб белгиланган.</a:t>
            </a:r>
            <a:endParaRPr lang="ru-RU" dirty="0"/>
          </a:p>
          <a:p>
            <a:pPr algn="just"/>
            <a:r>
              <a:rPr lang="uz-Cyrl-UZ" smtClean="0"/>
              <a:t>	Ўзбекистон </a:t>
            </a:r>
            <a:r>
              <a:rPr lang="uz-Cyrl-UZ" dirty="0"/>
              <a:t>Республикаси ЖКнинг 277-моддаси 1-қисмида безорилик жинояти учун озодликдан маҳрум қилиш жазоси назарда тутилмаган. Шунга асосан, Ўзбекистон Республикаси Бош прокуратурасининг фуқаро А.Б.ни экстрадиция қилишни рад этиши асосли ҳисобланади.</a:t>
            </a:r>
            <a:endParaRPr lang="ru-RU" dirty="0"/>
          </a:p>
          <a:p>
            <a:r>
              <a:rPr lang="uz-Cyrl-UZ" b="1" dirty="0"/>
              <a:t/>
            </a:r>
            <a:br>
              <a:rPr lang="uz-Cyrl-UZ" b="1" dirty="0"/>
            </a:br>
            <a:endParaRPr lang="uz-Cyrl-UZ" sz="15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57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4" name="Прямоугольник 3"/>
          <p:cNvSpPr/>
          <p:nvPr/>
        </p:nvSpPr>
        <p:spPr>
          <a:xfrm>
            <a:off x="1547664" y="193482"/>
            <a:ext cx="3672407" cy="410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457200" algn="ctr">
              <a:lnSpc>
                <a:spcPct val="115000"/>
              </a:lnSpc>
            </a:pPr>
            <a:r>
              <a:rPr lang="uz-Cyrl-UZ"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Киев битими</a:t>
            </a:r>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endParaRPr lang="ru-RU" sz="2000" dirty="0">
              <a:solidFill>
                <a:srgbClr val="FFFF00"/>
              </a:solidFill>
            </a:endParaRPr>
          </a:p>
          <a:p>
            <a:pPr algn="ctr"/>
            <a:endParaRPr lang="ru-RU" sz="2000" b="1" dirty="0"/>
          </a:p>
        </p:txBody>
      </p:sp>
      <p:sp>
        <p:nvSpPr>
          <p:cNvPr id="9" name="Прямоугольник 8"/>
          <p:cNvSpPr/>
          <p:nvPr/>
        </p:nvSpPr>
        <p:spPr>
          <a:xfrm>
            <a:off x="342923" y="1213009"/>
            <a:ext cx="8242130" cy="2585323"/>
          </a:xfrm>
          <a:prstGeom prst="rect">
            <a:avLst/>
          </a:prstGeom>
        </p:spPr>
        <p:txBody>
          <a:bodyPr wrap="square">
            <a:spAutoFit/>
          </a:bodyPr>
          <a:lstStyle/>
          <a:p>
            <a:pPr algn="just"/>
            <a:r>
              <a:rPr lang="uz-Cyrl-UZ" dirty="0" smtClean="0">
                <a:latin typeface="Times New Roman" panose="02020603050405020304" pitchFamily="18" charset="0"/>
                <a:cs typeface="Times New Roman" panose="02020603050405020304" pitchFamily="18" charset="0"/>
              </a:rPr>
              <a:t>МДХга аъзо бўлган бир давлатнинг фуқаролик қонунчилиги МДХга аъзо бўлган бошқа бир давлатнинг ҳудудида қуйидаги тартиб асосида қўлланилиши белгиланган. </a:t>
            </a:r>
            <a:r>
              <a:rPr lang="uz-Cyrl-UZ" b="1" dirty="0" smtClean="0">
                <a:latin typeface="Times New Roman" panose="02020603050405020304" pitchFamily="18" charset="0"/>
                <a:cs typeface="Times New Roman" panose="02020603050405020304" pitchFamily="18" charset="0"/>
              </a:rPr>
              <a:t>Мас:</a:t>
            </a:r>
            <a:r>
              <a:rPr lang="uz-Cyrl-UZ" dirty="0">
                <a:latin typeface="Times New Roman" panose="02020603050405020304" pitchFamily="18" charset="0"/>
                <a:cs typeface="Times New Roman" panose="02020603050405020304" pitchFamily="18" charset="0"/>
              </a:rPr>
              <a:t> келишув бўйича томонларнинг ҳуқуқ ва мажбуриятлари келишув амалга оширилган давлат қонунчилиги билан тартибга солинади. </a:t>
            </a:r>
            <a:endParaRPr lang="uz-Cyrl-UZ" dirty="0" smtClean="0">
              <a:latin typeface="Times New Roman" panose="02020603050405020304" pitchFamily="18" charset="0"/>
              <a:cs typeface="Times New Roman" panose="02020603050405020304" pitchFamily="18" charset="0"/>
            </a:endParaRPr>
          </a:p>
          <a:p>
            <a:pPr algn="just"/>
            <a:r>
              <a:rPr lang="uz-Cyrl-UZ" dirty="0">
                <a:latin typeface="Times New Roman" panose="02020603050405020304" pitchFamily="18" charset="0"/>
                <a:cs typeface="Times New Roman" panose="02020603050405020304" pitchFamily="18" charset="0"/>
              </a:rPr>
              <a:t>	</a:t>
            </a:r>
            <a:r>
              <a:rPr lang="uz-Cyrl-UZ" dirty="0" smtClean="0">
                <a:latin typeface="Times New Roman" panose="02020603050405020304" pitchFamily="18" charset="0"/>
                <a:cs typeface="Times New Roman" panose="02020603050405020304" pitchFamily="18" charset="0"/>
              </a:rPr>
              <a:t>Агар </a:t>
            </a:r>
            <a:r>
              <a:rPr lang="uz-Cyrl-UZ" dirty="0">
                <a:latin typeface="Times New Roman" panose="02020603050405020304" pitchFamily="18" charset="0"/>
                <a:cs typeface="Times New Roman" panose="02020603050405020304" pitchFamily="18" charset="0"/>
              </a:rPr>
              <a:t>бир томон иккинчи томонга зарарни қоплаш тўғрисида талаб юборса, зарарни қоплаш тўғрисидаги талаб учун асос бўлувчи бирор бир  ҳаракат ёки бошқа ҳолат музокарани кўриб чиқаётган иккинчи томоннинг қонунчилиги бўйича </a:t>
            </a:r>
            <a:r>
              <a:rPr lang="uz-Cyrl-UZ" dirty="0" smtClean="0">
                <a:latin typeface="Times New Roman" panose="02020603050405020304" pitchFamily="18" charset="0"/>
                <a:cs typeface="Times New Roman" panose="02020603050405020304" pitchFamily="18" charset="0"/>
              </a:rPr>
              <a:t>ноқонуний ҳисобланмаса</a:t>
            </a:r>
            <a:r>
              <a:rPr lang="uz-Cyrl-UZ" dirty="0">
                <a:latin typeface="Times New Roman" panose="02020603050405020304" pitchFamily="18" charset="0"/>
                <a:cs typeface="Times New Roman" panose="02020603050405020304" pitchFamily="18" charset="0"/>
              </a:rPr>
              <a:t>, ушбу қонун ҳужжати қўлланилмайди ва зарарни қоплаш тўғрисида талаб ижро этилмайди.</a:t>
            </a:r>
          </a:p>
        </p:txBody>
      </p:sp>
    </p:spTree>
    <p:extLst>
      <p:ext uri="{BB962C8B-B14F-4D97-AF65-F5344CB8AC3E}">
        <p14:creationId xmlns:p14="http://schemas.microsoft.com/office/powerpoint/2010/main" val="3338317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60018"/>
            <a:ext cx="2160241"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algn="ctr">
              <a:lnSpc>
                <a:spcPct val="115000"/>
              </a:lnSpc>
            </a:pPr>
            <a:r>
              <a:rPr lang="uz-Cyrl-UZ"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Кишинев конвенцияси</a:t>
            </a:r>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sp>
        <p:nvSpPr>
          <p:cNvPr id="10" name="Прямоугольник 9"/>
          <p:cNvSpPr/>
          <p:nvPr/>
        </p:nvSpPr>
        <p:spPr>
          <a:xfrm>
            <a:off x="4543718" y="1196752"/>
            <a:ext cx="4415199" cy="5262979"/>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Предоставление правовой защиты </a:t>
            </a:r>
          </a:p>
          <a:p>
            <a:pPr algn="just"/>
            <a:r>
              <a:rPr lang="ru-RU" sz="1600" dirty="0">
                <a:latin typeface="Times New Roman" panose="02020603050405020304" pitchFamily="18" charset="0"/>
                <a:cs typeface="Times New Roman" panose="02020603050405020304" pitchFamily="18" charset="0"/>
              </a:rPr>
              <a:t>1. Граждане </a:t>
            </a:r>
          </a:p>
          <a:p>
            <a:pPr algn="just"/>
            <a:r>
              <a:rPr lang="ru-RU" sz="1600" dirty="0">
                <a:latin typeface="Times New Roman" panose="02020603050405020304" pitchFamily="18" charset="0"/>
                <a:cs typeface="Times New Roman" panose="02020603050405020304" pitchFamily="18" charset="0"/>
              </a:rPr>
              <a:t>каждой из Договаривающихся Сторон, а также лица, проживающие на ее территории, пользуются на территориях всех других Договаривающихся Сторон в отношении своих </a:t>
            </a:r>
            <a:r>
              <a:rPr lang="ru-RU" sz="1600" dirty="0">
                <a:solidFill>
                  <a:srgbClr val="FF0000"/>
                </a:solidFill>
                <a:latin typeface="Times New Roman" panose="02020603050405020304" pitchFamily="18" charset="0"/>
                <a:cs typeface="Times New Roman" panose="02020603050405020304" pitchFamily="18" charset="0"/>
              </a:rPr>
              <a:t>личных и имущественных </a:t>
            </a:r>
            <a:r>
              <a:rPr lang="ru-RU" sz="1600" dirty="0">
                <a:latin typeface="Times New Roman" panose="02020603050405020304" pitchFamily="18" charset="0"/>
                <a:cs typeface="Times New Roman" panose="02020603050405020304" pitchFamily="18" charset="0"/>
              </a:rPr>
              <a:t>прав такой же правовой защитой, как и собственные граждане данной Договаривающейся Стороны.</a:t>
            </a:r>
          </a:p>
          <a:p>
            <a:pPr algn="just"/>
            <a:r>
              <a:rPr lang="ru-RU" sz="1600" dirty="0">
                <a:latin typeface="Times New Roman" panose="02020603050405020304" pitchFamily="18" charset="0"/>
                <a:cs typeface="Times New Roman" panose="02020603050405020304" pitchFamily="18" charset="0"/>
              </a:rPr>
              <a:t>2. Граждане каждой из Договаривающихся Сторон, а также другие лица, проживающие на ее территории, имеют право свободно и беспрепятственно обращаться в суды, прокуратуру, органы внутренних дел и иные учреждения других Договаривающихся Сторон, к компетенции которых относятся </a:t>
            </a:r>
            <a:r>
              <a:rPr lang="ru-RU" sz="1600" dirty="0">
                <a:solidFill>
                  <a:srgbClr val="FF0000"/>
                </a:solidFill>
                <a:latin typeface="Times New Roman" panose="02020603050405020304" pitchFamily="18" charset="0"/>
                <a:cs typeface="Times New Roman" panose="02020603050405020304" pitchFamily="18" charset="0"/>
              </a:rPr>
              <a:t>гражданские, семейные и уголовные </a:t>
            </a:r>
            <a:r>
              <a:rPr lang="ru-RU" sz="1600" dirty="0" smtClean="0">
                <a:latin typeface="Times New Roman" panose="02020603050405020304" pitchFamily="18" charset="0"/>
                <a:cs typeface="Times New Roman" panose="02020603050405020304" pitchFamily="18" charset="0"/>
              </a:rPr>
              <a:t>дела, </a:t>
            </a:r>
            <a:r>
              <a:rPr lang="ru-RU" sz="1600" dirty="0">
                <a:latin typeface="Times New Roman" panose="02020603050405020304" pitchFamily="18" charset="0"/>
                <a:cs typeface="Times New Roman" panose="02020603050405020304" pitchFamily="18" charset="0"/>
              </a:rPr>
              <a:t>могут выступать в них, подавать ходатайства, предъявлять иски и осуществлять иные процессуальные действия на тех же условиях, что и граждане данной Договаривающейся Стороны.</a:t>
            </a:r>
          </a:p>
        </p:txBody>
      </p:sp>
      <p:sp>
        <p:nvSpPr>
          <p:cNvPr id="11" name="Прямоугольник 10"/>
          <p:cNvSpPr/>
          <p:nvPr/>
        </p:nvSpPr>
        <p:spPr>
          <a:xfrm>
            <a:off x="5004048" y="309887"/>
            <a:ext cx="2160241"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algn="ctr">
              <a:lnSpc>
                <a:spcPct val="115000"/>
              </a:lnSpc>
            </a:pPr>
            <a:r>
              <a:rPr lang="uz-Cyrl-UZ"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Минск конвенцияси</a:t>
            </a:r>
            <a:endParaRPr lang="ru-RU" dirty="0"/>
          </a:p>
        </p:txBody>
      </p:sp>
      <p:sp>
        <p:nvSpPr>
          <p:cNvPr id="13" name="Прямоугольник 12"/>
          <p:cNvSpPr/>
          <p:nvPr/>
        </p:nvSpPr>
        <p:spPr>
          <a:xfrm>
            <a:off x="199093" y="1104419"/>
            <a:ext cx="4211140" cy="5693866"/>
          </a:xfrm>
          <a:prstGeom prst="rect">
            <a:avLst/>
          </a:prstGeom>
        </p:spPr>
        <p:txBody>
          <a:bodyPr wrap="square">
            <a:spAutoFit/>
          </a:bodyPr>
          <a:lstStyle/>
          <a:p>
            <a:pPr indent="540385" algn="just">
              <a:spcAft>
                <a:spcPts val="0"/>
              </a:spcAft>
            </a:pPr>
            <a:r>
              <a:rPr lang="ru-RU" sz="1400" dirty="0">
                <a:solidFill>
                  <a:srgbClr val="000000"/>
                </a:solidFill>
                <a:latin typeface="Times New Roman" panose="02020603050405020304" pitchFamily="18" charset="0"/>
                <a:ea typeface="Times New Roman" panose="02020603050405020304" pitchFamily="18" charset="0"/>
              </a:rPr>
              <a:t>1. Граждане каждой из Договаривающихся Сторон, а также другие лица, проживающие на ее территории, пользуются на территориях всех других Договаривающихся Сторон такой же правовой защитой их </a:t>
            </a:r>
            <a:r>
              <a:rPr lang="ru-RU" sz="1400" dirty="0">
                <a:solidFill>
                  <a:srgbClr val="FF0000"/>
                </a:solidFill>
                <a:latin typeface="Times New Roman" panose="02020603050405020304" pitchFamily="18" charset="0"/>
                <a:ea typeface="Times New Roman" panose="02020603050405020304" pitchFamily="18" charset="0"/>
              </a:rPr>
              <a:t>личных, имущественных </a:t>
            </a:r>
            <a:r>
              <a:rPr lang="ru-RU" sz="1400" dirty="0">
                <a:solidFill>
                  <a:srgbClr val="000000"/>
                </a:solidFill>
                <a:latin typeface="Times New Roman" panose="02020603050405020304" pitchFamily="18" charset="0"/>
                <a:ea typeface="Times New Roman" panose="02020603050405020304" pitchFamily="18" charset="0"/>
              </a:rPr>
              <a:t>и</a:t>
            </a:r>
            <a:r>
              <a:rPr lang="ru-RU" sz="1400" dirty="0">
                <a:solidFill>
                  <a:srgbClr val="000000"/>
                </a:solidFill>
                <a:highlight>
                  <a:srgbClr val="FFFF00"/>
                </a:highlight>
                <a:latin typeface="Times New Roman" panose="02020603050405020304" pitchFamily="18" charset="0"/>
                <a:ea typeface="Times New Roman" panose="02020603050405020304" pitchFamily="18" charset="0"/>
              </a:rPr>
              <a:t> неимущественных прав, </a:t>
            </a:r>
            <a:r>
              <a:rPr lang="ru-RU" sz="1400" dirty="0">
                <a:solidFill>
                  <a:srgbClr val="000000"/>
                </a:solidFill>
                <a:latin typeface="Times New Roman" panose="02020603050405020304" pitchFamily="18" charset="0"/>
                <a:ea typeface="Times New Roman" panose="02020603050405020304" pitchFamily="18" charset="0"/>
              </a:rPr>
              <a:t>как и собственные граждане этой Договаривающейся Стороны.</a:t>
            </a:r>
            <a:endParaRPr lang="ru-RU" sz="1400" dirty="0">
              <a:latin typeface="Times New Roman" panose="02020603050405020304" pitchFamily="18" charset="0"/>
              <a:ea typeface="Times New Roman" panose="02020603050405020304" pitchFamily="18" charset="0"/>
            </a:endParaRPr>
          </a:p>
          <a:p>
            <a:pPr indent="540385" algn="just">
              <a:spcAft>
                <a:spcPts val="0"/>
              </a:spcAft>
            </a:pPr>
            <a:r>
              <a:rPr lang="ru-RU" sz="1400" dirty="0">
                <a:solidFill>
                  <a:srgbClr val="000000"/>
                </a:solidFill>
                <a:latin typeface="Times New Roman" panose="02020603050405020304" pitchFamily="18" charset="0"/>
                <a:ea typeface="Times New Roman" panose="02020603050405020304" pitchFamily="18" charset="0"/>
              </a:rPr>
              <a:t>2. Граждане каждой из Договаривающихся Сторон, а также другие лица, </a:t>
            </a:r>
            <a:r>
              <a:rPr lang="ru-RU" sz="1400" dirty="0">
                <a:latin typeface="Times New Roman" panose="02020603050405020304" pitchFamily="18" charset="0"/>
                <a:ea typeface="Times New Roman" panose="02020603050405020304" pitchFamily="18" charset="0"/>
              </a:rPr>
              <a:t>проживающие на ее территории, имеют право свободно и беспрепятственно обращаться в суды, прокуратуру, органы внутренних дел, органы безопасности и иные учреждения других Договаривающихся Сторон, к компетенции которых относятся </a:t>
            </a:r>
            <a:r>
              <a:rPr lang="ru-RU" sz="1400" dirty="0">
                <a:solidFill>
                  <a:srgbClr val="FF0000"/>
                </a:solidFill>
                <a:latin typeface="Times New Roman" panose="02020603050405020304" pitchFamily="18" charset="0"/>
                <a:ea typeface="Times New Roman" panose="02020603050405020304" pitchFamily="18" charset="0"/>
              </a:rPr>
              <a:t>гражданские, семейные и уголовные </a:t>
            </a:r>
            <a:r>
              <a:rPr lang="ru-RU" sz="1400" dirty="0" smtClean="0">
                <a:solidFill>
                  <a:srgbClr val="FF0000"/>
                </a:solidFill>
                <a:latin typeface="Times New Roman" panose="02020603050405020304" pitchFamily="18" charset="0"/>
                <a:ea typeface="Times New Roman" panose="02020603050405020304" pitchFamily="18" charset="0"/>
              </a:rPr>
              <a:t>дела</a:t>
            </a:r>
            <a:r>
              <a:rPr lang="ru-RU" sz="1400" dirty="0" smtClean="0">
                <a:solidFill>
                  <a:srgbClr val="000000"/>
                </a:solidFill>
                <a:latin typeface="Times New Roman" panose="02020603050405020304" pitchFamily="18" charset="0"/>
                <a:ea typeface="Times New Roman" panose="02020603050405020304" pitchFamily="18" charset="0"/>
              </a:rPr>
              <a:t>, </a:t>
            </a:r>
            <a:r>
              <a:rPr lang="ru-RU" sz="1400" dirty="0">
                <a:solidFill>
                  <a:srgbClr val="000000"/>
                </a:solidFill>
                <a:latin typeface="Times New Roman" panose="02020603050405020304" pitchFamily="18" charset="0"/>
                <a:ea typeface="Times New Roman" panose="02020603050405020304" pitchFamily="18" charset="0"/>
              </a:rPr>
              <a:t>могут выступать в них, подавать ходатайства, предъявлять иски и осуществлять иные процессуальные действия на тех же условиях, что и граждане данной Договаривающейся Стороны.</a:t>
            </a:r>
            <a:endParaRPr lang="ru-RU" sz="1400" dirty="0">
              <a:latin typeface="Times New Roman" panose="02020603050405020304" pitchFamily="18" charset="0"/>
              <a:ea typeface="Times New Roman" panose="02020603050405020304" pitchFamily="18" charset="0"/>
            </a:endParaRPr>
          </a:p>
          <a:p>
            <a:pPr indent="540385" algn="just">
              <a:spcAft>
                <a:spcPts val="0"/>
              </a:spcAft>
            </a:pPr>
            <a:r>
              <a:rPr lang="ru-RU" sz="1400" dirty="0">
                <a:solidFill>
                  <a:srgbClr val="000000"/>
                </a:solidFill>
                <a:latin typeface="Times New Roman" panose="02020603050405020304" pitchFamily="18" charset="0"/>
                <a:ea typeface="Times New Roman" panose="02020603050405020304" pitchFamily="18" charset="0"/>
              </a:rPr>
              <a:t>3. Термин «</a:t>
            </a:r>
            <a:r>
              <a:rPr lang="ru-RU" sz="1400" dirty="0">
                <a:solidFill>
                  <a:srgbClr val="000000"/>
                </a:solidFill>
                <a:highlight>
                  <a:srgbClr val="FFFF00"/>
                </a:highlight>
                <a:latin typeface="Times New Roman" panose="02020603050405020304" pitchFamily="18" charset="0"/>
                <a:ea typeface="Times New Roman" panose="02020603050405020304" pitchFamily="18" charset="0"/>
              </a:rPr>
              <a:t>гражданские дела</a:t>
            </a:r>
            <a:r>
              <a:rPr lang="ru-RU" sz="1400" dirty="0">
                <a:solidFill>
                  <a:srgbClr val="000000"/>
                </a:solidFill>
                <a:latin typeface="Times New Roman" panose="02020603050405020304" pitchFamily="18" charset="0"/>
                <a:ea typeface="Times New Roman" panose="02020603050405020304" pitchFamily="18" charset="0"/>
              </a:rPr>
              <a:t>», употребляемый в настоящей Конвенции, включает в себя также дела, касающиеся разрешения </a:t>
            </a:r>
            <a:r>
              <a:rPr lang="ru-RU" sz="1400" dirty="0">
                <a:solidFill>
                  <a:srgbClr val="000000"/>
                </a:solidFill>
                <a:highlight>
                  <a:srgbClr val="FFFF00"/>
                </a:highlight>
                <a:latin typeface="Times New Roman" panose="02020603050405020304" pitchFamily="18" charset="0"/>
                <a:ea typeface="Times New Roman" panose="02020603050405020304" pitchFamily="18" charset="0"/>
              </a:rPr>
              <a:t>экономических споров</a:t>
            </a:r>
            <a:r>
              <a:rPr lang="ru-RU" sz="1400" dirty="0">
                <a:solidFill>
                  <a:srgbClr val="000000"/>
                </a:solidFill>
                <a:highlight>
                  <a:srgbClr val="00FFFF"/>
                </a:highlight>
                <a:latin typeface="Times New Roman" panose="02020603050405020304" pitchFamily="18" charset="0"/>
                <a:ea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endParaRPr>
          </a:p>
          <a:p>
            <a:pPr indent="540385" algn="just">
              <a:spcAft>
                <a:spcPts val="0"/>
              </a:spcAft>
            </a:pPr>
            <a:r>
              <a:rPr lang="ru-RU" sz="1400" dirty="0">
                <a:solidFill>
                  <a:srgbClr val="000000"/>
                </a:solidFill>
                <a:latin typeface="Times New Roman" panose="02020603050405020304" pitchFamily="18" charset="0"/>
                <a:ea typeface="Times New Roman" panose="02020603050405020304" pitchFamily="18" charset="0"/>
              </a:rPr>
              <a:t>4. Положения настоящей Конвенции применяются также к юридическим лицам.</a:t>
            </a:r>
            <a:endParaRPr lang="ru-RU" sz="1400" dirty="0">
              <a:latin typeface="Times New Roman" panose="02020603050405020304" pitchFamily="18" charset="0"/>
              <a:ea typeface="Times New Roman" panose="02020603050405020304" pitchFamily="18" charset="0"/>
            </a:endParaRPr>
          </a:p>
        </p:txBody>
      </p:sp>
      <p:sp>
        <p:nvSpPr>
          <p:cNvPr id="14" name="Стрелка углом 13"/>
          <p:cNvSpPr/>
          <p:nvPr/>
        </p:nvSpPr>
        <p:spPr>
          <a:xfrm rot="5400000">
            <a:off x="2395553" y="282455"/>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Стрелка углом 14"/>
          <p:cNvSpPr/>
          <p:nvPr/>
        </p:nvSpPr>
        <p:spPr>
          <a:xfrm rot="5400000">
            <a:off x="7191721" y="520872"/>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117372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4" name="Прямоугольник 3"/>
          <p:cNvSpPr/>
          <p:nvPr/>
        </p:nvSpPr>
        <p:spPr>
          <a:xfrm>
            <a:off x="1547664" y="193482"/>
            <a:ext cx="3672407" cy="410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algn="ctr">
              <a:lnSpc>
                <a:spcPct val="115000"/>
              </a:lnSpc>
            </a:pPr>
            <a:r>
              <a:rPr lang="uz-Cyrl-UZ"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uz-Cyrl-UZ"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Кишинев конвенцияси</a:t>
            </a:r>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sp>
        <p:nvSpPr>
          <p:cNvPr id="9" name="Прямоугольник 8"/>
          <p:cNvSpPr/>
          <p:nvPr/>
        </p:nvSpPr>
        <p:spPr>
          <a:xfrm>
            <a:off x="703104" y="986263"/>
            <a:ext cx="8242130" cy="584775"/>
          </a:xfrm>
          <a:prstGeom prst="rect">
            <a:avLst/>
          </a:prstGeom>
        </p:spPr>
        <p:txBody>
          <a:bodyPr wrap="square">
            <a:spAutoFit/>
          </a:bodyPr>
          <a:lstStyle/>
          <a:p>
            <a:pPr algn="just"/>
            <a:r>
              <a:rPr lang="uz-Cyrl-UZ" sz="1600" dirty="0" smtClean="0">
                <a:latin typeface="Times New Roman" panose="02020603050405020304" pitchFamily="18" charset="0"/>
                <a:cs typeface="Times New Roman" panose="02020603050405020304" pitchFamily="18" charset="0"/>
              </a:rPr>
              <a:t>«</a:t>
            </a:r>
            <a:r>
              <a:rPr lang="uz-Cyrl-UZ" sz="1600" dirty="0">
                <a:latin typeface="Times New Roman" panose="02020603050405020304" pitchFamily="18" charset="0"/>
                <a:cs typeface="Times New Roman" panose="02020603050405020304" pitchFamily="18" charset="0"/>
              </a:rPr>
              <a:t>Фуқаролик, оилавий ва жиноий ишлар бўйича ҳуқуқий ёрдам ва ҳуқуқий муносабатлар тўғрисида» </a:t>
            </a:r>
            <a:r>
              <a:rPr lang="uz-Cyrl-UZ" sz="1600" b="1" dirty="0">
                <a:latin typeface="Times New Roman" panose="02020603050405020304" pitchFamily="18" charset="0"/>
                <a:cs typeface="Times New Roman" panose="02020603050405020304" pitchFamily="18" charset="0"/>
              </a:rPr>
              <a:t>Кишинёв Конвенцияси </a:t>
            </a:r>
            <a:r>
              <a:rPr lang="uz-Cyrl-UZ" sz="1600" dirty="0">
                <a:latin typeface="Times New Roman" panose="02020603050405020304" pitchFamily="18" charset="0"/>
                <a:cs typeface="Times New Roman" panose="02020603050405020304" pitchFamily="18" charset="0"/>
              </a:rPr>
              <a:t>(07.10.2002 й</a:t>
            </a:r>
            <a:r>
              <a:rPr lang="uz-Cyrl-UZ" sz="1600" dirty="0" smtClean="0">
                <a:latin typeface="Times New Roman" panose="02020603050405020304" pitchFamily="18" charset="0"/>
                <a:cs typeface="Times New Roman" panose="02020603050405020304" pitchFamily="18" charset="0"/>
              </a:rPr>
              <a:t>.). </a:t>
            </a:r>
            <a:r>
              <a:rPr lang="uz-Cyrl-UZ" sz="1600" i="1" dirty="0" smtClean="0">
                <a:solidFill>
                  <a:srgbClr val="FF0000"/>
                </a:solidFill>
                <a:latin typeface="Times New Roman" panose="02020603050405020304" pitchFamily="18" charset="0"/>
                <a:cs typeface="Times New Roman" panose="02020603050405020304" pitchFamily="18" charset="0"/>
              </a:rPr>
              <a:t>Ўз. Р. </a:t>
            </a:r>
            <a:r>
              <a:rPr lang="uz-Cyrl-UZ" sz="1600" i="1" dirty="0">
                <a:solidFill>
                  <a:srgbClr val="FF0000"/>
                </a:solidFill>
                <a:latin typeface="Times New Roman" panose="02020603050405020304" pitchFamily="18" charset="0"/>
                <a:cs typeface="Times New Roman" panose="02020603050405020304" pitchFamily="18" charset="0"/>
              </a:rPr>
              <a:t>2019 йил 26 августда </a:t>
            </a:r>
            <a:r>
              <a:rPr lang="uz-Cyrl-UZ" sz="1600" i="1" dirty="0" smtClean="0">
                <a:solidFill>
                  <a:srgbClr val="FF0000"/>
                </a:solidFill>
                <a:latin typeface="Times New Roman" panose="02020603050405020304" pitchFamily="18" charset="0"/>
                <a:cs typeface="Times New Roman" panose="02020603050405020304" pitchFamily="18" charset="0"/>
              </a:rPr>
              <a:t>қўшилган.</a:t>
            </a:r>
          </a:p>
        </p:txBody>
      </p:sp>
      <p:sp>
        <p:nvSpPr>
          <p:cNvPr id="2" name="Прямоугольник 1"/>
          <p:cNvSpPr/>
          <p:nvPr/>
        </p:nvSpPr>
        <p:spPr>
          <a:xfrm>
            <a:off x="716787" y="1610480"/>
            <a:ext cx="8242130" cy="640688"/>
          </a:xfrm>
          <a:prstGeom prst="rect">
            <a:avLst/>
          </a:prstGeom>
        </p:spPr>
        <p:txBody>
          <a:bodyPr wrap="square">
            <a:spAutoFit/>
          </a:bodyPr>
          <a:lstStyle/>
          <a:p>
            <a:pPr algn="just">
              <a:lnSpc>
                <a:spcPct val="115000"/>
              </a:lnSpc>
              <a:spcAft>
                <a:spcPts val="0"/>
              </a:spcAft>
              <a:tabLst>
                <a:tab pos="540385" algn="l"/>
              </a:tabLst>
            </a:pPr>
            <a:r>
              <a:rPr lang="uz-Cyrl-U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Минск конвенциясининг такомиллашган шакли сифатида Кишинёв конвенцияси қабул қилинди.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987824" y="2108200"/>
            <a:ext cx="3157339" cy="369332"/>
          </a:xfrm>
          <a:prstGeom prst="rect">
            <a:avLst/>
          </a:prstGeom>
        </p:spPr>
        <p:txBody>
          <a:bodyPr wrap="none">
            <a:spAutoFit/>
          </a:bodyPr>
          <a:lstStyle/>
          <a:p>
            <a:r>
              <a:rPr lang="uz-Cyrl-UZ" b="1" dirty="0">
                <a:solidFill>
                  <a:srgbClr val="000000"/>
                </a:solidFill>
                <a:latin typeface="Times New Roman" panose="02020603050405020304" pitchFamily="18" charset="0"/>
                <a:ea typeface="Calibri" panose="020F0502020204030204" pitchFamily="34" charset="0"/>
              </a:rPr>
              <a:t>Такомиллашган </a:t>
            </a:r>
            <a:r>
              <a:rPr lang="uz-Cyrl-UZ" b="1" dirty="0" smtClean="0">
                <a:solidFill>
                  <a:srgbClr val="000000"/>
                </a:solidFill>
                <a:latin typeface="Times New Roman" panose="02020603050405020304" pitchFamily="18" charset="0"/>
                <a:ea typeface="Calibri" panose="020F0502020204030204" pitchFamily="34" charset="0"/>
              </a:rPr>
              <a:t>жиҳатлари </a:t>
            </a:r>
            <a:endParaRPr lang="ru-RU" dirty="0"/>
          </a:p>
        </p:txBody>
      </p:sp>
      <p:sp>
        <p:nvSpPr>
          <p:cNvPr id="6" name="Прямоугольник 5"/>
          <p:cNvSpPr/>
          <p:nvPr/>
        </p:nvSpPr>
        <p:spPr>
          <a:xfrm>
            <a:off x="413003" y="2516974"/>
            <a:ext cx="8563381" cy="4233467"/>
          </a:xfrm>
          <a:prstGeom prst="rect">
            <a:avLst/>
          </a:prstGeom>
        </p:spPr>
        <p:txBody>
          <a:bodyPr wrap="square">
            <a:spAutoFit/>
          </a:bodyPr>
          <a:lstStyle/>
          <a:p>
            <a:pPr algn="just">
              <a:lnSpc>
                <a:spcPct val="115000"/>
              </a:lnSpc>
              <a:spcAft>
                <a:spcPts val="0"/>
              </a:spcAft>
              <a:tabLst>
                <a:tab pos="540385" algn="l"/>
              </a:tabLst>
            </a:pPr>
            <a:r>
              <a:rPr lang="uz-Cyrl-U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z-Cyrl-UZ"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иқтисодий масалаларни ҳал этишга доир ишларни тартибга солиши; </a:t>
            </a:r>
            <a:r>
              <a:rPr lang="uz-Cyrl-UZ"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1-модда.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0385" algn="l"/>
              </a:tabLst>
            </a:pPr>
            <a:r>
              <a:rPr lang="uz-Cyrl-UZ"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номулкий ҳуқуқларни ҳам ҳуқуқий ҳимоя қилиш;</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Tx/>
              <a:buChar char="-"/>
              <a:tabLst>
                <a:tab pos="540385" algn="l"/>
              </a:tabLst>
            </a:pPr>
            <a:r>
              <a:rPr lang="uz-Cyrl-UZ"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прокурор(суд</a:t>
            </a:r>
            <a:r>
              <a:rPr lang="uz-Cyrl-UZ"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санкциясини талаб қилувчи процессуал ҳаракатларни ва қидирув тадбирларини амалга ошириш тўғрисидаги топшириқни бажариш масалалари юзасидан алоқа прокуратура органлари </a:t>
            </a:r>
            <a:r>
              <a:rPr lang="uz-Cyrl-UZ"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орқали </a:t>
            </a:r>
            <a:r>
              <a:rPr lang="uz-Cyrl-UZ"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амалга оширилиши; </a:t>
            </a:r>
            <a:r>
              <a:rPr lang="uz-Cyrl-UZ"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5-модда</a:t>
            </a:r>
            <a:r>
              <a:rPr lang="uz-Cyrl-UZ"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115000"/>
              </a:lnSpc>
              <a:spcAft>
                <a:spcPts val="0"/>
              </a:spcAft>
              <a:buFontTx/>
              <a:buChar char="-"/>
              <a:tabLst>
                <a:tab pos="540385" algn="l"/>
              </a:tabLst>
            </a:pP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ҳуқуқий</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ёрдам</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сўралган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муассаса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буюртмани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бажариш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ваколатига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бўлмаса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ваколатли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муассасага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a:latin typeface="Times New Roman" panose="02020603050405020304" pitchFamily="18" charset="0"/>
                <a:ea typeface="Calibri" panose="020F0502020204030204" pitchFamily="34" charset="0"/>
                <a:cs typeface="Times New Roman" panose="02020603050405020304" pitchFamily="18" charset="0"/>
              </a:rPr>
              <a:t>5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кунлик</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муддатда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юбориши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аниқ</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белгиланлиги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15000"/>
              </a:lnSpc>
              <a:spcAft>
                <a:spcPts val="0"/>
              </a:spcAft>
              <a:buFontTx/>
              <a:buChar char="-"/>
              <a:tabLst>
                <a:tab pos="540385" algn="l"/>
              </a:tabLst>
            </a:pP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жарималарни</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ундириш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шунингдек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жиноий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фаолиятдан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орттирилган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даромадлар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мол-</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мулкни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мусодара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қилиш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тўғрисидаги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суд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қарорларини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ижро</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этиш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маслаларининг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назарда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тутилганлиги</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0"/>
              </a:spcAft>
              <a:buFontTx/>
              <a:buChar char="-"/>
              <a:tabLst>
                <a:tab pos="540385" algn="l"/>
              </a:tabLst>
            </a:pPr>
            <a:r>
              <a:rPr lang="ru-RU" sz="1600" dirty="0" err="1">
                <a:latin typeface="Times New Roman" panose="02020603050405020304" pitchFamily="18" charset="0"/>
                <a:ea typeface="Calibri" panose="020F0502020204030204" pitchFamily="34" charset="0"/>
                <a:cs typeface="Times New Roman" panose="02020603050405020304" pitchFamily="18" charset="0"/>
              </a:rPr>
              <a:t>кечиктириб</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бўлмайдиган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алоҳида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ҳолларда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ҳуқуқий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ёрдам</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кўрсатиш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тўғрисидаги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топшириқни</a:t>
            </a:r>
            <a:r>
              <a:rPr lang="ru-RU" sz="1600" dirty="0">
                <a:latin typeface="Times New Roman" panose="02020603050405020304" pitchFamily="18" charset="0"/>
                <a:ea typeface="Calibri" panose="020F0502020204030204" pitchFamily="34" charset="0"/>
                <a:cs typeface="Times New Roman" panose="02020603050405020304" pitchFamily="18" charset="0"/>
              </a:rPr>
              <a:t> факсимиле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алоқа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ёрдамида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ёки</a:t>
            </a:r>
            <a:r>
              <a:rPr lang="ru-RU" sz="1600" dirty="0">
                <a:latin typeface="Times New Roman" panose="02020603050405020304" pitchFamily="18" charset="0"/>
                <a:ea typeface="Calibri" panose="020F0502020204030204" pitchFamily="34" charset="0"/>
                <a:cs typeface="Times New Roman" panose="02020603050405020304" pitchFamily="18" charset="0"/>
              </a:rPr>
              <a:t> коммуникация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воситаларининг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бошқа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турларидан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фойдаланган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ҳолда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юбориш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мумкинлиги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бир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вақтда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топшириқнинг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асл</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нусхаси</a:t>
            </a:r>
            <a:r>
              <a:rPr lang="ru-RU" sz="1600" dirty="0">
                <a:latin typeface="Times New Roman" panose="02020603050405020304" pitchFamily="18" charset="0"/>
                <a:ea typeface="Calibri" panose="020F0502020204030204" pitchFamily="34" charset="0"/>
                <a:cs typeface="Times New Roman" panose="02020603050405020304" pitchFamily="18" charset="0"/>
              </a:rPr>
              <a:t> почта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ёки</a:t>
            </a:r>
            <a:r>
              <a:rPr lang="ru-RU" sz="1600" dirty="0">
                <a:latin typeface="Times New Roman" panose="02020603050405020304" pitchFamily="18" charset="0"/>
                <a:ea typeface="Calibri" panose="020F0502020204030204" pitchFamily="34" charset="0"/>
                <a:cs typeface="Times New Roman" panose="02020603050405020304" pitchFamily="18" charset="0"/>
              </a:rPr>
              <a:t> курьер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орқали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юборилган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бўлиши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шарт</a:t>
            </a:r>
            <a:r>
              <a:rPr lang="ru-RU" sz="1600" dirty="0">
                <a:latin typeface="Times New Roman" panose="02020603050405020304" pitchFamily="18" charset="0"/>
                <a:ea typeface="Calibri" panose="020F0502020204030204" pitchFamily="34" charset="0"/>
                <a:cs typeface="Times New Roman" panose="02020603050405020304" pitchFamily="18" charset="0"/>
              </a:rPr>
              <a:t>. 7-модда.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142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4" name="Прямоугольник 3"/>
          <p:cNvSpPr/>
          <p:nvPr/>
        </p:nvSpPr>
        <p:spPr>
          <a:xfrm>
            <a:off x="1547664" y="193482"/>
            <a:ext cx="3672407" cy="410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algn="ctr">
              <a:lnSpc>
                <a:spcPct val="115000"/>
              </a:lnSpc>
            </a:pPr>
            <a:r>
              <a:rPr lang="uz-Cyrl-UZ"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uz-Cyrl-UZ"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Кишинев конвенцияси</a:t>
            </a:r>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sp>
        <p:nvSpPr>
          <p:cNvPr id="9" name="Прямоугольник 8"/>
          <p:cNvSpPr/>
          <p:nvPr/>
        </p:nvSpPr>
        <p:spPr>
          <a:xfrm>
            <a:off x="702823" y="865489"/>
            <a:ext cx="8242130" cy="584775"/>
          </a:xfrm>
          <a:prstGeom prst="rect">
            <a:avLst/>
          </a:prstGeom>
        </p:spPr>
        <p:txBody>
          <a:bodyPr wrap="square">
            <a:spAutoFit/>
          </a:bodyPr>
          <a:lstStyle/>
          <a:p>
            <a:pPr algn="just"/>
            <a:r>
              <a:rPr lang="uz-Cyrl-UZ" sz="1600" dirty="0" smtClean="0">
                <a:latin typeface="Times New Roman" panose="02020603050405020304" pitchFamily="18" charset="0"/>
                <a:cs typeface="Times New Roman" panose="02020603050405020304" pitchFamily="18" charset="0"/>
              </a:rPr>
              <a:t>«</a:t>
            </a:r>
            <a:r>
              <a:rPr lang="uz-Cyrl-UZ" sz="1600" dirty="0">
                <a:latin typeface="Times New Roman" panose="02020603050405020304" pitchFamily="18" charset="0"/>
                <a:cs typeface="Times New Roman" panose="02020603050405020304" pitchFamily="18" charset="0"/>
              </a:rPr>
              <a:t>Фуқаролик, оилавий ва жиноий ишлар бўйича ҳуқуқий ёрдам ва ҳуқуқий муносабатлар тўғрисида» </a:t>
            </a:r>
            <a:r>
              <a:rPr lang="uz-Cyrl-UZ" sz="1600" b="1" dirty="0">
                <a:latin typeface="Times New Roman" panose="02020603050405020304" pitchFamily="18" charset="0"/>
                <a:cs typeface="Times New Roman" panose="02020603050405020304" pitchFamily="18" charset="0"/>
              </a:rPr>
              <a:t>Кишинёв Конвенцияси </a:t>
            </a:r>
            <a:r>
              <a:rPr lang="uz-Cyrl-UZ" sz="1600" dirty="0">
                <a:latin typeface="Times New Roman" panose="02020603050405020304" pitchFamily="18" charset="0"/>
                <a:cs typeface="Times New Roman" panose="02020603050405020304" pitchFamily="18" charset="0"/>
              </a:rPr>
              <a:t>(07.10.2002 й</a:t>
            </a:r>
            <a:r>
              <a:rPr lang="uz-Cyrl-UZ" sz="1600" dirty="0" smtClean="0">
                <a:latin typeface="Times New Roman" panose="02020603050405020304" pitchFamily="18" charset="0"/>
                <a:cs typeface="Times New Roman" panose="02020603050405020304" pitchFamily="18" charset="0"/>
              </a:rPr>
              <a:t>.). </a:t>
            </a:r>
            <a:r>
              <a:rPr lang="uz-Cyrl-UZ" sz="1600" i="1" dirty="0" smtClean="0">
                <a:solidFill>
                  <a:srgbClr val="FF0000"/>
                </a:solidFill>
                <a:latin typeface="Times New Roman" panose="02020603050405020304" pitchFamily="18" charset="0"/>
                <a:cs typeface="Times New Roman" panose="02020603050405020304" pitchFamily="18" charset="0"/>
              </a:rPr>
              <a:t>Ўз. Р. </a:t>
            </a:r>
            <a:r>
              <a:rPr lang="uz-Cyrl-UZ" sz="1600" i="1" dirty="0">
                <a:solidFill>
                  <a:srgbClr val="FF0000"/>
                </a:solidFill>
                <a:latin typeface="Times New Roman" panose="02020603050405020304" pitchFamily="18" charset="0"/>
                <a:cs typeface="Times New Roman" panose="02020603050405020304" pitchFamily="18" charset="0"/>
              </a:rPr>
              <a:t>2019 йил 26 августда </a:t>
            </a:r>
            <a:r>
              <a:rPr lang="uz-Cyrl-UZ" sz="1600" i="1" dirty="0" smtClean="0">
                <a:solidFill>
                  <a:srgbClr val="FF0000"/>
                </a:solidFill>
                <a:latin typeface="Times New Roman" panose="02020603050405020304" pitchFamily="18" charset="0"/>
                <a:cs typeface="Times New Roman" panose="02020603050405020304" pitchFamily="18" charset="0"/>
              </a:rPr>
              <a:t>қўшилган.</a:t>
            </a:r>
          </a:p>
        </p:txBody>
      </p:sp>
      <p:sp>
        <p:nvSpPr>
          <p:cNvPr id="2" name="Прямоугольник 1"/>
          <p:cNvSpPr/>
          <p:nvPr/>
        </p:nvSpPr>
        <p:spPr>
          <a:xfrm>
            <a:off x="663472" y="1403318"/>
            <a:ext cx="8242130" cy="640688"/>
          </a:xfrm>
          <a:prstGeom prst="rect">
            <a:avLst/>
          </a:prstGeom>
        </p:spPr>
        <p:txBody>
          <a:bodyPr wrap="square">
            <a:spAutoFit/>
          </a:bodyPr>
          <a:lstStyle/>
          <a:p>
            <a:pPr algn="just">
              <a:lnSpc>
                <a:spcPct val="115000"/>
              </a:lnSpc>
              <a:spcAft>
                <a:spcPts val="0"/>
              </a:spcAft>
              <a:tabLst>
                <a:tab pos="540385" algn="l"/>
              </a:tabLst>
            </a:pPr>
            <a:r>
              <a:rPr lang="uz-Cyrl-U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Минск конвенциясининг такомиллашган шакли сифатида Кишинёв конвенцияси қабул қилинди.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957326" y="1969250"/>
            <a:ext cx="3157339" cy="369332"/>
          </a:xfrm>
          <a:prstGeom prst="rect">
            <a:avLst/>
          </a:prstGeom>
        </p:spPr>
        <p:txBody>
          <a:bodyPr wrap="none">
            <a:spAutoFit/>
          </a:bodyPr>
          <a:lstStyle/>
          <a:p>
            <a:r>
              <a:rPr lang="uz-Cyrl-UZ" b="1" dirty="0">
                <a:solidFill>
                  <a:srgbClr val="000000"/>
                </a:solidFill>
                <a:latin typeface="Times New Roman" panose="02020603050405020304" pitchFamily="18" charset="0"/>
                <a:ea typeface="Calibri" panose="020F0502020204030204" pitchFamily="34" charset="0"/>
              </a:rPr>
              <a:t>Такомиллашган </a:t>
            </a:r>
            <a:r>
              <a:rPr lang="uz-Cyrl-UZ" b="1" dirty="0" smtClean="0">
                <a:solidFill>
                  <a:srgbClr val="000000"/>
                </a:solidFill>
                <a:latin typeface="Times New Roman" panose="02020603050405020304" pitchFamily="18" charset="0"/>
                <a:ea typeface="Calibri" panose="020F0502020204030204" pitchFamily="34" charset="0"/>
              </a:rPr>
              <a:t>жиҳатлари </a:t>
            </a:r>
            <a:endParaRPr lang="ru-RU" dirty="0"/>
          </a:p>
        </p:txBody>
      </p:sp>
      <p:sp>
        <p:nvSpPr>
          <p:cNvPr id="6" name="Прямоугольник 5"/>
          <p:cNvSpPr/>
          <p:nvPr/>
        </p:nvSpPr>
        <p:spPr>
          <a:xfrm>
            <a:off x="395535" y="2448492"/>
            <a:ext cx="8280920" cy="4056495"/>
          </a:xfrm>
          <a:prstGeom prst="rect">
            <a:avLst/>
          </a:prstGeom>
        </p:spPr>
        <p:txBody>
          <a:bodyPr wrap="square">
            <a:spAutoFit/>
          </a:bodyPr>
          <a:lstStyle/>
          <a:p>
            <a:pPr marL="285750" indent="-285750" algn="just">
              <a:lnSpc>
                <a:spcPct val="115000"/>
              </a:lnSpc>
              <a:spcAft>
                <a:spcPts val="0"/>
              </a:spcAft>
              <a:buFontTx/>
              <a:buChar char="-"/>
              <a:tabLst>
                <a:tab pos="540385" algn="l"/>
              </a:tabLst>
            </a:pPr>
            <a:r>
              <a:rPr lang="uz-Cyrl-UZ"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фуқаролик</a:t>
            </a:r>
            <a:r>
              <a:rPr lang="uz-Cyrl-U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оилавий ва жиноий ишлар бўйича экспертизаларни ташкиллаштириш ва ўтказишда ҳуқуқий ёрдам </a:t>
            </a:r>
            <a:r>
              <a:rPr lang="uz-Cyrl-UZ"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кўрсатиши;</a:t>
            </a:r>
          </a:p>
          <a:p>
            <a:pPr marL="285750" indent="-285750" algn="just">
              <a:lnSpc>
                <a:spcPct val="115000"/>
              </a:lnSpc>
              <a:spcAft>
                <a:spcPts val="0"/>
              </a:spcAft>
              <a:buFontTx/>
              <a:buChar char="-"/>
              <a:tabLst>
                <a:tab pos="540385" algn="l"/>
              </a:tabLst>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тадқиқоти</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ўтказишнинг</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ташкил</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қилиниши</a:t>
            </a:r>
            <a:r>
              <a:rPr lang="ru-RU"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0"/>
              </a:spcAft>
              <a:buFontTx/>
              <a:buChar char="-"/>
              <a:tabLst>
                <a:tab pos="540385" algn="l"/>
              </a:tabLst>
            </a:pPr>
            <a:r>
              <a:rPr lang="uz-Cyrl-U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ҳуқуқий ёрдам кўрсатишни рад қилиш ҳолатлари назарда </a:t>
            </a:r>
            <a:r>
              <a:rPr lang="uz-Cyrl-UZ"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тутилганлиги;</a:t>
            </a:r>
          </a:p>
          <a:p>
            <a:pPr marL="285750" indent="-285750" algn="just">
              <a:lnSpc>
                <a:spcPct val="115000"/>
              </a:lnSpc>
              <a:spcAft>
                <a:spcPts val="0"/>
              </a:spcAft>
              <a:buFontTx/>
              <a:buChar char="-"/>
              <a:tabLst>
                <a:tab pos="540385" algn="l"/>
              </a:tabLst>
            </a:pPr>
            <a:r>
              <a:rPr lang="uz-Cyrl-U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жиноий ишларни юритишга бағишланган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IV </a:t>
            </a:r>
            <a:r>
              <a:rPr lang="uz-Cyrl-U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бўлимда қатор процессуал жараёнлар аниқ баён қилинганлиги; </a:t>
            </a:r>
            <a:endParaRPr lang="uz-Cyrl-UZ"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Tx/>
              <a:buChar char="-"/>
              <a:tabLst>
                <a:tab pos="540385" algn="l"/>
              </a:tabLst>
            </a:pPr>
            <a:r>
              <a:rPr lang="uz-Cyrl-UZ"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жиноят </a:t>
            </a:r>
            <a:r>
              <a:rPr lang="uz-Cyrl-U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иши бўйича ҳуқуқий ёрдам кўрсатиш юзасидан топшириқнинг шакли ва мазмуни деб номланган алоҳида модда (60-модда) </a:t>
            </a:r>
            <a:r>
              <a:rPr lang="uz-Cyrl-UZ"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киритилганлиги;</a:t>
            </a:r>
          </a:p>
          <a:p>
            <a:pPr marL="285750" indent="-285750" algn="just">
              <a:lnSpc>
                <a:spcPct val="115000"/>
              </a:lnSpc>
              <a:spcAft>
                <a:spcPts val="0"/>
              </a:spcAft>
              <a:buFontTx/>
              <a:buChar char="-"/>
              <a:tabLst>
                <a:tab pos="540385" algn="l"/>
              </a:tabLst>
            </a:pPr>
            <a:r>
              <a:rPr lang="uz-Cyrl-UZ"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судларнинг </a:t>
            </a:r>
            <a:r>
              <a:rPr lang="uz-Cyrl-U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даъвони таъминлаш мақсадида мол-мулкни, шу жумладан, банк ҳисоб рақамларидаги пул маблағларини хатлаш тўғрисидаги қарорлари ҳам тан олиниши ва ижро қилиниши белгиланганлиги; </a:t>
            </a:r>
            <a:endParaRPr lang="uz-Cyrl-UZ"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Tx/>
              <a:buChar char="-"/>
              <a:tabLst>
                <a:tab pos="540385" algn="l"/>
              </a:tabLst>
            </a:pPr>
            <a:r>
              <a:rPr lang="uz-Cyrl-UZ" sz="1600" dirty="0" smtClean="0">
                <a:latin typeface="Times New Roman" panose="02020603050405020304" pitchFamily="18" charset="0"/>
                <a:cs typeface="Times New Roman" panose="02020603050405020304" pitchFamily="18" charset="0"/>
              </a:rPr>
              <a:t>жиноятчини </a:t>
            </a:r>
            <a:r>
              <a:rPr lang="uz-Cyrl-UZ" sz="1600" dirty="0">
                <a:latin typeface="Times New Roman" panose="02020603050405020304" pitchFamily="18" charset="0"/>
                <a:cs typeface="Times New Roman" panose="02020603050405020304" pitchFamily="18" charset="0"/>
              </a:rPr>
              <a:t>ушлаб бериш сўралаётган иккинчи давлатда ўлим жазоси бўлмаса, жиноятчини сўраган биринчи давлат жиноятчига нисбатан ўлим жазосини </a:t>
            </a:r>
            <a:r>
              <a:rPr lang="uz-Cyrl-UZ" sz="1600" dirty="0" smtClean="0">
                <a:latin typeface="Times New Roman" panose="02020603050405020304" pitchFamily="18" charset="0"/>
                <a:cs typeface="Times New Roman" panose="02020603050405020304" pitchFamily="18" charset="0"/>
              </a:rPr>
              <a:t>қўлламаслиги </a:t>
            </a:r>
            <a:r>
              <a:rPr lang="uz-Cyrl-UZ" sz="1600" i="1" dirty="0">
                <a:latin typeface="Times New Roman" panose="02020603050405020304" pitchFamily="18" charset="0"/>
                <a:cs typeface="Times New Roman" panose="02020603050405020304" pitchFamily="18" charset="0"/>
              </a:rPr>
              <a:t>(81-модда</a:t>
            </a:r>
            <a:r>
              <a:rPr lang="uz-Cyrl-UZ" sz="1600" i="1" dirty="0" smtClean="0">
                <a:latin typeface="Times New Roman" panose="02020603050405020304" pitchFamily="18" charset="0"/>
                <a:cs typeface="Times New Roman" panose="02020603050405020304" pitchFamily="18" charset="0"/>
              </a:rPr>
              <a:t>).</a:t>
            </a:r>
            <a:endParaRPr lang="uz-Cyrl-U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3828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1904" y="1037388"/>
            <a:ext cx="7704856" cy="369332"/>
          </a:xfrm>
          <a:prstGeom prst="rect">
            <a:avLst/>
          </a:prstGeom>
        </p:spPr>
        <p:txBody>
          <a:bodyPr wrap="square">
            <a:spAutoFit/>
          </a:bodyPr>
          <a:lstStyle/>
          <a:p>
            <a:endParaRPr lang="ru-RU" dirty="0"/>
          </a:p>
        </p:txBody>
      </p:sp>
      <p:sp>
        <p:nvSpPr>
          <p:cNvPr id="4" name="Прямоугольник 3"/>
          <p:cNvSpPr/>
          <p:nvPr/>
        </p:nvSpPr>
        <p:spPr>
          <a:xfrm>
            <a:off x="1547664" y="193482"/>
            <a:ext cx="3672407" cy="410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algn="ctr">
              <a:lnSpc>
                <a:spcPct val="115000"/>
              </a:lnSpc>
            </a:pPr>
            <a:r>
              <a:rPr lang="uz-Cyrl-UZ"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uz-Cyrl-UZ"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Кишинев конвенцияси</a:t>
            </a:r>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sp>
        <p:nvSpPr>
          <p:cNvPr id="3" name="Прямоугольник 2"/>
          <p:cNvSpPr/>
          <p:nvPr/>
        </p:nvSpPr>
        <p:spPr>
          <a:xfrm>
            <a:off x="1172135" y="975580"/>
            <a:ext cx="7162410" cy="646331"/>
          </a:xfrm>
          <a:prstGeom prst="rect">
            <a:avLst/>
          </a:prstGeom>
        </p:spPr>
        <p:txBody>
          <a:bodyPr wrap="none">
            <a:spAutoFit/>
          </a:bodyPr>
          <a:lstStyle/>
          <a:p>
            <a:pPr algn="ctr"/>
            <a:r>
              <a:rPr lang="ru-RU" b="1" dirty="0" smtClean="0">
                <a:solidFill>
                  <a:srgbClr val="000000"/>
                </a:solidFill>
                <a:latin typeface="Times New Roman" panose="02020603050405020304" pitchFamily="18" charset="0"/>
                <a:ea typeface="Calibri" panose="020F0502020204030204" pitchFamily="34" charset="0"/>
              </a:rPr>
              <a:t>Экстрадиция </a:t>
            </a:r>
            <a:r>
              <a:rPr lang="ru-RU" b="1" dirty="0">
                <a:solidFill>
                  <a:srgbClr val="000000"/>
                </a:solidFill>
                <a:latin typeface="Times New Roman" panose="02020603050405020304" pitchFamily="18" charset="0"/>
                <a:ea typeface="Calibri" panose="020F0502020204030204" pitchFamily="34" charset="0"/>
              </a:rPr>
              <a:t>(</a:t>
            </a:r>
            <a:r>
              <a:rPr lang="ru-RU" b="1" dirty="0" err="1">
                <a:solidFill>
                  <a:srgbClr val="000000"/>
                </a:solidFill>
                <a:latin typeface="Times New Roman" panose="02020603050405020304" pitchFamily="18" charset="0"/>
                <a:ea typeface="Calibri" panose="020F0502020204030204" pitchFamily="34" charset="0"/>
              </a:rPr>
              <a:t>сўралган</a:t>
            </a:r>
            <a:r>
              <a:rPr lang="ru-RU" b="1" dirty="0">
                <a:solidFill>
                  <a:srgbClr val="000000"/>
                </a:solidFill>
                <a:latin typeface="Times New Roman" panose="02020603050405020304" pitchFamily="18" charset="0"/>
                <a:ea typeface="Calibri" panose="020F0502020204030204" pitchFamily="34" charset="0"/>
              </a:rPr>
              <a:t> </a:t>
            </a:r>
            <a:r>
              <a:rPr lang="ru-RU" b="1" dirty="0" err="1">
                <a:solidFill>
                  <a:srgbClr val="000000"/>
                </a:solidFill>
                <a:latin typeface="Times New Roman" panose="02020603050405020304" pitchFamily="18" charset="0"/>
                <a:ea typeface="Calibri" panose="020F0502020204030204" pitchFamily="34" charset="0"/>
              </a:rPr>
              <a:t>шахсни</a:t>
            </a:r>
            <a:r>
              <a:rPr lang="ru-RU" b="1" dirty="0">
                <a:solidFill>
                  <a:srgbClr val="000000"/>
                </a:solidFill>
                <a:latin typeface="Times New Roman" panose="02020603050405020304" pitchFamily="18" charset="0"/>
                <a:ea typeface="Calibri" panose="020F0502020204030204" pitchFamily="34" charset="0"/>
              </a:rPr>
              <a:t> </a:t>
            </a:r>
            <a:r>
              <a:rPr lang="ru-RU" b="1" dirty="0" err="1">
                <a:solidFill>
                  <a:srgbClr val="000000"/>
                </a:solidFill>
                <a:latin typeface="Times New Roman" panose="02020603050405020304" pitchFamily="18" charset="0"/>
                <a:ea typeface="Calibri" panose="020F0502020204030204" pitchFamily="34" charset="0"/>
              </a:rPr>
              <a:t>бериш</a:t>
            </a:r>
            <a:r>
              <a:rPr lang="ru-RU" b="1" dirty="0">
                <a:solidFill>
                  <a:srgbClr val="000000"/>
                </a:solidFill>
                <a:latin typeface="Times New Roman" panose="02020603050405020304" pitchFamily="18" charset="0"/>
                <a:ea typeface="Calibri" panose="020F0502020204030204" pitchFamily="34" charset="0"/>
              </a:rPr>
              <a:t>) </a:t>
            </a:r>
            <a:r>
              <a:rPr lang="ru-RU" b="1" dirty="0" err="1">
                <a:solidFill>
                  <a:srgbClr val="000000"/>
                </a:solidFill>
                <a:latin typeface="Times New Roman" panose="02020603050405020304" pitchFamily="18" charset="0"/>
                <a:ea typeface="Calibri" panose="020F0502020204030204" pitchFamily="34" charset="0"/>
              </a:rPr>
              <a:t>қуйидаги</a:t>
            </a:r>
            <a:r>
              <a:rPr lang="ru-RU" b="1" dirty="0">
                <a:solidFill>
                  <a:srgbClr val="000000"/>
                </a:solidFill>
                <a:latin typeface="Times New Roman" panose="02020603050405020304" pitchFamily="18" charset="0"/>
                <a:ea typeface="Calibri" panose="020F0502020204030204" pitchFamily="34" charset="0"/>
              </a:rPr>
              <a:t> </a:t>
            </a:r>
            <a:r>
              <a:rPr lang="ru-RU" b="1" dirty="0" err="1">
                <a:solidFill>
                  <a:srgbClr val="000000"/>
                </a:solidFill>
                <a:latin typeface="Times New Roman" panose="02020603050405020304" pitchFamily="18" charset="0"/>
                <a:ea typeface="Calibri" panose="020F0502020204030204" pitchFamily="34" charset="0"/>
              </a:rPr>
              <a:t>ҳолларда</a:t>
            </a:r>
            <a:r>
              <a:rPr lang="ru-RU" b="1" dirty="0">
                <a:solidFill>
                  <a:srgbClr val="000000"/>
                </a:solidFill>
                <a:latin typeface="Times New Roman" panose="02020603050405020304" pitchFamily="18" charset="0"/>
                <a:ea typeface="Calibri" panose="020F0502020204030204" pitchFamily="34" charset="0"/>
              </a:rPr>
              <a:t> </a:t>
            </a:r>
            <a:r>
              <a:rPr lang="ru-RU" b="1" dirty="0" err="1" smtClean="0">
                <a:solidFill>
                  <a:srgbClr val="000000"/>
                </a:solidFill>
                <a:latin typeface="Times New Roman" panose="02020603050405020304" pitchFamily="18" charset="0"/>
                <a:ea typeface="Calibri" panose="020F0502020204030204" pitchFamily="34" charset="0"/>
              </a:rPr>
              <a:t>амалга</a:t>
            </a:r>
            <a:endParaRPr lang="ru-RU" b="1" dirty="0" smtClean="0">
              <a:solidFill>
                <a:srgbClr val="000000"/>
              </a:solidFill>
              <a:latin typeface="Times New Roman" panose="02020603050405020304" pitchFamily="18" charset="0"/>
              <a:ea typeface="Calibri" panose="020F0502020204030204" pitchFamily="34" charset="0"/>
            </a:endParaRPr>
          </a:p>
          <a:p>
            <a:pPr algn="ctr"/>
            <a:r>
              <a:rPr lang="ru-RU" b="1" dirty="0" smtClean="0">
                <a:solidFill>
                  <a:srgbClr val="000000"/>
                </a:solidFill>
                <a:latin typeface="Times New Roman" panose="02020603050405020304" pitchFamily="18" charset="0"/>
                <a:ea typeface="Calibri" panose="020F0502020204030204" pitchFamily="34" charset="0"/>
              </a:rPr>
              <a:t> </a:t>
            </a:r>
            <a:r>
              <a:rPr lang="ru-RU" b="1" dirty="0" err="1" smtClean="0">
                <a:solidFill>
                  <a:srgbClr val="000000"/>
                </a:solidFill>
                <a:latin typeface="Times New Roman" panose="02020603050405020304" pitchFamily="18" charset="0"/>
                <a:ea typeface="Calibri" panose="020F0502020204030204" pitchFamily="34" charset="0"/>
              </a:rPr>
              <a:t>оширилмайди</a:t>
            </a:r>
            <a:r>
              <a:rPr lang="ru-RU" b="1" dirty="0" smtClean="0">
                <a:solidFill>
                  <a:srgbClr val="000000"/>
                </a:solidFill>
                <a:latin typeface="Times New Roman" panose="02020603050405020304" pitchFamily="18" charset="0"/>
                <a:ea typeface="Calibri" panose="020F0502020204030204" pitchFamily="34" charset="0"/>
              </a:rPr>
              <a:t>.</a:t>
            </a:r>
            <a:r>
              <a:rPr lang="uz-Cyrl-UZ" i="1" dirty="0" smtClean="0">
                <a:solidFill>
                  <a:srgbClr val="FF0000"/>
                </a:solidFill>
                <a:latin typeface="Times New Roman" panose="02020603050405020304" pitchFamily="18" charset="0"/>
                <a:cs typeface="Times New Roman" panose="02020603050405020304" pitchFamily="18" charset="0"/>
              </a:rPr>
              <a:t> </a:t>
            </a:r>
            <a:r>
              <a:rPr lang="uz-Cyrl-UZ" i="1" dirty="0">
                <a:solidFill>
                  <a:srgbClr val="FF0000"/>
                </a:solidFill>
                <a:latin typeface="Times New Roman" panose="02020603050405020304" pitchFamily="18" charset="0"/>
                <a:cs typeface="Times New Roman" panose="02020603050405020304" pitchFamily="18" charset="0"/>
              </a:rPr>
              <a:t>89-модда</a:t>
            </a:r>
            <a:endParaRPr lang="ru-RU" dirty="0"/>
          </a:p>
        </p:txBody>
      </p:sp>
      <p:sp>
        <p:nvSpPr>
          <p:cNvPr id="11" name="Прямоугольник 10"/>
          <p:cNvSpPr/>
          <p:nvPr/>
        </p:nvSpPr>
        <p:spPr>
          <a:xfrm>
            <a:off x="4283968" y="1661730"/>
            <a:ext cx="4464496" cy="4908908"/>
          </a:xfrm>
          <a:prstGeom prst="rect">
            <a:avLst/>
          </a:prstGeom>
        </p:spPr>
        <p:txBody>
          <a:bodyPr wrap="square">
            <a:spAutoFit/>
          </a:bodyPr>
          <a:lstStyle/>
          <a:p>
            <a:pPr indent="540385" algn="just">
              <a:lnSpc>
                <a:spcPct val="115000"/>
              </a:lnSpc>
              <a:spcAft>
                <a:spcPts val="0"/>
              </a:spcAft>
            </a:pPr>
            <a:r>
              <a:rPr lang="ru-RU" sz="1300" dirty="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д) </a:t>
            </a:r>
            <a:r>
              <a:rPr lang="uz-Cyrl-UZ" sz="1300" dirty="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экстрадиция сўралаётган давлатнинг хавфсизлиги ва суверенитетига зарар етказиши мумкин бўлса</a:t>
            </a:r>
            <a:r>
              <a:rPr lang="uz-Cyrl-UZ" sz="1300" dirty="0" smtClean="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ru-RU" sz="13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z-Cyrl-UZ" sz="1300" dirty="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е) экстрадиция ирқий, диний, жинсий, этник ёки сиёсий таъқиб қилиш билан алоқадорлиги юзасидан аниқ маълумот бўлса;</a:t>
            </a:r>
            <a:endParaRPr lang="ru-RU" sz="13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z-Cyrl-UZ" sz="1300" dirty="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ж) сўралаётган шахснинг ҳаракати сўралаётган давлатнинг қонунчилиги бўйича ҳарбий жиноятга алоқадор бўлиб, жиноят ҳуқуқи бўйича оддатдаги жиноятлардан ҳисобланмаса;</a:t>
            </a:r>
            <a:endParaRPr lang="ru-RU" sz="13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z-Cyrl-UZ" sz="1300" dirty="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з) сўралаётган шахс бир муддат олдин сўраётган </a:t>
            </a:r>
            <a:r>
              <a:rPr lang="uz-Cyrl-UZ" sz="1300" dirty="0" smtClean="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учинчи </a:t>
            </a:r>
            <a:r>
              <a:rPr lang="uz-Cyrl-UZ" sz="1300" dirty="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бир давлатга берилган ва экстрадиция учун ушбу давлатнинг розилиги олинмаган бўлса; </a:t>
            </a:r>
            <a:endParaRPr lang="ru-RU" sz="13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z-Cyrl-UZ" sz="1300" dirty="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и) сўралаётган шахсга сўралаётган давлат ҳудудидан бошпана берилган бўлса; </a:t>
            </a:r>
            <a:endParaRPr lang="ru-RU" sz="13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uz-Cyrl-UZ" sz="1300" dirty="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к) сўраётган ва сўралаётган аҳдлашувчи томонлар иштирокчи ҳисобланган халқаро шартномада назарда тутилган бошқа асослар мавжуд </a:t>
            </a:r>
            <a:r>
              <a:rPr lang="uz-Cyrl-UZ" sz="1300" dirty="0" smtClean="0">
                <a:solidFill>
                  <a:srgbClr val="00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бўлса;</a:t>
            </a:r>
          </a:p>
          <a:p>
            <a:pPr indent="540385" algn="just">
              <a:lnSpc>
                <a:spcPct val="115000"/>
              </a:lnSpc>
            </a:pPr>
            <a:r>
              <a:rPr lang="uz-Cyrl-UZ" sz="1300" dirty="0"/>
              <a:t>3. экстрадиция рад этилганда </a:t>
            </a:r>
            <a:r>
              <a:rPr lang="uz-Cyrl-UZ" sz="1300" dirty="0">
                <a:solidFill>
                  <a:srgbClr val="FF0000"/>
                </a:solidFill>
              </a:rPr>
              <a:t>рад этиш тўғрисида қарор қабул қилинган кундан бошлаб 10 кунлик муддатда</a:t>
            </a:r>
            <a:r>
              <a:rPr lang="uz-Cyrl-UZ" sz="1300" dirty="0"/>
              <a:t> рад этиш сабабларини кўрсатган ҳолда сўраётган давлат хабардор қилиниши лозим. </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51520" y="1695959"/>
            <a:ext cx="3816424" cy="4832092"/>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а) экстрадиция </a:t>
            </a:r>
            <a:r>
              <a:rPr lang="ru-RU" sz="1400" dirty="0" err="1">
                <a:latin typeface="Times New Roman" panose="02020603050405020304" pitchFamily="18" charset="0"/>
                <a:cs typeface="Times New Roman" panose="02020603050405020304" pitchFamily="18" charset="0"/>
              </a:rPr>
              <a:t>қилиш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сўралган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шахс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сўралаётган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Аҳдлашувчи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Томон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фуқароси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бўлса</a:t>
            </a:r>
            <a:r>
              <a:rPr lang="ru-RU" sz="1400" dirty="0">
                <a:latin typeface="Times New Roman" panose="02020603050405020304" pitchFamily="18" charset="0"/>
                <a:cs typeface="Times New Roman" panose="02020603050405020304" pitchFamily="18" charset="0"/>
              </a:rPr>
              <a:t>;</a:t>
            </a:r>
          </a:p>
          <a:p>
            <a:pPr algn="just"/>
            <a:r>
              <a:rPr lang="ru-RU" sz="1400" dirty="0">
                <a:latin typeface="Times New Roman" panose="02020603050405020304" pitchFamily="18" charset="0"/>
                <a:cs typeface="Times New Roman" panose="02020603050405020304" pitchFamily="18" charset="0"/>
              </a:rPr>
              <a:t>б) экстрадиция </a:t>
            </a:r>
            <a:r>
              <a:rPr lang="ru-RU" sz="1400" dirty="0" err="1">
                <a:latin typeface="Times New Roman" panose="02020603050405020304" pitchFamily="18" charset="0"/>
                <a:cs typeface="Times New Roman" panose="02020603050405020304" pitchFamily="18" charset="0"/>
              </a:rPr>
              <a:t>қилиш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тўғрисидаги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сўров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келиб</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тушган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вақтда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даъво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муддати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ўтганлиги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ёки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бошқа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қонуний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асосларга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кўра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сўралаётган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Аҳдлашувчи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Томон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қонунларига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мувофиқ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жиноий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қўзғатилиши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ёки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ҳукм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ижро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этилиши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мумкин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эмас</a:t>
            </a:r>
            <a:r>
              <a:rPr lang="ru-RU" sz="1400" dirty="0">
                <a:latin typeface="Times New Roman" panose="02020603050405020304" pitchFamily="18" charset="0"/>
                <a:cs typeface="Times New Roman" panose="02020603050405020304" pitchFamily="18" charset="0"/>
              </a:rPr>
              <a:t>;</a:t>
            </a:r>
          </a:p>
          <a:p>
            <a:pPr algn="just"/>
            <a:r>
              <a:rPr lang="ru-RU" sz="1400" dirty="0">
                <a:latin typeface="Times New Roman" panose="02020603050405020304" pitchFamily="18" charset="0"/>
                <a:cs typeface="Times New Roman" panose="02020603050405020304" pitchFamily="18" charset="0"/>
              </a:rPr>
              <a:t>в) экстрадиция </a:t>
            </a:r>
            <a:r>
              <a:rPr lang="ru-RU" sz="1400" dirty="0" err="1">
                <a:latin typeface="Times New Roman" panose="02020603050405020304" pitchFamily="18" charset="0"/>
                <a:cs typeface="Times New Roman" panose="02020603050405020304" pitchFamily="18" charset="0"/>
              </a:rPr>
              <a:t>қилиниши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сўралган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шахсга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нисбатан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қонуний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кучга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кирган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сўралган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Аҳдлашувчи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томон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ҳудудида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худди</a:t>
            </a:r>
            <a:r>
              <a:rPr lang="ru-RU" sz="1400" dirty="0">
                <a:latin typeface="Times New Roman" panose="02020603050405020304" pitchFamily="18" charset="0"/>
                <a:cs typeface="Times New Roman" panose="02020603050405020304" pitchFamily="18" charset="0"/>
              </a:rPr>
              <a:t> шу </a:t>
            </a:r>
            <a:r>
              <a:rPr lang="ru-RU" sz="1400" dirty="0" err="1">
                <a:latin typeface="Times New Roman" panose="02020603050405020304" pitchFamily="18" charset="0"/>
                <a:cs typeface="Times New Roman" panose="02020603050405020304" pitchFamily="18" charset="0"/>
              </a:rPr>
              <a:t>жиноят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учун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ҳукм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чиқарилган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ёки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жиноий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қўзғатишни</a:t>
            </a:r>
            <a:r>
              <a:rPr lang="ru-RU" sz="1400" dirty="0">
                <a:latin typeface="Times New Roman" panose="02020603050405020304" pitchFamily="18" charset="0"/>
                <a:cs typeface="Times New Roman" panose="02020603050405020304" pitchFamily="18" charset="0"/>
              </a:rPr>
              <a:t> рад </a:t>
            </a:r>
            <a:r>
              <a:rPr lang="ru-RU" sz="1400" dirty="0" err="1">
                <a:latin typeface="Times New Roman" panose="02020603050405020304" pitchFamily="18" charset="0"/>
                <a:cs typeface="Times New Roman" panose="02020603050405020304" pitchFamily="18" charset="0"/>
              </a:rPr>
              <a:t>этиш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ёки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бўйича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юритишни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тўхтатиш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тўғрисида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қарор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қабул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қилинган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бўлса</a:t>
            </a:r>
            <a:r>
              <a:rPr lang="ru-RU" sz="1400" dirty="0">
                <a:latin typeface="Times New Roman" panose="02020603050405020304" pitchFamily="18" charset="0"/>
                <a:cs typeface="Times New Roman" panose="02020603050405020304" pitchFamily="18" charset="0"/>
              </a:rPr>
              <a:t>;</a:t>
            </a:r>
          </a:p>
          <a:p>
            <a:pPr algn="just"/>
            <a:r>
              <a:rPr lang="ru-RU" sz="1400" dirty="0">
                <a:latin typeface="Times New Roman" panose="02020603050405020304" pitchFamily="18" charset="0"/>
                <a:cs typeface="Times New Roman" panose="02020603050405020304" pitchFamily="18" charset="0"/>
              </a:rPr>
              <a:t>г) </a:t>
            </a:r>
            <a:r>
              <a:rPr lang="ru-RU" sz="1400" dirty="0" err="1">
                <a:latin typeface="Times New Roman" panose="02020603050405020304" pitchFamily="18" charset="0"/>
                <a:cs typeface="Times New Roman" panose="02020603050405020304" pitchFamily="18" charset="0"/>
              </a:rPr>
              <a:t>сўралаётган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ёки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сўраётган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Аҳдлашувчи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Томон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қонунчилигига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мувофиқ</a:t>
            </a:r>
            <a:r>
              <a:rPr lang="ru-RU" sz="1400" dirty="0">
                <a:latin typeface="Times New Roman" panose="02020603050405020304" pitchFamily="18" charset="0"/>
                <a:cs typeface="Times New Roman" panose="02020603050405020304" pitchFamily="18" charset="0"/>
              </a:rPr>
              <a:t> экстрадиция </a:t>
            </a:r>
            <a:r>
              <a:rPr lang="ru-RU" sz="1400" dirty="0" err="1">
                <a:latin typeface="Times New Roman" panose="02020603050405020304" pitchFamily="18" charset="0"/>
                <a:cs typeface="Times New Roman" panose="02020603050405020304" pitchFamily="18" charset="0"/>
              </a:rPr>
              <a:t>қилиш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тўғрисида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сўралган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ҳаракат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фақат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хусусий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айблов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тариқасида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жабрланувчининг</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илтимосига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биноан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жиноий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жавобгарликка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тортилган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бўлса</a:t>
            </a:r>
            <a:r>
              <a:rPr lang="ru-RU"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9484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107504" y="498633"/>
            <a:ext cx="3888432" cy="377580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a:solidFill>
                  <a:schemeClr val="tx1"/>
                </a:solidFill>
                <a:latin typeface="Times New Roman" panose="02020603050405020304" pitchFamily="18" charset="0"/>
                <a:cs typeface="Times New Roman" panose="02020603050405020304" pitchFamily="18" charset="0"/>
              </a:rPr>
              <a:t>Ўзбекистон Республикаси Президентининг </a:t>
            </a:r>
            <a:r>
              <a:rPr lang="uz-Cyrl-UZ" sz="1600" dirty="0" smtClean="0">
                <a:solidFill>
                  <a:schemeClr val="tx1"/>
                </a:solidFill>
                <a:latin typeface="Times New Roman" panose="02020603050405020304" pitchFamily="18" charset="0"/>
                <a:cs typeface="Times New Roman" panose="02020603050405020304" pitchFamily="18" charset="0"/>
              </a:rPr>
              <a:t>17.11.2020 </a:t>
            </a:r>
            <a:r>
              <a:rPr lang="uz-Cyrl-UZ" sz="1600" dirty="0">
                <a:solidFill>
                  <a:schemeClr val="tx1"/>
                </a:solidFill>
                <a:latin typeface="Times New Roman" panose="02020603050405020304" pitchFamily="18" charset="0"/>
                <a:cs typeface="Times New Roman" panose="02020603050405020304" pitchFamily="18" charset="0"/>
              </a:rPr>
              <a:t>йилдаги </a:t>
            </a:r>
            <a:r>
              <a:rPr lang="uz-Cyrl-UZ" sz="1600" dirty="0" smtClean="0">
                <a:solidFill>
                  <a:schemeClr val="tx1"/>
                </a:solidFill>
                <a:latin typeface="Times New Roman" panose="02020603050405020304" pitchFamily="18" charset="0"/>
                <a:cs typeface="Times New Roman" panose="02020603050405020304" pitchFamily="18" charset="0"/>
              </a:rPr>
              <a:t>«1993 йил 22 январдаги фуқаролик, оилавий ва жиноят ишлари бўйича ҳуқуқий ёрдам ҳамда ҳуқуқий муносабатлар тўғрисидаги конвенция ва 2002 йил 7 октябрдаги фуқаролик, оилавий ва жиноий ишлар бўйича ҳуқуқий ёрдам ва ҳуқуқий муносабатлар тўғрисидаги конвенция қоидаларини амалга ошириш чора-тадбирлари тўғрисида»ги  </a:t>
            </a:r>
            <a:r>
              <a:rPr lang="uz-Cyrl-UZ" sz="1600" dirty="0">
                <a:solidFill>
                  <a:schemeClr val="tx1"/>
                </a:solidFill>
                <a:latin typeface="Times New Roman" panose="02020603050405020304" pitchFamily="18" charset="0"/>
                <a:cs typeface="Times New Roman" panose="02020603050405020304" pitchFamily="18" charset="0"/>
              </a:rPr>
              <a:t>ПҚФ-4895-сон Қарори</a:t>
            </a:r>
            <a:r>
              <a:rPr lang="uz-Cyrl-UZ" sz="1600" dirty="0" smtClean="0">
                <a:solidFill>
                  <a:schemeClr val="tx1"/>
                </a:solidFill>
                <a:latin typeface="Times New Roman" panose="02020603050405020304" pitchFamily="18" charset="0"/>
                <a:cs typeface="Times New Roman" panose="02020603050405020304" pitchFamily="18" charset="0"/>
              </a:rPr>
              <a:t>.</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Овал 7"/>
          <p:cNvSpPr/>
          <p:nvPr/>
        </p:nvSpPr>
        <p:spPr>
          <a:xfrm>
            <a:off x="7884368" y="194969"/>
            <a:ext cx="1074549" cy="54856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endParaRPr lang="ru-RU" sz="2000" dirty="0">
              <a:solidFill>
                <a:srgbClr val="FFFF00"/>
              </a:solidFill>
            </a:endParaRPr>
          </a:p>
          <a:p>
            <a:pPr algn="ctr"/>
            <a:endParaRPr lang="ru-RU" sz="2000" b="1" dirty="0"/>
          </a:p>
        </p:txBody>
      </p:sp>
      <p:pic>
        <p:nvPicPr>
          <p:cNvPr id="2" name="Рисунок 1"/>
          <p:cNvPicPr>
            <a:picLocks noChangeAspect="1"/>
          </p:cNvPicPr>
          <p:nvPr/>
        </p:nvPicPr>
        <p:blipFill>
          <a:blip r:embed="rId2"/>
          <a:stretch>
            <a:fillRect/>
          </a:stretch>
        </p:blipFill>
        <p:spPr>
          <a:xfrm>
            <a:off x="4079613" y="739863"/>
            <a:ext cx="4876800" cy="3744416"/>
          </a:xfrm>
          <a:prstGeom prst="rect">
            <a:avLst/>
          </a:prstGeom>
        </p:spPr>
      </p:pic>
      <p:sp>
        <p:nvSpPr>
          <p:cNvPr id="3" name="Прямоугольник 2"/>
          <p:cNvSpPr/>
          <p:nvPr/>
        </p:nvSpPr>
        <p:spPr>
          <a:xfrm>
            <a:off x="1547664" y="5374767"/>
            <a:ext cx="4572000" cy="646331"/>
          </a:xfrm>
          <a:prstGeom prst="rect">
            <a:avLst/>
          </a:prstGeom>
        </p:spPr>
        <p:txBody>
          <a:bodyPr>
            <a:spAutoFit/>
          </a:bodyPr>
          <a:lstStyle/>
          <a:p>
            <a:pPr algn="ctr"/>
            <a:r>
              <a:rPr lang="uz-Cyrl-UZ" b="1" dirty="0">
                <a:latin typeface="Times New Roman" panose="02020603050405020304" pitchFamily="18" charset="0"/>
                <a:ea typeface="Calibri" panose="020F0502020204030204" pitchFamily="34" charset="0"/>
              </a:rPr>
              <a:t>маказлашган тизимдан марказлашмаган тизимга </a:t>
            </a:r>
            <a:r>
              <a:rPr lang="uz-Cyrl-UZ" b="1" dirty="0" smtClean="0">
                <a:latin typeface="Times New Roman" panose="02020603050405020304" pitchFamily="18" charset="0"/>
                <a:ea typeface="Calibri" panose="020F0502020204030204" pitchFamily="34" charset="0"/>
              </a:rPr>
              <a:t>ўтиш </a:t>
            </a:r>
            <a:r>
              <a:rPr lang="uz-Cyrl-UZ" b="1" dirty="0">
                <a:latin typeface="Times New Roman" panose="02020603050405020304" pitchFamily="18" charset="0"/>
                <a:ea typeface="Calibri" panose="020F0502020204030204" pitchFamily="34" charset="0"/>
              </a:rPr>
              <a:t>имконини берди</a:t>
            </a:r>
            <a:endParaRPr lang="ru-RU" dirty="0"/>
          </a:p>
        </p:txBody>
      </p:sp>
    </p:spTree>
    <p:extLst>
      <p:ext uri="{BB962C8B-B14F-4D97-AF65-F5344CB8AC3E}">
        <p14:creationId xmlns:p14="http://schemas.microsoft.com/office/powerpoint/2010/main" val="78449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24895</TotalTime>
  <Words>2834</Words>
  <Application>Microsoft Office PowerPoint</Application>
  <PresentationFormat>Экран (4:3)</PresentationFormat>
  <Paragraphs>250</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Calibri</vt:lpstr>
      <vt:lpstr>Franklin Gothic Book</vt:lpstr>
      <vt:lpstr>Franklin Gothic Medium</vt:lpstr>
      <vt:lpstr>Times New Roman</vt:lpstr>
      <vt:lpstr>Tunga</vt:lpstr>
      <vt:lpstr>Wingdings</vt: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Инсон ҳуқуқлари ва халқаро ҳуқуқ</dc:title>
  <dc:creator>user</dc:creator>
  <cp:lastModifiedBy>User</cp:lastModifiedBy>
  <cp:revision>449</cp:revision>
  <dcterms:created xsi:type="dcterms:W3CDTF">2021-05-06T04:11:15Z</dcterms:created>
  <dcterms:modified xsi:type="dcterms:W3CDTF">2023-09-19T09:34:41Z</dcterms:modified>
</cp:coreProperties>
</file>