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352" r:id="rId3"/>
    <p:sldId id="369" r:id="rId4"/>
    <p:sldId id="381" r:id="rId5"/>
    <p:sldId id="383" r:id="rId6"/>
    <p:sldId id="382" r:id="rId7"/>
    <p:sldId id="380" r:id="rId8"/>
    <p:sldId id="378" r:id="rId9"/>
    <p:sldId id="384" r:id="rId10"/>
    <p:sldId id="375" r:id="rId11"/>
    <p:sldId id="376" r:id="rId12"/>
    <p:sldId id="377" r:id="rId13"/>
    <p:sldId id="379" r:id="rId14"/>
    <p:sldId id="385" r:id="rId15"/>
    <p:sldId id="386" r:id="rId16"/>
    <p:sldId id="387" r:id="rId17"/>
    <p:sldId id="388" r:id="rId18"/>
    <p:sldId id="390" r:id="rId19"/>
    <p:sldId id="391" r:id="rId20"/>
    <p:sldId id="38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69" autoAdjust="0"/>
  </p:normalViewPr>
  <p:slideViewPr>
    <p:cSldViewPr>
      <p:cViewPr>
        <p:scale>
          <a:sx n="125" d="100"/>
          <a:sy n="125"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19.09.2023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19.09.2023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ex.uz/docs/430202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8191" y="1124745"/>
            <a:ext cx="4195777" cy="2808312"/>
          </a:xfrm>
          <a:prstGeom prst="rect">
            <a:avLst/>
          </a:prstGeom>
        </p:spPr>
      </p:pic>
      <p:pic>
        <p:nvPicPr>
          <p:cNvPr id="1028" name="Picture 4" descr="Талибы применили слезоточивый газ против участниц протеста в Кабуле |  Новости из Германии о событиях в мире | DW | 04.09.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24744"/>
            <a:ext cx="3816424"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4564" y="404664"/>
            <a:ext cx="8208912" cy="1815882"/>
          </a:xfrm>
          <a:prstGeom prst="rect">
            <a:avLst/>
          </a:prstGeom>
          <a:solidFill>
            <a:schemeClr val="accent6">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buClr>
                <a:schemeClr val="bg2"/>
              </a:buClr>
              <a:buSzPct val="75000"/>
              <a:defRPr/>
            </a:pPr>
            <a:r>
              <a:rPr lang="uz-Cyrl-UZ" sz="2800" b="1" dirty="0">
                <a:solidFill>
                  <a:schemeClr val="bg1"/>
                </a:solidFill>
              </a:rPr>
              <a:t>Аёллар ва болалар ҳуқуқлари. “Хотин-қизлар ҳуқуқлари камситилишининг барча шаклларига барҳам бериш тўғрисида” Конвенция. “Бола ҳуқуқлари тўғрисида” Конвенция.</a:t>
            </a:r>
            <a:endParaRPr lang="ru-RU" dirty="0">
              <a:solidFill>
                <a:schemeClr val="bg1"/>
              </a:solidFill>
            </a:endParaRPr>
          </a:p>
        </p:txBody>
      </p:sp>
      <p:sp>
        <p:nvSpPr>
          <p:cNvPr id="6" name="AutoShape 2" descr="10 декабря - День прав человека - Партнерство для Инноваци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Проект для воспитателей и родителей «Права ребенка в семье» ⋆ Планета  Детств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0" y="4005064"/>
            <a:ext cx="4195777" cy="27298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Конвенция ООН о правах ребенка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9020" y="4005064"/>
            <a:ext cx="3767396" cy="227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1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712968" cy="5570756"/>
          </a:xfrm>
          <a:prstGeom prst="rect">
            <a:avLst/>
          </a:prstGeom>
        </p:spPr>
        <p:txBody>
          <a:bodyPr wrap="square">
            <a:spAutoFit/>
          </a:bodyPr>
          <a:lstStyle/>
          <a:p>
            <a:pPr algn="ctr"/>
            <a:endParaRPr lang="uz-Cyrl-UZ" b="1" cap="all" dirty="0" smtClean="0">
              <a:solidFill>
                <a:srgbClr val="000080"/>
              </a:solidFill>
              <a:latin typeface="Times New Roman" panose="02020603050405020304" pitchFamily="18" charset="0"/>
              <a:ea typeface="Times New Roman" panose="02020603050405020304" pitchFamily="18" charset="0"/>
            </a:endParaRPr>
          </a:p>
          <a:p>
            <a:pPr algn="ctr"/>
            <a:r>
              <a:rPr lang="uz-Cyrl-UZ" b="1" cap="all" dirty="0" smtClean="0">
                <a:solidFill>
                  <a:srgbClr val="000080"/>
                </a:solidFill>
                <a:latin typeface="Times New Roman" panose="02020603050405020304" pitchFamily="18" charset="0"/>
                <a:ea typeface="Times New Roman" panose="02020603050405020304" pitchFamily="18" charset="0"/>
              </a:rPr>
              <a:t>Хотин-қизлар </a:t>
            </a:r>
            <a:r>
              <a:rPr lang="uz-Cyrl-UZ" b="1" cap="all" dirty="0">
                <a:solidFill>
                  <a:srgbClr val="000080"/>
                </a:solidFill>
                <a:latin typeface="Times New Roman" panose="02020603050405020304" pitchFamily="18" charset="0"/>
                <a:ea typeface="Times New Roman" panose="02020603050405020304" pitchFamily="18" charset="0"/>
              </a:rPr>
              <a:t>ва эркаклар учун тенг ҳуқуқ ҳамда имкониятлар кафолатлари </a:t>
            </a:r>
            <a:r>
              <a:rPr lang="uz-Cyrl-UZ" b="1" cap="all" dirty="0" smtClean="0">
                <a:solidFill>
                  <a:srgbClr val="000080"/>
                </a:solidFill>
                <a:latin typeface="Times New Roman" panose="02020603050405020304" pitchFamily="18" charset="0"/>
                <a:ea typeface="Times New Roman" panose="02020603050405020304" pitchFamily="18" charset="0"/>
              </a:rPr>
              <a:t>тўғрисида </a:t>
            </a:r>
            <a:r>
              <a:rPr lang="uz-Cyrl-UZ" cap="all" dirty="0" smtClean="0">
                <a:solidFill>
                  <a:srgbClr val="000080"/>
                </a:solidFill>
                <a:latin typeface="Times New Roman" panose="02020603050405020304" pitchFamily="18" charset="0"/>
                <a:ea typeface="Times New Roman" panose="02020603050405020304" pitchFamily="18" charset="0"/>
              </a:rPr>
              <a:t>Қонун</a:t>
            </a:r>
            <a:endParaRPr lang="ru-RU" dirty="0">
              <a:latin typeface="Times New Roman" panose="02020603050405020304" pitchFamily="18" charset="0"/>
              <a:ea typeface="Times New Roman" panose="02020603050405020304" pitchFamily="18" charset="0"/>
            </a:endParaRPr>
          </a:p>
          <a:p>
            <a:pPr algn="ctr">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2019 </a:t>
            </a:r>
            <a:r>
              <a:rPr lang="ru-RU" sz="1600" dirty="0" err="1">
                <a:solidFill>
                  <a:srgbClr val="000000"/>
                </a:solidFill>
                <a:latin typeface="Times New Roman" panose="02020603050405020304" pitchFamily="18" charset="0"/>
                <a:ea typeface="Times New Roman" panose="02020603050405020304" pitchFamily="18" charset="0"/>
              </a:rPr>
              <a:t>йил</a:t>
            </a:r>
            <a:r>
              <a:rPr lang="ru-RU" sz="1600" dirty="0">
                <a:solidFill>
                  <a:srgbClr val="000000"/>
                </a:solidFill>
                <a:latin typeface="Times New Roman" panose="02020603050405020304" pitchFamily="18" charset="0"/>
                <a:ea typeface="Times New Roman" panose="02020603050405020304" pitchFamily="18" charset="0"/>
              </a:rPr>
              <a:t> 2 сентябрь,</a:t>
            </a:r>
            <a:endParaRPr lang="ru-RU" dirty="0">
              <a:latin typeface="Times New Roman" panose="02020603050405020304" pitchFamily="18" charset="0"/>
              <a:ea typeface="Times New Roman" panose="02020603050405020304" pitchFamily="18" charset="0"/>
            </a:endParaRPr>
          </a:p>
          <a:p>
            <a:pPr algn="ctr">
              <a:spcAft>
                <a:spcPts val="0"/>
              </a:spcAft>
            </a:pPr>
            <a:r>
              <a:rPr lang="ru-RU" sz="1600" dirty="0">
                <a:solidFill>
                  <a:srgbClr val="000000"/>
                </a:solidFill>
                <a:latin typeface="Times New Roman" panose="02020603050405020304" pitchFamily="18" charset="0"/>
                <a:ea typeface="Times New Roman" panose="02020603050405020304" pitchFamily="18" charset="0"/>
              </a:rPr>
              <a:t>ЎРҚ-562-сон</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ru-RU" b="1" dirty="0">
                <a:solidFill>
                  <a:srgbClr val="000080"/>
                </a:solidFill>
                <a:latin typeface="Times New Roman" panose="02020603050405020304" pitchFamily="18" charset="0"/>
                <a:ea typeface="Times New Roman" panose="02020603050405020304" pitchFamily="18" charset="0"/>
              </a:rPr>
              <a:t>24-модда. </a:t>
            </a:r>
            <a:r>
              <a:rPr lang="ru-RU" b="1" dirty="0" err="1">
                <a:solidFill>
                  <a:srgbClr val="000080"/>
                </a:solidFill>
                <a:latin typeface="Times New Roman" panose="02020603050405020304" pitchFamily="18" charset="0"/>
                <a:ea typeface="Times New Roman" panose="02020603050405020304" pitchFamily="18" charset="0"/>
              </a:rPr>
              <a:t>Оилавий</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муносабатлар</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ҳамда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болалар</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тарбияси</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соҳасида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хотин-қизлар</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ва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эркаклар</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учун</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тенг</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ҳуқуқ</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ҳамда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имкониятлар</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кафолатлари</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ru-RU" b="1" dirty="0" smtClean="0">
                <a:solidFill>
                  <a:srgbClr val="7030A0"/>
                </a:solidFill>
                <a:latin typeface="Times New Roman" panose="02020603050405020304" pitchFamily="18" charset="0"/>
                <a:ea typeface="Times New Roman" panose="02020603050405020304" pitchFamily="18" charset="0"/>
              </a:rPr>
              <a:t>2-қисм:  </a:t>
            </a:r>
            <a:endParaRPr lang="ru-RU" b="1" dirty="0">
              <a:solidFill>
                <a:srgbClr val="7030A0"/>
              </a:solidFill>
              <a:latin typeface="Times New Roman" panose="02020603050405020304" pitchFamily="18" charset="0"/>
              <a:ea typeface="Times New Roman" panose="02020603050405020304" pitchFamily="18" charset="0"/>
            </a:endParaRPr>
          </a:p>
          <a:p>
            <a:pPr indent="540385" algn="just">
              <a:spcAft>
                <a:spcPts val="0"/>
              </a:spcAft>
            </a:pPr>
            <a:r>
              <a:rPr lang="ru-RU" b="1" dirty="0" err="1">
                <a:solidFill>
                  <a:srgbClr val="000000"/>
                </a:solidFill>
                <a:latin typeface="Times New Roman" panose="02020603050405020304" pitchFamily="18" charset="0"/>
                <a:ea typeface="Times New Roman" panose="02020603050405020304" pitchFamily="18" charset="0"/>
              </a:rPr>
              <a:t>Оилавий</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муносабатлар</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соҳасида</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хотин-қизлар</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ва</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эркаклар</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учун</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ҳуқуқ</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ҳамда</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имкониятларнинг</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тенглиги</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қуйидагиларга</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асосланади</a:t>
            </a:r>
            <a:r>
              <a:rPr lang="ru-RU" b="1" dirty="0">
                <a:solidFill>
                  <a:srgbClr val="000000"/>
                </a:solidFill>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540385" algn="just">
              <a:spcAft>
                <a:spcPts val="0"/>
              </a:spcAft>
            </a:pPr>
            <a:endParaRPr lang="ru-RU" dirty="0" smtClean="0">
              <a:solidFill>
                <a:srgbClr val="000000"/>
              </a:solidFill>
              <a:highlight>
                <a:srgbClr val="FFFF00"/>
              </a:highlight>
              <a:latin typeface="Times New Roman" panose="02020603050405020304" pitchFamily="18" charset="0"/>
              <a:ea typeface="Times New Roman" panose="02020603050405020304" pitchFamily="18" charset="0"/>
            </a:endParaRPr>
          </a:p>
          <a:p>
            <a:pPr indent="540385" algn="just">
              <a:spcAft>
                <a:spcPts val="0"/>
              </a:spcAft>
            </a:pPr>
            <a:r>
              <a:rPr lang="ru-RU" dirty="0" err="1" smtClean="0">
                <a:solidFill>
                  <a:srgbClr val="000000"/>
                </a:solidFill>
                <a:highlight>
                  <a:srgbClr val="FFFF00"/>
                </a:highlight>
                <a:latin typeface="Times New Roman" panose="02020603050405020304" pitchFamily="18" charset="0"/>
                <a:ea typeface="Times New Roman" panose="02020603050405020304" pitchFamily="18" charset="0"/>
              </a:rPr>
              <a:t>хотин-қизлар</a:t>
            </a:r>
            <a:r>
              <a:rPr lang="ru-RU" dirty="0" smtClean="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ва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эркаклар</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никоҳ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тузишининг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ихтиёрийлигига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мажбурий</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ва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эрта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никоҳларга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йўл</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қўйилмаслигига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ru-RU" dirty="0">
                <a:solidFill>
                  <a:srgbClr val="000000"/>
                </a:solidFill>
                <a:highlight>
                  <a:srgbClr val="FFFF00"/>
                </a:highlight>
                <a:latin typeface="Times New Roman" panose="02020603050405020304" pitchFamily="18" charset="0"/>
                <a:ea typeface="Times New Roman" panose="02020603050405020304" pitchFamily="18" charset="0"/>
              </a:rPr>
              <a:t>эр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ва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хотиннинг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шахсий</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ва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мулкий</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ҳуқуқ</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ҳамда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мажбуриятлари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тенглигига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оиланинг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ички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можароларини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ўзаро</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келишув</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бўйича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ҳал</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қилишга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уй</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меҳнатига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нисбатан</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хотин-қизлар</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ва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эркаклар</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ҳуқуқ</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ҳамда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мажбуриятларининг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тенглигига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540385" algn="just">
              <a:spcAft>
                <a:spcPts val="0"/>
              </a:spcAft>
            </a:pPr>
            <a:endParaRPr lang="ru-RU" dirty="0" smtClean="0">
              <a:solidFill>
                <a:srgbClr val="000000"/>
              </a:solidFill>
              <a:highlight>
                <a:srgbClr val="00FF00"/>
              </a:highlight>
              <a:latin typeface="Times New Roman" panose="02020603050405020304" pitchFamily="18" charset="0"/>
              <a:ea typeface="Times New Roman" panose="02020603050405020304" pitchFamily="18" charset="0"/>
            </a:endParaRPr>
          </a:p>
          <a:p>
            <a:pPr indent="540385" algn="just">
              <a:spcAft>
                <a:spcPts val="0"/>
              </a:spcAft>
            </a:pPr>
            <a:r>
              <a:rPr lang="ru-RU" dirty="0" err="1" smtClean="0">
                <a:solidFill>
                  <a:srgbClr val="000000"/>
                </a:solidFill>
                <a:highlight>
                  <a:srgbClr val="00FF00"/>
                </a:highlight>
                <a:latin typeface="Times New Roman" panose="02020603050405020304" pitchFamily="18" charset="0"/>
                <a:ea typeface="Times New Roman" panose="02020603050405020304" pitchFamily="18" charset="0"/>
              </a:rPr>
              <a:t>Ота-оналар</a:t>
            </a:r>
            <a:r>
              <a:rPr lang="ru-RU" dirty="0" smtClean="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кичик</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ёшдаги</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болаларни</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ногиронлиги</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бўлган</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оила</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аъзоларини</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парваришлаш</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бўйича</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нафақалар</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олишда</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тенг</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ҳуқуқларга</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эга</a:t>
            </a:r>
            <a:r>
              <a:rPr lang="ru-RU" dirty="0">
                <a:solidFill>
                  <a:srgbClr val="000000"/>
                </a:solidFill>
                <a:highlight>
                  <a:srgbClr val="00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00FF00"/>
                </a:highlight>
                <a:latin typeface="Times New Roman" panose="02020603050405020304" pitchFamily="18" charset="0"/>
                <a:ea typeface="Times New Roman" panose="02020603050405020304" pitchFamily="18" charset="0"/>
              </a:rPr>
              <a:t>бўлади</a:t>
            </a:r>
            <a:r>
              <a:rPr lang="ru-RU" dirty="0">
                <a:solidFill>
                  <a:srgbClr val="000000"/>
                </a:solidFill>
                <a:highlight>
                  <a:srgbClr val="00FF00"/>
                </a:highlight>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481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712968" cy="1938992"/>
          </a:xfrm>
          <a:prstGeom prst="rect">
            <a:avLst/>
          </a:prstGeom>
        </p:spPr>
        <p:txBody>
          <a:bodyPr wrap="square">
            <a:spAutoFit/>
          </a:bodyPr>
          <a:lstStyle/>
          <a:p>
            <a:pPr algn="ctr"/>
            <a:endParaRPr lang="uz-Cyrl-UZ" b="1" cap="all" dirty="0" smtClean="0">
              <a:solidFill>
                <a:srgbClr val="000080"/>
              </a:solidFill>
              <a:latin typeface="Times New Roman" panose="02020603050405020304" pitchFamily="18" charset="0"/>
              <a:ea typeface="Times New Roman" panose="02020603050405020304" pitchFamily="18" charset="0"/>
            </a:endParaRPr>
          </a:p>
          <a:p>
            <a:pPr algn="ctr"/>
            <a:r>
              <a:rPr lang="uz-Cyrl-UZ" b="1" cap="all" dirty="0" smtClean="0">
                <a:solidFill>
                  <a:srgbClr val="000080"/>
                </a:solidFill>
                <a:latin typeface="Times New Roman" panose="02020603050405020304" pitchFamily="18" charset="0"/>
                <a:ea typeface="Times New Roman" panose="02020603050405020304" pitchFamily="18" charset="0"/>
              </a:rPr>
              <a:t>Хотин-қизлар </a:t>
            </a:r>
            <a:r>
              <a:rPr lang="uz-Cyrl-UZ" b="1" cap="all" dirty="0">
                <a:solidFill>
                  <a:srgbClr val="000080"/>
                </a:solidFill>
                <a:latin typeface="Times New Roman" panose="02020603050405020304" pitchFamily="18" charset="0"/>
                <a:ea typeface="Times New Roman" panose="02020603050405020304" pitchFamily="18" charset="0"/>
              </a:rPr>
              <a:t>ва эркаклар учун тенг ҳуқуқ ҳамда имкониятлар кафолатлари </a:t>
            </a:r>
            <a:r>
              <a:rPr lang="uz-Cyrl-UZ" b="1" cap="all" dirty="0" smtClean="0">
                <a:solidFill>
                  <a:srgbClr val="000080"/>
                </a:solidFill>
                <a:latin typeface="Times New Roman" panose="02020603050405020304" pitchFamily="18" charset="0"/>
                <a:ea typeface="Times New Roman" panose="02020603050405020304" pitchFamily="18" charset="0"/>
              </a:rPr>
              <a:t>тўғрисида </a:t>
            </a:r>
            <a:r>
              <a:rPr lang="uz-Cyrl-UZ" cap="all" dirty="0" smtClean="0">
                <a:solidFill>
                  <a:srgbClr val="000080"/>
                </a:solidFill>
                <a:latin typeface="Times New Roman" panose="02020603050405020304" pitchFamily="18" charset="0"/>
                <a:ea typeface="Times New Roman" panose="02020603050405020304" pitchFamily="18" charset="0"/>
              </a:rPr>
              <a:t>Қонун</a:t>
            </a:r>
            <a:endParaRPr lang="ru-RU" dirty="0">
              <a:latin typeface="Times New Roman" panose="02020603050405020304" pitchFamily="18" charset="0"/>
              <a:ea typeface="Times New Roman" panose="02020603050405020304" pitchFamily="18" charset="0"/>
            </a:endParaRPr>
          </a:p>
          <a:p>
            <a:pPr algn="ctr">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2019 </a:t>
            </a:r>
            <a:r>
              <a:rPr lang="ru-RU" sz="1600" dirty="0" err="1">
                <a:solidFill>
                  <a:srgbClr val="000000"/>
                </a:solidFill>
                <a:latin typeface="Times New Roman" panose="02020603050405020304" pitchFamily="18" charset="0"/>
                <a:ea typeface="Times New Roman" panose="02020603050405020304" pitchFamily="18" charset="0"/>
              </a:rPr>
              <a:t>йил</a:t>
            </a:r>
            <a:r>
              <a:rPr lang="ru-RU" sz="1600" dirty="0">
                <a:solidFill>
                  <a:srgbClr val="000000"/>
                </a:solidFill>
                <a:latin typeface="Times New Roman" panose="02020603050405020304" pitchFamily="18" charset="0"/>
                <a:ea typeface="Times New Roman" panose="02020603050405020304" pitchFamily="18" charset="0"/>
              </a:rPr>
              <a:t> 2 сентябрь,</a:t>
            </a:r>
            <a:endParaRPr lang="ru-RU" dirty="0">
              <a:latin typeface="Times New Roman" panose="02020603050405020304" pitchFamily="18" charset="0"/>
              <a:ea typeface="Times New Roman" panose="02020603050405020304" pitchFamily="18" charset="0"/>
            </a:endParaRPr>
          </a:p>
          <a:p>
            <a:pPr algn="ctr">
              <a:spcAft>
                <a:spcPts val="0"/>
              </a:spcAft>
            </a:pPr>
            <a:r>
              <a:rPr lang="ru-RU" sz="1600" dirty="0" smtClean="0">
                <a:solidFill>
                  <a:srgbClr val="000000"/>
                </a:solidFill>
                <a:latin typeface="Times New Roman" panose="02020603050405020304" pitchFamily="18" charset="0"/>
                <a:ea typeface="Times New Roman" panose="02020603050405020304" pitchFamily="18" charset="0"/>
              </a:rPr>
              <a:t>ЎРҚ-562-сон</a:t>
            </a:r>
          </a:p>
          <a:p>
            <a:pPr algn="ctr">
              <a:spcAft>
                <a:spcPts val="0"/>
              </a:spcAft>
            </a:pPr>
            <a:endParaRPr lang="uz-Cyrl-UZ" sz="1600" dirty="0">
              <a:solidFill>
                <a:srgbClr val="000000"/>
              </a:solidFill>
              <a:latin typeface="Times New Roman" panose="02020603050405020304" pitchFamily="18" charset="0"/>
              <a:ea typeface="Times New Roman" panose="02020603050405020304" pitchFamily="18" charset="0"/>
            </a:endParaRPr>
          </a:p>
          <a:p>
            <a:pPr algn="ctr">
              <a:spcAft>
                <a:spcPts val="0"/>
              </a:spcAft>
            </a:pPr>
            <a:endParaRPr lang="ru-RU" dirty="0">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755576" y="1700808"/>
            <a:ext cx="7992888" cy="3416320"/>
          </a:xfrm>
          <a:prstGeom prst="rect">
            <a:avLst/>
          </a:prstGeom>
        </p:spPr>
        <p:txBody>
          <a:bodyPr wrap="square">
            <a:spAutoFit/>
          </a:bodyPr>
          <a:lstStyle/>
          <a:p>
            <a:pPr indent="540385" algn="just">
              <a:spcAft>
                <a:spcPts val="0"/>
              </a:spcAft>
            </a:pPr>
            <a:endParaRPr lang="ru-RU" b="1" dirty="0" smtClean="0">
              <a:solidFill>
                <a:srgbClr val="000080"/>
              </a:solidFill>
              <a:latin typeface="Times New Roman" panose="02020603050405020304" pitchFamily="18" charset="0"/>
              <a:ea typeface="Times New Roman" panose="02020603050405020304" pitchFamily="18" charset="0"/>
            </a:endParaRPr>
          </a:p>
          <a:p>
            <a:pPr indent="540385" algn="just">
              <a:spcAft>
                <a:spcPts val="0"/>
              </a:spcAft>
            </a:pPr>
            <a:r>
              <a:rPr lang="ru-RU" b="1" dirty="0" smtClean="0">
                <a:solidFill>
                  <a:srgbClr val="000080"/>
                </a:solidFill>
                <a:latin typeface="Times New Roman" panose="02020603050405020304" pitchFamily="18" charset="0"/>
                <a:ea typeface="Times New Roman" panose="02020603050405020304" pitchFamily="18" charset="0"/>
              </a:rPr>
              <a:t>28-модда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Жинс</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бўйича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бевосита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ёки</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билвосита</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камситиш</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фактлари</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устидан</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шикоят</a:t>
            </a:r>
            <a:r>
              <a:rPr lang="ru-RU" b="1" dirty="0">
                <a:solidFill>
                  <a:srgbClr val="000080"/>
                </a:solidFill>
                <a:latin typeface="Times New Roman" panose="02020603050405020304" pitchFamily="18" charset="0"/>
                <a:ea typeface="Times New Roman" panose="02020603050405020304" pitchFamily="18" charset="0"/>
              </a:rPr>
              <a:t> </a:t>
            </a:r>
            <a:r>
              <a:rPr lang="ru-RU" b="1" dirty="0" err="1">
                <a:solidFill>
                  <a:srgbClr val="000080"/>
                </a:solidFill>
                <a:latin typeface="Times New Roman" panose="02020603050405020304" pitchFamily="18" charset="0"/>
                <a:ea typeface="Times New Roman" panose="02020603050405020304" pitchFamily="18" charset="0"/>
              </a:rPr>
              <a:t>қилиш</a:t>
            </a:r>
            <a:endParaRPr lang="ru-RU" dirty="0">
              <a:latin typeface="Times New Roman" panose="02020603050405020304" pitchFamily="18" charset="0"/>
              <a:ea typeface="Times New Roman" panose="02020603050405020304" pitchFamily="18" charset="0"/>
            </a:endParaRPr>
          </a:p>
          <a:p>
            <a:pPr indent="540385" algn="just">
              <a:spcAft>
                <a:spcPts val="0"/>
              </a:spcAft>
            </a:pPr>
            <a:endParaRPr lang="ru-RU" dirty="0" smtClean="0">
              <a:solidFill>
                <a:srgbClr val="000000"/>
              </a:solidFill>
              <a:latin typeface="Times New Roman" panose="02020603050405020304" pitchFamily="18" charset="0"/>
              <a:ea typeface="Times New Roman" panose="02020603050405020304" pitchFamily="18" charset="0"/>
            </a:endParaRPr>
          </a:p>
          <a:p>
            <a:pPr indent="540385" algn="just">
              <a:spcAft>
                <a:spcPts val="0"/>
              </a:spcAft>
            </a:pPr>
            <a:r>
              <a:rPr lang="ru-RU" dirty="0" err="1" smtClean="0">
                <a:solidFill>
                  <a:srgbClr val="000000"/>
                </a:solidFill>
                <a:latin typeface="Times New Roman" panose="02020603050405020304" pitchFamily="18" charset="0"/>
                <a:ea typeface="Times New Roman" panose="02020603050405020304" pitchFamily="18" charset="0"/>
              </a:rPr>
              <a:t>Агар</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шахс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ўзини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жинс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бўйича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бевосита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ёки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билвосита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камситишга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дучор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этилган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деб</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ҳисобласа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ваколатли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органларга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ёки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судга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мурожаат</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қилиш</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ҳуқуқига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эга</a:t>
            </a:r>
            <a:r>
              <a:rPr lang="ru-RU" dirty="0">
                <a:solidFill>
                  <a:srgbClr val="000000"/>
                </a:solidFill>
                <a:latin typeface="Times New Roman" panose="02020603050405020304" pitchFamily="18" charset="0"/>
                <a:ea typeface="Times New Roman" panose="02020603050405020304" pitchFamily="18" charset="0"/>
              </a:rPr>
              <a:t>. Бунда </a:t>
            </a:r>
            <a:r>
              <a:rPr lang="ru-RU" dirty="0" err="1">
                <a:solidFill>
                  <a:srgbClr val="000000"/>
                </a:solidFill>
                <a:latin typeface="Times New Roman" panose="02020603050405020304" pitchFamily="18" charset="0"/>
                <a:ea typeface="Times New Roman" panose="02020603050405020304" pitchFamily="18" charset="0"/>
              </a:rPr>
              <a:t>жинс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бўйича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бевосита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ёки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билвосита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камситишга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дучор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этилган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шахсдан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7030A0"/>
                </a:solidFill>
                <a:latin typeface="Times New Roman" panose="02020603050405020304" pitchFamily="18" charset="0"/>
                <a:ea typeface="Times New Roman" panose="02020603050405020304" pitchFamily="18" charset="0"/>
              </a:rPr>
              <a:t>давлат</a:t>
            </a:r>
            <a:r>
              <a:rPr lang="ru-RU" dirty="0">
                <a:solidFill>
                  <a:srgbClr val="7030A0"/>
                </a:solidFill>
                <a:latin typeface="Times New Roman" panose="02020603050405020304" pitchFamily="18" charset="0"/>
                <a:ea typeface="Times New Roman" panose="02020603050405020304" pitchFamily="18" charset="0"/>
              </a:rPr>
              <a:t> </a:t>
            </a:r>
            <a:r>
              <a:rPr lang="ru-RU" dirty="0" err="1">
                <a:solidFill>
                  <a:srgbClr val="7030A0"/>
                </a:solidFill>
                <a:latin typeface="Times New Roman" panose="02020603050405020304" pitchFamily="18" charset="0"/>
                <a:ea typeface="Times New Roman" panose="02020603050405020304" pitchFamily="18" charset="0"/>
              </a:rPr>
              <a:t>божи</a:t>
            </a:r>
            <a:r>
              <a:rPr lang="ru-RU" dirty="0">
                <a:solidFill>
                  <a:srgbClr val="7030A0"/>
                </a:solidFill>
                <a:latin typeface="Times New Roman" panose="02020603050405020304" pitchFamily="18" charset="0"/>
                <a:ea typeface="Times New Roman" panose="02020603050405020304" pitchFamily="18" charset="0"/>
              </a:rPr>
              <a:t> </a:t>
            </a:r>
            <a:r>
              <a:rPr lang="ru-RU" dirty="0" err="1">
                <a:solidFill>
                  <a:srgbClr val="7030A0"/>
                </a:solidFill>
                <a:latin typeface="Times New Roman" panose="02020603050405020304" pitchFamily="18" charset="0"/>
                <a:ea typeface="Times New Roman" panose="02020603050405020304" pitchFamily="18" charset="0"/>
              </a:rPr>
              <a:t>ундирилмайди</a:t>
            </a:r>
            <a:r>
              <a:rPr lang="ru-RU" dirty="0">
                <a:solidFill>
                  <a:srgbClr val="7030A0"/>
                </a:solidFill>
                <a:latin typeface="Times New Roman" panose="02020603050405020304" pitchFamily="18" charset="0"/>
                <a:ea typeface="Times New Roman" panose="02020603050405020304" pitchFamily="18" charset="0"/>
              </a:rPr>
              <a:t>.</a:t>
            </a:r>
          </a:p>
          <a:p>
            <a:pPr indent="540385" algn="just">
              <a:spcAft>
                <a:spcPts val="0"/>
              </a:spcAft>
            </a:pPr>
            <a:r>
              <a:rPr lang="ru-RU" dirty="0">
                <a:solidFill>
                  <a:srgbClr val="000000"/>
                </a:solidFill>
                <a:highlight>
                  <a:srgbClr val="FFFF00"/>
                </a:highlight>
                <a:latin typeface="Times New Roman" panose="02020603050405020304" pitchFamily="18" charset="0"/>
                <a:ea typeface="Times New Roman" panose="02020603050405020304" pitchFamily="18" charset="0"/>
              </a:rPr>
              <a:t>Хотин-</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қизлар</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ва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эркакларнинг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тенг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ҳуқуқлилиги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бузилганлиги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тўғрисидаги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ишларни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судларда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кўриш</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чоғида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адвокатлар</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томонидан</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кўрсатиладиган</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юридик</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хизматларга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ҳақ</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тўлаш</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қонунчиликда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белгиланган</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тартибда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уларнинг</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хоҳишига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кўра</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давлат</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ҳисобидан</a:t>
            </a:r>
            <a:r>
              <a:rPr lang="ru-RU" dirty="0">
                <a:solidFill>
                  <a:srgbClr val="000000"/>
                </a:solidFill>
                <a:highlight>
                  <a:srgbClr val="FFFF00"/>
                </a:highlight>
                <a:latin typeface="Times New Roman" panose="02020603050405020304" pitchFamily="18" charset="0"/>
                <a:ea typeface="Times New Roman" panose="02020603050405020304" pitchFamily="18" charset="0"/>
              </a:rPr>
              <a:t> </a:t>
            </a:r>
            <a:r>
              <a:rPr lang="ru-RU" dirty="0" err="1">
                <a:solidFill>
                  <a:srgbClr val="000000"/>
                </a:solidFill>
                <a:highlight>
                  <a:srgbClr val="FFFF00"/>
                </a:highlight>
                <a:latin typeface="Times New Roman" panose="02020603050405020304" pitchFamily="18" charset="0"/>
                <a:ea typeface="Times New Roman" panose="02020603050405020304" pitchFamily="18" charset="0"/>
              </a:rPr>
              <a:t>қопланади</a:t>
            </a:r>
            <a:r>
              <a:rPr lang="ru-RU" dirty="0">
                <a:solidFill>
                  <a:srgbClr val="000000"/>
                </a:solidFill>
                <a:highlight>
                  <a:srgbClr val="FFFF00"/>
                </a:highlight>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180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76672"/>
            <a:ext cx="8712968" cy="5293757"/>
          </a:xfrm>
          <a:prstGeom prst="rect">
            <a:avLst/>
          </a:prstGeom>
        </p:spPr>
        <p:txBody>
          <a:bodyPr wrap="square">
            <a:spAutoFit/>
          </a:bodyPr>
          <a:lstStyle/>
          <a:p>
            <a:pPr algn="ctr"/>
            <a:r>
              <a:rPr lang="uz-Cyrl-UZ" b="1" cap="all" dirty="0" smtClean="0">
                <a:solidFill>
                  <a:srgbClr val="000080"/>
                </a:solidFill>
                <a:latin typeface="Times New Roman" panose="02020603050405020304" pitchFamily="18" charset="0"/>
                <a:ea typeface="Times New Roman" panose="02020603050405020304" pitchFamily="18" charset="0"/>
              </a:rPr>
              <a:t>Хотин-қизларни </a:t>
            </a:r>
            <a:r>
              <a:rPr lang="uz-Cyrl-UZ" b="1" cap="all" dirty="0">
                <a:solidFill>
                  <a:srgbClr val="000080"/>
                </a:solidFill>
                <a:latin typeface="Times New Roman" panose="02020603050405020304" pitchFamily="18" charset="0"/>
                <a:ea typeface="Times New Roman" panose="02020603050405020304" pitchFamily="18" charset="0"/>
              </a:rPr>
              <a:t>тазйиқ ва зўравонликдан ҳимоя қилиш </a:t>
            </a:r>
            <a:r>
              <a:rPr lang="uz-Cyrl-UZ" b="1" cap="all" dirty="0" smtClean="0">
                <a:solidFill>
                  <a:srgbClr val="000080"/>
                </a:solidFill>
                <a:latin typeface="Times New Roman" panose="02020603050405020304" pitchFamily="18" charset="0"/>
                <a:ea typeface="Times New Roman" panose="02020603050405020304" pitchFamily="18" charset="0"/>
              </a:rPr>
              <a:t>тўғрисида </a:t>
            </a:r>
            <a:r>
              <a:rPr lang="uz-Cyrl-UZ" cap="all" dirty="0" smtClean="0">
                <a:solidFill>
                  <a:srgbClr val="000080"/>
                </a:solidFill>
                <a:latin typeface="Times New Roman" panose="02020603050405020304" pitchFamily="18" charset="0"/>
                <a:ea typeface="Times New Roman" panose="02020603050405020304" pitchFamily="18" charset="0"/>
              </a:rPr>
              <a:t>Қонун</a:t>
            </a:r>
            <a:endParaRPr lang="ru-RU" dirty="0">
              <a:latin typeface="Times New Roman" panose="02020603050405020304" pitchFamily="18" charset="0"/>
              <a:ea typeface="Times New Roman" panose="02020603050405020304" pitchFamily="18" charset="0"/>
            </a:endParaRPr>
          </a:p>
          <a:p>
            <a:pPr algn="ctr">
              <a:spcAft>
                <a:spcPts val="0"/>
              </a:spcAft>
            </a:pPr>
            <a:endParaRPr lang="ru-RU" dirty="0">
              <a:latin typeface="Times New Roman" panose="02020603050405020304" pitchFamily="18" charset="0"/>
              <a:ea typeface="Times New Roman" panose="02020603050405020304" pitchFamily="18" charset="0"/>
            </a:endParaRPr>
          </a:p>
          <a:p>
            <a:pPr algn="ctr">
              <a:spcAft>
                <a:spcPts val="0"/>
              </a:spcAft>
            </a:pPr>
            <a:r>
              <a:rPr lang="uz-Cyrl-UZ" sz="1600" dirty="0">
                <a:solidFill>
                  <a:srgbClr val="000000"/>
                </a:solidFill>
                <a:latin typeface="Times New Roman" panose="02020603050405020304" pitchFamily="18" charset="0"/>
                <a:ea typeface="Times New Roman" panose="02020603050405020304" pitchFamily="18" charset="0"/>
              </a:rPr>
              <a:t>2019 йил 2 сентябрь,</a:t>
            </a:r>
            <a:endParaRPr lang="ru-RU" dirty="0">
              <a:latin typeface="Times New Roman" panose="02020603050405020304" pitchFamily="18" charset="0"/>
              <a:ea typeface="Times New Roman" panose="02020603050405020304" pitchFamily="18" charset="0"/>
            </a:endParaRPr>
          </a:p>
          <a:p>
            <a:pPr algn="ctr">
              <a:spcAft>
                <a:spcPts val="0"/>
              </a:spcAft>
            </a:pPr>
            <a:r>
              <a:rPr lang="ru-RU" sz="1600" dirty="0">
                <a:solidFill>
                  <a:srgbClr val="000000"/>
                </a:solidFill>
                <a:latin typeface="Times New Roman" panose="02020603050405020304" pitchFamily="18" charset="0"/>
                <a:ea typeface="Times New Roman" panose="02020603050405020304" pitchFamily="18" charset="0"/>
              </a:rPr>
              <a:t>ЎРҚ-561-сон</a:t>
            </a:r>
            <a:endParaRPr lang="ru-RU" dirty="0">
              <a:latin typeface="Times New Roman" panose="02020603050405020304" pitchFamily="18" charset="0"/>
              <a:ea typeface="Times New Roman" panose="02020603050405020304" pitchFamily="18" charset="0"/>
            </a:endParaRPr>
          </a:p>
          <a:p>
            <a:pPr algn="ctr">
              <a:spcAft>
                <a:spcPts val="0"/>
              </a:spcAft>
            </a:pPr>
            <a:r>
              <a:rPr lang="uz-Cyrl-UZ" b="1" cap="all" dirty="0">
                <a:solidFill>
                  <a:srgbClr val="00008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uz-Cyrl-UZ" b="1" dirty="0">
                <a:solidFill>
                  <a:srgbClr val="000080"/>
                </a:solidFill>
                <a:latin typeface="Times New Roman" panose="02020603050405020304" pitchFamily="18" charset="0"/>
                <a:ea typeface="Times New Roman" panose="02020603050405020304" pitchFamily="18" charset="0"/>
              </a:rPr>
              <a:t>17-модда. Тазйиқ ва зўравонликдан жабрланувчини хабардор қилиш</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uz-Cyrl-UZ" dirty="0">
                <a:solidFill>
                  <a:srgbClr val="000000"/>
                </a:solidFill>
                <a:highlight>
                  <a:srgbClr val="00FFFF"/>
                </a:highlight>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uz-Cyrl-UZ" dirty="0">
                <a:solidFill>
                  <a:srgbClr val="000000"/>
                </a:solidFill>
                <a:highlight>
                  <a:srgbClr val="00FFFF"/>
                </a:highlight>
                <a:latin typeface="Times New Roman" panose="02020603050405020304" pitchFamily="18" charset="0"/>
                <a:ea typeface="Times New Roman" panose="02020603050405020304" pitchFamily="18" charset="0"/>
              </a:rPr>
              <a:t>Жазони ижро этиш муассасалари тазйиқ ва зўравонликдан жабрланганга унга нисбатан зўравонлик содир этган шахс жазони ижро этиш жойидан озод этилганлиги, озодликдан маҳрум қилиш жойидан ташқарига қисқа муддатга чиқарилганлиги ёки қочиб кетганлиги ҳақида зудлик билан хабар беради.</a:t>
            </a:r>
            <a:endParaRPr lang="ru-RU" dirty="0">
              <a:latin typeface="Times New Roman" panose="02020603050405020304" pitchFamily="18" charset="0"/>
              <a:ea typeface="Times New Roman" panose="02020603050405020304" pitchFamily="18" charset="0"/>
            </a:endParaRPr>
          </a:p>
          <a:p>
            <a:pPr indent="540385" algn="just">
              <a:spcAft>
                <a:spcPts val="0"/>
              </a:spcAft>
            </a:pPr>
            <a:endParaRPr lang="uz-Cyrl-UZ" b="1" dirty="0" smtClean="0">
              <a:solidFill>
                <a:srgbClr val="000080"/>
              </a:solidFill>
              <a:highlight>
                <a:srgbClr val="FFFF00"/>
              </a:highlight>
              <a:latin typeface="Times New Roman" panose="02020603050405020304" pitchFamily="18" charset="0"/>
              <a:ea typeface="Times New Roman" panose="02020603050405020304" pitchFamily="18" charset="0"/>
            </a:endParaRPr>
          </a:p>
          <a:p>
            <a:pPr indent="540385" algn="just">
              <a:spcAft>
                <a:spcPts val="0"/>
              </a:spcAft>
            </a:pPr>
            <a:r>
              <a:rPr lang="uz-Cyrl-UZ" b="1" dirty="0" smtClean="0">
                <a:solidFill>
                  <a:srgbClr val="000080"/>
                </a:solidFill>
                <a:highlight>
                  <a:srgbClr val="FFFF00"/>
                </a:highlight>
                <a:latin typeface="Times New Roman" panose="02020603050405020304" pitchFamily="18" charset="0"/>
                <a:ea typeface="Times New Roman" panose="02020603050405020304" pitchFamily="18" charset="0"/>
              </a:rPr>
              <a:t>31-модда</a:t>
            </a:r>
            <a:r>
              <a:rPr lang="uz-Cyrl-UZ" b="1" dirty="0">
                <a:solidFill>
                  <a:srgbClr val="000080"/>
                </a:solidFill>
                <a:highlight>
                  <a:srgbClr val="FFFF00"/>
                </a:highlight>
                <a:latin typeface="Times New Roman" panose="02020603050405020304" pitchFamily="18" charset="0"/>
                <a:ea typeface="Times New Roman" panose="02020603050405020304" pitchFamily="18" charset="0"/>
              </a:rPr>
              <a:t>. Хотин-қизларни тазйиқ ва зўравонликдан ҳимоя қилиш чора-тадбирларини молиялаштириш</a:t>
            </a:r>
            <a:endParaRPr lang="ru-RU" dirty="0">
              <a:latin typeface="Times New Roman" panose="02020603050405020304" pitchFamily="18" charset="0"/>
              <a:ea typeface="Times New Roman" panose="02020603050405020304" pitchFamily="18" charset="0"/>
            </a:endParaRPr>
          </a:p>
          <a:p>
            <a:pPr indent="540385" algn="just">
              <a:spcAft>
                <a:spcPts val="0"/>
              </a:spcAft>
            </a:pPr>
            <a:r>
              <a:rPr lang="uz-Cyrl-UZ" dirty="0" smtClean="0">
                <a:solidFill>
                  <a:srgbClr val="000000"/>
                </a:solidFill>
                <a:highlight>
                  <a:srgbClr val="FFFF00"/>
                </a:highlight>
                <a:latin typeface="Times New Roman" panose="02020603050405020304" pitchFamily="18" charset="0"/>
                <a:ea typeface="Times New Roman" panose="02020603050405020304" pitchFamily="18" charset="0"/>
              </a:rPr>
              <a:t>Хотин-қизларни </a:t>
            </a:r>
            <a:r>
              <a:rPr lang="uz-Cyrl-UZ" dirty="0">
                <a:solidFill>
                  <a:srgbClr val="000000"/>
                </a:solidFill>
                <a:highlight>
                  <a:srgbClr val="FFFF00"/>
                </a:highlight>
                <a:latin typeface="Times New Roman" panose="02020603050405020304" pitchFamily="18" charset="0"/>
                <a:ea typeface="Times New Roman" panose="02020603050405020304" pitchFamily="18" charset="0"/>
              </a:rPr>
              <a:t>тазйиқ ва зўравонликдан ҳимоя қилиш чора-тадбирларини молиялаштириш тегишли ваколатли органлар ҳамда ташкилотларнинг маблағлари, юридик ва жисмоний шахсларнинг ажратмалари ҳамда қонунчиликда тақиқланмаган бошқа манбалар ҳисобидан амалга оширилади.</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0449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632848" cy="1231106"/>
          </a:xfrm>
          <a:prstGeom prst="rect">
            <a:avLst/>
          </a:prstGeom>
        </p:spPr>
        <p:txBody>
          <a:bodyPr wrap="square">
            <a:spAutoFit/>
          </a:bodyPr>
          <a:lstStyle/>
          <a:p>
            <a:pPr algn="just"/>
            <a:r>
              <a:rPr lang="uz-Cyrl-UZ" sz="2000" b="1" dirty="0">
                <a:latin typeface="Times New Roman" panose="02020603050405020304" pitchFamily="18" charset="0"/>
                <a:ea typeface="Times New Roman" panose="02020603050405020304" pitchFamily="18" charset="0"/>
              </a:rPr>
              <a:t>	“Доха” декларацияси.</a:t>
            </a:r>
            <a:r>
              <a:rPr lang="uz-Cyrl-UZ" sz="2000" dirty="0">
                <a:latin typeface="Times New Roman" panose="02020603050405020304" pitchFamily="18" charset="0"/>
                <a:ea typeface="Times New Roman" panose="02020603050405020304" pitchFamily="18" charset="0"/>
              </a:rPr>
              <a:t>  </a:t>
            </a:r>
            <a:r>
              <a:rPr lang="uz-Cyrl-UZ" dirty="0">
                <a:latin typeface="Times New Roman" panose="02020603050405020304" pitchFamily="18" charset="0"/>
                <a:ea typeface="Times New Roman" panose="02020603050405020304" pitchFamily="18" charset="0"/>
              </a:rPr>
              <a:t>2015 йилда Бирлашган Миллатлар Ташкилотининг жиноят ва ҳуқуқбузарликнинг олдини олиш бўйича 30-Конгрессида қабул қилинган ташкилот. </a:t>
            </a:r>
            <a:r>
              <a:rPr lang="ru-RU" dirty="0">
                <a:latin typeface="Times New Roman" panose="02020603050405020304" pitchFamily="18" charset="0"/>
                <a:ea typeface="Times New Roman" panose="02020603050405020304" pitchFamily="18" charset="0"/>
              </a:rPr>
              <a:t>Бош </a:t>
            </a:r>
            <a:r>
              <a:rPr lang="ru-RU" dirty="0" err="1">
                <a:latin typeface="Times New Roman" panose="02020603050405020304" pitchFamily="18" charset="0"/>
                <a:ea typeface="Times New Roman" panose="02020603050405020304" pitchFamily="18" charset="0"/>
              </a:rPr>
              <a:t>Ассамблеясининг</a:t>
            </a:r>
            <a:r>
              <a:rPr lang="ru-RU" dirty="0">
                <a:latin typeface="Times New Roman" panose="02020603050405020304" pitchFamily="18" charset="0"/>
                <a:ea typeface="Times New Roman" panose="02020603050405020304" pitchFamily="18" charset="0"/>
              </a:rPr>
              <a:t> 70/174-сонли </a:t>
            </a:r>
            <a:r>
              <a:rPr lang="ru-RU" dirty="0" err="1">
                <a:latin typeface="Times New Roman" panose="02020603050405020304" pitchFamily="18" charset="0"/>
                <a:ea typeface="Times New Roman" panose="02020603050405020304" pitchFamily="18" charset="0"/>
              </a:rPr>
              <a:t>резолюцияси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билан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тасдиқланган</a:t>
            </a:r>
            <a:r>
              <a:rPr lang="ru-RU" dirty="0">
                <a:latin typeface="Times New Roman" panose="02020603050405020304" pitchFamily="18" charset="0"/>
                <a:ea typeface="Times New Roman" panose="02020603050405020304" pitchFamily="18" charset="0"/>
              </a:rPr>
              <a:t>. </a:t>
            </a:r>
            <a:endParaRPr lang="ru-RU" dirty="0"/>
          </a:p>
        </p:txBody>
      </p:sp>
      <p:sp>
        <p:nvSpPr>
          <p:cNvPr id="4" name="Прямоугольник 3"/>
          <p:cNvSpPr/>
          <p:nvPr/>
        </p:nvSpPr>
        <p:spPr>
          <a:xfrm>
            <a:off x="527303" y="2204864"/>
            <a:ext cx="7920880" cy="3416320"/>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n) принимать эффективные меры по защите прав человека незаконно ввезенных мигрантов, особенно женщин и детей и </a:t>
            </a:r>
            <a:r>
              <a:rPr lang="ru-RU" dirty="0">
                <a:highlight>
                  <a:srgbClr val="00FF00"/>
                </a:highlight>
                <a:latin typeface="Times New Roman" panose="02020603050405020304" pitchFamily="18" charset="0"/>
                <a:ea typeface="Times New Roman" panose="02020603050405020304" pitchFamily="18" charset="0"/>
              </a:rPr>
              <a:t>несопровождаемых</a:t>
            </a:r>
            <a:r>
              <a:rPr lang="ru-RU" dirty="0">
                <a:latin typeface="Times New Roman" panose="02020603050405020304" pitchFamily="18" charset="0"/>
                <a:ea typeface="Times New Roman" panose="02020603050405020304" pitchFamily="18" charset="0"/>
              </a:rPr>
              <a:t> детей мигрантов, в соответствии с обязательствами участников по Конвенции Организации Объединенных Наций против транснациональной организованной преступности и дополняющему ее Протоколу против незаконного ввоза мигрантов по суше, морю и воздуху, который предусматривает, что мигранты не должны подвергаться уголовному преследованию согласно Протоколу в силу только того обстоятельства, что они стали объектом незаконного ввоза, и по другим соответствующим международно-правовым документам, и делать все возможное для предупреждения дальнейшей потери жизни людей и привлечения виновных к ответственности;</a:t>
            </a:r>
          </a:p>
        </p:txBody>
      </p:sp>
    </p:spTree>
    <p:extLst>
      <p:ext uri="{BB962C8B-B14F-4D97-AF65-F5344CB8AC3E}">
        <p14:creationId xmlns:p14="http://schemas.microsoft.com/office/powerpoint/2010/main" val="86552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52736"/>
            <a:ext cx="7520940" cy="548640"/>
          </a:xfrm>
        </p:spPr>
        <p:txBody>
          <a:bodyPr/>
          <a:lstStyle/>
          <a:p>
            <a:pPr algn="ctr"/>
            <a:r>
              <a:rPr lang="ru-RU" sz="2400" b="1" dirty="0" smtClean="0">
                <a:latin typeface="Times New Roman" panose="02020603050405020304" pitchFamily="18" charset="0"/>
                <a:cs typeface="Times New Roman" panose="02020603050405020304" pitchFamily="18" charset="0"/>
              </a:rPr>
              <a:t>Бола </a:t>
            </a:r>
            <a:r>
              <a:rPr lang="ru-RU" sz="2400" b="1" dirty="0" err="1" smtClean="0">
                <a:latin typeface="Times New Roman" panose="02020603050405020304" pitchFamily="18" charset="0"/>
                <a:cs typeface="Times New Roman" panose="02020603050405020304" pitchFamily="18" charset="0"/>
              </a:rPr>
              <a:t>ҳуқуқлари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тўғрисидаги</a:t>
            </a:r>
            <a:r>
              <a:rPr lang="ru-RU" sz="2400" b="1" dirty="0" smtClean="0">
                <a:latin typeface="Times New Roman" panose="02020603050405020304" pitchFamily="18" charset="0"/>
                <a:cs typeface="Times New Roman" panose="02020603050405020304" pitchFamily="18" charset="0"/>
              </a:rPr>
              <a:t> Конвенция</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ru-RU" sz="1600" cap="none" dirty="0">
                <a:latin typeface="Times New Roman" panose="02020603050405020304" pitchFamily="18" charset="0"/>
                <a:cs typeface="Times New Roman" panose="02020603050405020304" pitchFamily="18" charset="0"/>
              </a:rPr>
              <a:t>(1989 </a:t>
            </a:r>
            <a:r>
              <a:rPr lang="ru-RU" sz="1600" cap="none" dirty="0" err="1">
                <a:latin typeface="Times New Roman" panose="02020603050405020304" pitchFamily="18" charset="0"/>
                <a:cs typeface="Times New Roman" panose="02020603050405020304" pitchFamily="18" charset="0"/>
              </a:rPr>
              <a:t>йил</a:t>
            </a:r>
            <a:r>
              <a:rPr lang="ru-RU" sz="1600" cap="none" dirty="0">
                <a:latin typeface="Times New Roman" panose="02020603050405020304" pitchFamily="18" charset="0"/>
                <a:cs typeface="Times New Roman" panose="02020603050405020304" pitchFamily="18" charset="0"/>
              </a:rPr>
              <a:t> 20 ноябрь</a:t>
            </a:r>
            <a:r>
              <a:rPr lang="ru-RU" sz="1600" cap="none" dirty="0" smtClean="0">
                <a:latin typeface="Times New Roman" panose="02020603050405020304" pitchFamily="18" charset="0"/>
                <a:cs typeface="Times New Roman" panose="02020603050405020304" pitchFamily="18" charset="0"/>
              </a:rPr>
              <a:t>)</a:t>
            </a:r>
            <a:br>
              <a:rPr lang="ru-RU" sz="1600" cap="none" dirty="0" smtClean="0">
                <a:latin typeface="Times New Roman" panose="02020603050405020304" pitchFamily="18" charset="0"/>
                <a:cs typeface="Times New Roman" panose="02020603050405020304" pitchFamily="18" charset="0"/>
              </a:rPr>
            </a:br>
            <a:r>
              <a:rPr lang="ru-RU" sz="1600" cap="none" dirty="0">
                <a:latin typeface="Times New Roman" panose="02020603050405020304" pitchFamily="18" charset="0"/>
                <a:cs typeface="Times New Roman" panose="02020603050405020304" pitchFamily="18" charset="0"/>
              </a:rPr>
              <a:t/>
            </a:r>
            <a:br>
              <a:rPr lang="ru-RU" sz="1600" cap="none" dirty="0">
                <a:latin typeface="Times New Roman" panose="02020603050405020304" pitchFamily="18" charset="0"/>
                <a:cs typeface="Times New Roman" panose="02020603050405020304" pitchFamily="18" charset="0"/>
              </a:rPr>
            </a:br>
            <a:r>
              <a:rPr lang="ru-RU" sz="2000" cap="none" dirty="0" err="1">
                <a:latin typeface="Times New Roman" panose="02020603050405020304" pitchFamily="18" charset="0"/>
                <a:cs typeface="Times New Roman" panose="02020603050405020304" pitchFamily="18" charset="0"/>
              </a:rPr>
              <a:t>Ўзбекистон</a:t>
            </a:r>
            <a:r>
              <a:rPr lang="ru-RU" sz="2000" cap="none" dirty="0">
                <a:latin typeface="Times New Roman" panose="02020603050405020304" pitchFamily="18" charset="0"/>
                <a:cs typeface="Times New Roman" panose="02020603050405020304" pitchFamily="18" charset="0"/>
              </a:rPr>
              <a:t> </a:t>
            </a:r>
            <a:r>
              <a:rPr lang="ru-RU" sz="2000" cap="none" dirty="0" err="1">
                <a:latin typeface="Times New Roman" panose="02020603050405020304" pitchFamily="18" charset="0"/>
                <a:cs typeface="Times New Roman" panose="02020603050405020304" pitchFamily="18" charset="0"/>
              </a:rPr>
              <a:t>Республикаси</a:t>
            </a:r>
            <a:r>
              <a:rPr lang="ru-RU" sz="2000" cap="none" dirty="0">
                <a:latin typeface="Times New Roman" panose="02020603050405020304" pitchFamily="18" charset="0"/>
                <a:cs typeface="Times New Roman" panose="02020603050405020304" pitchFamily="18" charset="0"/>
              </a:rPr>
              <a:t> Бола </a:t>
            </a:r>
            <a:r>
              <a:rPr lang="ru-RU" sz="2000" cap="none" dirty="0" err="1">
                <a:latin typeface="Times New Roman" panose="02020603050405020304" pitchFamily="18" charset="0"/>
                <a:cs typeface="Times New Roman" panose="02020603050405020304" pitchFamily="18" charset="0"/>
              </a:rPr>
              <a:t>ҳуқуқлари</a:t>
            </a:r>
            <a:r>
              <a:rPr lang="ru-RU" sz="2000" cap="none" dirty="0">
                <a:latin typeface="Times New Roman" panose="02020603050405020304" pitchFamily="18" charset="0"/>
                <a:cs typeface="Times New Roman" panose="02020603050405020304" pitchFamily="18" charset="0"/>
              </a:rPr>
              <a:t> </a:t>
            </a:r>
            <a:r>
              <a:rPr lang="ru-RU" sz="2000" cap="none" dirty="0" err="1">
                <a:latin typeface="Times New Roman" panose="02020603050405020304" pitchFamily="18" charset="0"/>
                <a:cs typeface="Times New Roman" panose="02020603050405020304" pitchFamily="18" charset="0"/>
              </a:rPr>
              <a:t>тўғрисидаги</a:t>
            </a:r>
            <a:r>
              <a:rPr lang="ru-RU" sz="2000" cap="none" dirty="0">
                <a:latin typeface="Times New Roman" panose="02020603050405020304" pitchFamily="18" charset="0"/>
                <a:cs typeface="Times New Roman" panose="02020603050405020304" pitchFamily="18" charset="0"/>
              </a:rPr>
              <a:t> </a:t>
            </a:r>
            <a:r>
              <a:rPr lang="ru-RU" sz="2000" cap="none" dirty="0" err="1">
                <a:latin typeface="Times New Roman" panose="02020603050405020304" pitchFamily="18" charset="0"/>
                <a:cs typeface="Times New Roman" panose="02020603050405020304" pitchFamily="18" charset="0"/>
              </a:rPr>
              <a:t>конвенцияни</a:t>
            </a:r>
            <a:r>
              <a:rPr lang="ru-RU" sz="2000" cap="none" dirty="0">
                <a:latin typeface="Times New Roman" panose="02020603050405020304" pitchFamily="18" charset="0"/>
                <a:cs typeface="Times New Roman" panose="02020603050405020304" pitchFamily="18" charset="0"/>
              </a:rPr>
              <a:t> 1992 </a:t>
            </a:r>
            <a:r>
              <a:rPr lang="ru-RU" sz="2000" cap="none" dirty="0" err="1">
                <a:latin typeface="Times New Roman" panose="02020603050405020304" pitchFamily="18" charset="0"/>
                <a:cs typeface="Times New Roman" panose="02020603050405020304" pitchFamily="18" charset="0"/>
              </a:rPr>
              <a:t>йил</a:t>
            </a:r>
            <a:r>
              <a:rPr lang="ru-RU" sz="2000" cap="none" dirty="0">
                <a:latin typeface="Times New Roman" panose="02020603050405020304" pitchFamily="18" charset="0"/>
                <a:cs typeface="Times New Roman" panose="02020603050405020304" pitchFamily="18" charset="0"/>
              </a:rPr>
              <a:t> 9 </a:t>
            </a:r>
            <a:r>
              <a:rPr lang="ru-RU" sz="2000" cap="none" dirty="0" err="1">
                <a:latin typeface="Times New Roman" panose="02020603050405020304" pitchFamily="18" charset="0"/>
                <a:cs typeface="Times New Roman" panose="02020603050405020304" pitchFamily="18" charset="0"/>
              </a:rPr>
              <a:t>декабрда</a:t>
            </a:r>
            <a:r>
              <a:rPr lang="ru-RU" sz="2000" cap="none" dirty="0">
                <a:latin typeface="Times New Roman" panose="02020603050405020304" pitchFamily="18" charset="0"/>
                <a:cs typeface="Times New Roman" panose="02020603050405020304" pitchFamily="18" charset="0"/>
              </a:rPr>
              <a:t>  ратификация </a:t>
            </a:r>
            <a:r>
              <a:rPr lang="ru-RU" sz="2000" cap="none" dirty="0" err="1">
                <a:latin typeface="Times New Roman" panose="02020603050405020304" pitchFamily="18" charset="0"/>
                <a:cs typeface="Times New Roman" panose="02020603050405020304" pitchFamily="18" charset="0"/>
              </a:rPr>
              <a:t>қилди</a:t>
            </a:r>
            <a:r>
              <a:rPr lang="ru-RU" sz="2000" cap="none"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971600" y="2996952"/>
            <a:ext cx="7520940" cy="3579849"/>
          </a:xfrm>
        </p:spPr>
        <p:txBody>
          <a:bodyPr/>
          <a:lstStyle/>
          <a:p>
            <a:pPr marL="0" indent="533400" algn="just"/>
            <a:r>
              <a:rPr lang="ru-RU" dirty="0">
                <a:latin typeface="Times New Roman" panose="02020603050405020304" pitchFamily="18" charset="0"/>
                <a:cs typeface="Times New Roman" panose="02020603050405020304" pitchFamily="18" charset="0"/>
              </a:rPr>
              <a:t>Бола </a:t>
            </a:r>
            <a:r>
              <a:rPr lang="ru-RU" dirty="0" err="1">
                <a:latin typeface="Times New Roman" panose="02020603050405020304" pitchFamily="18" charset="0"/>
                <a:cs typeface="Times New Roman" panose="02020603050405020304" pitchFamily="18" charset="0"/>
              </a:rPr>
              <a:t>ҳуқуқлари</a:t>
            </a:r>
            <a:r>
              <a:rPr lang="ru-RU" dirty="0">
                <a:latin typeface="Times New Roman" panose="02020603050405020304" pitchFamily="18" charset="0"/>
                <a:cs typeface="Times New Roman" panose="02020603050405020304" pitchFamily="18" charset="0"/>
              </a:rPr>
              <a:t> – </a:t>
            </a:r>
            <a:r>
              <a:rPr lang="ru-RU" b="0" dirty="0" err="1">
                <a:latin typeface="Times New Roman" panose="02020603050405020304" pitchFamily="18" charset="0"/>
                <a:cs typeface="Times New Roman" panose="02020603050405020304" pitchFamily="18" charset="0"/>
              </a:rPr>
              <a:t>болага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нисбатан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инсон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ҳуқуқлари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тоифаси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ирқи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жинси</a:t>
            </a:r>
            <a:r>
              <a:rPr lang="ru-RU" b="0" dirty="0">
                <a:latin typeface="Times New Roman" panose="02020603050405020304" pitchFamily="18" charset="0"/>
                <a:cs typeface="Times New Roman" panose="02020603050405020304" pitchFamily="18" charset="0"/>
              </a:rPr>
              <a:t>, </a:t>
            </a:r>
            <a:r>
              <a:rPr lang="ru-RU" b="0" dirty="0" smtClean="0">
                <a:latin typeface="Times New Roman" panose="02020603050405020304" pitchFamily="18" charset="0"/>
                <a:cs typeface="Times New Roman" panose="02020603050405020304" pitchFamily="18" charset="0"/>
              </a:rPr>
              <a:t>тили, </a:t>
            </a:r>
            <a:r>
              <a:rPr lang="ru-RU" b="0" dirty="0" err="1" smtClean="0">
                <a:latin typeface="Times New Roman" panose="02020603050405020304" pitchFamily="18" charset="0"/>
                <a:cs typeface="Times New Roman" panose="02020603050405020304" pitchFamily="18" charset="0"/>
              </a:rPr>
              <a:t>дини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туғилган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жойи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миллий</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ёки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ижтимоий</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келиб</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чиқиши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мулкийлиги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ижтимоий</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мавқеидан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қатъи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назар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ҳар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бир</a:t>
            </a:r>
            <a:r>
              <a:rPr lang="ru-RU" b="0" dirty="0">
                <a:latin typeface="Times New Roman" panose="02020603050405020304" pitchFamily="18" charset="0"/>
                <a:cs typeface="Times New Roman" panose="02020603050405020304" pitchFamily="18" charset="0"/>
              </a:rPr>
              <a:t> бола </a:t>
            </a:r>
            <a:r>
              <a:rPr lang="ru-RU" b="0" dirty="0" err="1">
                <a:latin typeface="Times New Roman" panose="02020603050405020304" pitchFamily="18" charset="0"/>
                <a:cs typeface="Times New Roman" panose="02020603050405020304" pitchFamily="18" charset="0"/>
              </a:rPr>
              <a:t>эга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бўлиши</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керак</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бўлган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ҳуқуқ</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ва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эркинликлар</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Халқаро</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ҳуқуқда</a:t>
            </a:r>
            <a:r>
              <a:rPr lang="ru-RU" b="0" dirty="0">
                <a:latin typeface="Times New Roman" panose="02020603050405020304" pitchFamily="18" charset="0"/>
                <a:cs typeface="Times New Roman" panose="02020603050405020304" pitchFamily="18" charset="0"/>
              </a:rPr>
              <a:t> 18 </a:t>
            </a:r>
            <a:r>
              <a:rPr lang="ru-RU" b="0" dirty="0" err="1">
                <a:latin typeface="Times New Roman" panose="02020603050405020304" pitchFamily="18" charset="0"/>
                <a:cs typeface="Times New Roman" panose="02020603050405020304" pitchFamily="18" charset="0"/>
              </a:rPr>
              <a:t>ёшга</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этмаганларнинг</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барчаси</a:t>
            </a:r>
            <a:r>
              <a:rPr lang="ru-RU" b="0" dirty="0">
                <a:latin typeface="Times New Roman" panose="02020603050405020304" pitchFamily="18" charset="0"/>
                <a:cs typeface="Times New Roman" panose="02020603050405020304" pitchFamily="18" charset="0"/>
              </a:rPr>
              <a:t> бола </a:t>
            </a:r>
            <a:r>
              <a:rPr lang="ru-RU" b="0" dirty="0" err="1">
                <a:latin typeface="Times New Roman" panose="02020603050405020304" pitchFamily="18" charset="0"/>
                <a:cs typeface="Times New Roman" panose="02020603050405020304" pitchFamily="18" charset="0"/>
              </a:rPr>
              <a:t>деб</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тан</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олинган</a:t>
            </a:r>
            <a:r>
              <a:rPr lang="ru-RU" b="0" dirty="0" smtClean="0">
                <a:latin typeface="Times New Roman" panose="02020603050405020304" pitchFamily="18" charset="0"/>
                <a:cs typeface="Times New Roman" panose="02020603050405020304" pitchFamily="18" charset="0"/>
              </a:rPr>
              <a:t>.</a:t>
            </a:r>
          </a:p>
          <a:p>
            <a:pPr marL="0" indent="533400" algn="just"/>
            <a:r>
              <a:rPr lang="uz-Cyrl-UZ" b="0" dirty="0">
                <a:latin typeface="Times New Roman" panose="02020603050405020304" pitchFamily="18" charset="0"/>
                <a:cs typeface="Times New Roman" panose="02020603050405020304" pitchFamily="18" charset="0"/>
              </a:rPr>
              <a:t> </a:t>
            </a: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99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9392"/>
            <a:ext cx="8496944" cy="3312368"/>
          </a:xfrm>
        </p:spPr>
        <p:txBody>
          <a:bodyPr/>
          <a:lstStyle/>
          <a:p>
            <a:pPr algn="ctr"/>
            <a:r>
              <a:rPr lang="ru-RU" sz="1600" cap="none" dirty="0" err="1" smtClean="0">
                <a:latin typeface="Times New Roman" panose="02020603050405020304" pitchFamily="18" charset="0"/>
                <a:cs typeface="Times New Roman" panose="02020603050405020304" pitchFamily="18" charset="0"/>
              </a:rPr>
              <a:t>Ўзбекистон</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Республикаси</a:t>
            </a:r>
            <a:r>
              <a:rPr lang="ru-RU" sz="1600" cap="none" dirty="0" smtClean="0">
                <a:latin typeface="Times New Roman" panose="02020603050405020304" pitchFamily="18" charset="0"/>
                <a:cs typeface="Times New Roman" panose="02020603050405020304" pitchFamily="18" charset="0"/>
              </a:rPr>
              <a:t> </a:t>
            </a:r>
            <a:r>
              <a:rPr lang="ru-RU" sz="1600" cap="none" dirty="0" err="1">
                <a:latin typeface="Times New Roman" panose="02020603050405020304" pitchFamily="18" charset="0"/>
                <a:cs typeface="Times New Roman" panose="02020603050405020304" pitchFamily="18" charset="0"/>
              </a:rPr>
              <a:t>К</a:t>
            </a:r>
            <a:r>
              <a:rPr lang="ru-RU" sz="1600" cap="none" dirty="0" err="1" smtClean="0">
                <a:latin typeface="Times New Roman" panose="02020603050405020304" pitchFamily="18" charset="0"/>
                <a:cs typeface="Times New Roman" panose="02020603050405020304" pitchFamily="18" charset="0"/>
              </a:rPr>
              <a:t>онвенцияга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Ўзбекистон</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Республикаси</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Олий</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Кенгашининг</a:t>
            </a:r>
            <a:r>
              <a:rPr lang="ru-RU" sz="1600" cap="none" dirty="0" smtClean="0">
                <a:latin typeface="Times New Roman" panose="02020603050405020304" pitchFamily="18" charset="0"/>
                <a:cs typeface="Times New Roman" panose="02020603050405020304" pitchFamily="18" charset="0"/>
              </a:rPr>
              <a:t> 1992 </a:t>
            </a:r>
            <a:r>
              <a:rPr lang="ru-RU" sz="1600" cap="none" dirty="0" err="1" smtClean="0">
                <a:latin typeface="Times New Roman" panose="02020603050405020304" pitchFamily="18" charset="0"/>
                <a:cs typeface="Times New Roman" panose="02020603050405020304" pitchFamily="18" charset="0"/>
              </a:rPr>
              <a:t>йил</a:t>
            </a:r>
            <a:r>
              <a:rPr lang="ru-RU" sz="1600" cap="none" dirty="0" smtClean="0">
                <a:latin typeface="Times New Roman" panose="02020603050405020304" pitchFamily="18" charset="0"/>
                <a:cs typeface="Times New Roman" panose="02020603050405020304" pitchFamily="18" charset="0"/>
              </a:rPr>
              <a:t> 9 </a:t>
            </a:r>
            <a:r>
              <a:rPr lang="ru-RU" sz="1600" cap="none" dirty="0" err="1" smtClean="0">
                <a:latin typeface="Times New Roman" panose="02020603050405020304" pitchFamily="18" charset="0"/>
                <a:cs typeface="Times New Roman" panose="02020603050405020304" pitchFamily="18" charset="0"/>
              </a:rPr>
              <a:t>декабрдаги</a:t>
            </a:r>
            <a:r>
              <a:rPr lang="ru-RU" sz="1600" cap="none" dirty="0" smtClean="0">
                <a:latin typeface="Times New Roman" panose="02020603050405020304" pitchFamily="18" charset="0"/>
                <a:cs typeface="Times New Roman" panose="02020603050405020304" pitchFamily="18" charset="0"/>
              </a:rPr>
              <a:t> 757-</a:t>
            </a:r>
            <a:r>
              <a:rPr lang="en-US" sz="1600" cap="none" dirty="0" smtClean="0">
                <a:latin typeface="Times New Roman" panose="02020603050405020304" pitchFamily="18" charset="0"/>
                <a:cs typeface="Times New Roman" panose="02020603050405020304" pitchFamily="18" charset="0"/>
              </a:rPr>
              <a:t>XII-</a:t>
            </a:r>
            <a:r>
              <a:rPr lang="ru-RU" sz="1600" cap="none" dirty="0" err="1" smtClean="0">
                <a:latin typeface="Times New Roman" panose="02020603050405020304" pitchFamily="18" charset="0"/>
                <a:cs typeface="Times New Roman" panose="02020603050405020304" pitchFamily="18" charset="0"/>
              </a:rPr>
              <a:t>сонли</a:t>
            </a:r>
            <a:r>
              <a:rPr lang="ru-RU" sz="1600" cap="none" dirty="0" smtClean="0">
                <a:latin typeface="Times New Roman" panose="02020603050405020304" pitchFamily="18" charset="0"/>
                <a:cs typeface="Times New Roman" panose="02020603050405020304" pitchFamily="18" charset="0"/>
              </a:rPr>
              <a:t> «Бола </a:t>
            </a:r>
            <a:r>
              <a:rPr lang="ru-RU" sz="1600" cap="none" dirty="0" err="1" smtClean="0">
                <a:latin typeface="Times New Roman" panose="02020603050405020304" pitchFamily="18" charset="0"/>
                <a:cs typeface="Times New Roman" panose="02020603050405020304" pitchFamily="18" charset="0"/>
              </a:rPr>
              <a:t>ҳуқуқлари</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тўғрисидаги</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конвенцияга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қўшилиш</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ҳақида»ги</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қарорга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мувофиқ</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қўшилган</a:t>
            </a:r>
            <a:r>
              <a:rPr lang="ru-RU" sz="1600" cap="none" dirty="0" smtClean="0">
                <a:latin typeface="Times New Roman" panose="02020603050405020304" pitchFamily="18" charset="0"/>
                <a:cs typeface="Times New Roman" panose="02020603050405020304" pitchFamily="18" charset="0"/>
              </a:rPr>
              <a:t>.</a:t>
            </a:r>
            <a:r>
              <a:rPr lang="en-US" sz="1600" cap="none" dirty="0" smtClean="0">
                <a:latin typeface="Times New Roman" panose="02020603050405020304" pitchFamily="18" charset="0"/>
                <a:cs typeface="Times New Roman" panose="02020603050405020304" pitchFamily="18" charset="0"/>
              </a:rPr>
              <a:t/>
            </a:r>
            <a:br>
              <a:rPr lang="en-US" sz="1600" cap="none" dirty="0" smtClean="0">
                <a:latin typeface="Times New Roman" panose="02020603050405020304" pitchFamily="18" charset="0"/>
                <a:cs typeface="Times New Roman" panose="02020603050405020304" pitchFamily="18" charset="0"/>
              </a:rPr>
            </a:br>
            <a:r>
              <a:rPr lang="ru-RU" sz="1600" cap="none" dirty="0" smtClean="0">
                <a:latin typeface="Times New Roman" panose="02020603050405020304" pitchFamily="18" charset="0"/>
                <a:cs typeface="Times New Roman" panose="02020603050405020304" pitchFamily="18" charset="0"/>
              </a:rPr>
              <a:t/>
            </a:r>
            <a:br>
              <a:rPr lang="ru-RU" sz="1600" cap="none" dirty="0" smtClean="0">
                <a:latin typeface="Times New Roman" panose="02020603050405020304" pitchFamily="18" charset="0"/>
                <a:cs typeface="Times New Roman" panose="02020603050405020304" pitchFamily="18" charset="0"/>
              </a:rPr>
            </a:br>
            <a:r>
              <a:rPr lang="ru-RU" sz="1600" cap="none" dirty="0" smtClean="0">
                <a:latin typeface="Times New Roman" panose="02020603050405020304" pitchFamily="18" charset="0"/>
                <a:cs typeface="Times New Roman" panose="02020603050405020304" pitchFamily="18" charset="0"/>
              </a:rPr>
              <a:t>Конвенция </a:t>
            </a:r>
            <a:r>
              <a:rPr lang="ru-RU" sz="1600" cap="none" dirty="0" err="1">
                <a:latin typeface="Times New Roman" panose="02020603050405020304" pitchFamily="18" charset="0"/>
                <a:cs typeface="Times New Roman" panose="02020603050405020304" pitchFamily="18" charset="0"/>
              </a:rPr>
              <a:t>Ў</a:t>
            </a:r>
            <a:r>
              <a:rPr lang="ru-RU" sz="1600" cap="none" dirty="0" err="1" smtClean="0">
                <a:latin typeface="Times New Roman" panose="02020603050405020304" pitchFamily="18" charset="0"/>
                <a:cs typeface="Times New Roman" panose="02020603050405020304" pitchFamily="18" charset="0"/>
              </a:rPr>
              <a:t>збекистон</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Республикаси</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учун</a:t>
            </a:r>
            <a:r>
              <a:rPr lang="ru-RU" sz="1600" cap="none" dirty="0" smtClean="0">
                <a:latin typeface="Times New Roman" panose="02020603050405020304" pitchFamily="18" charset="0"/>
                <a:cs typeface="Times New Roman" panose="02020603050405020304" pitchFamily="18" charset="0"/>
              </a:rPr>
              <a:t> 1994 </a:t>
            </a:r>
            <a:r>
              <a:rPr lang="ru-RU" sz="1600" cap="none" dirty="0" err="1" smtClean="0">
                <a:latin typeface="Times New Roman" panose="02020603050405020304" pitchFamily="18" charset="0"/>
                <a:cs typeface="Times New Roman" panose="02020603050405020304" pitchFamily="18" charset="0"/>
              </a:rPr>
              <a:t>йил</a:t>
            </a:r>
            <a:r>
              <a:rPr lang="ru-RU" sz="1600" cap="none" dirty="0" smtClean="0">
                <a:latin typeface="Times New Roman" panose="02020603050405020304" pitchFamily="18" charset="0"/>
                <a:cs typeface="Times New Roman" panose="02020603050405020304" pitchFamily="18" charset="0"/>
              </a:rPr>
              <a:t> 29 </a:t>
            </a:r>
            <a:r>
              <a:rPr lang="ru-RU" sz="1600" cap="none" dirty="0" err="1" smtClean="0">
                <a:latin typeface="Times New Roman" panose="02020603050405020304" pitchFamily="18" charset="0"/>
                <a:cs typeface="Times New Roman" panose="02020603050405020304" pitchFamily="18" charset="0"/>
              </a:rPr>
              <a:t>июлдан</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кучга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кирган</a:t>
            </a:r>
            <a:r>
              <a:rPr lang="ru-RU" sz="1600" cap="none" dirty="0" smtClean="0">
                <a:latin typeface="Times New Roman" panose="02020603050405020304" pitchFamily="18" charset="0"/>
                <a:cs typeface="Times New Roman" panose="02020603050405020304" pitchFamily="18" charset="0"/>
              </a:rPr>
              <a:t>.</a:t>
            </a:r>
            <a:r>
              <a:rPr lang="en-US" sz="1600" cap="none" dirty="0" smtClean="0">
                <a:latin typeface="Times New Roman" panose="02020603050405020304" pitchFamily="18" charset="0"/>
                <a:cs typeface="Times New Roman" panose="02020603050405020304" pitchFamily="18" charset="0"/>
              </a:rPr>
              <a:t/>
            </a:r>
            <a:br>
              <a:rPr lang="en-US" sz="1600" cap="none" dirty="0" smtClean="0">
                <a:latin typeface="Times New Roman" panose="02020603050405020304" pitchFamily="18" charset="0"/>
                <a:cs typeface="Times New Roman" panose="02020603050405020304" pitchFamily="18" charset="0"/>
              </a:rPr>
            </a:br>
            <a:r>
              <a:rPr lang="ru-RU" sz="1600" cap="none" dirty="0" smtClean="0">
                <a:latin typeface="Times New Roman" panose="02020603050405020304" pitchFamily="18" charset="0"/>
                <a:cs typeface="Times New Roman" panose="02020603050405020304" pitchFamily="18" charset="0"/>
              </a:rPr>
              <a:t/>
            </a:r>
            <a:br>
              <a:rPr lang="ru-RU" sz="1600" cap="none" dirty="0" smtClean="0">
                <a:latin typeface="Times New Roman" panose="02020603050405020304" pitchFamily="18" charset="0"/>
                <a:cs typeface="Times New Roman" panose="02020603050405020304" pitchFamily="18" charset="0"/>
              </a:rPr>
            </a:br>
            <a:r>
              <a:rPr lang="ru-RU" sz="1600" cap="none" dirty="0" err="1" smtClean="0">
                <a:latin typeface="Times New Roman" panose="02020603050405020304" pitchFamily="18" charset="0"/>
                <a:cs typeface="Times New Roman" panose="02020603050405020304" pitchFamily="18" charset="0"/>
              </a:rPr>
              <a:t>Конвенцияга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мувофиқ</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ҳар</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бир</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шахс</a:t>
            </a:r>
            <a:r>
              <a:rPr lang="ru-RU" sz="1600" cap="none" dirty="0" smtClean="0">
                <a:latin typeface="Times New Roman" panose="02020603050405020304" pitchFamily="18" charset="0"/>
                <a:cs typeface="Times New Roman" panose="02020603050405020304" pitchFamily="18" charset="0"/>
              </a:rPr>
              <a:t> 18 </a:t>
            </a:r>
            <a:r>
              <a:rPr lang="ru-RU" sz="1600" cap="none" dirty="0" err="1" smtClean="0">
                <a:latin typeface="Times New Roman" panose="02020603050405020304" pitchFamily="18" charset="0"/>
                <a:cs typeface="Times New Roman" panose="02020603050405020304" pitchFamily="18" charset="0"/>
              </a:rPr>
              <a:t>ёшга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тўлгунга</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қадар</a:t>
            </a:r>
            <a:r>
              <a:rPr lang="ru-RU" sz="1600" cap="none" dirty="0" smtClean="0">
                <a:latin typeface="Times New Roman" panose="02020603050405020304" pitchFamily="18" charset="0"/>
                <a:cs typeface="Times New Roman" panose="02020603050405020304" pitchFamily="18" charset="0"/>
              </a:rPr>
              <a:t> бола </a:t>
            </a:r>
            <a:r>
              <a:rPr lang="ru-RU" sz="1600" cap="none" dirty="0" err="1" smtClean="0">
                <a:latin typeface="Times New Roman" panose="02020603050405020304" pitchFamily="18" charset="0"/>
                <a:cs typeface="Times New Roman" panose="02020603050405020304" pitchFamily="18" charset="0"/>
              </a:rPr>
              <a:t>деб</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эътироф</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этилади</a:t>
            </a:r>
            <a:r>
              <a:rPr lang="ru-RU" sz="1600" cap="none" dirty="0" smtClean="0">
                <a:latin typeface="Times New Roman" panose="02020603050405020304" pitchFamily="18" charset="0"/>
                <a:cs typeface="Times New Roman" panose="02020603050405020304" pitchFamily="18" charset="0"/>
              </a:rPr>
              <a:t>.</a:t>
            </a:r>
            <a:r>
              <a:rPr lang="en-US" sz="1600" cap="none" dirty="0" smtClean="0">
                <a:latin typeface="Times New Roman" panose="02020603050405020304" pitchFamily="18" charset="0"/>
                <a:cs typeface="Times New Roman" panose="02020603050405020304" pitchFamily="18" charset="0"/>
              </a:rPr>
              <a:t/>
            </a:r>
            <a:br>
              <a:rPr lang="en-US" sz="1600" cap="none" dirty="0" smtClean="0">
                <a:latin typeface="Times New Roman" panose="02020603050405020304" pitchFamily="18" charset="0"/>
                <a:cs typeface="Times New Roman" panose="02020603050405020304" pitchFamily="18" charset="0"/>
              </a:rPr>
            </a:br>
            <a:r>
              <a:rPr lang="ru-RU" sz="1600" cap="none" dirty="0" smtClean="0">
                <a:latin typeface="Times New Roman" panose="02020603050405020304" pitchFamily="18" charset="0"/>
                <a:cs typeface="Times New Roman" panose="02020603050405020304" pitchFamily="18" charset="0"/>
              </a:rPr>
              <a:t/>
            </a:r>
            <a:br>
              <a:rPr lang="ru-RU" sz="1600" cap="none" dirty="0" smtClean="0">
                <a:latin typeface="Times New Roman" panose="02020603050405020304" pitchFamily="18" charset="0"/>
                <a:cs typeface="Times New Roman" panose="02020603050405020304" pitchFamily="18" charset="0"/>
              </a:rPr>
            </a:br>
            <a:r>
              <a:rPr lang="ru-RU" sz="1600" cap="none" dirty="0" smtClean="0">
                <a:latin typeface="Times New Roman" panose="02020603050405020304" pitchFamily="18" charset="0"/>
                <a:cs typeface="Times New Roman" panose="02020603050405020304" pitchFamily="18" charset="0"/>
              </a:rPr>
              <a:t>Конвенция 54 </a:t>
            </a:r>
            <a:r>
              <a:rPr lang="ru-RU" sz="1600" cap="none" dirty="0" err="1" smtClean="0">
                <a:latin typeface="Times New Roman" panose="02020603050405020304" pitchFamily="18" charset="0"/>
                <a:cs typeface="Times New Roman" panose="02020603050405020304" pitchFamily="18" charset="0"/>
              </a:rPr>
              <a:t>моддадан</a:t>
            </a:r>
            <a:r>
              <a:rPr lang="ru-RU" sz="1600" cap="none" dirty="0" smtClean="0">
                <a:latin typeface="Times New Roman" panose="02020603050405020304" pitchFamily="18" charset="0"/>
                <a:cs typeface="Times New Roman" panose="02020603050405020304" pitchFamily="18" charset="0"/>
              </a:rPr>
              <a:t> </a:t>
            </a:r>
            <a:r>
              <a:rPr lang="ru-RU" sz="1600" cap="none" dirty="0" err="1" smtClean="0">
                <a:latin typeface="Times New Roman" panose="02020603050405020304" pitchFamily="18" charset="0"/>
                <a:cs typeface="Times New Roman" panose="02020603050405020304" pitchFamily="18" charset="0"/>
              </a:rPr>
              <a:t>иборат</a:t>
            </a:r>
            <a:r>
              <a:rPr lang="ru-RU" sz="1600" cap="none" dirty="0" smtClean="0">
                <a:latin typeface="Times New Roman" panose="02020603050405020304" pitchFamily="18" charset="0"/>
                <a:cs typeface="Times New Roman" panose="02020603050405020304" pitchFamily="18" charset="0"/>
              </a:rPr>
              <a:t/>
            </a:r>
            <a:br>
              <a:rPr lang="ru-RU" sz="1600" cap="none" dirty="0" smtClean="0">
                <a:latin typeface="Times New Roman" panose="02020603050405020304" pitchFamily="18" charset="0"/>
                <a:cs typeface="Times New Roman" panose="02020603050405020304" pitchFamily="18" charset="0"/>
              </a:rPr>
            </a:br>
            <a:endParaRPr lang="ru-RU" sz="1600" cap="none" dirty="0">
              <a:latin typeface="Times New Roman" panose="02020603050405020304" pitchFamily="18" charset="0"/>
              <a:cs typeface="Times New Roman" panose="02020603050405020304" pitchFamily="18" charset="0"/>
            </a:endParaRPr>
          </a:p>
        </p:txBody>
      </p:sp>
      <p:pic>
        <p:nvPicPr>
          <p:cNvPr id="1026" name="Picture 2" descr="What is the Convention on the Rights of the Child? | UNICEF Thai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4447910" cy="2965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ght of children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824" y="3539331"/>
            <a:ext cx="4424892" cy="331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3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LDREN'S RIGHTS – oneworldcentre.org.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4320480" cy="22456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460033"/>
            <a:ext cx="8784497" cy="3384376"/>
          </a:xfrm>
        </p:spPr>
        <p:txBody>
          <a:bodyPr/>
          <a:lstStyle/>
          <a:p>
            <a:pPr>
              <a:lnSpc>
                <a:spcPct val="150000"/>
              </a:lnSpc>
            </a:pPr>
            <a:r>
              <a:rPr lang="ru-RU" sz="1200" cap="none" dirty="0">
                <a:latin typeface="Times New Roman" panose="02020603050405020304" pitchFamily="18" charset="0"/>
                <a:cs typeface="Times New Roman" panose="02020603050405020304" pitchFamily="18" charset="0"/>
              </a:rPr>
              <a:t/>
            </a:r>
            <a:br>
              <a:rPr lang="ru-RU" sz="1200" cap="none" dirty="0">
                <a:latin typeface="Times New Roman" panose="02020603050405020304" pitchFamily="18" charset="0"/>
                <a:cs typeface="Times New Roman" panose="02020603050405020304" pitchFamily="18" charset="0"/>
              </a:rPr>
            </a:br>
            <a:r>
              <a:rPr lang="ru-RU" sz="1200" cap="none" dirty="0" smtClean="0">
                <a:latin typeface="Times New Roman" panose="02020603050405020304" pitchFamily="18" charset="0"/>
                <a:cs typeface="Times New Roman" panose="02020603050405020304" pitchFamily="18" charset="0"/>
              </a:rPr>
              <a:t/>
            </a:r>
            <a:br>
              <a:rPr lang="ru-RU" sz="1200" cap="none" dirty="0" smtClean="0">
                <a:latin typeface="Times New Roman" panose="02020603050405020304" pitchFamily="18" charset="0"/>
                <a:cs typeface="Times New Roman" panose="02020603050405020304" pitchFamily="18" charset="0"/>
              </a:rPr>
            </a:br>
            <a:r>
              <a:rPr lang="ru-RU" sz="1200" b="1" cap="none" dirty="0" smtClean="0">
                <a:latin typeface="Times New Roman" panose="02020603050405020304" pitchFamily="18" charset="0"/>
                <a:cs typeface="Times New Roman" panose="02020603050405020304" pitchFamily="18" charset="0"/>
              </a:rPr>
              <a:t>1-4-моддаларда:</a:t>
            </a:r>
            <a:r>
              <a:rPr lang="ru-RU" sz="1200" cap="none" dirty="0" smtClean="0">
                <a:latin typeface="Times New Roman" panose="02020603050405020304" pitchFamily="18" charset="0"/>
                <a:cs typeface="Times New Roman" panose="02020603050405020304" pitchFamily="18" charset="0"/>
              </a:rPr>
              <a:t> «бола» </a:t>
            </a:r>
            <a:r>
              <a:rPr lang="ru-RU" sz="1200" cap="none" dirty="0" err="1" smtClean="0">
                <a:latin typeface="Times New Roman" panose="02020603050405020304" pitchFamily="18" charset="0"/>
                <a:cs typeface="Times New Roman" panose="02020603050405020304" pitchFamily="18" charset="0"/>
              </a:rPr>
              <a:t>тушунчаси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манфаатларининг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устуворлиги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иштирокчи-давлатларнинг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конвенцияда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белгиланган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ҳуқуқларни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камситишсиз</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амалга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ошириш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чораларини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кўриш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мажбурияти</a:t>
            </a:r>
            <a:r>
              <a:rPr lang="ru-RU" sz="1200" cap="none" dirty="0" smtClean="0">
                <a:latin typeface="Times New Roman" panose="02020603050405020304" pitchFamily="18" charset="0"/>
                <a:cs typeface="Times New Roman" panose="02020603050405020304" pitchFamily="18" charset="0"/>
              </a:rPr>
              <a:t>;</a:t>
            </a:r>
            <a:br>
              <a:rPr lang="ru-RU" sz="1200" cap="none" dirty="0" smtClean="0">
                <a:latin typeface="Times New Roman" panose="02020603050405020304" pitchFamily="18" charset="0"/>
                <a:cs typeface="Times New Roman" panose="02020603050405020304" pitchFamily="18" charset="0"/>
              </a:rPr>
            </a:br>
            <a:r>
              <a:rPr lang="ru-RU" sz="1200" b="1" cap="none" dirty="0" smtClean="0">
                <a:latin typeface="Times New Roman" panose="02020603050405020304" pitchFamily="18" charset="0"/>
                <a:cs typeface="Times New Roman" panose="02020603050405020304" pitchFamily="18" charset="0"/>
              </a:rPr>
              <a:t>5-11-моддаларда: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ҳаётга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исмга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фуқароликка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ота-онасини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билиш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ҳуқуқига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ота-онанинг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ғамхўрлиги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ажралмаслигига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ота-оналарнинг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нисбатан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ҳуқуқлари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мажбуриятлари</a:t>
            </a:r>
            <a:r>
              <a:rPr lang="ru-RU" sz="1200" cap="none" dirty="0" smtClean="0">
                <a:latin typeface="Times New Roman" panose="02020603050405020304" pitchFamily="18" charset="0"/>
                <a:cs typeface="Times New Roman" panose="02020603050405020304" pitchFamily="18" charset="0"/>
              </a:rPr>
              <a:t>;</a:t>
            </a:r>
            <a:br>
              <a:rPr lang="ru-RU" sz="1200" cap="none" dirty="0" smtClean="0">
                <a:latin typeface="Times New Roman" panose="02020603050405020304" pitchFamily="18" charset="0"/>
                <a:cs typeface="Times New Roman" panose="02020603050405020304" pitchFamily="18" charset="0"/>
              </a:rPr>
            </a:br>
            <a:r>
              <a:rPr lang="ru-RU" sz="1200" b="1" cap="none" dirty="0" smtClean="0">
                <a:latin typeface="Times New Roman" panose="02020603050405020304" pitchFamily="18" charset="0"/>
                <a:cs typeface="Times New Roman" panose="02020603050405020304" pitchFamily="18" charset="0"/>
              </a:rPr>
              <a:t>12-17-моддаларда: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ўз</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нуқтаи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назарини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ўз</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фикрини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билдириш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фикрлаш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виждон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дин </a:t>
            </a:r>
            <a:r>
              <a:rPr lang="ru-RU" sz="1200" cap="none" dirty="0" err="1" smtClean="0">
                <a:latin typeface="Times New Roman" panose="02020603050405020304" pitchFamily="18" charset="0"/>
                <a:cs typeface="Times New Roman" panose="02020603050405020304" pitchFamily="18" charset="0"/>
              </a:rPr>
              <a:t>эркинлиги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уюшиш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тинч</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йиғилишларга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бўлган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ҳуқуқ</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ахборотга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эга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бўлиш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уни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тарқатиш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ҳуқуқлари</a:t>
            </a:r>
            <a:r>
              <a:rPr lang="ru-RU" sz="1200" cap="none" dirty="0" smtClean="0">
                <a:latin typeface="Times New Roman" panose="02020603050405020304" pitchFamily="18" charset="0"/>
                <a:cs typeface="Times New Roman" panose="02020603050405020304" pitchFamily="18" charset="0"/>
              </a:rPr>
              <a:t>;</a:t>
            </a:r>
            <a:br>
              <a:rPr lang="ru-RU" sz="1200" cap="none" dirty="0" smtClean="0">
                <a:latin typeface="Times New Roman" panose="02020603050405020304" pitchFamily="18" charset="0"/>
                <a:cs typeface="Times New Roman" panose="02020603050405020304" pitchFamily="18" charset="0"/>
              </a:rPr>
            </a:br>
            <a:r>
              <a:rPr lang="ru-RU" sz="1200" b="1" cap="none" dirty="0" smtClean="0">
                <a:latin typeface="Times New Roman" panose="02020603050405020304" pitchFamily="18" charset="0"/>
                <a:cs typeface="Times New Roman" panose="02020603050405020304" pitchFamily="18" charset="0"/>
              </a:rPr>
              <a:t>18-27-моддаларда: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давлат</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томонидан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ота-оналарига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қонуний</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вакилларига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ёрдам</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бериш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шунингдек</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болаларга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уларни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тарбияловчи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шахслар</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томонидан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қўпол</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муомала</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бўлиш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уларнинг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таҳқирланишидан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ҳимоя</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қилиш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оилавий</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муҳитдан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маҳрум</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бўлган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ёки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асраб</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олинган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ақлий</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ёки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жисмоний</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жиҳатдан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заиф</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ҳимоя</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қилиш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соғлиқни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сақлаш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соҳасидаги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ҳуқуқлари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шунингдек</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болаларнинг</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ижтимоий</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ривожланиши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учун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зарур</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бўлган</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турмуш</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даражаси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тўғрисидаги</a:t>
            </a:r>
            <a:r>
              <a:rPr lang="ru-RU" sz="1200" cap="none" dirty="0" smtClean="0">
                <a:latin typeface="Times New Roman" panose="02020603050405020304" pitchFamily="18" charset="0"/>
                <a:cs typeface="Times New Roman" panose="02020603050405020304" pitchFamily="18" charset="0"/>
              </a:rPr>
              <a:t> </a:t>
            </a:r>
            <a:r>
              <a:rPr lang="ru-RU" sz="1200" cap="none" dirty="0" err="1" smtClean="0">
                <a:latin typeface="Times New Roman" panose="02020603050405020304" pitchFamily="18" charset="0"/>
                <a:cs typeface="Times New Roman" panose="02020603050405020304" pitchFamily="18" charset="0"/>
              </a:rPr>
              <a:t>нормалар</a:t>
            </a:r>
            <a:r>
              <a:rPr lang="ru-RU" sz="1200" cap="none" dirty="0" smtClean="0">
                <a:latin typeface="Times New Roman" panose="02020603050405020304" pitchFamily="18" charset="0"/>
                <a:cs typeface="Times New Roman" panose="02020603050405020304" pitchFamily="18" charset="0"/>
              </a:rPr>
              <a:t>;</a:t>
            </a:r>
            <a:r>
              <a:rPr lang="ru-RU" sz="1200" dirty="0"/>
              <a:t/>
            </a:r>
            <a:br>
              <a:rPr lang="ru-RU" sz="1200" dirty="0"/>
            </a:br>
            <a:r>
              <a:rPr lang="ru-RU" sz="1100" dirty="0"/>
              <a:t/>
            </a:r>
            <a:br>
              <a:rPr lang="ru-RU" sz="1100" dirty="0"/>
            </a:br>
            <a:endParaRPr lang="ru-RU" sz="1100" b="1" dirty="0"/>
          </a:p>
        </p:txBody>
      </p:sp>
      <p:sp>
        <p:nvSpPr>
          <p:cNvPr id="4" name="Прямоугольник 3"/>
          <p:cNvSpPr/>
          <p:nvPr/>
        </p:nvSpPr>
        <p:spPr>
          <a:xfrm>
            <a:off x="1907704" y="116632"/>
            <a:ext cx="5976664"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err="1" smtClean="0">
                <a:latin typeface="Times New Roman" panose="02020603050405020304" pitchFamily="18" charset="0"/>
                <a:cs typeface="Times New Roman" panose="02020603050405020304" pitchFamily="18" charset="0"/>
              </a:rPr>
              <a:t>Конвенцияда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қуйидаги</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асосий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нормалар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белгиланган</a:t>
            </a:r>
            <a:r>
              <a:rPr lang="ru-RU" b="1" dirty="0">
                <a:latin typeface="Times New Roman" panose="02020603050405020304" pitchFamily="18" charset="0"/>
                <a:cs typeface="Times New Roman" panose="02020603050405020304" pitchFamily="18" charset="0"/>
              </a:rPr>
              <a:t>:</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pic>
        <p:nvPicPr>
          <p:cNvPr id="2052" name="Picture 4" descr="Simpe Illustration Of A Balance With Man And Woman Preferring The Woman's  Site, Symbol For Gender Equality Royalty Free SVG, Cliparts, Vectors, and  Stock Illustration. Image 251189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188" y="4365104"/>
            <a:ext cx="473041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3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24744"/>
            <a:ext cx="9115400" cy="3970318"/>
          </a:xfrm>
          <a:prstGeom prst="rect">
            <a:avLst/>
          </a:prstGeom>
        </p:spPr>
        <p:txBody>
          <a:bodyPr wrap="square">
            <a:spAutoFit/>
          </a:bodyPr>
          <a:lstStyle/>
          <a:p>
            <a:r>
              <a:rPr lang="ru-RU" b="1" dirty="0"/>
              <a:t>28-31-моддаларда:</a:t>
            </a:r>
            <a:r>
              <a:rPr lang="ru-RU" dirty="0"/>
              <a:t> </a:t>
            </a:r>
            <a:r>
              <a:rPr lang="ru-RU" dirty="0" err="1"/>
              <a:t>болаларнинг</a:t>
            </a:r>
            <a:r>
              <a:rPr lang="ru-RU" dirty="0"/>
              <a:t> </a:t>
            </a:r>
            <a:r>
              <a:rPr lang="ru-RU" dirty="0" err="1"/>
              <a:t>таълим</a:t>
            </a:r>
            <a:r>
              <a:rPr lang="ru-RU" dirty="0"/>
              <a:t> </a:t>
            </a:r>
            <a:r>
              <a:rPr lang="ru-RU" dirty="0" err="1"/>
              <a:t>олиш</a:t>
            </a:r>
            <a:r>
              <a:rPr lang="ru-RU" dirty="0"/>
              <a:t>, она тили </a:t>
            </a:r>
            <a:r>
              <a:rPr lang="ru-RU" dirty="0" err="1"/>
              <a:t>ва</a:t>
            </a:r>
            <a:r>
              <a:rPr lang="ru-RU" dirty="0"/>
              <a:t> </a:t>
            </a:r>
            <a:r>
              <a:rPr lang="ru-RU" dirty="0" err="1"/>
              <a:t>маданиятидан</a:t>
            </a:r>
            <a:r>
              <a:rPr lang="ru-RU" dirty="0"/>
              <a:t> </a:t>
            </a:r>
            <a:r>
              <a:rPr lang="ru-RU" dirty="0" err="1"/>
              <a:t>фойдаланиш</a:t>
            </a:r>
            <a:r>
              <a:rPr lang="ru-RU" dirty="0"/>
              <a:t>, дам </a:t>
            </a:r>
            <a:r>
              <a:rPr lang="ru-RU" dirty="0" err="1"/>
              <a:t>олиш</a:t>
            </a:r>
            <a:r>
              <a:rPr lang="ru-RU" dirty="0"/>
              <a:t> </a:t>
            </a:r>
            <a:r>
              <a:rPr lang="ru-RU" dirty="0" err="1"/>
              <a:t>олиш</a:t>
            </a:r>
            <a:r>
              <a:rPr lang="ru-RU" dirty="0"/>
              <a:t> </a:t>
            </a:r>
            <a:r>
              <a:rPr lang="ru-RU" dirty="0" err="1"/>
              <a:t>ва</a:t>
            </a:r>
            <a:r>
              <a:rPr lang="ru-RU" dirty="0"/>
              <a:t> </a:t>
            </a:r>
            <a:r>
              <a:rPr lang="ru-RU" dirty="0" err="1"/>
              <a:t>маданий</a:t>
            </a:r>
            <a:r>
              <a:rPr lang="ru-RU" dirty="0"/>
              <a:t> </a:t>
            </a:r>
            <a:r>
              <a:rPr lang="ru-RU" dirty="0" err="1"/>
              <a:t>соҳадаги</a:t>
            </a:r>
            <a:r>
              <a:rPr lang="ru-RU" dirty="0"/>
              <a:t> </a:t>
            </a:r>
            <a:r>
              <a:rPr lang="ru-RU" dirty="0" err="1"/>
              <a:t>ҳуқуқлари</a:t>
            </a:r>
            <a:r>
              <a:rPr lang="ru-RU" dirty="0"/>
              <a:t>;</a:t>
            </a:r>
            <a:br>
              <a:rPr lang="ru-RU" dirty="0"/>
            </a:br>
            <a:r>
              <a:rPr lang="ru-RU" b="1" dirty="0"/>
              <a:t>32-36-моддаларда: </a:t>
            </a:r>
            <a:r>
              <a:rPr lang="ru-RU" dirty="0" err="1"/>
              <a:t>давлатнинг</a:t>
            </a:r>
            <a:r>
              <a:rPr lang="ru-RU" dirty="0"/>
              <a:t> </a:t>
            </a:r>
            <a:r>
              <a:rPr lang="ru-RU" dirty="0" err="1"/>
              <a:t>болаларни</a:t>
            </a:r>
            <a:r>
              <a:rPr lang="ru-RU" dirty="0"/>
              <a:t> </a:t>
            </a:r>
            <a:r>
              <a:rPr lang="ru-RU" dirty="0" err="1"/>
              <a:t>ноқонуний</a:t>
            </a:r>
            <a:r>
              <a:rPr lang="ru-RU" dirty="0"/>
              <a:t> эксплуатация </a:t>
            </a:r>
            <a:r>
              <a:rPr lang="ru-RU" dirty="0" err="1"/>
              <a:t>қилинишдан</a:t>
            </a:r>
            <a:r>
              <a:rPr lang="ru-RU" dirty="0"/>
              <a:t>, </a:t>
            </a:r>
            <a:r>
              <a:rPr lang="ru-RU" dirty="0" err="1"/>
              <a:t>гиёҳванд</a:t>
            </a:r>
            <a:r>
              <a:rPr lang="ru-RU" dirty="0"/>
              <a:t> </a:t>
            </a:r>
            <a:r>
              <a:rPr lang="ru-RU" dirty="0" err="1"/>
              <a:t>моддаларни</a:t>
            </a:r>
            <a:r>
              <a:rPr lang="ru-RU" dirty="0"/>
              <a:t> </a:t>
            </a:r>
            <a:r>
              <a:rPr lang="ru-RU" dirty="0" err="1"/>
              <a:t>ноқонуний</a:t>
            </a:r>
            <a:r>
              <a:rPr lang="ru-RU" dirty="0"/>
              <a:t> </a:t>
            </a:r>
            <a:r>
              <a:rPr lang="ru-RU" dirty="0" err="1"/>
              <a:t>истеъмол</a:t>
            </a:r>
            <a:r>
              <a:rPr lang="ru-RU" dirty="0"/>
              <a:t> </a:t>
            </a:r>
            <a:r>
              <a:rPr lang="ru-RU" dirty="0" err="1"/>
              <a:t>қилиш</a:t>
            </a:r>
            <a:r>
              <a:rPr lang="ru-RU" dirty="0"/>
              <a:t>, </a:t>
            </a:r>
            <a:r>
              <a:rPr lang="ru-RU" dirty="0" err="1"/>
              <a:t>ўғирлаш</a:t>
            </a:r>
            <a:r>
              <a:rPr lang="ru-RU" dirty="0"/>
              <a:t> </a:t>
            </a:r>
            <a:r>
              <a:rPr lang="ru-RU" dirty="0" err="1"/>
              <a:t>ва</a:t>
            </a:r>
            <a:r>
              <a:rPr lang="ru-RU" dirty="0"/>
              <a:t> </a:t>
            </a:r>
            <a:r>
              <a:rPr lang="ru-RU" dirty="0" err="1"/>
              <a:t>болалар</a:t>
            </a:r>
            <a:r>
              <a:rPr lang="ru-RU" dirty="0"/>
              <a:t> </a:t>
            </a:r>
            <a:r>
              <a:rPr lang="ru-RU" dirty="0" err="1"/>
              <a:t>савдосидан</a:t>
            </a:r>
            <a:r>
              <a:rPr lang="ru-RU" dirty="0"/>
              <a:t> </a:t>
            </a:r>
            <a:r>
              <a:rPr lang="ru-RU" dirty="0" err="1"/>
              <a:t>ҳимоя</a:t>
            </a:r>
            <a:r>
              <a:rPr lang="ru-RU" dirty="0"/>
              <a:t> </a:t>
            </a:r>
            <a:r>
              <a:rPr lang="ru-RU" dirty="0" err="1"/>
              <a:t>қилишга</a:t>
            </a:r>
            <a:r>
              <a:rPr lang="ru-RU" dirty="0"/>
              <a:t> </a:t>
            </a:r>
            <a:r>
              <a:rPr lang="ru-RU" dirty="0" err="1"/>
              <a:t>оид</a:t>
            </a:r>
            <a:r>
              <a:rPr lang="ru-RU" dirty="0"/>
              <a:t> </a:t>
            </a:r>
            <a:r>
              <a:rPr lang="ru-RU" dirty="0" err="1"/>
              <a:t>мажбуриятлари</a:t>
            </a:r>
            <a:r>
              <a:rPr lang="ru-RU" dirty="0" smtClean="0"/>
              <a:t>;</a:t>
            </a:r>
          </a:p>
          <a:p>
            <a:r>
              <a:rPr lang="ru-RU" dirty="0"/>
              <a:t/>
            </a:r>
            <a:br>
              <a:rPr lang="ru-RU" dirty="0"/>
            </a:br>
            <a:r>
              <a:rPr lang="ru-RU" b="1" dirty="0"/>
              <a:t>37-41-моддаларда:</a:t>
            </a:r>
            <a:r>
              <a:rPr lang="ru-RU" dirty="0"/>
              <a:t> </a:t>
            </a:r>
            <a:r>
              <a:rPr lang="ru-RU" dirty="0" err="1"/>
              <a:t>содир</a:t>
            </a:r>
            <a:r>
              <a:rPr lang="ru-RU" dirty="0"/>
              <a:t> </a:t>
            </a:r>
            <a:r>
              <a:rPr lang="ru-RU" dirty="0" err="1"/>
              <a:t>этилган</a:t>
            </a:r>
            <a:r>
              <a:rPr lang="ru-RU" dirty="0"/>
              <a:t> </a:t>
            </a:r>
            <a:r>
              <a:rPr lang="ru-RU" dirty="0" err="1"/>
              <a:t>жиноятлар</a:t>
            </a:r>
            <a:r>
              <a:rPr lang="ru-RU" dirty="0"/>
              <a:t> </a:t>
            </a:r>
            <a:r>
              <a:rPr lang="ru-RU" dirty="0" err="1"/>
              <a:t>учун</a:t>
            </a:r>
            <a:r>
              <a:rPr lang="ru-RU" dirty="0"/>
              <a:t> </a:t>
            </a:r>
            <a:r>
              <a:rPr lang="ru-RU" dirty="0" err="1"/>
              <a:t>жазодан</a:t>
            </a:r>
            <a:r>
              <a:rPr lang="ru-RU" dirty="0"/>
              <a:t> </a:t>
            </a:r>
            <a:r>
              <a:rPr lang="ru-RU" dirty="0" err="1"/>
              <a:t>озод</a:t>
            </a:r>
            <a:r>
              <a:rPr lang="ru-RU" dirty="0"/>
              <a:t> </a:t>
            </a:r>
            <a:r>
              <a:rPr lang="ru-RU" dirty="0" err="1"/>
              <a:t>қилиш</a:t>
            </a:r>
            <a:r>
              <a:rPr lang="ru-RU" dirty="0"/>
              <a:t> </a:t>
            </a:r>
            <a:r>
              <a:rPr lang="ru-RU" dirty="0" err="1"/>
              <a:t>имконияти</a:t>
            </a:r>
            <a:r>
              <a:rPr lang="ru-RU" dirty="0"/>
              <a:t> </a:t>
            </a:r>
            <a:r>
              <a:rPr lang="ru-RU" dirty="0" err="1"/>
              <a:t>бўлмаса</a:t>
            </a:r>
            <a:r>
              <a:rPr lang="ru-RU" dirty="0"/>
              <a:t> </a:t>
            </a:r>
            <a:r>
              <a:rPr lang="ru-RU" dirty="0" err="1"/>
              <a:t>ўлим</a:t>
            </a:r>
            <a:r>
              <a:rPr lang="ru-RU" dirty="0"/>
              <a:t> </a:t>
            </a:r>
            <a:r>
              <a:rPr lang="ru-RU" dirty="0" err="1"/>
              <a:t>ва</a:t>
            </a:r>
            <a:r>
              <a:rPr lang="ru-RU" dirty="0"/>
              <a:t> </a:t>
            </a:r>
            <a:r>
              <a:rPr lang="ru-RU" dirty="0" err="1"/>
              <a:t>умрбод</a:t>
            </a:r>
            <a:r>
              <a:rPr lang="ru-RU" dirty="0"/>
              <a:t> </a:t>
            </a:r>
            <a:r>
              <a:rPr lang="ru-RU" dirty="0" err="1"/>
              <a:t>озодликдан</a:t>
            </a:r>
            <a:r>
              <a:rPr lang="ru-RU" dirty="0"/>
              <a:t> </a:t>
            </a:r>
            <a:r>
              <a:rPr lang="ru-RU" dirty="0" err="1"/>
              <a:t>маҳрум</a:t>
            </a:r>
            <a:r>
              <a:rPr lang="ru-RU" dirty="0"/>
              <a:t> </a:t>
            </a:r>
            <a:r>
              <a:rPr lang="ru-RU" dirty="0" err="1"/>
              <a:t>қилиш</a:t>
            </a:r>
            <a:r>
              <a:rPr lang="ru-RU" dirty="0"/>
              <a:t> </a:t>
            </a:r>
            <a:r>
              <a:rPr lang="ru-RU" dirty="0" err="1"/>
              <a:t>жазолари</a:t>
            </a:r>
            <a:r>
              <a:rPr lang="ru-RU" dirty="0"/>
              <a:t> 18 </a:t>
            </a:r>
            <a:r>
              <a:rPr lang="ru-RU" dirty="0" err="1"/>
              <a:t>ёшга</a:t>
            </a:r>
            <a:r>
              <a:rPr lang="ru-RU" dirty="0"/>
              <a:t> </a:t>
            </a:r>
            <a:r>
              <a:rPr lang="ru-RU" dirty="0" err="1"/>
              <a:t>тўлгунга</a:t>
            </a:r>
            <a:r>
              <a:rPr lang="ru-RU" dirty="0"/>
              <a:t> </a:t>
            </a:r>
            <a:r>
              <a:rPr lang="ru-RU" dirty="0" err="1"/>
              <a:t>қадар</a:t>
            </a:r>
            <a:r>
              <a:rPr lang="ru-RU" dirty="0"/>
              <a:t> </a:t>
            </a:r>
            <a:r>
              <a:rPr lang="ru-RU" dirty="0" err="1"/>
              <a:t>содир</a:t>
            </a:r>
            <a:r>
              <a:rPr lang="ru-RU" dirty="0"/>
              <a:t> </a:t>
            </a:r>
            <a:r>
              <a:rPr lang="ru-RU" dirty="0" err="1"/>
              <a:t>этилган</a:t>
            </a:r>
            <a:r>
              <a:rPr lang="ru-RU" dirty="0"/>
              <a:t> </a:t>
            </a:r>
            <a:r>
              <a:rPr lang="ru-RU" dirty="0" err="1"/>
              <a:t>жиноятларга</a:t>
            </a:r>
            <a:r>
              <a:rPr lang="ru-RU" dirty="0"/>
              <a:t> </a:t>
            </a:r>
            <a:r>
              <a:rPr lang="ru-RU" dirty="0" err="1"/>
              <a:t>нисбатан</a:t>
            </a:r>
            <a:r>
              <a:rPr lang="ru-RU" dirty="0"/>
              <a:t> </a:t>
            </a:r>
            <a:r>
              <a:rPr lang="ru-RU" dirty="0" err="1"/>
              <a:t>қўлланилмаслиги</a:t>
            </a:r>
            <a:r>
              <a:rPr lang="ru-RU" dirty="0"/>
              <a:t>, </a:t>
            </a:r>
            <a:r>
              <a:rPr lang="ru-RU" dirty="0" err="1"/>
              <a:t>болаларга</a:t>
            </a:r>
            <a:r>
              <a:rPr lang="ru-RU" dirty="0"/>
              <a:t> </a:t>
            </a:r>
            <a:r>
              <a:rPr lang="ru-RU" dirty="0" err="1"/>
              <a:t>нисбатан</a:t>
            </a:r>
            <a:r>
              <a:rPr lang="ru-RU" dirty="0"/>
              <a:t> </a:t>
            </a:r>
            <a:r>
              <a:rPr lang="ru-RU" dirty="0" err="1"/>
              <a:t>қийноққа</a:t>
            </a:r>
            <a:r>
              <a:rPr lang="ru-RU" dirty="0"/>
              <a:t> </a:t>
            </a:r>
            <a:r>
              <a:rPr lang="ru-RU" dirty="0" err="1"/>
              <a:t>солиш</a:t>
            </a:r>
            <a:r>
              <a:rPr lang="ru-RU" dirty="0"/>
              <a:t> </a:t>
            </a:r>
            <a:r>
              <a:rPr lang="ru-RU" dirty="0" err="1"/>
              <a:t>ва</a:t>
            </a:r>
            <a:r>
              <a:rPr lang="ru-RU" dirty="0"/>
              <a:t> </a:t>
            </a:r>
            <a:r>
              <a:rPr lang="ru-RU" dirty="0" err="1"/>
              <a:t>қадр-қимматни</a:t>
            </a:r>
            <a:r>
              <a:rPr lang="ru-RU" dirty="0"/>
              <a:t> </a:t>
            </a:r>
            <a:r>
              <a:rPr lang="ru-RU" dirty="0" err="1"/>
              <a:t>камситувчи</a:t>
            </a:r>
            <a:r>
              <a:rPr lang="ru-RU" dirty="0"/>
              <a:t> </a:t>
            </a:r>
            <a:r>
              <a:rPr lang="ru-RU" dirty="0" err="1"/>
              <a:t>жазо</a:t>
            </a:r>
            <a:r>
              <a:rPr lang="ru-RU" dirty="0"/>
              <a:t> </a:t>
            </a:r>
            <a:r>
              <a:rPr lang="ru-RU" dirty="0" err="1"/>
              <a:t>таъқиқланиши</a:t>
            </a:r>
            <a:r>
              <a:rPr lang="ru-RU" dirty="0"/>
              <a:t>, </a:t>
            </a:r>
            <a:r>
              <a:rPr lang="ru-RU" dirty="0" err="1"/>
              <a:t>жиноий</a:t>
            </a:r>
            <a:r>
              <a:rPr lang="ru-RU" dirty="0"/>
              <a:t> </a:t>
            </a:r>
            <a:r>
              <a:rPr lang="ru-RU" dirty="0" err="1"/>
              <a:t>хатти-ҳаракатлар</a:t>
            </a:r>
            <a:r>
              <a:rPr lang="ru-RU" dirty="0"/>
              <a:t> </a:t>
            </a:r>
            <a:r>
              <a:rPr lang="ru-RU" dirty="0" err="1"/>
              <a:t>содир</a:t>
            </a:r>
            <a:r>
              <a:rPr lang="ru-RU" dirty="0"/>
              <a:t> </a:t>
            </a:r>
            <a:r>
              <a:rPr lang="ru-RU" dirty="0" err="1"/>
              <a:t>этишда</a:t>
            </a:r>
            <a:r>
              <a:rPr lang="ru-RU" dirty="0"/>
              <a:t> </a:t>
            </a:r>
            <a:r>
              <a:rPr lang="ru-RU" dirty="0" err="1"/>
              <a:t>айбланаётган</a:t>
            </a:r>
            <a:r>
              <a:rPr lang="ru-RU" dirty="0"/>
              <a:t> </a:t>
            </a:r>
            <a:r>
              <a:rPr lang="ru-RU" dirty="0" err="1"/>
              <a:t>боланинг</a:t>
            </a:r>
            <a:r>
              <a:rPr lang="ru-RU" dirty="0"/>
              <a:t> </a:t>
            </a:r>
            <a:r>
              <a:rPr lang="ru-RU" dirty="0" err="1"/>
              <a:t>ҳуқуқлари</a:t>
            </a:r>
            <a:r>
              <a:rPr lang="ru-RU" dirty="0"/>
              <a:t>, </a:t>
            </a:r>
            <a:r>
              <a:rPr lang="ru-RU" dirty="0" err="1"/>
              <a:t>шунингдек</a:t>
            </a:r>
            <a:r>
              <a:rPr lang="ru-RU" dirty="0"/>
              <a:t> </a:t>
            </a:r>
            <a:r>
              <a:rPr lang="ru-RU" dirty="0" err="1"/>
              <a:t>қуролли</a:t>
            </a:r>
            <a:r>
              <a:rPr lang="ru-RU" dirty="0"/>
              <a:t> </a:t>
            </a:r>
            <a:r>
              <a:rPr lang="ru-RU" dirty="0" err="1"/>
              <a:t>тўқнашувлар</a:t>
            </a:r>
            <a:r>
              <a:rPr lang="ru-RU" dirty="0"/>
              <a:t> </a:t>
            </a:r>
            <a:r>
              <a:rPr lang="ru-RU" dirty="0" err="1"/>
              <a:t>ва</a:t>
            </a:r>
            <a:r>
              <a:rPr lang="ru-RU" dirty="0"/>
              <a:t> </a:t>
            </a:r>
            <a:r>
              <a:rPr lang="ru-RU" dirty="0" err="1"/>
              <a:t>урушлар</a:t>
            </a:r>
            <a:r>
              <a:rPr lang="ru-RU" dirty="0"/>
              <a:t> </a:t>
            </a:r>
            <a:r>
              <a:rPr lang="ru-RU" dirty="0" err="1"/>
              <a:t>пайтида</a:t>
            </a:r>
            <a:r>
              <a:rPr lang="ru-RU" dirty="0"/>
              <a:t> </a:t>
            </a:r>
            <a:r>
              <a:rPr lang="ru-RU" dirty="0" err="1"/>
              <a:t>болаларни</a:t>
            </a:r>
            <a:r>
              <a:rPr lang="ru-RU" dirty="0"/>
              <a:t> </a:t>
            </a:r>
            <a:r>
              <a:rPr lang="ru-RU" dirty="0" err="1"/>
              <a:t>ҳимоя</a:t>
            </a:r>
            <a:r>
              <a:rPr lang="ru-RU" dirty="0"/>
              <a:t> </a:t>
            </a:r>
            <a:r>
              <a:rPr lang="ru-RU" dirty="0" err="1"/>
              <a:t>қилиш</a:t>
            </a:r>
            <a:r>
              <a:rPr lang="ru-RU" dirty="0"/>
              <a:t> </a:t>
            </a:r>
            <a:r>
              <a:rPr lang="ru-RU" dirty="0" err="1"/>
              <a:t>нормалари</a:t>
            </a:r>
            <a:r>
              <a:rPr lang="ru-RU" dirty="0"/>
              <a:t>.</a:t>
            </a:r>
            <a:br>
              <a:rPr lang="ru-RU" dirty="0"/>
            </a:br>
            <a:r>
              <a:rPr lang="ru-RU" dirty="0" err="1"/>
              <a:t>Конвенциянинг</a:t>
            </a:r>
            <a:r>
              <a:rPr lang="ru-RU" dirty="0"/>
              <a:t> </a:t>
            </a:r>
            <a:r>
              <a:rPr lang="ru-RU" dirty="0" err="1"/>
              <a:t>аъзо</a:t>
            </a:r>
            <a:r>
              <a:rPr lang="ru-RU" dirty="0"/>
              <a:t> </a:t>
            </a:r>
            <a:r>
              <a:rPr lang="ru-RU" dirty="0" err="1"/>
              <a:t>давлатлар</a:t>
            </a:r>
            <a:r>
              <a:rPr lang="ru-RU" dirty="0"/>
              <a:t> </a:t>
            </a:r>
            <a:r>
              <a:rPr lang="ru-RU" dirty="0" err="1"/>
              <a:t>томонидан</a:t>
            </a:r>
            <a:r>
              <a:rPr lang="ru-RU" dirty="0"/>
              <a:t> </a:t>
            </a:r>
            <a:r>
              <a:rPr lang="ru-RU" dirty="0" err="1"/>
              <a:t>бажарилиши</a:t>
            </a:r>
            <a:r>
              <a:rPr lang="ru-RU" dirty="0"/>
              <a:t> </a:t>
            </a:r>
            <a:r>
              <a:rPr lang="ru-RU" dirty="0" err="1"/>
              <a:t>устидан</a:t>
            </a:r>
            <a:r>
              <a:rPr lang="ru-RU" dirty="0"/>
              <a:t> </a:t>
            </a:r>
            <a:r>
              <a:rPr lang="ru-RU" dirty="0" err="1"/>
              <a:t>мониторингни</a:t>
            </a:r>
            <a:r>
              <a:rPr lang="ru-RU" dirty="0"/>
              <a:t> </a:t>
            </a:r>
            <a:r>
              <a:rPr lang="ru-RU" dirty="0" err="1"/>
              <a:t>БМТнинг</a:t>
            </a:r>
            <a:r>
              <a:rPr lang="ru-RU" dirty="0"/>
              <a:t>  Бола </a:t>
            </a:r>
            <a:r>
              <a:rPr lang="ru-RU" dirty="0" err="1"/>
              <a:t>ҳуқуқлари</a:t>
            </a:r>
            <a:r>
              <a:rPr lang="ru-RU" dirty="0"/>
              <a:t> </a:t>
            </a:r>
            <a:r>
              <a:rPr lang="ru-RU" dirty="0" err="1"/>
              <a:t>бўйича</a:t>
            </a:r>
            <a:r>
              <a:rPr lang="ru-RU" dirty="0"/>
              <a:t> </a:t>
            </a:r>
            <a:r>
              <a:rPr lang="ru-RU" dirty="0" err="1"/>
              <a:t>қўмитаси</a:t>
            </a:r>
            <a:r>
              <a:rPr lang="ru-RU" dirty="0"/>
              <a:t> </a:t>
            </a:r>
            <a:r>
              <a:rPr lang="ru-RU" dirty="0" err="1"/>
              <a:t>амалга</a:t>
            </a:r>
            <a:r>
              <a:rPr lang="ru-RU" dirty="0"/>
              <a:t> </a:t>
            </a:r>
            <a:r>
              <a:rPr lang="ru-RU" dirty="0" err="1"/>
              <a:t>оширади</a:t>
            </a:r>
            <a:r>
              <a:rPr lang="ru-RU" dirty="0"/>
              <a:t>.</a:t>
            </a:r>
          </a:p>
        </p:txBody>
      </p:sp>
      <p:sp>
        <p:nvSpPr>
          <p:cNvPr id="5" name="Прямоугольник 4"/>
          <p:cNvSpPr/>
          <p:nvPr/>
        </p:nvSpPr>
        <p:spPr>
          <a:xfrm>
            <a:off x="1907704" y="231405"/>
            <a:ext cx="597666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err="1" smtClean="0">
                <a:latin typeface="Times New Roman" panose="02020603050405020304" pitchFamily="18" charset="0"/>
                <a:cs typeface="Times New Roman" panose="02020603050405020304" pitchFamily="18" charset="0"/>
              </a:rPr>
              <a:t>Конвенцияда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қуйидаги</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асосий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нормалар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белгиланган</a:t>
            </a:r>
            <a:r>
              <a:rPr lang="ru-RU" b="1" dirty="0">
                <a:latin typeface="Times New Roman" panose="02020603050405020304" pitchFamily="18" charset="0"/>
                <a:cs typeface="Times New Roman" panose="02020603050405020304" pitchFamily="18" charset="0"/>
              </a:rPr>
              <a:t>:</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31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ru-RU" sz="2000" dirty="0"/>
              <a:t>ФУҚАРОЛИК ОЛИШ БЎЙИЧА БОЛА ҲУҚУҚЛАРИ</a:t>
            </a:r>
            <a:br>
              <a:rPr lang="ru-RU" sz="2000" dirty="0"/>
            </a:br>
            <a:endParaRPr lang="ru-RU" sz="2000" dirty="0"/>
          </a:p>
        </p:txBody>
      </p:sp>
      <p:sp>
        <p:nvSpPr>
          <p:cNvPr id="3" name="Объект 2"/>
          <p:cNvSpPr>
            <a:spLocks noGrp="1"/>
          </p:cNvSpPr>
          <p:nvPr>
            <p:ph idx="1"/>
          </p:nvPr>
        </p:nvSpPr>
        <p:spPr/>
        <p:txBody>
          <a:bodyPr/>
          <a:lstStyle/>
          <a:p>
            <a:pPr algn="just">
              <a:lnSpc>
                <a:spcPct val="150000"/>
              </a:lnSpc>
            </a:pPr>
            <a:r>
              <a:rPr lang="ru-RU" dirty="0" smtClean="0"/>
              <a:t>	ФУҚАРОЛИК </a:t>
            </a:r>
            <a:r>
              <a:rPr lang="ru-RU" dirty="0"/>
              <a:t>ОЛИШ БЎЙИЧА БОЛА ҲУҚУҚЛАРИ</a:t>
            </a:r>
          </a:p>
          <a:p>
            <a:pPr marL="0" indent="0" algn="just">
              <a:lnSpc>
                <a:spcPct val="150000"/>
              </a:lnSpc>
            </a:pPr>
            <a:r>
              <a:rPr lang="ru-RU" b="0" dirty="0" err="1"/>
              <a:t>Инсон</a:t>
            </a:r>
            <a:r>
              <a:rPr lang="ru-RU" b="0" dirty="0"/>
              <a:t> </a:t>
            </a:r>
            <a:r>
              <a:rPr lang="ru-RU" b="0" dirty="0" err="1"/>
              <a:t>туғилганида</a:t>
            </a:r>
            <a:r>
              <a:rPr lang="ru-RU" b="0" dirty="0"/>
              <a:t> </a:t>
            </a:r>
            <a:r>
              <a:rPr lang="ru-RU" b="0" dirty="0" err="1"/>
              <a:t>давлат</a:t>
            </a:r>
            <a:r>
              <a:rPr lang="ru-RU" b="0" dirty="0"/>
              <a:t> </a:t>
            </a:r>
            <a:r>
              <a:rPr lang="ru-RU" b="0" dirty="0" err="1"/>
              <a:t>томонидан</a:t>
            </a:r>
            <a:r>
              <a:rPr lang="ru-RU" b="0" dirty="0"/>
              <a:t> </a:t>
            </a:r>
            <a:r>
              <a:rPr lang="ru-RU" b="0" dirty="0" err="1"/>
              <a:t>фуқаролик</a:t>
            </a:r>
            <a:r>
              <a:rPr lang="ru-RU" b="0" dirty="0"/>
              <a:t> автоматик </a:t>
            </a:r>
            <a:r>
              <a:rPr lang="ru-RU" b="0" dirty="0" err="1"/>
              <a:t>равишда</a:t>
            </a:r>
            <a:r>
              <a:rPr lang="ru-RU" b="0" dirty="0"/>
              <a:t> </a:t>
            </a:r>
            <a:r>
              <a:rPr lang="ru-RU" b="0" dirty="0" err="1"/>
              <a:t>тақдим</a:t>
            </a:r>
            <a:r>
              <a:rPr lang="ru-RU" b="0" dirty="0"/>
              <a:t> </a:t>
            </a:r>
            <a:r>
              <a:rPr lang="ru-RU" b="0" dirty="0" err="1"/>
              <a:t>этилади</a:t>
            </a:r>
            <a:r>
              <a:rPr lang="ru-RU" b="0" dirty="0"/>
              <a:t>, </a:t>
            </a:r>
            <a:r>
              <a:rPr lang="ru-RU" b="0" dirty="0" err="1"/>
              <a:t>яъни</a:t>
            </a:r>
            <a:r>
              <a:rPr lang="ru-RU" b="0" dirty="0"/>
              <a:t> </a:t>
            </a:r>
            <a:r>
              <a:rPr lang="ru-RU" b="0" dirty="0" err="1"/>
              <a:t>мазкур</a:t>
            </a:r>
            <a:r>
              <a:rPr lang="ru-RU" b="0" dirty="0"/>
              <a:t> </a:t>
            </a:r>
            <a:r>
              <a:rPr lang="ru-RU" b="0" dirty="0" err="1"/>
              <a:t>туғилган</a:t>
            </a:r>
            <a:r>
              <a:rPr lang="ru-RU" b="0" dirty="0"/>
              <a:t> </a:t>
            </a:r>
            <a:r>
              <a:rPr lang="ru-RU" b="0" dirty="0" err="1"/>
              <a:t>жисмоний</a:t>
            </a:r>
            <a:r>
              <a:rPr lang="ru-RU" b="0" dirty="0"/>
              <a:t> </a:t>
            </a:r>
            <a:r>
              <a:rPr lang="ru-RU" b="0" dirty="0" err="1"/>
              <a:t>шахснинг</a:t>
            </a:r>
            <a:r>
              <a:rPr lang="ru-RU" b="0" dirty="0"/>
              <a:t> </a:t>
            </a:r>
            <a:r>
              <a:rPr lang="ru-RU" b="0" dirty="0" err="1"/>
              <a:t>хоҳиш-истагидан</a:t>
            </a:r>
            <a:r>
              <a:rPr lang="ru-RU" b="0" dirty="0"/>
              <a:t> </a:t>
            </a:r>
            <a:r>
              <a:rPr lang="ru-RU" b="0" dirty="0" err="1"/>
              <a:t>қатъий</a:t>
            </a:r>
            <a:r>
              <a:rPr lang="ru-RU" b="0" dirty="0"/>
              <a:t> </a:t>
            </a:r>
            <a:r>
              <a:rPr lang="ru-RU" b="0" dirty="0" err="1"/>
              <a:t>назар</a:t>
            </a:r>
            <a:r>
              <a:rPr lang="ru-RU" b="0" dirty="0"/>
              <a:t>. </a:t>
            </a:r>
            <a:r>
              <a:rPr lang="ru-RU" b="0" dirty="0" err="1"/>
              <a:t>Бу</a:t>
            </a:r>
            <a:r>
              <a:rPr lang="ru-RU" b="0" dirty="0"/>
              <a:t> </a:t>
            </a:r>
            <a:r>
              <a:rPr lang="ru-RU" b="0" dirty="0" err="1"/>
              <a:t>фуқароликга</a:t>
            </a:r>
            <a:r>
              <a:rPr lang="ru-RU" b="0" dirty="0"/>
              <a:t> </a:t>
            </a:r>
            <a:r>
              <a:rPr lang="ru-RU" b="0" dirty="0" err="1"/>
              <a:t>эга</a:t>
            </a:r>
            <a:r>
              <a:rPr lang="ru-RU" b="0" dirty="0"/>
              <a:t> </a:t>
            </a:r>
            <a:r>
              <a:rPr lang="ru-RU" b="0" dirty="0" err="1"/>
              <a:t>бўлиш</a:t>
            </a:r>
            <a:r>
              <a:rPr lang="ru-RU" b="0" dirty="0"/>
              <a:t> тури </a:t>
            </a:r>
            <a:r>
              <a:rPr lang="ru-RU" b="0" dirty="0" err="1"/>
              <a:t>филиция</a:t>
            </a:r>
            <a:r>
              <a:rPr lang="ru-RU" b="0" dirty="0"/>
              <a:t> </a:t>
            </a:r>
            <a:r>
              <a:rPr lang="ru-RU" b="0" dirty="0" err="1"/>
              <a:t>деб</a:t>
            </a:r>
            <a:r>
              <a:rPr lang="ru-RU" b="0" dirty="0"/>
              <a:t> </a:t>
            </a:r>
            <a:r>
              <a:rPr lang="ru-RU" b="0" dirty="0" err="1"/>
              <a:t>аталади</a:t>
            </a:r>
            <a:r>
              <a:rPr lang="ru-RU" b="0" dirty="0"/>
              <a:t>, </a:t>
            </a:r>
            <a:r>
              <a:rPr lang="ru-RU" b="0" dirty="0" err="1"/>
              <a:t>жисмоний</a:t>
            </a:r>
            <a:r>
              <a:rPr lang="ru-RU" b="0" dirty="0"/>
              <a:t> </a:t>
            </a:r>
            <a:r>
              <a:rPr lang="ru-RU" b="0" dirty="0" err="1"/>
              <a:t>шахснинг</a:t>
            </a:r>
            <a:r>
              <a:rPr lang="ru-RU" b="0" dirty="0"/>
              <a:t> </a:t>
            </a:r>
            <a:r>
              <a:rPr lang="ru-RU" b="0" dirty="0" err="1"/>
              <a:t>келиб</a:t>
            </a:r>
            <a:r>
              <a:rPr lang="ru-RU" b="0" dirty="0"/>
              <a:t> </a:t>
            </a:r>
            <a:r>
              <a:rPr lang="ru-RU" b="0" dirty="0" err="1"/>
              <a:t>чиқишига</a:t>
            </a:r>
            <a:r>
              <a:rPr lang="ru-RU" b="0" dirty="0"/>
              <a:t> </a:t>
            </a:r>
            <a:r>
              <a:rPr lang="ru-RU" b="0" dirty="0" err="1"/>
              <a:t>қараб</a:t>
            </a:r>
            <a:r>
              <a:rPr lang="ru-RU" b="0" dirty="0"/>
              <a:t> </a:t>
            </a:r>
            <a:r>
              <a:rPr lang="ru-RU" b="0" dirty="0" err="1"/>
              <a:t>давлат</a:t>
            </a:r>
            <a:r>
              <a:rPr lang="ru-RU" b="0" dirty="0"/>
              <a:t> </a:t>
            </a:r>
            <a:r>
              <a:rPr lang="ru-RU" b="0" dirty="0" err="1"/>
              <a:t>томонидан</a:t>
            </a:r>
            <a:r>
              <a:rPr lang="ru-RU" b="0" dirty="0"/>
              <a:t> </a:t>
            </a:r>
            <a:r>
              <a:rPr lang="ru-RU" b="0" dirty="0" err="1"/>
              <a:t>берилади.Филиация</a:t>
            </a:r>
            <a:r>
              <a:rPr lang="ru-RU" b="0" dirty="0"/>
              <a:t> </a:t>
            </a:r>
            <a:r>
              <a:rPr lang="ru-RU" b="0" dirty="0" err="1"/>
              <a:t>холатида</a:t>
            </a:r>
            <a:r>
              <a:rPr lang="ru-RU" b="0" dirty="0"/>
              <a:t> </a:t>
            </a:r>
            <a:r>
              <a:rPr lang="ru-RU" b="0" dirty="0" err="1"/>
              <a:t>икки</a:t>
            </a:r>
            <a:r>
              <a:rPr lang="ru-RU" b="0" dirty="0"/>
              <a:t> </a:t>
            </a:r>
            <a:r>
              <a:rPr lang="ru-RU" b="0" dirty="0" err="1"/>
              <a:t>ҳил</a:t>
            </a:r>
            <a:r>
              <a:rPr lang="ru-RU" b="0" dirty="0"/>
              <a:t> принцип </a:t>
            </a:r>
            <a:r>
              <a:rPr lang="ru-RU" b="0" dirty="0" err="1"/>
              <a:t>қўлланиши</a:t>
            </a:r>
            <a:r>
              <a:rPr lang="ru-RU" b="0" dirty="0"/>
              <a:t> </a:t>
            </a:r>
            <a:r>
              <a:rPr lang="ru-RU" b="0" dirty="0" err="1"/>
              <a:t>мумкин</a:t>
            </a:r>
            <a:r>
              <a:rPr lang="ru-RU" b="0" dirty="0"/>
              <a:t>. </a:t>
            </a:r>
            <a:r>
              <a:rPr lang="ru-RU" b="0" dirty="0" err="1"/>
              <a:t>Биринчиси</a:t>
            </a:r>
            <a:r>
              <a:rPr lang="ru-RU" b="0" dirty="0"/>
              <a:t>, </a:t>
            </a:r>
            <a:r>
              <a:rPr lang="ru-RU" b="0" dirty="0" err="1"/>
              <a:t>миллий</a:t>
            </a:r>
            <a:r>
              <a:rPr lang="ru-RU" b="0" dirty="0"/>
              <a:t>, </a:t>
            </a:r>
            <a:r>
              <a:rPr lang="ru-RU" b="0" dirty="0" err="1"/>
              <a:t>яъни</a:t>
            </a:r>
            <a:r>
              <a:rPr lang="ru-RU" b="0" dirty="0"/>
              <a:t> </a:t>
            </a:r>
            <a:r>
              <a:rPr lang="ru-RU" b="0" dirty="0" err="1"/>
              <a:t>қон</a:t>
            </a:r>
            <a:r>
              <a:rPr lang="ru-RU" b="0" dirty="0"/>
              <a:t> </a:t>
            </a:r>
            <a:r>
              <a:rPr lang="ru-RU" b="0" dirty="0" err="1"/>
              <a:t>ҳуқуқи</a:t>
            </a:r>
            <a:r>
              <a:rPr lang="ru-RU" b="0" dirty="0"/>
              <a:t> (</a:t>
            </a:r>
            <a:r>
              <a:rPr lang="ru-RU" b="0" dirty="0" err="1"/>
              <a:t>жус</a:t>
            </a:r>
            <a:r>
              <a:rPr lang="ru-RU" b="0" dirty="0"/>
              <a:t> </a:t>
            </a:r>
            <a:r>
              <a:rPr lang="ru-RU" b="0" dirty="0" err="1"/>
              <a:t>сангуинис</a:t>
            </a:r>
            <a:r>
              <a:rPr lang="ru-RU" b="0" dirty="0"/>
              <a:t>), </a:t>
            </a:r>
            <a:r>
              <a:rPr lang="ru-RU" b="0" dirty="0" err="1"/>
              <a:t>иккинчиси</a:t>
            </a:r>
            <a:r>
              <a:rPr lang="ru-RU" b="0" dirty="0"/>
              <a:t> </a:t>
            </a:r>
            <a:r>
              <a:rPr lang="ru-RU" b="0" dirty="0" err="1"/>
              <a:t>эса</a:t>
            </a:r>
            <a:r>
              <a:rPr lang="ru-RU" b="0" dirty="0"/>
              <a:t> </a:t>
            </a:r>
            <a:r>
              <a:rPr lang="ru-RU" b="0" dirty="0" err="1"/>
              <a:t>тупроқ</a:t>
            </a:r>
            <a:r>
              <a:rPr lang="ru-RU" b="0" dirty="0"/>
              <a:t> </a:t>
            </a:r>
            <a:r>
              <a:rPr lang="ru-RU" b="0" dirty="0" err="1"/>
              <a:t>ҳуқуқи</a:t>
            </a:r>
            <a:r>
              <a:rPr lang="ru-RU" b="0" dirty="0"/>
              <a:t>, </a:t>
            </a:r>
            <a:r>
              <a:rPr lang="ru-RU" b="0" dirty="0" err="1"/>
              <a:t>яъни</a:t>
            </a:r>
            <a:r>
              <a:rPr lang="ru-RU" b="0" dirty="0"/>
              <a:t> </a:t>
            </a:r>
            <a:r>
              <a:rPr lang="ru-RU" b="0" dirty="0" err="1"/>
              <a:t>ҳудудий</a:t>
            </a:r>
            <a:r>
              <a:rPr lang="ru-RU" b="0" dirty="0"/>
              <a:t> (</a:t>
            </a:r>
            <a:r>
              <a:rPr lang="ru-RU" b="0" dirty="0" err="1"/>
              <a:t>жус</a:t>
            </a:r>
            <a:r>
              <a:rPr lang="ru-RU" b="0" dirty="0"/>
              <a:t> соли) </a:t>
            </a:r>
            <a:r>
              <a:rPr lang="ru-RU" b="0" dirty="0" err="1"/>
              <a:t>деб</a:t>
            </a:r>
            <a:r>
              <a:rPr lang="ru-RU" b="0" dirty="0"/>
              <a:t> </a:t>
            </a:r>
            <a:r>
              <a:rPr lang="ru-RU" b="0" dirty="0" err="1"/>
              <a:t>аталади</a:t>
            </a:r>
            <a:r>
              <a:rPr lang="ru-RU" b="0" dirty="0"/>
              <a:t>:</a:t>
            </a:r>
          </a:p>
        </p:txBody>
      </p:sp>
    </p:spTree>
    <p:extLst>
      <p:ext uri="{BB962C8B-B14F-4D97-AF65-F5344CB8AC3E}">
        <p14:creationId xmlns:p14="http://schemas.microsoft.com/office/powerpoint/2010/main" val="146269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908720"/>
            <a:ext cx="7920880" cy="3660105"/>
          </a:xfrm>
          <a:prstGeom prst="rect">
            <a:avLst/>
          </a:prstGeom>
        </p:spPr>
        <p:txBody>
          <a:bodyPr wrap="square">
            <a:spAutoFit/>
          </a:bodyPr>
          <a:lstStyle/>
          <a:p>
            <a:pPr algn="just">
              <a:lnSpc>
                <a:spcPct val="107000"/>
              </a:lnSpc>
              <a:spcAft>
                <a:spcPts val="80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Казус.</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А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истиқомат</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қилиб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келадиган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оила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жуфтлиги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мазкур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давлатнинг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ҳудудида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боғида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ташландиқ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ҳеч</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қандай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ҳужжатсиз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бир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чақалоқни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топиб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олишади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Чақалоқ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ташландиқлиги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маълум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бўлгач</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жуфтлик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чақалоқни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фарзандликка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олишни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қарор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қилишади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Аммо</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жуфтликда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эркак</a:t>
            </a:r>
            <a:r>
              <a:rPr lang="ru-RU" dirty="0">
                <a:latin typeface="Times New Roman" panose="02020603050405020304" pitchFamily="18" charset="0"/>
                <a:ea typeface="Calibri" panose="020F0502020204030204" pitchFamily="34" charset="0"/>
                <a:cs typeface="Times New Roman" panose="02020603050405020304" pitchFamily="18" charset="0"/>
              </a:rPr>
              <a:t> А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давлатнинг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фуқароси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аёл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эса</a:t>
            </a:r>
            <a:r>
              <a:rPr lang="ru-RU" dirty="0">
                <a:latin typeface="Times New Roman" panose="02020603050405020304" pitchFamily="18" charset="0"/>
                <a:ea typeface="Calibri" panose="020F0502020204030204" pitchFamily="34" charset="0"/>
                <a:cs typeface="Times New Roman" panose="02020603050405020304" pitchFamily="18" charset="0"/>
              </a:rPr>
              <a:t> Б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давлатнинг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фуқароси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бўлади</a:t>
            </a:r>
            <a:r>
              <a:rPr lang="ru-RU" dirty="0">
                <a:latin typeface="Times New Roman" panose="02020603050405020304" pitchFamily="18" charset="0"/>
                <a:ea typeface="Calibri" panose="020F0502020204030204" pitchFamily="34" charset="0"/>
                <a:cs typeface="Times New Roman" panose="02020603050405020304" pitchFamily="18" charset="0"/>
              </a:rPr>
              <a:t>. А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қонунчилигида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фуқароликга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ҳуқуқи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асосида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бўлиш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мумкин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эди</a:t>
            </a:r>
            <a:r>
              <a:rPr lang="ru-RU" dirty="0">
                <a:latin typeface="Times New Roman" panose="02020603050405020304" pitchFamily="18" charset="0"/>
                <a:ea typeface="Calibri" panose="020F0502020204030204" pitchFamily="34" charset="0"/>
                <a:cs typeface="Times New Roman" panose="02020603050405020304" pitchFamily="18" charset="0"/>
              </a:rPr>
              <a:t>. Б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эса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тупроқ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ҳуқуқи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асосида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b="1" dirty="0" err="1">
                <a:latin typeface="Times New Roman" panose="02020603050405020304" pitchFamily="18" charset="0"/>
                <a:ea typeface="Calibri" panose="020F0502020204030204" pitchFamily="34" charset="0"/>
                <a:cs typeface="Times New Roman" panose="02020603050405020304" pitchFamily="18" charset="0"/>
              </a:rPr>
              <a:t>Савол</a:t>
            </a:r>
            <a:r>
              <a:rPr lang="ru-RU" b="1"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600"/>
              <a:buFont typeface="+mj-lt"/>
              <a:buAutoNum type="arabicPeriod"/>
              <a:tabLst>
                <a:tab pos="228600" algn="l"/>
              </a:tabLst>
            </a:pPr>
            <a:r>
              <a:rPr lang="ru-RU" dirty="0" err="1">
                <a:latin typeface="Times New Roman" panose="02020603050405020304" pitchFamily="18" charset="0"/>
                <a:ea typeface="Calibri" panose="020F0502020204030204" pitchFamily="34" charset="0"/>
                <a:cs typeface="Times New Roman" panose="02020603050405020304" pitchFamily="18" charset="0"/>
              </a:rPr>
              <a:t>Халқаро</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нормаларга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ва</a:t>
            </a:r>
            <a:r>
              <a:rPr lang="ru-RU" dirty="0">
                <a:latin typeface="Times New Roman" panose="02020603050405020304" pitchFamily="18" charset="0"/>
                <a:ea typeface="Calibri" panose="020F0502020204030204" pitchFamily="34" charset="0"/>
                <a:cs typeface="Times New Roman" panose="02020603050405020304" pitchFamily="18" charset="0"/>
              </a:rPr>
              <a:t> А </a:t>
            </a:r>
            <a:r>
              <a:rPr lang="ru-RU" dirty="0" err="1">
                <a:latin typeface="Times New Roman" panose="02020603050405020304" pitchFamily="18" charset="0"/>
                <a:ea typeface="Calibri" panose="020F0502020204030204" pitchFamily="34" charset="0"/>
                <a:cs typeface="Times New Roman" panose="02020603050405020304" pitchFamily="18" charset="0"/>
              </a:rPr>
              <a:t>ва</a:t>
            </a:r>
            <a:r>
              <a:rPr lang="ru-RU" dirty="0">
                <a:latin typeface="Times New Roman" panose="02020603050405020304" pitchFamily="18" charset="0"/>
                <a:ea typeface="Calibri" panose="020F0502020204030204" pitchFamily="34" charset="0"/>
                <a:cs typeface="Times New Roman" panose="02020603050405020304" pitchFamily="18" charset="0"/>
              </a:rPr>
              <a:t> Б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давлатларнинг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миллий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қонунчиликга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асосан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асраб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олинган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фарзандга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қайси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давлат</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фуқаролиги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берилади</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81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755576" y="2825122"/>
            <a:ext cx="8143442" cy="68778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smtClean="0">
                <a:solidFill>
                  <a:schemeClr val="tx1"/>
                </a:solidFill>
                <a:latin typeface="Times New Roman" panose="02020603050405020304" pitchFamily="18" charset="0"/>
                <a:cs typeface="Times New Roman" panose="02020603050405020304" pitchFamily="18" charset="0"/>
              </a:rPr>
              <a:t>2). </a:t>
            </a:r>
            <a:r>
              <a:rPr lang="uz-Cyrl-UZ" sz="1600" dirty="0" smtClean="0">
                <a:solidFill>
                  <a:schemeClr val="tx1"/>
                </a:solidFill>
                <a:latin typeface="Times New Roman" panose="02020603050405020304" pitchFamily="18" charset="0"/>
                <a:cs typeface="Times New Roman" panose="02020603050405020304" pitchFamily="18" charset="0"/>
              </a:rPr>
              <a:t>“</a:t>
            </a:r>
            <a:r>
              <a:rPr lang="uz-Cyrl-UZ" sz="1600" dirty="0">
                <a:solidFill>
                  <a:schemeClr val="tx1"/>
                </a:solidFill>
                <a:latin typeface="Times New Roman" panose="02020603050405020304" pitchFamily="18" charset="0"/>
                <a:cs typeface="Times New Roman" panose="02020603050405020304" pitchFamily="18" charset="0"/>
              </a:rPr>
              <a:t>Аёлларнинг сиёсий ҳуқуқлари тўғрисида” Конвенция </a:t>
            </a:r>
            <a:r>
              <a:rPr lang="uz-Cyrl-UZ" sz="1600" i="1" dirty="0">
                <a:solidFill>
                  <a:srgbClr val="7030A0"/>
                </a:solidFill>
                <a:latin typeface="Times New Roman" panose="02020603050405020304" pitchFamily="18" charset="0"/>
                <a:cs typeface="Times New Roman" panose="02020603050405020304" pitchFamily="18" charset="0"/>
              </a:rPr>
              <a:t>(Нью-Йорк, 20.12.1952 й. (Ўз. Р. учун 1997 йил 28 декабрдан кучга кирган).</a:t>
            </a:r>
            <a:endParaRPr lang="uz-Cyrl-UZ" sz="1600" i="1" dirty="0" smtClean="0">
              <a:solidFill>
                <a:srgbClr val="7030A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Скругленный прямоугольник 7"/>
          <p:cNvSpPr/>
          <p:nvPr/>
        </p:nvSpPr>
        <p:spPr>
          <a:xfrm>
            <a:off x="763806" y="1801091"/>
            <a:ext cx="8143442" cy="72580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smtClean="0">
                <a:solidFill>
                  <a:schemeClr val="tx1"/>
                </a:solidFill>
                <a:latin typeface="Times New Roman" panose="02020603050405020304" pitchFamily="18" charset="0"/>
                <a:cs typeface="Times New Roman" panose="02020603050405020304" pitchFamily="18" charset="0"/>
              </a:rPr>
              <a:t>1)</a:t>
            </a:r>
            <a:r>
              <a:rPr lang="uz-Cyrl-UZ" sz="1600" dirty="0" smtClean="0">
                <a:solidFill>
                  <a:schemeClr val="tx1"/>
                </a:solidFill>
                <a:latin typeface="Times New Roman" panose="02020603050405020304" pitchFamily="18" charset="0"/>
                <a:cs typeface="Times New Roman" panose="02020603050405020304" pitchFamily="18" charset="0"/>
              </a:rPr>
              <a:t> “</a:t>
            </a:r>
            <a:r>
              <a:rPr lang="uz-Cyrl-UZ" sz="1600" dirty="0">
                <a:solidFill>
                  <a:schemeClr val="tx1"/>
                </a:solidFill>
                <a:latin typeface="Times New Roman" panose="02020603050405020304" pitchFamily="18" charset="0"/>
                <a:cs typeface="Times New Roman" panose="02020603050405020304" pitchFamily="18" charset="0"/>
              </a:rPr>
              <a:t>Хотин-қизлар ҳуқуқлари камситилишининг барча шаклларига барҳам бериш тўғрисида” </a:t>
            </a:r>
            <a:r>
              <a:rPr lang="uz-Cyrl-UZ" sz="1400" i="1" dirty="0">
                <a:solidFill>
                  <a:srgbClr val="7030A0"/>
                </a:solidFill>
                <a:latin typeface="Times New Roman" panose="02020603050405020304" pitchFamily="18" charset="0"/>
                <a:cs typeface="Times New Roman" panose="02020603050405020304" pitchFamily="18" charset="0"/>
              </a:rPr>
              <a:t>Конвенция (18.12.1979 й., Нью-Йорк (Ўз. Р. учун 1995 йил 18 августдан кучга кирган).</a:t>
            </a:r>
            <a:endParaRPr lang="uz-Cyrl-UZ" sz="1400" i="1" dirty="0" smtClean="0">
              <a:solidFill>
                <a:srgbClr val="7030A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755576" y="124407"/>
            <a:ext cx="4968552"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1. </a:t>
            </a:r>
            <a:r>
              <a:rPr lang="ru-RU" sz="1600" b="1" dirty="0" err="1" smtClean="0">
                <a:solidFill>
                  <a:schemeClr val="tx1"/>
                </a:solidFill>
                <a:latin typeface="Times New Roman" panose="02020603050405020304" pitchFamily="18" charset="0"/>
                <a:cs typeface="Times New Roman" panose="02020603050405020304" pitchFamily="18" charset="0"/>
              </a:rPr>
              <a:t>Аёллар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ҳуқуқлари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бўйича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халқаро</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стандартлар</a:t>
            </a:r>
            <a:endParaRPr lang="uz-Cyrl-UZ" sz="1600" b="1" dirty="0" smtClean="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55576" y="3789040"/>
            <a:ext cx="8143442" cy="72580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3</a:t>
            </a:r>
            <a:r>
              <a:rPr lang="uz-Cyrl-UZ" sz="1600" b="1" dirty="0" smtClean="0">
                <a:solidFill>
                  <a:schemeClr val="tx1"/>
                </a:solidFill>
                <a:latin typeface="Times New Roman" panose="02020603050405020304" pitchFamily="18" charset="0"/>
                <a:cs typeface="Times New Roman" panose="02020603050405020304" pitchFamily="18" charset="0"/>
              </a:rPr>
              <a:t>) </a:t>
            </a:r>
            <a:r>
              <a:rPr lang="uz-Cyrl-UZ" sz="1600" dirty="0">
                <a:solidFill>
                  <a:schemeClr val="tx1"/>
                </a:solidFill>
                <a:latin typeface="Times New Roman" panose="02020603050405020304" pitchFamily="18" charset="0"/>
                <a:cs typeface="Times New Roman" panose="02020603050405020304" pitchFamily="18" charset="0"/>
              </a:rPr>
              <a:t>“Европа Ижтимоий Хартияси” </a:t>
            </a:r>
            <a:r>
              <a:rPr lang="uz-Cyrl-UZ" sz="1400" i="1" dirty="0">
                <a:solidFill>
                  <a:srgbClr val="7030A0"/>
                </a:solidFill>
                <a:latin typeface="Times New Roman" panose="02020603050405020304" pitchFamily="18" charset="0"/>
                <a:cs typeface="Times New Roman" panose="02020603050405020304" pitchFamily="18" charset="0"/>
              </a:rPr>
              <a:t>(Хартия барча кишиларнинг кундалик ҳаётига оид бўлган ҳуқуқ ва эркинликларни кафолатлайди. 1961 йил. Страсбургда 1996 йил 3 майда қайта кўриб чиқилган. 1999 йилда 1 июлда кучга кирган).</a:t>
            </a:r>
            <a:endParaRPr lang="uz-Cyrl-UZ" sz="1400" i="1" dirty="0" smtClean="0">
              <a:solidFill>
                <a:srgbClr val="7030A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755576" y="4797152"/>
            <a:ext cx="8143442" cy="72580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4</a:t>
            </a:r>
            <a:r>
              <a:rPr lang="uz-Cyrl-UZ" sz="1600" b="1" dirty="0" smtClean="0">
                <a:solidFill>
                  <a:schemeClr val="tx1"/>
                </a:solidFill>
                <a:latin typeface="Times New Roman" panose="02020603050405020304" pitchFamily="18" charset="0"/>
                <a:cs typeface="Times New Roman" panose="02020603050405020304" pitchFamily="18" charset="0"/>
              </a:rPr>
              <a:t>)</a:t>
            </a:r>
            <a:r>
              <a:rPr lang="uz-Cyrl-UZ" sz="1600" dirty="0" smtClean="0">
                <a:solidFill>
                  <a:schemeClr val="tx1"/>
                </a:solidFill>
                <a:latin typeface="Times New Roman" panose="02020603050405020304" pitchFamily="18" charset="0"/>
                <a:cs typeface="Times New Roman" panose="02020603050405020304" pitchFamily="18" charset="0"/>
              </a:rPr>
              <a:t> “</a:t>
            </a:r>
            <a:r>
              <a:rPr lang="uz-Cyrl-UZ" sz="1600" dirty="0">
                <a:solidFill>
                  <a:schemeClr val="tx1"/>
                </a:solidFill>
                <a:latin typeface="Times New Roman" panose="02020603050405020304" pitchFamily="18" charset="0"/>
                <a:cs typeface="Times New Roman" panose="02020603050405020304" pitchFamily="18" charset="0"/>
              </a:rPr>
              <a:t>Доха” декларацияси</a:t>
            </a:r>
            <a:r>
              <a:rPr lang="uz-Cyrl-UZ" sz="1400" i="1" dirty="0">
                <a:solidFill>
                  <a:srgbClr val="7030A0"/>
                </a:solidFill>
                <a:latin typeface="Times New Roman" panose="02020603050405020304" pitchFamily="18" charset="0"/>
                <a:cs typeface="Times New Roman" panose="02020603050405020304" pitchFamily="18" charset="0"/>
              </a:rPr>
              <a:t>.  2015 йилда Бирлашган Миллатлар Ташкилотининг жиноят ва ҳуқуқбузарликнинг олдини олиш бўйича 30-Конгрессида қабул </a:t>
            </a:r>
            <a:r>
              <a:rPr lang="uz-Cyrl-UZ" sz="1400" i="1" dirty="0" smtClean="0">
                <a:solidFill>
                  <a:srgbClr val="7030A0"/>
                </a:solidFill>
                <a:latin typeface="Times New Roman" panose="02020603050405020304" pitchFamily="18" charset="0"/>
                <a:cs typeface="Times New Roman" panose="02020603050405020304" pitchFamily="18" charset="0"/>
              </a:rPr>
              <a:t>қилинган</a:t>
            </a:r>
            <a:r>
              <a:rPr lang="uz-Cyrl-UZ" sz="1600" dirty="0" smtClean="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00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3645024"/>
            <a:ext cx="7344816" cy="1002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lnSpc>
                <a:spcPct val="107000"/>
              </a:lnSpc>
              <a:spcAft>
                <a:spcPts val="800"/>
              </a:spcAft>
            </a:pP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Ўзбекистон</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Республикаси</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Президентининг</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Фармони</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қабул</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қилиниши</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билан</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«Бола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ҳуқуқлари</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кафолатларини</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янада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кучайтиришга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доир</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қўшимча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чора-тадбирлар</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тўғрисида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2019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йил</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22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апрелдаги</a:t>
            </a:r>
            <a:r>
              <a:rPr lang="ru-RU" sz="1400" u="sng" dirty="0">
                <a:solidFill>
                  <a:srgbClr val="007BFF"/>
                </a:solidFill>
                <a:latin typeface="Arial" panose="020B0604020202020204" pitchFamily="34" charset="0"/>
                <a:ea typeface="Times New Roman" panose="02020603050405020304" pitchFamily="18" charset="0"/>
                <a:cs typeface="Times New Roman" panose="02020603050405020304" pitchFamily="18" charset="0"/>
                <a:hlinkClick r:id="rId2"/>
              </a:rPr>
              <a:t> ПҚ-4296-сонли</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қарорига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биноан</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Омбудсман</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ҳозирда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ўз</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ўринбосарига</a:t>
            </a:r>
            <a:r>
              <a:rPr lang="ru-RU" sz="14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b="1"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b="1"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болалар</a:t>
            </a:r>
            <a:r>
              <a:rPr lang="ru-RU" sz="1400" b="1"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b="1"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ҳуқуқлари</a:t>
            </a:r>
            <a:r>
              <a:rPr lang="ru-RU" sz="1400" b="1"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b="1"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бўйича</a:t>
            </a:r>
            <a:r>
              <a:rPr lang="ru-RU" sz="1400" b="1"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b="1"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вакилга</a:t>
            </a:r>
            <a:r>
              <a:rPr lang="ru-RU" sz="1400" b="1"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ru-RU" sz="1400" b="1"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эга</a:t>
            </a:r>
            <a:r>
              <a:rPr lang="ru-RU" sz="1400" b="1"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23528" y="548680"/>
            <a:ext cx="8496944" cy="24632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ҳуқуқлари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кафолатларининг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қонунчилик</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асослари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Ўзбекистон</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Республикаси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Конституцияси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Оила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кодекси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”Бола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ҳуқуқларининг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кафолатлари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тўғрисида”ги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Васийлик</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ҳомийлик</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тўғрисида”ги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қонунлар</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бошқа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бир</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қатор</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қонун</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ҳужжатларида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ўз</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аксини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топган</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бўлиб</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уларда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ҳуқуқлари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эркинликлари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қонуний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манфаатларини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таъминлаш</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ҳаёти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соғлиғини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қадр-қимматини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муҳофаза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қилиш</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камситилишига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йўл</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қўймаслик</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ёш</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авлоднинг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жисмоний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интеллектуал,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маънавий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ахлоқий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камол</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топишига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кўмаклашиш</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каби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борадаги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сиёсатнинг</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устувор</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йўналишлари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белгилаб</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берилган</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18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3" name="Прямоугольник 2"/>
          <p:cNvSpPr/>
          <p:nvPr/>
        </p:nvSpPr>
        <p:spPr>
          <a:xfrm>
            <a:off x="395536" y="260648"/>
            <a:ext cx="8208912" cy="923330"/>
          </a:xfrm>
          <a:prstGeom prst="rect">
            <a:avLst/>
          </a:prstGeom>
        </p:spPr>
        <p:txBody>
          <a:bodyPr wrap="square">
            <a:spAutoFit/>
          </a:bodyPr>
          <a:lstStyle/>
          <a:p>
            <a:pPr algn="ctr"/>
            <a:r>
              <a:rPr lang="uz-Cyrl-UZ" b="1" dirty="0">
                <a:solidFill>
                  <a:srgbClr val="000080"/>
                </a:solidFill>
                <a:latin typeface="Times New Roman" panose="02020603050405020304" pitchFamily="18" charset="0"/>
                <a:ea typeface="Times New Roman" panose="02020603050405020304" pitchFamily="18" charset="0"/>
              </a:rPr>
              <a:t>Хотин-қизларни камситишнинг барча шаклларига барҳам бериш тўғрисида</a:t>
            </a:r>
            <a:r>
              <a:rPr lang="uz-Cyrl-UZ" dirty="0">
                <a:solidFill>
                  <a:srgbClr val="000080"/>
                </a:solidFill>
                <a:latin typeface="Times New Roman" panose="02020603050405020304" pitchFamily="18" charset="0"/>
                <a:ea typeface="Times New Roman" panose="02020603050405020304" pitchFamily="18" charset="0"/>
              </a:rPr>
              <a:t> </a:t>
            </a:r>
            <a:r>
              <a:rPr lang="uz-Cyrl-UZ" sz="1600" i="1" dirty="0">
                <a:latin typeface="Times New Roman" panose="02020603050405020304" pitchFamily="18" charset="0"/>
                <a:ea typeface="Times New Roman" panose="02020603050405020304" pitchFamily="18" charset="0"/>
              </a:rPr>
              <a:t>(1979 йил 18 декабрь, Нью-Йорк. Ўз. Р. учун 1995 йил 18 августдан кучга кирган)</a:t>
            </a:r>
            <a:r>
              <a:rPr lang="uz-Cyrl-UZ" dirty="0">
                <a:latin typeface="Times New Roman" panose="02020603050405020304" pitchFamily="18" charset="0"/>
                <a:ea typeface="Times New Roman" panose="02020603050405020304" pitchFamily="18" charset="0"/>
              </a:rPr>
              <a:t> </a:t>
            </a:r>
            <a:r>
              <a:rPr lang="uz-Cyrl-UZ" dirty="0" smtClean="0">
                <a:latin typeface="Times New Roman" panose="02020603050405020304" pitchFamily="18" charset="0"/>
                <a:ea typeface="Times New Roman" panose="02020603050405020304" pitchFamily="18" charset="0"/>
              </a:rPr>
              <a:t>Конвенция </a:t>
            </a:r>
            <a:endParaRPr lang="ru-RU" dirty="0"/>
          </a:p>
        </p:txBody>
      </p:sp>
      <p:sp>
        <p:nvSpPr>
          <p:cNvPr id="7" name="Прямоугольник 6"/>
          <p:cNvSpPr/>
          <p:nvPr/>
        </p:nvSpPr>
        <p:spPr>
          <a:xfrm>
            <a:off x="430587" y="1268760"/>
            <a:ext cx="8568952" cy="1973104"/>
          </a:xfrm>
          <a:prstGeom prst="rect">
            <a:avLst/>
          </a:prstGeom>
        </p:spPr>
        <p:txBody>
          <a:bodyPr wrap="square">
            <a:spAutoFit/>
          </a:bodyPr>
          <a:lstStyle/>
          <a:p>
            <a:pPr algn="just">
              <a:lnSpc>
                <a:spcPct val="107000"/>
              </a:lnSpc>
              <a:spcAft>
                <a:spcPts val="800"/>
              </a:spcAft>
            </a:pPr>
            <a:r>
              <a:rPr lang="uz-Cyrl-UZ" b="1" dirty="0" smtClean="0">
                <a:latin typeface="Times New Roman" panose="02020603050405020304" pitchFamily="18" charset="0"/>
                <a:ea typeface="Calibri" panose="020F0502020204030204" pitchFamily="34" charset="0"/>
                <a:cs typeface="Times New Roman" panose="02020603050405020304" pitchFamily="18" charset="0"/>
              </a:rPr>
              <a:t>Қуйидаги </a:t>
            </a:r>
            <a:r>
              <a:rPr lang="uz-Cyrl-UZ" b="1" dirty="0">
                <a:latin typeface="Times New Roman" panose="02020603050405020304" pitchFamily="18" charset="0"/>
                <a:ea typeface="Calibri" panose="020F0502020204030204" pitchFamily="34" charset="0"/>
                <a:cs typeface="Times New Roman" panose="02020603050405020304" pitchFamily="18" charset="0"/>
              </a:rPr>
              <a:t>мақсадда</a:t>
            </a:r>
            <a:r>
              <a:rPr lang="uz-Cyrl-UZ" dirty="0">
                <a:latin typeface="Times New Roman" panose="02020603050405020304" pitchFamily="18" charset="0"/>
                <a:ea typeface="Calibri" panose="020F0502020204030204" pitchFamily="34" charset="0"/>
                <a:cs typeface="Times New Roman" panose="02020603050405020304" pitchFamily="18" charset="0"/>
              </a:rPr>
              <a:t> </a:t>
            </a:r>
            <a:r>
              <a:rPr lang="uz-Cyrl-UZ" b="1" dirty="0">
                <a:latin typeface="Times New Roman" panose="02020603050405020304" pitchFamily="18" charset="0"/>
                <a:ea typeface="Calibri" panose="020F0502020204030204" pitchFamily="34" charset="0"/>
                <a:cs typeface="Times New Roman" panose="02020603050405020304" pitchFamily="18" charset="0"/>
              </a:rPr>
              <a:t>иштирокчи давлатлар барча тегишли чораларни қабул қиладилар: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z-Cyrl-UZ" dirty="0">
                <a:latin typeface="Times New Roman" panose="02020603050405020304" pitchFamily="18" charset="0"/>
                <a:ea typeface="Calibri" panose="020F0502020204030204" pitchFamily="34" charset="0"/>
                <a:cs typeface="Times New Roman" panose="02020603050405020304" pitchFamily="18" charset="0"/>
              </a:rPr>
              <a:t>а) эркак ва аёлларнинг ижтимоий ва маданий хулқ-атвор моделларини битта жинс иккинчиси устидан устун бўлиши ёки эркак ва аёлнинг бир хил роли ғоясига асосланган </a:t>
            </a:r>
            <a:r>
              <a:rPr lang="uz-Cyrl-UZ"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ҳурофий урф-одатлар, бидъатлар ва шунга ўхшаш ҳолларни тугатиш ва бекор килиш</a:t>
            </a:r>
            <a:r>
              <a:rPr lang="uz-Cyrl-UZ" dirty="0">
                <a:latin typeface="Times New Roman" panose="02020603050405020304" pitchFamily="18" charset="0"/>
                <a:ea typeface="Calibri" panose="020F0502020204030204" pitchFamily="34" charset="0"/>
                <a:cs typeface="Times New Roman" panose="02020603050405020304" pitchFamily="18" charset="0"/>
              </a:rPr>
              <a:t> мақсадида ўзгартириш;</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39552" y="3645024"/>
            <a:ext cx="8352928" cy="1277786"/>
          </a:xfrm>
          <a:prstGeom prst="rect">
            <a:avLst/>
          </a:prstGeom>
        </p:spPr>
        <p:txBody>
          <a:bodyPr wrap="square">
            <a:spAutoFit/>
          </a:bodyPr>
          <a:lstStyle/>
          <a:p>
            <a:pPr algn="just">
              <a:lnSpc>
                <a:spcPct val="107000"/>
              </a:lnSpc>
              <a:spcAft>
                <a:spcPts val="800"/>
              </a:spcAft>
            </a:pPr>
            <a:r>
              <a:rPr lang="uz-Cyrl-UZ" dirty="0">
                <a:latin typeface="Times New Roman" panose="02020603050405020304" pitchFamily="18" charset="0"/>
                <a:ea typeface="Calibri" panose="020F0502020204030204" pitchFamily="34" charset="0"/>
                <a:cs typeface="Times New Roman" panose="02020603050405020304" pitchFamily="18" charset="0"/>
              </a:rPr>
              <a:t>б) болалар манфаатлари барча холларда устун кўришини назарда тутиб, оилавий тарбия ўз ичига </a:t>
            </a:r>
            <a:r>
              <a:rPr lang="uz-Cyrl-UZ"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оналикни ижтимоий вазифа сифатида тўғри англаниши </a:t>
            </a:r>
            <a:r>
              <a:rPr lang="uz-Cyrl-UZ" dirty="0">
                <a:latin typeface="Times New Roman" panose="02020603050405020304" pitchFamily="18" charset="0"/>
                <a:ea typeface="Calibri" panose="020F0502020204030204" pitchFamily="34" charset="0"/>
                <a:cs typeface="Times New Roman" panose="02020603050405020304" pitchFamily="18" charset="0"/>
              </a:rPr>
              <a:t>ҳамда эркак ва аёлларнинг ўз болалари тарбияси ва камолоти учун умумий жавобгарлиги эътироф этилиши қамраб олинишини таъминлаш</a:t>
            </a:r>
            <a:r>
              <a:rPr lang="uz-Cyrl-UZ" dirty="0" smtClean="0">
                <a:latin typeface="Times New Roman" panose="02020603050405020304" pitchFamily="18" charset="0"/>
                <a:ea typeface="Calibri" panose="020F0502020204030204" pitchFamily="34" charset="0"/>
                <a:cs typeface="Times New Roman" panose="02020603050405020304" pitchFamily="18" charset="0"/>
              </a:rPr>
              <a:t>.</a:t>
            </a:r>
            <a:r>
              <a:rPr lang="uz-Cyrl-UZ"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(5-модда)</a:t>
            </a:r>
            <a:endParaRPr lang="ru-R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349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2" name="Прямоугольник 1"/>
          <p:cNvSpPr/>
          <p:nvPr/>
        </p:nvSpPr>
        <p:spPr>
          <a:xfrm>
            <a:off x="395418" y="1556792"/>
            <a:ext cx="8568952" cy="5078313"/>
          </a:xfrm>
          <a:prstGeom prst="rect">
            <a:avLst/>
          </a:prstGeom>
        </p:spPr>
        <p:txBody>
          <a:bodyPr wrap="square">
            <a:spAutoFit/>
          </a:bodyPr>
          <a:lstStyle/>
          <a:p>
            <a:pPr indent="450215" algn="just">
              <a:spcAft>
                <a:spcPts val="0"/>
              </a:spcAft>
            </a:pPr>
            <a:r>
              <a:rPr lang="uz-Cyrl-UZ" dirty="0">
                <a:latin typeface="Times New Roman" panose="02020603050405020304" pitchFamily="18" charset="0"/>
                <a:ea typeface="SimSun" panose="02010600030101010101" pitchFamily="2" charset="-122"/>
                <a:cs typeface="Times New Roman" panose="02020603050405020304" pitchFamily="18" charset="0"/>
              </a:rPr>
              <a:t>1. 2005 йилга келиб </a:t>
            </a:r>
            <a:r>
              <a:rPr lang="uz-Cyrl-UZ"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Z. нинг </a:t>
            </a:r>
            <a:r>
              <a:rPr lang="uz-Cyrl-UZ" dirty="0">
                <a:latin typeface="Times New Roman" panose="02020603050405020304" pitchFamily="18" charset="0"/>
                <a:ea typeface="SimSun" panose="02010600030101010101" pitchFamily="2" charset="-122"/>
                <a:cs typeface="Times New Roman" panose="02020603050405020304" pitchFamily="18" charset="0"/>
              </a:rPr>
              <a:t>давлати инсон ҳуқуқлари бўйича барча универсал ҳужжатларнинг иштирокчисига айланди. Бироқ, мазкур давлатда фуқаролик тўғрисидаги қонун ҳалигача қабул қилинмаганлигини, ҳукумат мамлакатда давом этаётган миграция инқирозини сабаб қилиб кўрсатишди. </a:t>
            </a:r>
            <a:endParaRPr lang="ru-RU" dirty="0">
              <a:latin typeface="Times New Roman" panose="02020603050405020304" pitchFamily="18" charset="0"/>
              <a:ea typeface="SimSun" panose="02010600030101010101" pitchFamily="2" charset="-122"/>
              <a:cs typeface="Times New Roman" panose="02020603050405020304" pitchFamily="18" charset="0"/>
            </a:endParaRPr>
          </a:p>
          <a:p>
            <a:pPr indent="450215" algn="just"/>
            <a:r>
              <a:rPr lang="uz-Cyrl-UZ" dirty="0">
                <a:latin typeface="Times New Roman" panose="02020603050405020304" pitchFamily="18" charset="0"/>
                <a:cs typeface="Times New Roman" panose="02020603050405020304" pitchFamily="18" charset="0"/>
              </a:rPr>
              <a:t>Мазкур даврда </a:t>
            </a:r>
            <a:r>
              <a:rPr lang="uz-Cyrl-UZ" dirty="0">
                <a:solidFill>
                  <a:srgbClr val="FF0000"/>
                </a:solidFill>
                <a:latin typeface="Times New Roman" panose="02020603050405020304" pitchFamily="18" charset="0"/>
                <a:cs typeface="Times New Roman" panose="02020603050405020304" pitchFamily="18" charset="0"/>
              </a:rPr>
              <a:t>Z</a:t>
            </a:r>
            <a:r>
              <a:rPr lang="uz-Cyrl-UZ" dirty="0">
                <a:latin typeface="Times New Roman" panose="02020603050405020304" pitchFamily="18" charset="0"/>
                <a:cs typeface="Times New Roman" panose="02020603050405020304" pitchFamily="18" charset="0"/>
              </a:rPr>
              <a:t> давлати фуқароси </a:t>
            </a:r>
            <a:r>
              <a:rPr lang="uz-Cyrl-UZ" dirty="0">
                <a:solidFill>
                  <a:srgbClr val="FF0000"/>
                </a:solidFill>
                <a:latin typeface="Times New Roman" panose="02020603050405020304" pitchFamily="18" charset="0"/>
                <a:cs typeface="Times New Roman" panose="02020603050405020304" pitchFamily="18" charset="0"/>
              </a:rPr>
              <a:t>М</a:t>
            </a:r>
            <a:r>
              <a:rPr lang="uz-Cyrl-UZ" dirty="0">
                <a:latin typeface="Times New Roman" panose="02020603050405020304" pitchFamily="18" charset="0"/>
                <a:cs typeface="Times New Roman" panose="02020603050405020304" pitchFamily="18" charset="0"/>
              </a:rPr>
              <a:t> давлат фуқаросига турмушга чиқади. Натижада </a:t>
            </a:r>
            <a:r>
              <a:rPr lang="uz-Cyrl-UZ" dirty="0">
                <a:solidFill>
                  <a:srgbClr val="FF0000"/>
                </a:solidFill>
                <a:latin typeface="Times New Roman" panose="02020603050405020304" pitchFamily="18" charset="0"/>
                <a:cs typeface="Times New Roman" panose="02020603050405020304" pitchFamily="18" charset="0"/>
              </a:rPr>
              <a:t>Z</a:t>
            </a:r>
            <a:r>
              <a:rPr lang="uz-Cyrl-UZ" dirty="0">
                <a:latin typeface="Times New Roman" panose="02020603050405020304" pitchFamily="18" charset="0"/>
                <a:cs typeface="Times New Roman" panose="02020603050405020304" pitchFamily="18" charset="0"/>
              </a:rPr>
              <a:t> давлатида уни фуқароликдан маҳрум этиш ҳақида қарор қабул қилинади. </a:t>
            </a:r>
            <a:endParaRPr lang="ru-RU" dirty="0">
              <a:latin typeface="Times New Roman" panose="02020603050405020304" pitchFamily="18" charset="0"/>
              <a:cs typeface="Times New Roman" panose="02020603050405020304" pitchFamily="18" charset="0"/>
            </a:endParaRPr>
          </a:p>
          <a:p>
            <a:pPr indent="450215" algn="just"/>
            <a:r>
              <a:rPr lang="uz-Cyrl-UZ" dirty="0">
                <a:latin typeface="Times New Roman" panose="02020603050405020304" pitchFamily="18" charset="0"/>
                <a:cs typeface="Times New Roman" panose="02020603050405020304" pitchFamily="18" charset="0"/>
              </a:rPr>
              <a:t>Аёл </a:t>
            </a:r>
            <a:r>
              <a:rPr lang="uz-Cyrl-UZ" dirty="0">
                <a:solidFill>
                  <a:srgbClr val="FF0000"/>
                </a:solidFill>
                <a:latin typeface="Times New Roman" panose="02020603050405020304" pitchFamily="18" charset="0"/>
                <a:cs typeface="Times New Roman" panose="02020603050405020304" pitchFamily="18" charset="0"/>
              </a:rPr>
              <a:t>М</a:t>
            </a:r>
            <a:r>
              <a:rPr lang="uz-Cyrl-UZ" dirty="0">
                <a:latin typeface="Times New Roman" panose="02020603050405020304" pitchFamily="18" charset="0"/>
                <a:cs typeface="Times New Roman" panose="02020603050405020304" pitchFamily="18" charset="0"/>
              </a:rPr>
              <a:t> давлатида 5 йил истиқомат қилганидан сўнг, оиласи билан </a:t>
            </a:r>
            <a:r>
              <a:rPr lang="uz-Cyrl-UZ" dirty="0">
                <a:solidFill>
                  <a:srgbClr val="FF0000"/>
                </a:solidFill>
                <a:latin typeface="Times New Roman" panose="02020603050405020304" pitchFamily="18" charset="0"/>
                <a:cs typeface="Times New Roman" panose="02020603050405020304" pitchFamily="18" charset="0"/>
              </a:rPr>
              <a:t>Z</a:t>
            </a:r>
            <a:r>
              <a:rPr lang="uz-Cyrl-UZ" dirty="0">
                <a:latin typeface="Times New Roman" panose="02020603050405020304" pitchFamily="18" charset="0"/>
                <a:cs typeface="Times New Roman" panose="02020603050405020304" pitchFamily="18" charset="0"/>
              </a:rPr>
              <a:t> давлатига қайтишни ва ўша ерда доимий яшашга қарор қилади. </a:t>
            </a:r>
            <a:endParaRPr lang="ru-RU" dirty="0">
              <a:latin typeface="Times New Roman" panose="02020603050405020304" pitchFamily="18" charset="0"/>
              <a:cs typeface="Times New Roman" panose="02020603050405020304" pitchFamily="18" charset="0"/>
            </a:endParaRPr>
          </a:p>
          <a:p>
            <a:pPr indent="450215" algn="just"/>
            <a:r>
              <a:rPr lang="uz-Cyrl-UZ" dirty="0">
                <a:solidFill>
                  <a:srgbClr val="FF0000"/>
                </a:solidFill>
                <a:latin typeface="Times New Roman" panose="02020603050405020304" pitchFamily="18" charset="0"/>
                <a:cs typeface="Times New Roman" panose="02020603050405020304" pitchFamily="18" charset="0"/>
              </a:rPr>
              <a:t>Z</a:t>
            </a:r>
            <a:r>
              <a:rPr lang="uz-Cyrl-UZ" dirty="0">
                <a:latin typeface="Times New Roman" panose="02020603050405020304" pitchFamily="18" charset="0"/>
                <a:cs typeface="Times New Roman" panose="02020603050405020304" pitchFamily="18" charset="0"/>
              </a:rPr>
              <a:t> давлатига борганда аёл ўз фуқаролигини йўқотганлигини ва ҳозирда у фуқаролиги бўлмаган шахсга айланганлигидан хабар топади. Шунга мувофиқ ҳолда унинг фарзандлари ҳам </a:t>
            </a:r>
            <a:r>
              <a:rPr lang="uz-Cyrl-UZ" dirty="0">
                <a:solidFill>
                  <a:srgbClr val="FF0000"/>
                </a:solidFill>
                <a:latin typeface="Times New Roman" panose="02020603050405020304" pitchFamily="18" charset="0"/>
                <a:cs typeface="Times New Roman" panose="02020603050405020304" pitchFamily="18" charset="0"/>
              </a:rPr>
              <a:t>Z</a:t>
            </a:r>
            <a:r>
              <a:rPr lang="uz-Cyrl-UZ" dirty="0">
                <a:latin typeface="Times New Roman" panose="02020603050405020304" pitchFamily="18" charset="0"/>
                <a:cs typeface="Times New Roman" panose="02020603050405020304" pitchFamily="18" charset="0"/>
              </a:rPr>
              <a:t> давлати фуқароси бўла олмас эди.</a:t>
            </a:r>
            <a:endParaRPr lang="ru-RU" dirty="0">
              <a:latin typeface="Times New Roman" panose="02020603050405020304" pitchFamily="18" charset="0"/>
              <a:cs typeface="Times New Roman" panose="02020603050405020304" pitchFamily="18" charset="0"/>
            </a:endParaRPr>
          </a:p>
          <a:p>
            <a:pPr indent="450215" algn="just"/>
            <a:endParaRPr lang="uz-Cyrl-UZ" i="1" dirty="0" smtClean="0">
              <a:latin typeface="Times New Roman" panose="02020603050405020304" pitchFamily="18" charset="0"/>
              <a:cs typeface="Times New Roman" panose="02020603050405020304" pitchFamily="18" charset="0"/>
            </a:endParaRPr>
          </a:p>
          <a:p>
            <a:pPr indent="450215" algn="just"/>
            <a:endParaRPr lang="uz-Cyrl-UZ" i="1" dirty="0">
              <a:latin typeface="Times New Roman" panose="02020603050405020304" pitchFamily="18" charset="0"/>
              <a:cs typeface="Times New Roman" panose="02020603050405020304" pitchFamily="18" charset="0"/>
            </a:endParaRPr>
          </a:p>
          <a:p>
            <a:pPr indent="450215" algn="just"/>
            <a:r>
              <a:rPr lang="uz-Cyrl-UZ" i="1" dirty="0" smtClean="0">
                <a:latin typeface="Times New Roman" panose="02020603050405020304" pitchFamily="18" charset="0"/>
                <a:cs typeface="Times New Roman" panose="02020603050405020304" pitchFamily="18" charset="0"/>
              </a:rPr>
              <a:t>Ҳалқаро </a:t>
            </a:r>
            <a:r>
              <a:rPr lang="uz-Cyrl-UZ" i="1" dirty="0">
                <a:latin typeface="Times New Roman" panose="02020603050405020304" pitchFamily="18" charset="0"/>
                <a:cs typeface="Times New Roman" panose="02020603050405020304" pitchFamily="18" charset="0"/>
              </a:rPr>
              <a:t>ҳуқуқда инсон ҳуқуқлари нормаларига асосланган ҳолда ушбу вазиятга ҳуқуқий баҳо беринг.</a:t>
            </a:r>
            <a:endParaRPr lang="ru-RU" dirty="0">
              <a:latin typeface="Times New Roman" panose="02020603050405020304" pitchFamily="18" charset="0"/>
              <a:cs typeface="Times New Roman" panose="02020603050405020304" pitchFamily="18" charset="0"/>
            </a:endParaRPr>
          </a:p>
          <a:p>
            <a:pPr indent="450215" algn="just"/>
            <a:r>
              <a:rPr lang="uz-Cyrl-UZ" i="1" dirty="0">
                <a:latin typeface="Times New Roman" panose="02020603050405020304" pitchFamily="18" charset="0"/>
                <a:cs typeface="Times New Roman" panose="02020603050405020304" pitchFamily="18" charset="0"/>
              </a:rPr>
              <a:t>Мазкур ҳолатда қайси халқаро ҳимоя механизмини қўллаш мумкин ва унинг оқибатлари қандай?</a:t>
            </a:r>
            <a:endParaRPr lang="ru-RU" dirty="0">
              <a:latin typeface="Times New Roman" panose="02020603050405020304" pitchFamily="18" charset="0"/>
              <a:cs typeface="Times New Roman" panose="02020603050405020304" pitchFamily="18" charset="0"/>
            </a:endParaRPr>
          </a:p>
          <a:p>
            <a:pPr>
              <a:spcAft>
                <a:spcPts val="0"/>
              </a:spcAft>
            </a:pPr>
            <a:r>
              <a:rPr lang="uz-Cyrl-UZ" dirty="0">
                <a:latin typeface="Times New Roman" panose="02020603050405020304" pitchFamily="18" charset="0"/>
                <a:ea typeface="SimSun" panose="02010600030101010101" pitchFamily="2" charset="-122"/>
              </a:rPr>
              <a:t> </a:t>
            </a:r>
            <a:endParaRPr lang="ru-RU" dirty="0">
              <a:latin typeface="Times New Roman" panose="02020603050405020304" pitchFamily="18" charset="0"/>
              <a:ea typeface="SimSun" panose="02010600030101010101" pitchFamily="2" charset="-122"/>
            </a:endParaRPr>
          </a:p>
        </p:txBody>
      </p:sp>
      <p:sp>
        <p:nvSpPr>
          <p:cNvPr id="6" name="Скругленный прямоугольник 5"/>
          <p:cNvSpPr/>
          <p:nvPr/>
        </p:nvSpPr>
        <p:spPr>
          <a:xfrm>
            <a:off x="610998" y="400241"/>
            <a:ext cx="129670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КЕЙС</a:t>
            </a:r>
          </a:p>
        </p:txBody>
      </p:sp>
    </p:spTree>
    <p:extLst>
      <p:ext uri="{BB962C8B-B14F-4D97-AF65-F5344CB8AC3E}">
        <p14:creationId xmlns:p14="http://schemas.microsoft.com/office/powerpoint/2010/main" val="337187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3" name="Прямоугольник 2"/>
          <p:cNvSpPr/>
          <p:nvPr/>
        </p:nvSpPr>
        <p:spPr>
          <a:xfrm>
            <a:off x="395536" y="260648"/>
            <a:ext cx="8208912" cy="923330"/>
          </a:xfrm>
          <a:prstGeom prst="rect">
            <a:avLst/>
          </a:prstGeom>
        </p:spPr>
        <p:txBody>
          <a:bodyPr wrap="square">
            <a:spAutoFit/>
          </a:bodyPr>
          <a:lstStyle/>
          <a:p>
            <a:pPr algn="ctr"/>
            <a:r>
              <a:rPr lang="ru-RU" b="1" dirty="0" smtClean="0">
                <a:solidFill>
                  <a:srgbClr val="000080"/>
                </a:solidFill>
                <a:latin typeface="Times New Roman" panose="02020603050405020304" pitchFamily="18" charset="0"/>
                <a:ea typeface="Times New Roman" panose="02020603050405020304" pitchFamily="18" charset="0"/>
              </a:rPr>
              <a:t>ҚОНУН</a:t>
            </a:r>
            <a:endParaRPr lang="ru-RU" b="1" dirty="0">
              <a:solidFill>
                <a:srgbClr val="000080"/>
              </a:solidFill>
              <a:latin typeface="Times New Roman" panose="02020603050405020304" pitchFamily="18" charset="0"/>
              <a:ea typeface="Times New Roman" panose="02020603050405020304" pitchFamily="18" charset="0"/>
            </a:endParaRPr>
          </a:p>
          <a:p>
            <a:pPr algn="ctr"/>
            <a:r>
              <a:rPr lang="ru-RU" b="1" dirty="0">
                <a:solidFill>
                  <a:srgbClr val="000080"/>
                </a:solidFill>
                <a:latin typeface="Times New Roman" panose="02020603050405020304" pitchFamily="18" charset="0"/>
                <a:ea typeface="Times New Roman" panose="02020603050405020304" pitchFamily="18" charset="0"/>
              </a:rPr>
              <a:t>ЎЗБЕКИСТОН РЕСПУБЛИКАСИНИНГ ФУҚАРОЛИГИ </a:t>
            </a:r>
            <a:r>
              <a:rPr lang="ru-RU" b="1" dirty="0" smtClean="0">
                <a:solidFill>
                  <a:srgbClr val="000080"/>
                </a:solidFill>
                <a:latin typeface="Times New Roman" panose="02020603050405020304" pitchFamily="18" charset="0"/>
                <a:ea typeface="Times New Roman" panose="02020603050405020304" pitchFamily="18" charset="0"/>
              </a:rPr>
              <a:t>ТЎҒРИСИДА</a:t>
            </a:r>
          </a:p>
          <a:p>
            <a:pPr algn="ctr"/>
            <a:r>
              <a:rPr lang="uz-Cyrl-UZ" sz="1600" i="1" dirty="0" smtClean="0">
                <a:latin typeface="Times New Roman" panose="02020603050405020304" pitchFamily="18" charset="0"/>
                <a:ea typeface="Times New Roman" panose="02020603050405020304" pitchFamily="18" charset="0"/>
              </a:rPr>
              <a:t>(</a:t>
            </a:r>
            <a:r>
              <a:rPr lang="ru-RU" sz="1600" i="1" dirty="0">
                <a:latin typeface="Times New Roman" panose="02020603050405020304" pitchFamily="18" charset="0"/>
                <a:ea typeface="Times New Roman" panose="02020603050405020304" pitchFamily="18" charset="0"/>
              </a:rPr>
              <a:t>2020 </a:t>
            </a:r>
            <a:r>
              <a:rPr lang="ru-RU" sz="1600" i="1" dirty="0" err="1">
                <a:latin typeface="Times New Roman" panose="02020603050405020304" pitchFamily="18" charset="0"/>
                <a:ea typeface="Times New Roman" panose="02020603050405020304" pitchFamily="18" charset="0"/>
              </a:rPr>
              <a:t>йил</a:t>
            </a:r>
            <a:r>
              <a:rPr lang="ru-RU" sz="1600" i="1" dirty="0">
                <a:latin typeface="Times New Roman" panose="02020603050405020304" pitchFamily="18" charset="0"/>
                <a:ea typeface="Times New Roman" panose="02020603050405020304" pitchFamily="18" charset="0"/>
              </a:rPr>
              <a:t> 13 март</a:t>
            </a:r>
            <a:r>
              <a:rPr lang="ru-RU" sz="1600" i="1" dirty="0" smtClean="0">
                <a:latin typeface="Times New Roman" panose="02020603050405020304" pitchFamily="18" charset="0"/>
                <a:ea typeface="Times New Roman" panose="02020603050405020304" pitchFamily="18" charset="0"/>
              </a:rPr>
              <a:t>, ЎРҚ-610-сон</a:t>
            </a:r>
            <a:r>
              <a:rPr lang="uz-Cyrl-UZ" sz="1600" i="1" dirty="0" smtClean="0">
                <a:latin typeface="Times New Roman" panose="02020603050405020304" pitchFamily="18" charset="0"/>
                <a:ea typeface="Times New Roman" panose="02020603050405020304" pitchFamily="18" charset="0"/>
              </a:rPr>
              <a:t>)</a:t>
            </a:r>
            <a:r>
              <a:rPr lang="uz-Cyrl-UZ" dirty="0" smtClean="0">
                <a:latin typeface="Times New Roman" panose="02020603050405020304" pitchFamily="18" charset="0"/>
                <a:ea typeface="Times New Roman" panose="02020603050405020304" pitchFamily="18" charset="0"/>
              </a:rPr>
              <a:t> </a:t>
            </a:r>
            <a:endParaRPr lang="ru-RU" dirty="0"/>
          </a:p>
        </p:txBody>
      </p:sp>
      <p:sp>
        <p:nvSpPr>
          <p:cNvPr id="4" name="Прямоугольник 3"/>
          <p:cNvSpPr/>
          <p:nvPr/>
        </p:nvSpPr>
        <p:spPr>
          <a:xfrm>
            <a:off x="251520" y="1628800"/>
            <a:ext cx="8640960" cy="4847481"/>
          </a:xfrm>
          <a:prstGeom prst="rect">
            <a:avLst/>
          </a:prstGeom>
        </p:spPr>
        <p:txBody>
          <a:bodyPr wrap="square">
            <a:spAutoFit/>
          </a:bodyPr>
          <a:lstStyle/>
          <a:p>
            <a:pPr algn="just">
              <a:spcBef>
                <a:spcPts val="600"/>
              </a:spcBef>
              <a:spcAft>
                <a:spcPts val="600"/>
              </a:spcAft>
            </a:pPr>
            <a:r>
              <a:rPr lang="ru-RU" sz="1600" b="1" dirty="0">
                <a:solidFill>
                  <a:srgbClr val="000080"/>
                </a:solidFill>
                <a:latin typeface="Montserrat-Bold"/>
              </a:rPr>
              <a:t>25-модда. </a:t>
            </a:r>
            <a:r>
              <a:rPr lang="ru-RU" sz="1600" b="1" dirty="0" err="1">
                <a:solidFill>
                  <a:srgbClr val="000080"/>
                </a:solidFill>
                <a:latin typeface="Montserrat-Bold"/>
              </a:rPr>
              <a:t>Ўзбекистон</a:t>
            </a:r>
            <a:r>
              <a:rPr lang="ru-RU" sz="1600" b="1" dirty="0">
                <a:solidFill>
                  <a:srgbClr val="000080"/>
                </a:solidFill>
                <a:latin typeface="Montserrat-Bold"/>
              </a:rPr>
              <a:t> </a:t>
            </a:r>
            <a:r>
              <a:rPr lang="ru-RU" sz="1600" b="1" dirty="0" err="1">
                <a:solidFill>
                  <a:srgbClr val="000080"/>
                </a:solidFill>
                <a:latin typeface="Montserrat-Bold"/>
              </a:rPr>
              <a:t>Республикасининг</a:t>
            </a:r>
            <a:r>
              <a:rPr lang="ru-RU" sz="1600" b="1" dirty="0">
                <a:solidFill>
                  <a:srgbClr val="000080"/>
                </a:solidFill>
                <a:latin typeface="Montserrat-Bold"/>
              </a:rPr>
              <a:t> </a:t>
            </a:r>
            <a:r>
              <a:rPr lang="ru-RU" sz="1600" b="1" dirty="0" err="1">
                <a:solidFill>
                  <a:srgbClr val="000080"/>
                </a:solidFill>
                <a:latin typeface="Montserrat-Bold"/>
              </a:rPr>
              <a:t>фуқаролигини</a:t>
            </a:r>
            <a:r>
              <a:rPr lang="ru-RU" sz="1600" b="1" dirty="0">
                <a:solidFill>
                  <a:srgbClr val="000080"/>
                </a:solidFill>
                <a:latin typeface="Montserrat-Bold"/>
              </a:rPr>
              <a:t> </a:t>
            </a:r>
            <a:r>
              <a:rPr lang="ru-RU" sz="1600" b="1" dirty="0" err="1">
                <a:solidFill>
                  <a:srgbClr val="000080"/>
                </a:solidFill>
                <a:latin typeface="Montserrat-Bold"/>
              </a:rPr>
              <a:t>йўқотиш</a:t>
            </a:r>
            <a:r>
              <a:rPr lang="ru-RU" sz="1600" b="1" dirty="0">
                <a:solidFill>
                  <a:srgbClr val="000080"/>
                </a:solidFill>
                <a:latin typeface="Montserrat-Bold"/>
              </a:rPr>
              <a:t> </a:t>
            </a:r>
            <a:r>
              <a:rPr lang="ru-RU" sz="1600" b="1" dirty="0" err="1">
                <a:solidFill>
                  <a:srgbClr val="000080"/>
                </a:solidFill>
                <a:latin typeface="Montserrat-Bold"/>
              </a:rPr>
              <a:t>асослари</a:t>
            </a:r>
            <a:endParaRPr lang="ru-RU" sz="1600" b="1" dirty="0">
              <a:solidFill>
                <a:srgbClr val="000080"/>
              </a:solidFill>
              <a:latin typeface="Montserrat-Bold"/>
            </a:endParaRPr>
          </a:p>
          <a:p>
            <a:pPr algn="just"/>
            <a:r>
              <a:rPr lang="ru-RU" sz="1600" dirty="0" err="1">
                <a:solidFill>
                  <a:srgbClr val="000000"/>
                </a:solidFill>
                <a:latin typeface="Montserrat"/>
              </a:rPr>
              <a:t>Ўзбекистон</a:t>
            </a:r>
            <a:r>
              <a:rPr lang="ru-RU" sz="1600" dirty="0">
                <a:solidFill>
                  <a:srgbClr val="000000"/>
                </a:solidFill>
                <a:latin typeface="Montserrat"/>
              </a:rPr>
              <a:t> </a:t>
            </a:r>
            <a:r>
              <a:rPr lang="ru-RU" sz="1600" dirty="0" err="1">
                <a:solidFill>
                  <a:srgbClr val="000000"/>
                </a:solidFill>
                <a:latin typeface="Montserrat"/>
              </a:rPr>
              <a:t>Республикасининг</a:t>
            </a:r>
            <a:r>
              <a:rPr lang="ru-RU" sz="1600" dirty="0">
                <a:solidFill>
                  <a:srgbClr val="000000"/>
                </a:solidFill>
                <a:latin typeface="Montserrat"/>
              </a:rPr>
              <a:t> </a:t>
            </a:r>
            <a:r>
              <a:rPr lang="ru-RU" sz="1600" dirty="0" err="1">
                <a:solidFill>
                  <a:srgbClr val="000000"/>
                </a:solidFill>
                <a:latin typeface="Montserrat"/>
              </a:rPr>
              <a:t>фуқаролиги</a:t>
            </a:r>
            <a:r>
              <a:rPr lang="ru-RU" sz="1600" dirty="0">
                <a:solidFill>
                  <a:srgbClr val="000000"/>
                </a:solidFill>
                <a:latin typeface="Montserrat"/>
              </a:rPr>
              <a:t> </a:t>
            </a:r>
            <a:r>
              <a:rPr lang="ru-RU" sz="1600" dirty="0" err="1">
                <a:solidFill>
                  <a:srgbClr val="000000"/>
                </a:solidFill>
                <a:latin typeface="Montserrat"/>
              </a:rPr>
              <a:t>қуйидаги</a:t>
            </a:r>
            <a:r>
              <a:rPr lang="ru-RU" sz="1600" dirty="0">
                <a:solidFill>
                  <a:srgbClr val="000000"/>
                </a:solidFill>
                <a:latin typeface="Montserrat"/>
              </a:rPr>
              <a:t> </a:t>
            </a:r>
            <a:r>
              <a:rPr lang="ru-RU" sz="1600" dirty="0" err="1">
                <a:solidFill>
                  <a:srgbClr val="000000"/>
                </a:solidFill>
                <a:latin typeface="Montserrat"/>
              </a:rPr>
              <a:t>ҳолларда</a:t>
            </a:r>
            <a:r>
              <a:rPr lang="ru-RU" sz="1600" dirty="0">
                <a:solidFill>
                  <a:srgbClr val="000000"/>
                </a:solidFill>
                <a:latin typeface="Montserrat"/>
              </a:rPr>
              <a:t> </a:t>
            </a:r>
            <a:r>
              <a:rPr lang="ru-RU" sz="1600" dirty="0" err="1">
                <a:solidFill>
                  <a:srgbClr val="000000"/>
                </a:solidFill>
                <a:latin typeface="Montserrat"/>
              </a:rPr>
              <a:t>йўқотилади</a:t>
            </a:r>
            <a:r>
              <a:rPr lang="ru-RU" sz="1600" dirty="0">
                <a:solidFill>
                  <a:srgbClr val="000000"/>
                </a:solidFill>
                <a:latin typeface="Montserrat"/>
              </a:rPr>
              <a:t>:</a:t>
            </a:r>
          </a:p>
          <a:p>
            <a:pPr algn="just"/>
            <a:r>
              <a:rPr lang="ru-RU" sz="1600" dirty="0">
                <a:solidFill>
                  <a:srgbClr val="000000"/>
                </a:solidFill>
                <a:latin typeface="Montserrat"/>
              </a:rPr>
              <a:t>а) </a:t>
            </a:r>
            <a:r>
              <a:rPr lang="ru-RU" sz="1600" dirty="0" err="1">
                <a:solidFill>
                  <a:srgbClr val="000000"/>
                </a:solidFill>
                <a:latin typeface="Montserrat"/>
              </a:rPr>
              <a:t>шахс</a:t>
            </a:r>
            <a:r>
              <a:rPr lang="ru-RU" sz="1600" dirty="0">
                <a:solidFill>
                  <a:srgbClr val="000000"/>
                </a:solidFill>
                <a:latin typeface="Montserrat"/>
              </a:rPr>
              <a:t> чет </a:t>
            </a:r>
            <a:r>
              <a:rPr lang="ru-RU" sz="1600" dirty="0" err="1">
                <a:solidFill>
                  <a:srgbClr val="000000"/>
                </a:solidFill>
                <a:latin typeface="Montserrat"/>
              </a:rPr>
              <a:t>давлатнинг</a:t>
            </a:r>
            <a:r>
              <a:rPr lang="ru-RU" sz="1600" dirty="0">
                <a:solidFill>
                  <a:srgbClr val="000000"/>
                </a:solidFill>
                <a:latin typeface="Montserrat"/>
              </a:rPr>
              <a:t> </a:t>
            </a:r>
            <a:r>
              <a:rPr lang="ru-RU" sz="1600" dirty="0" err="1">
                <a:solidFill>
                  <a:srgbClr val="000000"/>
                </a:solidFill>
                <a:latin typeface="Montserrat"/>
              </a:rPr>
              <a:t>ҳарбий</a:t>
            </a:r>
            <a:r>
              <a:rPr lang="ru-RU" sz="1600" dirty="0">
                <a:solidFill>
                  <a:srgbClr val="000000"/>
                </a:solidFill>
                <a:latin typeface="Montserrat"/>
              </a:rPr>
              <a:t> </a:t>
            </a:r>
            <a:r>
              <a:rPr lang="ru-RU" sz="1600" dirty="0" err="1">
                <a:solidFill>
                  <a:srgbClr val="000000"/>
                </a:solidFill>
                <a:latin typeface="Montserrat"/>
              </a:rPr>
              <a:t>хизматига</a:t>
            </a:r>
            <a:r>
              <a:rPr lang="ru-RU" sz="1600" dirty="0">
                <a:solidFill>
                  <a:srgbClr val="000000"/>
                </a:solidFill>
                <a:latin typeface="Montserrat"/>
              </a:rPr>
              <a:t>, </a:t>
            </a:r>
            <a:r>
              <a:rPr lang="ru-RU" sz="1600" dirty="0" err="1">
                <a:solidFill>
                  <a:srgbClr val="000000"/>
                </a:solidFill>
                <a:latin typeface="Montserrat"/>
              </a:rPr>
              <a:t>хавфсизлик</a:t>
            </a:r>
            <a:r>
              <a:rPr lang="ru-RU" sz="1600" dirty="0">
                <a:solidFill>
                  <a:srgbClr val="000000"/>
                </a:solidFill>
                <a:latin typeface="Montserrat"/>
              </a:rPr>
              <a:t> </a:t>
            </a:r>
            <a:r>
              <a:rPr lang="ru-RU" sz="1600" dirty="0" err="1">
                <a:solidFill>
                  <a:srgbClr val="000000"/>
                </a:solidFill>
                <a:latin typeface="Montserrat"/>
              </a:rPr>
              <a:t>органларига</a:t>
            </a:r>
            <a:r>
              <a:rPr lang="ru-RU" sz="1600" dirty="0">
                <a:solidFill>
                  <a:srgbClr val="000000"/>
                </a:solidFill>
                <a:latin typeface="Montserrat"/>
              </a:rPr>
              <a:t>, </a:t>
            </a:r>
            <a:r>
              <a:rPr lang="ru-RU" sz="1600" dirty="0" err="1">
                <a:solidFill>
                  <a:srgbClr val="000000"/>
                </a:solidFill>
                <a:latin typeface="Montserrat"/>
              </a:rPr>
              <a:t>ҳуқуқни</a:t>
            </a:r>
            <a:r>
              <a:rPr lang="ru-RU" sz="1600" dirty="0">
                <a:solidFill>
                  <a:srgbClr val="000000"/>
                </a:solidFill>
                <a:latin typeface="Montserrat"/>
              </a:rPr>
              <a:t> </a:t>
            </a:r>
            <a:r>
              <a:rPr lang="ru-RU" sz="1600" dirty="0" err="1">
                <a:solidFill>
                  <a:srgbClr val="000000"/>
                </a:solidFill>
                <a:latin typeface="Montserrat"/>
              </a:rPr>
              <a:t>муҳофаза</a:t>
            </a:r>
            <a:r>
              <a:rPr lang="ru-RU" sz="1600" dirty="0">
                <a:solidFill>
                  <a:srgbClr val="000000"/>
                </a:solidFill>
                <a:latin typeface="Montserrat"/>
              </a:rPr>
              <a:t> </a:t>
            </a:r>
            <a:r>
              <a:rPr lang="ru-RU" sz="1600" dirty="0" err="1">
                <a:solidFill>
                  <a:srgbClr val="000000"/>
                </a:solidFill>
                <a:latin typeface="Montserrat"/>
              </a:rPr>
              <a:t>қилувчи</a:t>
            </a:r>
            <a:r>
              <a:rPr lang="ru-RU" sz="1600" dirty="0">
                <a:solidFill>
                  <a:srgbClr val="000000"/>
                </a:solidFill>
                <a:latin typeface="Montserrat"/>
              </a:rPr>
              <a:t> </a:t>
            </a:r>
            <a:r>
              <a:rPr lang="ru-RU" sz="1600" dirty="0" err="1">
                <a:solidFill>
                  <a:srgbClr val="000000"/>
                </a:solidFill>
                <a:latin typeface="Montserrat"/>
              </a:rPr>
              <a:t>органларига</a:t>
            </a:r>
            <a:r>
              <a:rPr lang="ru-RU" sz="1600" dirty="0">
                <a:solidFill>
                  <a:srgbClr val="000000"/>
                </a:solidFill>
                <a:latin typeface="Montserrat"/>
              </a:rPr>
              <a:t>, </a:t>
            </a:r>
            <a:r>
              <a:rPr lang="ru-RU" sz="1600" dirty="0" err="1">
                <a:solidFill>
                  <a:srgbClr val="000000"/>
                </a:solidFill>
                <a:latin typeface="Montserrat"/>
              </a:rPr>
              <a:t>давлат</a:t>
            </a:r>
            <a:r>
              <a:rPr lang="ru-RU" sz="1600" dirty="0">
                <a:solidFill>
                  <a:srgbClr val="000000"/>
                </a:solidFill>
                <a:latin typeface="Montserrat"/>
              </a:rPr>
              <a:t> </a:t>
            </a:r>
            <a:r>
              <a:rPr lang="ru-RU" sz="1600" dirty="0" err="1">
                <a:solidFill>
                  <a:srgbClr val="000000"/>
                </a:solidFill>
                <a:latin typeface="Montserrat"/>
              </a:rPr>
              <a:t>ҳокимияти</a:t>
            </a:r>
            <a:r>
              <a:rPr lang="ru-RU" sz="1600" dirty="0">
                <a:solidFill>
                  <a:srgbClr val="000000"/>
                </a:solidFill>
                <a:latin typeface="Montserrat"/>
              </a:rPr>
              <a:t> </a:t>
            </a:r>
            <a:r>
              <a:rPr lang="ru-RU" sz="1600" dirty="0" err="1">
                <a:solidFill>
                  <a:srgbClr val="000000"/>
                </a:solidFill>
                <a:latin typeface="Montserrat"/>
              </a:rPr>
              <a:t>ва</a:t>
            </a:r>
            <a:r>
              <a:rPr lang="ru-RU" sz="1600" dirty="0">
                <a:solidFill>
                  <a:srgbClr val="000000"/>
                </a:solidFill>
                <a:latin typeface="Montserrat"/>
              </a:rPr>
              <a:t> </a:t>
            </a:r>
            <a:r>
              <a:rPr lang="ru-RU" sz="1600" dirty="0" err="1">
                <a:solidFill>
                  <a:srgbClr val="000000"/>
                </a:solidFill>
                <a:latin typeface="Montserrat"/>
              </a:rPr>
              <a:t>бошқаруви</a:t>
            </a:r>
            <a:r>
              <a:rPr lang="ru-RU" sz="1600" dirty="0">
                <a:solidFill>
                  <a:srgbClr val="000000"/>
                </a:solidFill>
                <a:latin typeface="Montserrat"/>
              </a:rPr>
              <a:t> </a:t>
            </a:r>
            <a:r>
              <a:rPr lang="ru-RU" sz="1600" dirty="0" err="1">
                <a:solidFill>
                  <a:srgbClr val="000000"/>
                </a:solidFill>
                <a:latin typeface="Montserrat"/>
              </a:rPr>
              <a:t>органларига</a:t>
            </a:r>
            <a:r>
              <a:rPr lang="ru-RU" sz="1600" dirty="0">
                <a:solidFill>
                  <a:srgbClr val="000000"/>
                </a:solidFill>
                <a:latin typeface="Montserrat"/>
              </a:rPr>
              <a:t> </a:t>
            </a:r>
            <a:r>
              <a:rPr lang="ru-RU" sz="1600" dirty="0" err="1">
                <a:solidFill>
                  <a:srgbClr val="000000"/>
                </a:solidFill>
                <a:latin typeface="Montserrat"/>
              </a:rPr>
              <a:t>хизматга</a:t>
            </a:r>
            <a:r>
              <a:rPr lang="ru-RU" sz="1600" dirty="0">
                <a:solidFill>
                  <a:srgbClr val="000000"/>
                </a:solidFill>
                <a:latin typeface="Montserrat"/>
              </a:rPr>
              <a:t> </a:t>
            </a:r>
            <a:r>
              <a:rPr lang="ru-RU" sz="1600" dirty="0" err="1">
                <a:solidFill>
                  <a:srgbClr val="000000"/>
                </a:solidFill>
                <a:latin typeface="Montserrat"/>
              </a:rPr>
              <a:t>кирганлиги</a:t>
            </a:r>
            <a:r>
              <a:rPr lang="ru-RU" sz="1600" dirty="0">
                <a:solidFill>
                  <a:srgbClr val="000000"/>
                </a:solidFill>
                <a:latin typeface="Montserrat"/>
              </a:rPr>
              <a:t> </a:t>
            </a:r>
            <a:r>
              <a:rPr lang="ru-RU" sz="1600" dirty="0" err="1">
                <a:solidFill>
                  <a:srgbClr val="000000"/>
                </a:solidFill>
                <a:latin typeface="Montserrat"/>
              </a:rPr>
              <a:t>оқибатида</a:t>
            </a:r>
            <a:r>
              <a:rPr lang="ru-RU" sz="1600" dirty="0">
                <a:solidFill>
                  <a:srgbClr val="000000"/>
                </a:solidFill>
                <a:latin typeface="Montserrat"/>
              </a:rPr>
              <a:t>;</a:t>
            </a:r>
          </a:p>
          <a:p>
            <a:pPr algn="just"/>
            <a:r>
              <a:rPr lang="ru-RU" sz="1600" dirty="0">
                <a:solidFill>
                  <a:srgbClr val="000000"/>
                </a:solidFill>
                <a:latin typeface="Montserrat"/>
              </a:rPr>
              <a:t>б) </a:t>
            </a:r>
            <a:r>
              <a:rPr lang="ru-RU" sz="1600" dirty="0" err="1">
                <a:solidFill>
                  <a:srgbClr val="000000"/>
                </a:solidFill>
                <a:latin typeface="Montserrat"/>
              </a:rPr>
              <a:t>агар</a:t>
            </a:r>
            <a:r>
              <a:rPr lang="ru-RU" sz="1600" dirty="0">
                <a:solidFill>
                  <a:srgbClr val="000000"/>
                </a:solidFill>
                <a:latin typeface="Montserrat"/>
              </a:rPr>
              <a:t> </a:t>
            </a:r>
            <a:r>
              <a:rPr lang="ru-RU" sz="1600" dirty="0" err="1">
                <a:solidFill>
                  <a:srgbClr val="000000"/>
                </a:solidFill>
                <a:latin typeface="Montserrat"/>
              </a:rPr>
              <a:t>хорижда</a:t>
            </a:r>
            <a:r>
              <a:rPr lang="ru-RU" sz="1600" dirty="0">
                <a:solidFill>
                  <a:srgbClr val="000000"/>
                </a:solidFill>
                <a:latin typeface="Montserrat"/>
              </a:rPr>
              <a:t> </a:t>
            </a:r>
            <a:r>
              <a:rPr lang="ru-RU" sz="1600" dirty="0" err="1">
                <a:solidFill>
                  <a:srgbClr val="000000"/>
                </a:solidFill>
                <a:latin typeface="Montserrat"/>
              </a:rPr>
              <a:t>доимий</a:t>
            </a:r>
            <a:r>
              <a:rPr lang="ru-RU" sz="1600" dirty="0">
                <a:solidFill>
                  <a:srgbClr val="000000"/>
                </a:solidFill>
                <a:latin typeface="Montserrat"/>
              </a:rPr>
              <a:t> </a:t>
            </a:r>
            <a:r>
              <a:rPr lang="ru-RU" sz="1600" dirty="0" err="1">
                <a:solidFill>
                  <a:srgbClr val="000000"/>
                </a:solidFill>
                <a:latin typeface="Montserrat"/>
              </a:rPr>
              <a:t>яшовчи</a:t>
            </a:r>
            <a:r>
              <a:rPr lang="ru-RU" sz="1600" dirty="0">
                <a:solidFill>
                  <a:srgbClr val="000000"/>
                </a:solidFill>
                <a:latin typeface="Montserrat"/>
              </a:rPr>
              <a:t> </a:t>
            </a:r>
            <a:r>
              <a:rPr lang="ru-RU" sz="1600" dirty="0" err="1">
                <a:solidFill>
                  <a:srgbClr val="000000"/>
                </a:solidFill>
                <a:latin typeface="Montserrat"/>
              </a:rPr>
              <a:t>шахс</a:t>
            </a:r>
            <a:r>
              <a:rPr lang="ru-RU" sz="1600" dirty="0">
                <a:solidFill>
                  <a:srgbClr val="000000"/>
                </a:solidFill>
                <a:latin typeface="Montserrat"/>
              </a:rPr>
              <a:t> </a:t>
            </a:r>
            <a:r>
              <a:rPr lang="ru-RU" sz="1600" dirty="0" err="1">
                <a:solidFill>
                  <a:srgbClr val="000000"/>
                </a:solidFill>
                <a:latin typeface="Montserrat"/>
              </a:rPr>
              <a:t>етти</a:t>
            </a:r>
            <a:r>
              <a:rPr lang="ru-RU" sz="1600" dirty="0">
                <a:solidFill>
                  <a:srgbClr val="000000"/>
                </a:solidFill>
                <a:latin typeface="Montserrat"/>
              </a:rPr>
              <a:t> </a:t>
            </a:r>
            <a:r>
              <a:rPr lang="ru-RU" sz="1600" dirty="0" err="1">
                <a:solidFill>
                  <a:srgbClr val="000000"/>
                </a:solidFill>
                <a:latin typeface="Montserrat"/>
              </a:rPr>
              <a:t>йил</a:t>
            </a:r>
            <a:r>
              <a:rPr lang="ru-RU" sz="1600" dirty="0">
                <a:solidFill>
                  <a:srgbClr val="000000"/>
                </a:solidFill>
                <a:latin typeface="Montserrat"/>
              </a:rPr>
              <a:t> </a:t>
            </a:r>
            <a:r>
              <a:rPr lang="ru-RU" sz="1600" dirty="0" err="1">
                <a:solidFill>
                  <a:srgbClr val="000000"/>
                </a:solidFill>
                <a:latin typeface="Montserrat"/>
              </a:rPr>
              <a:t>мобайнида</a:t>
            </a:r>
            <a:r>
              <a:rPr lang="ru-RU" sz="1600" dirty="0">
                <a:solidFill>
                  <a:srgbClr val="000000"/>
                </a:solidFill>
                <a:latin typeface="Montserrat"/>
              </a:rPr>
              <a:t> </a:t>
            </a:r>
            <a:r>
              <a:rPr lang="ru-RU" sz="1600" dirty="0" err="1">
                <a:solidFill>
                  <a:srgbClr val="000000"/>
                </a:solidFill>
                <a:latin typeface="Montserrat"/>
              </a:rPr>
              <a:t>узрли</a:t>
            </a:r>
            <a:r>
              <a:rPr lang="ru-RU" sz="1600" dirty="0">
                <a:solidFill>
                  <a:srgbClr val="000000"/>
                </a:solidFill>
                <a:latin typeface="Montserrat"/>
              </a:rPr>
              <a:t> </a:t>
            </a:r>
            <a:r>
              <a:rPr lang="ru-RU" sz="1600" dirty="0" err="1">
                <a:solidFill>
                  <a:srgbClr val="000000"/>
                </a:solidFill>
                <a:latin typeface="Montserrat"/>
              </a:rPr>
              <a:t>сабабларсиз</a:t>
            </a:r>
            <a:r>
              <a:rPr lang="ru-RU" sz="1600" dirty="0">
                <a:solidFill>
                  <a:srgbClr val="000000"/>
                </a:solidFill>
                <a:latin typeface="Montserrat"/>
              </a:rPr>
              <a:t> </a:t>
            </a:r>
            <a:r>
              <a:rPr lang="ru-RU" sz="1600" dirty="0" err="1">
                <a:solidFill>
                  <a:srgbClr val="000000"/>
                </a:solidFill>
                <a:latin typeface="Montserrat"/>
              </a:rPr>
              <a:t>доимий</a:t>
            </a:r>
            <a:r>
              <a:rPr lang="ru-RU" sz="1600" dirty="0">
                <a:solidFill>
                  <a:srgbClr val="000000"/>
                </a:solidFill>
                <a:latin typeface="Montserrat"/>
              </a:rPr>
              <a:t> </a:t>
            </a:r>
            <a:r>
              <a:rPr lang="ru-RU" sz="1600" dirty="0" err="1">
                <a:solidFill>
                  <a:srgbClr val="000000"/>
                </a:solidFill>
                <a:latin typeface="Montserrat"/>
              </a:rPr>
              <a:t>консуллик</a:t>
            </a:r>
            <a:r>
              <a:rPr lang="ru-RU" sz="1600" dirty="0">
                <a:solidFill>
                  <a:srgbClr val="000000"/>
                </a:solidFill>
                <a:latin typeface="Montserrat"/>
              </a:rPr>
              <a:t> </a:t>
            </a:r>
            <a:r>
              <a:rPr lang="ru-RU" sz="1600" dirty="0" err="1">
                <a:solidFill>
                  <a:srgbClr val="000000"/>
                </a:solidFill>
                <a:latin typeface="Montserrat"/>
              </a:rPr>
              <a:t>ҳисобига</a:t>
            </a:r>
            <a:r>
              <a:rPr lang="ru-RU" sz="1600" dirty="0">
                <a:solidFill>
                  <a:srgbClr val="000000"/>
                </a:solidFill>
                <a:latin typeface="Montserrat"/>
              </a:rPr>
              <a:t> </a:t>
            </a:r>
            <a:r>
              <a:rPr lang="ru-RU" sz="1600" dirty="0" err="1">
                <a:solidFill>
                  <a:srgbClr val="000000"/>
                </a:solidFill>
                <a:latin typeface="Montserrat"/>
              </a:rPr>
              <a:t>турмаган</a:t>
            </a:r>
            <a:r>
              <a:rPr lang="ru-RU" sz="1600" dirty="0">
                <a:solidFill>
                  <a:srgbClr val="000000"/>
                </a:solidFill>
                <a:latin typeface="Montserrat"/>
              </a:rPr>
              <a:t> </a:t>
            </a:r>
            <a:r>
              <a:rPr lang="ru-RU" sz="1600" dirty="0" err="1">
                <a:solidFill>
                  <a:srgbClr val="000000"/>
                </a:solidFill>
                <a:latin typeface="Montserrat"/>
              </a:rPr>
              <a:t>бўлса</a:t>
            </a:r>
            <a:r>
              <a:rPr lang="ru-RU" sz="1600" dirty="0">
                <a:solidFill>
                  <a:srgbClr val="000000"/>
                </a:solidFill>
                <a:latin typeface="Montserrat"/>
              </a:rPr>
              <a:t>;</a:t>
            </a:r>
          </a:p>
          <a:p>
            <a:pPr algn="just"/>
            <a:r>
              <a:rPr lang="ru-RU" sz="1600" dirty="0">
                <a:solidFill>
                  <a:srgbClr val="000000"/>
                </a:solidFill>
                <a:latin typeface="Montserrat"/>
              </a:rPr>
              <a:t>в) </a:t>
            </a:r>
            <a:r>
              <a:rPr lang="ru-RU" sz="1600" dirty="0" err="1">
                <a:solidFill>
                  <a:srgbClr val="000000"/>
                </a:solidFill>
                <a:latin typeface="Montserrat"/>
              </a:rPr>
              <a:t>агар</a:t>
            </a:r>
            <a:r>
              <a:rPr lang="ru-RU" sz="1600" dirty="0">
                <a:solidFill>
                  <a:srgbClr val="000000"/>
                </a:solidFill>
                <a:latin typeface="Montserrat"/>
              </a:rPr>
              <a:t> </a:t>
            </a:r>
            <a:r>
              <a:rPr lang="ru-RU" sz="1600" dirty="0" err="1">
                <a:solidFill>
                  <a:srgbClr val="000000"/>
                </a:solidFill>
                <a:latin typeface="Montserrat"/>
              </a:rPr>
              <a:t>Ўзбекистон</a:t>
            </a:r>
            <a:r>
              <a:rPr lang="ru-RU" sz="1600" dirty="0">
                <a:solidFill>
                  <a:srgbClr val="000000"/>
                </a:solidFill>
                <a:latin typeface="Montserrat"/>
              </a:rPr>
              <a:t> </a:t>
            </a:r>
            <a:r>
              <a:rPr lang="ru-RU" sz="1600" dirty="0" err="1">
                <a:solidFill>
                  <a:srgbClr val="000000"/>
                </a:solidFill>
                <a:latin typeface="Montserrat"/>
              </a:rPr>
              <a:t>Республикаси</a:t>
            </a:r>
            <a:r>
              <a:rPr lang="ru-RU" sz="1600" dirty="0">
                <a:solidFill>
                  <a:srgbClr val="000000"/>
                </a:solidFill>
                <a:latin typeface="Montserrat"/>
              </a:rPr>
              <a:t> </a:t>
            </a:r>
            <a:r>
              <a:rPr lang="ru-RU" sz="1600" dirty="0" err="1">
                <a:solidFill>
                  <a:srgbClr val="000000"/>
                </a:solidFill>
                <a:latin typeface="Montserrat"/>
              </a:rPr>
              <a:t>фуқаролигига</a:t>
            </a:r>
            <a:r>
              <a:rPr lang="ru-RU" sz="1600" dirty="0">
                <a:solidFill>
                  <a:srgbClr val="000000"/>
                </a:solidFill>
                <a:latin typeface="Montserrat"/>
              </a:rPr>
              <a:t> </a:t>
            </a:r>
            <a:r>
              <a:rPr lang="ru-RU" sz="1600" dirty="0" err="1">
                <a:solidFill>
                  <a:srgbClr val="000000"/>
                </a:solidFill>
                <a:latin typeface="Montserrat"/>
              </a:rPr>
              <a:t>қабул</a:t>
            </a:r>
            <a:r>
              <a:rPr lang="ru-RU" sz="1600" dirty="0">
                <a:solidFill>
                  <a:srgbClr val="000000"/>
                </a:solidFill>
                <a:latin typeface="Montserrat"/>
              </a:rPr>
              <a:t> </a:t>
            </a:r>
            <a:r>
              <a:rPr lang="ru-RU" sz="1600" dirty="0" err="1">
                <a:solidFill>
                  <a:srgbClr val="000000"/>
                </a:solidFill>
                <a:latin typeface="Montserrat"/>
              </a:rPr>
              <a:t>қилиш</a:t>
            </a:r>
            <a:r>
              <a:rPr lang="ru-RU" sz="1600" dirty="0">
                <a:solidFill>
                  <a:srgbClr val="000000"/>
                </a:solidFill>
                <a:latin typeface="Montserrat"/>
              </a:rPr>
              <a:t> била </a:t>
            </a:r>
            <a:r>
              <a:rPr lang="ru-RU" sz="1600" dirty="0" err="1">
                <a:solidFill>
                  <a:srgbClr val="000000"/>
                </a:solidFill>
                <a:latin typeface="Montserrat"/>
              </a:rPr>
              <a:t>туриб</a:t>
            </a:r>
            <a:r>
              <a:rPr lang="ru-RU" sz="1600" dirty="0">
                <a:solidFill>
                  <a:srgbClr val="000000"/>
                </a:solidFill>
                <a:latin typeface="Montserrat"/>
              </a:rPr>
              <a:t> </a:t>
            </a:r>
            <a:r>
              <a:rPr lang="ru-RU" sz="1600" dirty="0" err="1">
                <a:solidFill>
                  <a:srgbClr val="000000"/>
                </a:solidFill>
                <a:latin typeface="Montserrat"/>
              </a:rPr>
              <a:t>ёлғон</a:t>
            </a:r>
            <a:r>
              <a:rPr lang="ru-RU" sz="1600" dirty="0">
                <a:solidFill>
                  <a:srgbClr val="000000"/>
                </a:solidFill>
                <a:latin typeface="Montserrat"/>
              </a:rPr>
              <a:t> </a:t>
            </a:r>
            <a:r>
              <a:rPr lang="ru-RU" sz="1600" dirty="0" err="1">
                <a:solidFill>
                  <a:srgbClr val="000000"/>
                </a:solidFill>
                <a:latin typeface="Montserrat"/>
              </a:rPr>
              <a:t>маълумотлар</a:t>
            </a:r>
            <a:r>
              <a:rPr lang="ru-RU" sz="1600" dirty="0">
                <a:solidFill>
                  <a:srgbClr val="000000"/>
                </a:solidFill>
                <a:latin typeface="Montserrat"/>
              </a:rPr>
              <a:t> </a:t>
            </a:r>
            <a:r>
              <a:rPr lang="ru-RU" sz="1600" dirty="0" err="1">
                <a:solidFill>
                  <a:srgbClr val="000000"/>
                </a:solidFill>
                <a:latin typeface="Montserrat"/>
              </a:rPr>
              <a:t>ёки</a:t>
            </a:r>
            <a:r>
              <a:rPr lang="ru-RU" sz="1600" dirty="0">
                <a:solidFill>
                  <a:srgbClr val="000000"/>
                </a:solidFill>
                <a:latin typeface="Montserrat"/>
              </a:rPr>
              <a:t> </a:t>
            </a:r>
            <a:r>
              <a:rPr lang="ru-RU" sz="1600" dirty="0" err="1">
                <a:solidFill>
                  <a:srgbClr val="000000"/>
                </a:solidFill>
                <a:latin typeface="Montserrat"/>
              </a:rPr>
              <a:t>сохта</a:t>
            </a:r>
            <a:r>
              <a:rPr lang="ru-RU" sz="1600" dirty="0">
                <a:solidFill>
                  <a:srgbClr val="000000"/>
                </a:solidFill>
                <a:latin typeface="Montserrat"/>
              </a:rPr>
              <a:t> </a:t>
            </a:r>
            <a:r>
              <a:rPr lang="ru-RU" sz="1600" dirty="0" err="1">
                <a:solidFill>
                  <a:srgbClr val="000000"/>
                </a:solidFill>
                <a:latin typeface="Montserrat"/>
              </a:rPr>
              <a:t>ҳужжатларни</a:t>
            </a:r>
            <a:r>
              <a:rPr lang="ru-RU" sz="1600" dirty="0">
                <a:solidFill>
                  <a:srgbClr val="000000"/>
                </a:solidFill>
                <a:latin typeface="Montserrat"/>
              </a:rPr>
              <a:t> </a:t>
            </a:r>
            <a:r>
              <a:rPr lang="ru-RU" sz="1600" dirty="0" err="1">
                <a:solidFill>
                  <a:srgbClr val="000000"/>
                </a:solidFill>
                <a:latin typeface="Montserrat"/>
              </a:rPr>
              <a:t>тақдим</a:t>
            </a:r>
            <a:r>
              <a:rPr lang="ru-RU" sz="1600" dirty="0">
                <a:solidFill>
                  <a:srgbClr val="000000"/>
                </a:solidFill>
                <a:latin typeface="Montserrat"/>
              </a:rPr>
              <a:t> </a:t>
            </a:r>
            <a:r>
              <a:rPr lang="ru-RU" sz="1600" dirty="0" err="1">
                <a:solidFill>
                  <a:srgbClr val="000000"/>
                </a:solidFill>
                <a:latin typeface="Montserrat"/>
              </a:rPr>
              <a:t>этиш</a:t>
            </a:r>
            <a:r>
              <a:rPr lang="ru-RU" sz="1600" dirty="0">
                <a:solidFill>
                  <a:srgbClr val="000000"/>
                </a:solidFill>
                <a:latin typeface="Montserrat"/>
              </a:rPr>
              <a:t> </a:t>
            </a:r>
            <a:r>
              <a:rPr lang="ru-RU" sz="1600" dirty="0" err="1">
                <a:solidFill>
                  <a:srgbClr val="000000"/>
                </a:solidFill>
                <a:latin typeface="Montserrat"/>
              </a:rPr>
              <a:t>натижасида</a:t>
            </a:r>
            <a:r>
              <a:rPr lang="ru-RU" sz="1600" dirty="0">
                <a:solidFill>
                  <a:srgbClr val="000000"/>
                </a:solidFill>
                <a:latin typeface="Montserrat"/>
              </a:rPr>
              <a:t> </a:t>
            </a:r>
            <a:r>
              <a:rPr lang="ru-RU" sz="1600" dirty="0" err="1">
                <a:solidFill>
                  <a:srgbClr val="000000"/>
                </a:solidFill>
                <a:latin typeface="Montserrat"/>
              </a:rPr>
              <a:t>амалга</a:t>
            </a:r>
            <a:r>
              <a:rPr lang="ru-RU" sz="1600" dirty="0">
                <a:solidFill>
                  <a:srgbClr val="000000"/>
                </a:solidFill>
                <a:latin typeface="Montserrat"/>
              </a:rPr>
              <a:t> </a:t>
            </a:r>
            <a:r>
              <a:rPr lang="ru-RU" sz="1600" dirty="0" err="1">
                <a:solidFill>
                  <a:srgbClr val="000000"/>
                </a:solidFill>
                <a:latin typeface="Montserrat"/>
              </a:rPr>
              <a:t>оширилган</a:t>
            </a:r>
            <a:r>
              <a:rPr lang="ru-RU" sz="1600" dirty="0">
                <a:solidFill>
                  <a:srgbClr val="000000"/>
                </a:solidFill>
                <a:latin typeface="Montserrat"/>
              </a:rPr>
              <a:t> </a:t>
            </a:r>
            <a:r>
              <a:rPr lang="ru-RU" sz="1600" dirty="0" err="1">
                <a:solidFill>
                  <a:srgbClr val="000000"/>
                </a:solidFill>
                <a:latin typeface="Montserrat"/>
              </a:rPr>
              <a:t>бўлса</a:t>
            </a:r>
            <a:r>
              <a:rPr lang="ru-RU" sz="1600" dirty="0">
                <a:solidFill>
                  <a:srgbClr val="000000"/>
                </a:solidFill>
                <a:latin typeface="Montserrat"/>
              </a:rPr>
              <a:t>;</a:t>
            </a:r>
          </a:p>
          <a:p>
            <a:pPr algn="just"/>
            <a:r>
              <a:rPr lang="ru-RU" sz="1600" dirty="0">
                <a:solidFill>
                  <a:srgbClr val="000000"/>
                </a:solidFill>
                <a:latin typeface="Montserrat"/>
              </a:rPr>
              <a:t>г) </a:t>
            </a:r>
            <a:r>
              <a:rPr lang="ru-RU" sz="1600" dirty="0" err="1">
                <a:solidFill>
                  <a:srgbClr val="000000"/>
                </a:solidFill>
                <a:latin typeface="Montserrat"/>
              </a:rPr>
              <a:t>агар</a:t>
            </a:r>
            <a:r>
              <a:rPr lang="ru-RU" sz="1600" dirty="0">
                <a:solidFill>
                  <a:srgbClr val="000000"/>
                </a:solidFill>
                <a:latin typeface="Montserrat"/>
              </a:rPr>
              <a:t> </a:t>
            </a:r>
            <a:r>
              <a:rPr lang="ru-RU" sz="1600" dirty="0" err="1">
                <a:solidFill>
                  <a:srgbClr val="000000"/>
                </a:solidFill>
                <a:latin typeface="Montserrat"/>
              </a:rPr>
              <a:t>шахс</a:t>
            </a:r>
            <a:r>
              <a:rPr lang="ru-RU" sz="1600" dirty="0">
                <a:solidFill>
                  <a:srgbClr val="000000"/>
                </a:solidFill>
                <a:latin typeface="Montserrat"/>
              </a:rPr>
              <a:t> чет </a:t>
            </a:r>
            <a:r>
              <a:rPr lang="ru-RU" sz="1600" dirty="0" err="1">
                <a:solidFill>
                  <a:srgbClr val="000000"/>
                </a:solidFill>
                <a:latin typeface="Montserrat"/>
              </a:rPr>
              <a:t>давлатнинг</a:t>
            </a:r>
            <a:r>
              <a:rPr lang="ru-RU" sz="1600" dirty="0">
                <a:solidFill>
                  <a:srgbClr val="000000"/>
                </a:solidFill>
                <a:latin typeface="Montserrat"/>
              </a:rPr>
              <a:t> </a:t>
            </a:r>
            <a:r>
              <a:rPr lang="ru-RU" sz="1600" dirty="0" err="1">
                <a:solidFill>
                  <a:srgbClr val="000000"/>
                </a:solidFill>
                <a:latin typeface="Montserrat"/>
              </a:rPr>
              <a:t>фойдасини</a:t>
            </a:r>
            <a:r>
              <a:rPr lang="ru-RU" sz="1600" dirty="0">
                <a:solidFill>
                  <a:srgbClr val="000000"/>
                </a:solidFill>
                <a:latin typeface="Montserrat"/>
              </a:rPr>
              <a:t> </a:t>
            </a:r>
            <a:r>
              <a:rPr lang="ru-RU" sz="1600" dirty="0" err="1">
                <a:solidFill>
                  <a:srgbClr val="000000"/>
                </a:solidFill>
                <a:latin typeface="Montserrat"/>
              </a:rPr>
              <a:t>кўзлаб</a:t>
            </a:r>
            <a:r>
              <a:rPr lang="ru-RU" sz="1600" dirty="0">
                <a:solidFill>
                  <a:srgbClr val="000000"/>
                </a:solidFill>
                <a:latin typeface="Montserrat"/>
              </a:rPr>
              <a:t> </a:t>
            </a:r>
            <a:r>
              <a:rPr lang="ru-RU" sz="1600" dirty="0" err="1">
                <a:solidFill>
                  <a:srgbClr val="000000"/>
                </a:solidFill>
                <a:latin typeface="Montserrat"/>
              </a:rPr>
              <a:t>фаолият</a:t>
            </a:r>
            <a:r>
              <a:rPr lang="ru-RU" sz="1600" dirty="0">
                <a:solidFill>
                  <a:srgbClr val="000000"/>
                </a:solidFill>
                <a:latin typeface="Montserrat"/>
              </a:rPr>
              <a:t> </a:t>
            </a:r>
            <a:r>
              <a:rPr lang="ru-RU" sz="1600" dirty="0" err="1">
                <a:solidFill>
                  <a:srgbClr val="000000"/>
                </a:solidFill>
                <a:latin typeface="Montserrat"/>
              </a:rPr>
              <a:t>кўрсатган</a:t>
            </a:r>
            <a:r>
              <a:rPr lang="ru-RU" sz="1600" dirty="0">
                <a:solidFill>
                  <a:srgbClr val="000000"/>
                </a:solidFill>
                <a:latin typeface="Montserrat"/>
              </a:rPr>
              <a:t> </a:t>
            </a:r>
            <a:r>
              <a:rPr lang="ru-RU" sz="1600" dirty="0" err="1">
                <a:solidFill>
                  <a:srgbClr val="000000"/>
                </a:solidFill>
                <a:latin typeface="Montserrat"/>
              </a:rPr>
              <a:t>ҳолда</a:t>
            </a:r>
            <a:r>
              <a:rPr lang="ru-RU" sz="1600" dirty="0">
                <a:solidFill>
                  <a:srgbClr val="000000"/>
                </a:solidFill>
                <a:latin typeface="Montserrat"/>
              </a:rPr>
              <a:t> </a:t>
            </a:r>
            <a:r>
              <a:rPr lang="ru-RU" sz="1600" dirty="0" err="1">
                <a:solidFill>
                  <a:srgbClr val="000000"/>
                </a:solidFill>
                <a:latin typeface="Montserrat"/>
              </a:rPr>
              <a:t>ёки</a:t>
            </a:r>
            <a:r>
              <a:rPr lang="ru-RU" sz="1600" dirty="0">
                <a:solidFill>
                  <a:srgbClr val="000000"/>
                </a:solidFill>
                <a:latin typeface="Montserrat"/>
              </a:rPr>
              <a:t> </a:t>
            </a:r>
            <a:r>
              <a:rPr lang="ru-RU" sz="1600" dirty="0" err="1">
                <a:solidFill>
                  <a:srgbClr val="000000"/>
                </a:solidFill>
                <a:latin typeface="Montserrat"/>
              </a:rPr>
              <a:t>тинчлик</a:t>
            </a:r>
            <a:r>
              <a:rPr lang="ru-RU" sz="1600" dirty="0">
                <a:solidFill>
                  <a:srgbClr val="000000"/>
                </a:solidFill>
                <a:latin typeface="Montserrat"/>
              </a:rPr>
              <a:t> </a:t>
            </a:r>
            <a:r>
              <a:rPr lang="ru-RU" sz="1600" dirty="0" err="1">
                <a:solidFill>
                  <a:srgbClr val="000000"/>
                </a:solidFill>
                <a:latin typeface="Montserrat"/>
              </a:rPr>
              <a:t>ва</a:t>
            </a:r>
            <a:r>
              <a:rPr lang="ru-RU" sz="1600" dirty="0">
                <a:solidFill>
                  <a:srgbClr val="000000"/>
                </a:solidFill>
                <a:latin typeface="Montserrat"/>
              </a:rPr>
              <a:t> </a:t>
            </a:r>
            <a:r>
              <a:rPr lang="ru-RU" sz="1600" dirty="0" err="1">
                <a:solidFill>
                  <a:srgbClr val="000000"/>
                </a:solidFill>
                <a:latin typeface="Montserrat"/>
              </a:rPr>
              <a:t>хавфсизликка</a:t>
            </a:r>
            <a:r>
              <a:rPr lang="ru-RU" sz="1600" dirty="0">
                <a:solidFill>
                  <a:srgbClr val="000000"/>
                </a:solidFill>
                <a:latin typeface="Montserrat"/>
              </a:rPr>
              <a:t> </a:t>
            </a:r>
            <a:r>
              <a:rPr lang="ru-RU" sz="1600" dirty="0" err="1">
                <a:solidFill>
                  <a:srgbClr val="000000"/>
                </a:solidFill>
                <a:latin typeface="Montserrat"/>
              </a:rPr>
              <a:t>қарши</a:t>
            </a:r>
            <a:r>
              <a:rPr lang="ru-RU" sz="1600" dirty="0">
                <a:solidFill>
                  <a:srgbClr val="000000"/>
                </a:solidFill>
                <a:latin typeface="Montserrat"/>
              </a:rPr>
              <a:t> </a:t>
            </a:r>
            <a:r>
              <a:rPr lang="ru-RU" sz="1600" dirty="0" err="1">
                <a:solidFill>
                  <a:srgbClr val="000000"/>
                </a:solidFill>
                <a:latin typeface="Montserrat"/>
              </a:rPr>
              <a:t>жиноятлар</a:t>
            </a:r>
            <a:r>
              <a:rPr lang="ru-RU" sz="1600" dirty="0">
                <a:solidFill>
                  <a:srgbClr val="000000"/>
                </a:solidFill>
                <a:latin typeface="Montserrat"/>
              </a:rPr>
              <a:t> </a:t>
            </a:r>
            <a:r>
              <a:rPr lang="ru-RU" sz="1600" dirty="0" err="1">
                <a:solidFill>
                  <a:srgbClr val="000000"/>
                </a:solidFill>
                <a:latin typeface="Montserrat"/>
              </a:rPr>
              <a:t>содир</a:t>
            </a:r>
            <a:r>
              <a:rPr lang="ru-RU" sz="1600" dirty="0">
                <a:solidFill>
                  <a:srgbClr val="000000"/>
                </a:solidFill>
                <a:latin typeface="Montserrat"/>
              </a:rPr>
              <a:t> </a:t>
            </a:r>
            <a:r>
              <a:rPr lang="ru-RU" sz="1600" dirty="0" err="1">
                <a:solidFill>
                  <a:srgbClr val="000000"/>
                </a:solidFill>
                <a:latin typeface="Montserrat"/>
              </a:rPr>
              <a:t>этиш</a:t>
            </a:r>
            <a:r>
              <a:rPr lang="ru-RU" sz="1600" dirty="0">
                <a:solidFill>
                  <a:srgbClr val="000000"/>
                </a:solidFill>
                <a:latin typeface="Montserrat"/>
              </a:rPr>
              <a:t> </a:t>
            </a:r>
            <a:r>
              <a:rPr lang="ru-RU" sz="1600" dirty="0" err="1">
                <a:solidFill>
                  <a:srgbClr val="000000"/>
                </a:solidFill>
                <a:latin typeface="Montserrat"/>
              </a:rPr>
              <a:t>йўли</a:t>
            </a:r>
            <a:r>
              <a:rPr lang="ru-RU" sz="1600" dirty="0">
                <a:solidFill>
                  <a:srgbClr val="000000"/>
                </a:solidFill>
                <a:latin typeface="Montserrat"/>
              </a:rPr>
              <a:t> </a:t>
            </a:r>
            <a:r>
              <a:rPr lang="ru-RU" sz="1600" dirty="0" err="1">
                <a:solidFill>
                  <a:srgbClr val="000000"/>
                </a:solidFill>
                <a:latin typeface="Montserrat"/>
              </a:rPr>
              <a:t>билан</a:t>
            </a:r>
            <a:r>
              <a:rPr lang="ru-RU" sz="1600" dirty="0">
                <a:solidFill>
                  <a:srgbClr val="000000"/>
                </a:solidFill>
                <a:latin typeface="Montserrat"/>
              </a:rPr>
              <a:t> </a:t>
            </a:r>
            <a:r>
              <a:rPr lang="ru-RU" sz="1600" dirty="0" err="1">
                <a:solidFill>
                  <a:srgbClr val="000000"/>
                </a:solidFill>
                <a:latin typeface="Montserrat"/>
              </a:rPr>
              <a:t>жамият</a:t>
            </a:r>
            <a:r>
              <a:rPr lang="ru-RU" sz="1600" dirty="0">
                <a:solidFill>
                  <a:srgbClr val="000000"/>
                </a:solidFill>
                <a:latin typeface="Montserrat"/>
              </a:rPr>
              <a:t> </a:t>
            </a:r>
            <a:r>
              <a:rPr lang="ru-RU" sz="1600" dirty="0" err="1">
                <a:solidFill>
                  <a:srgbClr val="000000"/>
                </a:solidFill>
                <a:latin typeface="Montserrat"/>
              </a:rPr>
              <a:t>ҳамда</a:t>
            </a:r>
            <a:r>
              <a:rPr lang="ru-RU" sz="1600" dirty="0">
                <a:solidFill>
                  <a:srgbClr val="000000"/>
                </a:solidFill>
                <a:latin typeface="Montserrat"/>
              </a:rPr>
              <a:t> </a:t>
            </a:r>
            <a:r>
              <a:rPr lang="ru-RU" sz="1600" dirty="0" err="1">
                <a:solidFill>
                  <a:srgbClr val="000000"/>
                </a:solidFill>
                <a:latin typeface="Montserrat"/>
              </a:rPr>
              <a:t>давлат</a:t>
            </a:r>
            <a:r>
              <a:rPr lang="ru-RU" sz="1600" dirty="0">
                <a:solidFill>
                  <a:srgbClr val="000000"/>
                </a:solidFill>
                <a:latin typeface="Montserrat"/>
              </a:rPr>
              <a:t> </a:t>
            </a:r>
            <a:r>
              <a:rPr lang="ru-RU" sz="1600" dirty="0" err="1">
                <a:solidFill>
                  <a:srgbClr val="000000"/>
                </a:solidFill>
                <a:latin typeface="Montserrat"/>
              </a:rPr>
              <a:t>манфаатларига</a:t>
            </a:r>
            <a:r>
              <a:rPr lang="ru-RU" sz="1600" dirty="0">
                <a:solidFill>
                  <a:srgbClr val="000000"/>
                </a:solidFill>
                <a:latin typeface="Montserrat"/>
              </a:rPr>
              <a:t> </a:t>
            </a:r>
            <a:r>
              <a:rPr lang="ru-RU" sz="1600" dirty="0" err="1">
                <a:solidFill>
                  <a:srgbClr val="000000"/>
                </a:solidFill>
                <a:latin typeface="Montserrat"/>
              </a:rPr>
              <a:t>жиддий</a:t>
            </a:r>
            <a:r>
              <a:rPr lang="ru-RU" sz="1600" dirty="0">
                <a:solidFill>
                  <a:srgbClr val="000000"/>
                </a:solidFill>
                <a:latin typeface="Montserrat"/>
              </a:rPr>
              <a:t> </a:t>
            </a:r>
            <a:r>
              <a:rPr lang="ru-RU" sz="1600" dirty="0" err="1">
                <a:solidFill>
                  <a:srgbClr val="000000"/>
                </a:solidFill>
                <a:latin typeface="Montserrat"/>
              </a:rPr>
              <a:t>зарар</a:t>
            </a:r>
            <a:r>
              <a:rPr lang="ru-RU" sz="1600" dirty="0">
                <a:solidFill>
                  <a:srgbClr val="000000"/>
                </a:solidFill>
                <a:latin typeface="Montserrat"/>
              </a:rPr>
              <a:t> </a:t>
            </a:r>
            <a:r>
              <a:rPr lang="ru-RU" sz="1600" dirty="0" err="1">
                <a:solidFill>
                  <a:srgbClr val="000000"/>
                </a:solidFill>
                <a:latin typeface="Montserrat"/>
              </a:rPr>
              <a:t>етказган</a:t>
            </a:r>
            <a:r>
              <a:rPr lang="ru-RU" sz="1600" dirty="0">
                <a:solidFill>
                  <a:srgbClr val="000000"/>
                </a:solidFill>
                <a:latin typeface="Montserrat"/>
              </a:rPr>
              <a:t> </a:t>
            </a:r>
            <a:r>
              <a:rPr lang="ru-RU" sz="1600" dirty="0" err="1">
                <a:solidFill>
                  <a:srgbClr val="000000"/>
                </a:solidFill>
                <a:latin typeface="Montserrat"/>
              </a:rPr>
              <a:t>бўлса</a:t>
            </a:r>
            <a:r>
              <a:rPr lang="ru-RU" sz="1600" dirty="0">
                <a:solidFill>
                  <a:srgbClr val="000000"/>
                </a:solidFill>
                <a:latin typeface="Montserrat"/>
              </a:rPr>
              <a:t>;</a:t>
            </a:r>
          </a:p>
          <a:p>
            <a:pPr algn="just"/>
            <a:r>
              <a:rPr lang="ru-RU" sz="1600" dirty="0">
                <a:solidFill>
                  <a:srgbClr val="FF0000"/>
                </a:solidFill>
                <a:latin typeface="Montserrat"/>
              </a:rPr>
              <a:t>д) </a:t>
            </a:r>
            <a:r>
              <a:rPr lang="ru-RU" sz="1600" dirty="0" err="1">
                <a:solidFill>
                  <a:srgbClr val="FF0000"/>
                </a:solidFill>
                <a:latin typeface="Montserrat"/>
              </a:rPr>
              <a:t>агар</a:t>
            </a:r>
            <a:r>
              <a:rPr lang="ru-RU" sz="1600" dirty="0">
                <a:solidFill>
                  <a:srgbClr val="FF0000"/>
                </a:solidFill>
                <a:latin typeface="Montserrat"/>
              </a:rPr>
              <a:t> </a:t>
            </a:r>
            <a:r>
              <a:rPr lang="ru-RU" sz="1600" dirty="0" err="1">
                <a:solidFill>
                  <a:srgbClr val="FF0000"/>
                </a:solidFill>
                <a:latin typeface="Montserrat"/>
              </a:rPr>
              <a:t>шахс</a:t>
            </a:r>
            <a:r>
              <a:rPr lang="ru-RU" sz="1600" dirty="0">
                <a:solidFill>
                  <a:srgbClr val="FF0000"/>
                </a:solidFill>
                <a:latin typeface="Montserrat"/>
              </a:rPr>
              <a:t> </a:t>
            </a:r>
            <a:r>
              <a:rPr lang="ru-RU" sz="1600" dirty="0" err="1">
                <a:solidFill>
                  <a:srgbClr val="FF0000"/>
                </a:solidFill>
                <a:latin typeface="Montserrat"/>
              </a:rPr>
              <a:t>ихтиёрий</a:t>
            </a:r>
            <a:r>
              <a:rPr lang="ru-RU" sz="1600" dirty="0">
                <a:solidFill>
                  <a:srgbClr val="FF0000"/>
                </a:solidFill>
                <a:latin typeface="Montserrat"/>
              </a:rPr>
              <a:t> </a:t>
            </a:r>
            <a:r>
              <a:rPr lang="ru-RU" sz="1600" dirty="0" err="1">
                <a:solidFill>
                  <a:srgbClr val="FF0000"/>
                </a:solidFill>
                <a:latin typeface="Montserrat"/>
              </a:rPr>
              <a:t>равишда</a:t>
            </a:r>
            <a:r>
              <a:rPr lang="ru-RU" sz="1600" dirty="0">
                <a:solidFill>
                  <a:srgbClr val="FF0000"/>
                </a:solidFill>
                <a:latin typeface="Montserrat"/>
              </a:rPr>
              <a:t> чет </a:t>
            </a:r>
            <a:r>
              <a:rPr lang="ru-RU" sz="1600" dirty="0" err="1">
                <a:solidFill>
                  <a:srgbClr val="FF0000"/>
                </a:solidFill>
                <a:latin typeface="Montserrat"/>
              </a:rPr>
              <a:t>давлатнинг</a:t>
            </a:r>
            <a:r>
              <a:rPr lang="ru-RU" sz="1600" dirty="0">
                <a:solidFill>
                  <a:srgbClr val="FF0000"/>
                </a:solidFill>
                <a:latin typeface="Montserrat"/>
              </a:rPr>
              <a:t> </a:t>
            </a:r>
            <a:r>
              <a:rPr lang="ru-RU" sz="1600" dirty="0" err="1">
                <a:solidFill>
                  <a:srgbClr val="FF0000"/>
                </a:solidFill>
                <a:latin typeface="Montserrat"/>
              </a:rPr>
              <a:t>фуқаролигини</a:t>
            </a:r>
            <a:r>
              <a:rPr lang="ru-RU" sz="1600" dirty="0">
                <a:solidFill>
                  <a:srgbClr val="FF0000"/>
                </a:solidFill>
                <a:latin typeface="Montserrat"/>
              </a:rPr>
              <a:t> </a:t>
            </a:r>
            <a:r>
              <a:rPr lang="ru-RU" sz="1600" dirty="0" err="1">
                <a:solidFill>
                  <a:srgbClr val="FF0000"/>
                </a:solidFill>
                <a:latin typeface="Montserrat"/>
              </a:rPr>
              <a:t>олган</a:t>
            </a:r>
            <a:r>
              <a:rPr lang="ru-RU" sz="1600" dirty="0">
                <a:solidFill>
                  <a:srgbClr val="FF0000"/>
                </a:solidFill>
                <a:latin typeface="Montserrat"/>
              </a:rPr>
              <a:t> </a:t>
            </a:r>
            <a:r>
              <a:rPr lang="ru-RU" sz="1600" dirty="0" err="1">
                <a:solidFill>
                  <a:srgbClr val="FF0000"/>
                </a:solidFill>
                <a:latin typeface="Montserrat"/>
              </a:rPr>
              <a:t>бўлса</a:t>
            </a:r>
            <a:r>
              <a:rPr lang="ru-RU" sz="1600" dirty="0">
                <a:solidFill>
                  <a:srgbClr val="FF0000"/>
                </a:solidFill>
                <a:latin typeface="Montserrat"/>
              </a:rPr>
              <a:t>;</a:t>
            </a:r>
          </a:p>
          <a:p>
            <a:pPr algn="just"/>
            <a:r>
              <a:rPr lang="ru-RU" sz="1600" dirty="0">
                <a:solidFill>
                  <a:srgbClr val="000000"/>
                </a:solidFill>
                <a:latin typeface="Montserrat"/>
              </a:rPr>
              <a:t>е) </a:t>
            </a:r>
            <a:r>
              <a:rPr lang="ru-RU" sz="1600" dirty="0" err="1">
                <a:solidFill>
                  <a:srgbClr val="000000"/>
                </a:solidFill>
                <a:latin typeface="Montserrat"/>
              </a:rPr>
              <a:t>агар</a:t>
            </a:r>
            <a:r>
              <a:rPr lang="ru-RU" sz="1600" dirty="0">
                <a:solidFill>
                  <a:srgbClr val="000000"/>
                </a:solidFill>
                <a:latin typeface="Montserrat"/>
              </a:rPr>
              <a:t> </a:t>
            </a:r>
            <a:r>
              <a:rPr lang="ru-RU" sz="1600" dirty="0" err="1">
                <a:solidFill>
                  <a:srgbClr val="000000"/>
                </a:solidFill>
                <a:latin typeface="Montserrat"/>
              </a:rPr>
              <a:t>шахс</a:t>
            </a:r>
            <a:r>
              <a:rPr lang="ru-RU" sz="1600" dirty="0">
                <a:solidFill>
                  <a:srgbClr val="000000"/>
                </a:solidFill>
                <a:latin typeface="Montserrat"/>
              </a:rPr>
              <a:t> чет </a:t>
            </a:r>
            <a:r>
              <a:rPr lang="ru-RU" sz="1600" dirty="0" err="1">
                <a:solidFill>
                  <a:srgbClr val="000000"/>
                </a:solidFill>
                <a:latin typeface="Montserrat"/>
              </a:rPr>
              <a:t>давлатнинг</a:t>
            </a:r>
            <a:r>
              <a:rPr lang="ru-RU" sz="1600" dirty="0">
                <a:solidFill>
                  <a:srgbClr val="000000"/>
                </a:solidFill>
                <a:latin typeface="Montserrat"/>
              </a:rPr>
              <a:t> </a:t>
            </a:r>
            <a:r>
              <a:rPr lang="ru-RU" sz="1600" dirty="0" err="1">
                <a:solidFill>
                  <a:srgbClr val="000000"/>
                </a:solidFill>
                <a:latin typeface="Montserrat"/>
              </a:rPr>
              <a:t>фуқаролигини</a:t>
            </a:r>
            <a:r>
              <a:rPr lang="ru-RU" sz="1600" dirty="0">
                <a:solidFill>
                  <a:srgbClr val="000000"/>
                </a:solidFill>
                <a:latin typeface="Montserrat"/>
              </a:rPr>
              <a:t> </a:t>
            </a:r>
            <a:r>
              <a:rPr lang="ru-RU" sz="1600" dirty="0" err="1">
                <a:solidFill>
                  <a:srgbClr val="000000"/>
                </a:solidFill>
                <a:latin typeface="Montserrat"/>
              </a:rPr>
              <a:t>туғилганлик</a:t>
            </a:r>
            <a:r>
              <a:rPr lang="ru-RU" sz="1600" dirty="0">
                <a:solidFill>
                  <a:srgbClr val="000000"/>
                </a:solidFill>
                <a:latin typeface="Montserrat"/>
              </a:rPr>
              <a:t> </a:t>
            </a:r>
            <a:r>
              <a:rPr lang="ru-RU" sz="1600" dirty="0" err="1">
                <a:solidFill>
                  <a:srgbClr val="000000"/>
                </a:solidFill>
                <a:latin typeface="Montserrat"/>
              </a:rPr>
              <a:t>бўйича</a:t>
            </a:r>
            <a:r>
              <a:rPr lang="ru-RU" sz="1600" dirty="0">
                <a:solidFill>
                  <a:srgbClr val="000000"/>
                </a:solidFill>
                <a:latin typeface="Montserrat"/>
              </a:rPr>
              <a:t> </a:t>
            </a:r>
            <a:r>
              <a:rPr lang="ru-RU" sz="1600" dirty="0" err="1">
                <a:solidFill>
                  <a:srgbClr val="000000"/>
                </a:solidFill>
                <a:latin typeface="Montserrat"/>
              </a:rPr>
              <a:t>ёхуд</a:t>
            </a:r>
            <a:r>
              <a:rPr lang="ru-RU" sz="1600" dirty="0">
                <a:solidFill>
                  <a:srgbClr val="000000"/>
                </a:solidFill>
                <a:latin typeface="Montserrat"/>
              </a:rPr>
              <a:t> чет </a:t>
            </a:r>
            <a:r>
              <a:rPr lang="ru-RU" sz="1600" dirty="0" err="1">
                <a:solidFill>
                  <a:srgbClr val="000000"/>
                </a:solidFill>
                <a:latin typeface="Montserrat"/>
              </a:rPr>
              <a:t>давлат</a:t>
            </a:r>
            <a:r>
              <a:rPr lang="ru-RU" sz="1600" dirty="0">
                <a:solidFill>
                  <a:srgbClr val="000000"/>
                </a:solidFill>
                <a:latin typeface="Montserrat"/>
              </a:rPr>
              <a:t> </a:t>
            </a:r>
            <a:r>
              <a:rPr lang="ru-RU" sz="1600" dirty="0" err="1">
                <a:solidFill>
                  <a:srgbClr val="000000"/>
                </a:solidFill>
                <a:latin typeface="Montserrat"/>
              </a:rPr>
              <a:t>фуқароси</a:t>
            </a:r>
            <a:r>
              <a:rPr lang="ru-RU" sz="1600" dirty="0">
                <a:solidFill>
                  <a:srgbClr val="000000"/>
                </a:solidFill>
                <a:latin typeface="Montserrat"/>
              </a:rPr>
              <a:t> </a:t>
            </a:r>
            <a:r>
              <a:rPr lang="ru-RU" sz="1600" dirty="0" err="1">
                <a:solidFill>
                  <a:srgbClr val="000000"/>
                </a:solidFill>
                <a:latin typeface="Montserrat"/>
              </a:rPr>
              <a:t>бўлган</a:t>
            </a:r>
            <a:r>
              <a:rPr lang="ru-RU" sz="1600" dirty="0">
                <a:solidFill>
                  <a:srgbClr val="000000"/>
                </a:solidFill>
                <a:latin typeface="Montserrat"/>
              </a:rPr>
              <a:t> </a:t>
            </a:r>
            <a:r>
              <a:rPr lang="ru-RU" sz="1600" dirty="0" err="1">
                <a:solidFill>
                  <a:srgbClr val="000000"/>
                </a:solidFill>
                <a:latin typeface="Montserrat"/>
              </a:rPr>
              <a:t>отасининг</a:t>
            </a:r>
            <a:r>
              <a:rPr lang="ru-RU" sz="1600" dirty="0">
                <a:solidFill>
                  <a:srgbClr val="000000"/>
                </a:solidFill>
                <a:latin typeface="Montserrat"/>
              </a:rPr>
              <a:t> </a:t>
            </a:r>
            <a:r>
              <a:rPr lang="ru-RU" sz="1600" dirty="0" err="1">
                <a:solidFill>
                  <a:srgbClr val="000000"/>
                </a:solidFill>
                <a:latin typeface="Montserrat"/>
              </a:rPr>
              <a:t>ёки</a:t>
            </a:r>
            <a:r>
              <a:rPr lang="ru-RU" sz="1600" dirty="0">
                <a:solidFill>
                  <a:srgbClr val="000000"/>
                </a:solidFill>
                <a:latin typeface="Montserrat"/>
              </a:rPr>
              <a:t> </a:t>
            </a:r>
            <a:r>
              <a:rPr lang="ru-RU" sz="1600" dirty="0" err="1">
                <a:solidFill>
                  <a:srgbClr val="000000"/>
                </a:solidFill>
                <a:latin typeface="Montserrat"/>
              </a:rPr>
              <a:t>онасининг</a:t>
            </a:r>
            <a:r>
              <a:rPr lang="ru-RU" sz="1600" dirty="0">
                <a:solidFill>
                  <a:srgbClr val="000000"/>
                </a:solidFill>
                <a:latin typeface="Montserrat"/>
              </a:rPr>
              <a:t> </a:t>
            </a:r>
            <a:r>
              <a:rPr lang="ru-RU" sz="1600" dirty="0" err="1">
                <a:solidFill>
                  <a:srgbClr val="000000"/>
                </a:solidFill>
                <a:latin typeface="Montserrat"/>
              </a:rPr>
              <a:t>фуқаролиги</a:t>
            </a:r>
            <a:r>
              <a:rPr lang="ru-RU" sz="1600" dirty="0">
                <a:solidFill>
                  <a:srgbClr val="000000"/>
                </a:solidFill>
                <a:latin typeface="Montserrat"/>
              </a:rPr>
              <a:t> </a:t>
            </a:r>
            <a:r>
              <a:rPr lang="ru-RU" sz="1600" dirty="0" err="1">
                <a:solidFill>
                  <a:srgbClr val="000000"/>
                </a:solidFill>
                <a:latin typeface="Montserrat"/>
              </a:rPr>
              <a:t>асосида</a:t>
            </a:r>
            <a:r>
              <a:rPr lang="ru-RU" sz="1600" dirty="0">
                <a:solidFill>
                  <a:srgbClr val="000000"/>
                </a:solidFill>
                <a:latin typeface="Montserrat"/>
              </a:rPr>
              <a:t>, </a:t>
            </a:r>
            <a:r>
              <a:rPr lang="ru-RU" sz="1600" dirty="0" err="1">
                <a:solidFill>
                  <a:srgbClr val="000000"/>
                </a:solidFill>
                <a:latin typeface="Montserrat"/>
              </a:rPr>
              <a:t>вояга</a:t>
            </a:r>
            <a:r>
              <a:rPr lang="ru-RU" sz="1600" dirty="0">
                <a:solidFill>
                  <a:srgbClr val="000000"/>
                </a:solidFill>
                <a:latin typeface="Montserrat"/>
              </a:rPr>
              <a:t> </a:t>
            </a:r>
            <a:r>
              <a:rPr lang="ru-RU" sz="1600" dirty="0" err="1">
                <a:solidFill>
                  <a:srgbClr val="000000"/>
                </a:solidFill>
                <a:latin typeface="Montserrat"/>
              </a:rPr>
              <a:t>етмаган</a:t>
            </a:r>
            <a:r>
              <a:rPr lang="ru-RU" sz="1600" dirty="0">
                <a:solidFill>
                  <a:srgbClr val="000000"/>
                </a:solidFill>
                <a:latin typeface="Montserrat"/>
              </a:rPr>
              <a:t> </a:t>
            </a:r>
            <a:r>
              <a:rPr lang="ru-RU" sz="1600" dirty="0" err="1">
                <a:solidFill>
                  <a:srgbClr val="000000"/>
                </a:solidFill>
                <a:latin typeface="Montserrat"/>
              </a:rPr>
              <a:t>ёшида</a:t>
            </a:r>
            <a:r>
              <a:rPr lang="ru-RU" sz="1600" dirty="0">
                <a:solidFill>
                  <a:srgbClr val="000000"/>
                </a:solidFill>
                <a:latin typeface="Montserrat"/>
              </a:rPr>
              <a:t> </a:t>
            </a:r>
            <a:r>
              <a:rPr lang="ru-RU" sz="1600" dirty="0" err="1">
                <a:solidFill>
                  <a:srgbClr val="000000"/>
                </a:solidFill>
                <a:latin typeface="Montserrat"/>
              </a:rPr>
              <a:t>олган</a:t>
            </a:r>
            <a:r>
              <a:rPr lang="ru-RU" sz="1600" dirty="0">
                <a:solidFill>
                  <a:srgbClr val="000000"/>
                </a:solidFill>
                <a:latin typeface="Montserrat"/>
              </a:rPr>
              <a:t> </a:t>
            </a:r>
            <a:r>
              <a:rPr lang="ru-RU" sz="1600" dirty="0" err="1">
                <a:solidFill>
                  <a:srgbClr val="000000"/>
                </a:solidFill>
                <a:latin typeface="Montserrat"/>
              </a:rPr>
              <a:t>бўлса</a:t>
            </a:r>
            <a:r>
              <a:rPr lang="ru-RU" sz="1600" dirty="0">
                <a:solidFill>
                  <a:srgbClr val="000000"/>
                </a:solidFill>
                <a:latin typeface="Montserrat"/>
              </a:rPr>
              <a:t> </a:t>
            </a:r>
            <a:r>
              <a:rPr lang="ru-RU" sz="1600" dirty="0" err="1">
                <a:solidFill>
                  <a:srgbClr val="000000"/>
                </a:solidFill>
                <a:latin typeface="Montserrat"/>
              </a:rPr>
              <a:t>ва</a:t>
            </a:r>
            <a:r>
              <a:rPr lang="ru-RU" sz="1600" dirty="0">
                <a:solidFill>
                  <a:srgbClr val="000000"/>
                </a:solidFill>
                <a:latin typeface="Montserrat"/>
              </a:rPr>
              <a:t> </a:t>
            </a:r>
            <a:r>
              <a:rPr lang="ru-RU" sz="1600" dirty="0" err="1">
                <a:solidFill>
                  <a:srgbClr val="000000"/>
                </a:solidFill>
                <a:latin typeface="Montserrat"/>
              </a:rPr>
              <a:t>йигирма</a:t>
            </a:r>
            <a:r>
              <a:rPr lang="ru-RU" sz="1600" dirty="0">
                <a:solidFill>
                  <a:srgbClr val="000000"/>
                </a:solidFill>
                <a:latin typeface="Montserrat"/>
              </a:rPr>
              <a:t> </a:t>
            </a:r>
            <a:r>
              <a:rPr lang="ru-RU" sz="1600" dirty="0" err="1">
                <a:solidFill>
                  <a:srgbClr val="000000"/>
                </a:solidFill>
                <a:latin typeface="Montserrat"/>
              </a:rPr>
              <a:t>бир</a:t>
            </a:r>
            <a:r>
              <a:rPr lang="ru-RU" sz="1600" dirty="0">
                <a:solidFill>
                  <a:srgbClr val="000000"/>
                </a:solidFill>
                <a:latin typeface="Montserrat"/>
              </a:rPr>
              <a:t> </a:t>
            </a:r>
            <a:r>
              <a:rPr lang="ru-RU" sz="1600" dirty="0" err="1">
                <a:solidFill>
                  <a:srgbClr val="000000"/>
                </a:solidFill>
                <a:latin typeface="Montserrat"/>
              </a:rPr>
              <a:t>ёшга</a:t>
            </a:r>
            <a:r>
              <a:rPr lang="ru-RU" sz="1600" dirty="0">
                <a:solidFill>
                  <a:srgbClr val="000000"/>
                </a:solidFill>
                <a:latin typeface="Montserrat"/>
              </a:rPr>
              <a:t> </a:t>
            </a:r>
            <a:r>
              <a:rPr lang="ru-RU" sz="1600" dirty="0" err="1">
                <a:solidFill>
                  <a:srgbClr val="000000"/>
                </a:solidFill>
                <a:latin typeface="Montserrat"/>
              </a:rPr>
              <a:t>тўлгунига</a:t>
            </a:r>
            <a:r>
              <a:rPr lang="ru-RU" sz="1600" dirty="0">
                <a:solidFill>
                  <a:srgbClr val="000000"/>
                </a:solidFill>
                <a:latin typeface="Montserrat"/>
              </a:rPr>
              <a:t> </a:t>
            </a:r>
            <a:r>
              <a:rPr lang="ru-RU" sz="1600" dirty="0" err="1">
                <a:solidFill>
                  <a:srgbClr val="000000"/>
                </a:solidFill>
                <a:latin typeface="Montserrat"/>
              </a:rPr>
              <a:t>қадар</a:t>
            </a:r>
            <a:r>
              <a:rPr lang="ru-RU" sz="1600" dirty="0">
                <a:solidFill>
                  <a:srgbClr val="000000"/>
                </a:solidFill>
                <a:latin typeface="Montserrat"/>
              </a:rPr>
              <a:t> чет </a:t>
            </a:r>
            <a:r>
              <a:rPr lang="ru-RU" sz="1600" dirty="0" err="1">
                <a:solidFill>
                  <a:srgbClr val="000000"/>
                </a:solidFill>
                <a:latin typeface="Montserrat"/>
              </a:rPr>
              <a:t>давлат</a:t>
            </a:r>
            <a:r>
              <a:rPr lang="ru-RU" sz="1600" dirty="0">
                <a:solidFill>
                  <a:srgbClr val="000000"/>
                </a:solidFill>
                <a:latin typeface="Montserrat"/>
              </a:rPr>
              <a:t> </a:t>
            </a:r>
            <a:r>
              <a:rPr lang="ru-RU" sz="1600" dirty="0" err="1">
                <a:solidFill>
                  <a:srgbClr val="000000"/>
                </a:solidFill>
                <a:latin typeface="Montserrat"/>
              </a:rPr>
              <a:t>фуқаролигидан</a:t>
            </a:r>
            <a:r>
              <a:rPr lang="ru-RU" sz="1600" dirty="0">
                <a:solidFill>
                  <a:srgbClr val="000000"/>
                </a:solidFill>
                <a:latin typeface="Montserrat"/>
              </a:rPr>
              <a:t> </a:t>
            </a:r>
            <a:r>
              <a:rPr lang="ru-RU" sz="1600" dirty="0" err="1">
                <a:solidFill>
                  <a:srgbClr val="000000"/>
                </a:solidFill>
                <a:latin typeface="Montserrat"/>
              </a:rPr>
              <a:t>чиқишни</a:t>
            </a:r>
            <a:r>
              <a:rPr lang="ru-RU" sz="1600" dirty="0">
                <a:solidFill>
                  <a:srgbClr val="000000"/>
                </a:solidFill>
                <a:latin typeface="Montserrat"/>
              </a:rPr>
              <a:t> </a:t>
            </a:r>
            <a:r>
              <a:rPr lang="ru-RU" sz="1600" dirty="0" err="1">
                <a:solidFill>
                  <a:srgbClr val="000000"/>
                </a:solidFill>
                <a:latin typeface="Montserrat"/>
              </a:rPr>
              <a:t>расмийлаштирмаган</a:t>
            </a:r>
            <a:r>
              <a:rPr lang="ru-RU" sz="1600" dirty="0">
                <a:solidFill>
                  <a:srgbClr val="000000"/>
                </a:solidFill>
                <a:latin typeface="Montserrat"/>
              </a:rPr>
              <a:t> </a:t>
            </a:r>
            <a:r>
              <a:rPr lang="ru-RU" sz="1600" dirty="0" err="1">
                <a:solidFill>
                  <a:srgbClr val="000000"/>
                </a:solidFill>
                <a:latin typeface="Montserrat"/>
              </a:rPr>
              <a:t>бўлса</a:t>
            </a:r>
            <a:r>
              <a:rPr lang="ru-RU" sz="1600" dirty="0">
                <a:solidFill>
                  <a:srgbClr val="000000"/>
                </a:solidFill>
                <a:latin typeface="Montserrat"/>
              </a:rPr>
              <a:t>.</a:t>
            </a:r>
          </a:p>
          <a:p>
            <a:pPr algn="just"/>
            <a:r>
              <a:rPr lang="ru-RU" sz="1600" dirty="0" err="1">
                <a:solidFill>
                  <a:srgbClr val="000000"/>
                </a:solidFill>
                <a:latin typeface="Montserrat"/>
              </a:rPr>
              <a:t>Шахснинг</a:t>
            </a:r>
            <a:r>
              <a:rPr lang="ru-RU" sz="1600" dirty="0">
                <a:solidFill>
                  <a:srgbClr val="000000"/>
                </a:solidFill>
                <a:latin typeface="Montserrat"/>
              </a:rPr>
              <a:t> </a:t>
            </a:r>
            <a:r>
              <a:rPr lang="ru-RU" sz="1600" dirty="0" err="1">
                <a:solidFill>
                  <a:srgbClr val="000000"/>
                </a:solidFill>
                <a:latin typeface="Montserrat"/>
              </a:rPr>
              <a:t>Ўзбекистон</a:t>
            </a:r>
            <a:r>
              <a:rPr lang="ru-RU" sz="1600" dirty="0">
                <a:solidFill>
                  <a:srgbClr val="000000"/>
                </a:solidFill>
                <a:latin typeface="Montserrat"/>
              </a:rPr>
              <a:t> </a:t>
            </a:r>
            <a:r>
              <a:rPr lang="ru-RU" sz="1600" dirty="0" err="1">
                <a:solidFill>
                  <a:srgbClr val="000000"/>
                </a:solidFill>
                <a:latin typeface="Montserrat"/>
              </a:rPr>
              <a:t>Республикаси</a:t>
            </a:r>
            <a:r>
              <a:rPr lang="ru-RU" sz="1600" dirty="0">
                <a:solidFill>
                  <a:srgbClr val="000000"/>
                </a:solidFill>
                <a:latin typeface="Montserrat"/>
              </a:rPr>
              <a:t> </a:t>
            </a:r>
            <a:r>
              <a:rPr lang="ru-RU" sz="1600" dirty="0" err="1">
                <a:solidFill>
                  <a:srgbClr val="000000"/>
                </a:solidFill>
                <a:latin typeface="Montserrat"/>
              </a:rPr>
              <a:t>фуқаролигини</a:t>
            </a:r>
            <a:r>
              <a:rPr lang="ru-RU" sz="1600" dirty="0">
                <a:solidFill>
                  <a:srgbClr val="000000"/>
                </a:solidFill>
                <a:latin typeface="Montserrat"/>
              </a:rPr>
              <a:t> </a:t>
            </a:r>
            <a:r>
              <a:rPr lang="ru-RU" sz="1600" dirty="0" err="1">
                <a:solidFill>
                  <a:srgbClr val="000000"/>
                </a:solidFill>
                <a:latin typeface="Montserrat"/>
              </a:rPr>
              <a:t>йўқотганлиги</a:t>
            </a:r>
            <a:r>
              <a:rPr lang="ru-RU" sz="1600" dirty="0">
                <a:solidFill>
                  <a:srgbClr val="000000"/>
                </a:solidFill>
                <a:latin typeface="Montserrat"/>
              </a:rPr>
              <a:t> </a:t>
            </a:r>
            <a:r>
              <a:rPr lang="ru-RU" sz="1600" dirty="0" err="1">
                <a:solidFill>
                  <a:srgbClr val="000000"/>
                </a:solidFill>
                <a:latin typeface="Montserrat"/>
              </a:rPr>
              <a:t>унинг</a:t>
            </a:r>
            <a:r>
              <a:rPr lang="ru-RU" sz="1600" dirty="0">
                <a:solidFill>
                  <a:srgbClr val="000000"/>
                </a:solidFill>
                <a:latin typeface="Montserrat"/>
              </a:rPr>
              <a:t> </a:t>
            </a:r>
            <a:r>
              <a:rPr lang="ru-RU" sz="1600" dirty="0" err="1">
                <a:solidFill>
                  <a:srgbClr val="000000"/>
                </a:solidFill>
                <a:latin typeface="Montserrat"/>
              </a:rPr>
              <a:t>эрининг</a:t>
            </a:r>
            <a:r>
              <a:rPr lang="ru-RU" sz="1600" dirty="0">
                <a:solidFill>
                  <a:srgbClr val="000000"/>
                </a:solidFill>
                <a:latin typeface="Montserrat"/>
              </a:rPr>
              <a:t> (</a:t>
            </a:r>
            <a:r>
              <a:rPr lang="ru-RU" sz="1600" dirty="0" err="1">
                <a:solidFill>
                  <a:srgbClr val="000000"/>
                </a:solidFill>
                <a:latin typeface="Montserrat"/>
              </a:rPr>
              <a:t>хотинининг</a:t>
            </a:r>
            <a:r>
              <a:rPr lang="ru-RU" sz="1600" dirty="0">
                <a:solidFill>
                  <a:srgbClr val="000000"/>
                </a:solidFill>
                <a:latin typeface="Montserrat"/>
              </a:rPr>
              <a:t>) </a:t>
            </a:r>
            <a:r>
              <a:rPr lang="ru-RU" sz="1600" dirty="0" err="1">
                <a:solidFill>
                  <a:srgbClr val="000000"/>
                </a:solidFill>
                <a:latin typeface="Montserrat"/>
              </a:rPr>
              <a:t>ва</a:t>
            </a:r>
            <a:r>
              <a:rPr lang="ru-RU" sz="1600" dirty="0">
                <a:solidFill>
                  <a:srgbClr val="000000"/>
                </a:solidFill>
                <a:latin typeface="Montserrat"/>
              </a:rPr>
              <a:t> </a:t>
            </a:r>
            <a:r>
              <a:rPr lang="ru-RU" sz="1600" dirty="0" err="1">
                <a:solidFill>
                  <a:srgbClr val="000000"/>
                </a:solidFill>
                <a:latin typeface="Montserrat"/>
              </a:rPr>
              <a:t>фарзандининг</a:t>
            </a:r>
            <a:r>
              <a:rPr lang="ru-RU" sz="1600" dirty="0">
                <a:solidFill>
                  <a:srgbClr val="000000"/>
                </a:solidFill>
                <a:latin typeface="Montserrat"/>
              </a:rPr>
              <a:t> (</a:t>
            </a:r>
            <a:r>
              <a:rPr lang="ru-RU" sz="1600" dirty="0" err="1">
                <a:solidFill>
                  <a:srgbClr val="000000"/>
                </a:solidFill>
                <a:latin typeface="Montserrat"/>
              </a:rPr>
              <a:t>болаларининг</a:t>
            </a:r>
            <a:r>
              <a:rPr lang="ru-RU" sz="1600" dirty="0">
                <a:solidFill>
                  <a:srgbClr val="000000"/>
                </a:solidFill>
                <a:latin typeface="Montserrat"/>
              </a:rPr>
              <a:t>) </a:t>
            </a:r>
            <a:r>
              <a:rPr lang="ru-RU" sz="1600" dirty="0" err="1">
                <a:solidFill>
                  <a:srgbClr val="000000"/>
                </a:solidFill>
                <a:latin typeface="Montserrat"/>
              </a:rPr>
              <a:t>фуқаролиги</a:t>
            </a:r>
            <a:r>
              <a:rPr lang="ru-RU" sz="1600" dirty="0">
                <a:solidFill>
                  <a:srgbClr val="000000"/>
                </a:solidFill>
                <a:latin typeface="Montserrat"/>
              </a:rPr>
              <a:t> </a:t>
            </a:r>
            <a:r>
              <a:rPr lang="ru-RU" sz="1600" dirty="0" err="1">
                <a:solidFill>
                  <a:srgbClr val="000000"/>
                </a:solidFill>
                <a:latin typeface="Montserrat"/>
              </a:rPr>
              <a:t>ўзгаришига</a:t>
            </a:r>
            <a:r>
              <a:rPr lang="ru-RU" sz="1600" dirty="0">
                <a:solidFill>
                  <a:srgbClr val="000000"/>
                </a:solidFill>
                <a:latin typeface="Montserrat"/>
              </a:rPr>
              <a:t> </a:t>
            </a:r>
            <a:r>
              <a:rPr lang="ru-RU" sz="1600" dirty="0" err="1">
                <a:solidFill>
                  <a:srgbClr val="000000"/>
                </a:solidFill>
                <a:latin typeface="Montserrat"/>
              </a:rPr>
              <a:t>сабаб</a:t>
            </a:r>
            <a:r>
              <a:rPr lang="ru-RU" sz="1600" dirty="0">
                <a:solidFill>
                  <a:srgbClr val="000000"/>
                </a:solidFill>
                <a:latin typeface="Montserrat"/>
              </a:rPr>
              <a:t> </a:t>
            </a:r>
            <a:r>
              <a:rPr lang="ru-RU" sz="1600" dirty="0" err="1">
                <a:solidFill>
                  <a:srgbClr val="000000"/>
                </a:solidFill>
                <a:latin typeface="Montserrat"/>
              </a:rPr>
              <a:t>бўлмайди</a:t>
            </a:r>
            <a:r>
              <a:rPr lang="ru-RU" sz="1600" dirty="0">
                <a:solidFill>
                  <a:srgbClr val="000000"/>
                </a:solidFill>
                <a:latin typeface="Montserrat"/>
              </a:rPr>
              <a:t>.</a:t>
            </a:r>
          </a:p>
        </p:txBody>
      </p:sp>
    </p:spTree>
    <p:extLst>
      <p:ext uri="{BB962C8B-B14F-4D97-AF65-F5344CB8AC3E}">
        <p14:creationId xmlns:p14="http://schemas.microsoft.com/office/powerpoint/2010/main" val="316385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3" name="Прямоугольник 2"/>
          <p:cNvSpPr/>
          <p:nvPr/>
        </p:nvSpPr>
        <p:spPr>
          <a:xfrm>
            <a:off x="393749" y="561454"/>
            <a:ext cx="8208912" cy="923330"/>
          </a:xfrm>
          <a:prstGeom prst="rect">
            <a:avLst/>
          </a:prstGeom>
        </p:spPr>
        <p:txBody>
          <a:bodyPr wrap="square">
            <a:spAutoFit/>
          </a:bodyPr>
          <a:lstStyle/>
          <a:p>
            <a:pPr algn="ctr"/>
            <a:r>
              <a:rPr lang="uz-Cyrl-UZ" b="1" dirty="0" smtClean="0">
                <a:solidFill>
                  <a:srgbClr val="000080"/>
                </a:solidFill>
                <a:latin typeface="Times New Roman" panose="02020603050405020304" pitchFamily="18" charset="0"/>
                <a:ea typeface="Times New Roman" panose="02020603050405020304" pitchFamily="18" charset="0"/>
              </a:rPr>
              <a:t>1. Хотин-қизларни </a:t>
            </a:r>
            <a:r>
              <a:rPr lang="uz-Cyrl-UZ" b="1" dirty="0">
                <a:solidFill>
                  <a:srgbClr val="000080"/>
                </a:solidFill>
                <a:latin typeface="Times New Roman" panose="02020603050405020304" pitchFamily="18" charset="0"/>
                <a:ea typeface="Times New Roman" panose="02020603050405020304" pitchFamily="18" charset="0"/>
              </a:rPr>
              <a:t>камситишнинг барча шаклларига барҳам бериш тўғрисида</a:t>
            </a:r>
            <a:r>
              <a:rPr lang="uz-Cyrl-UZ" dirty="0">
                <a:solidFill>
                  <a:srgbClr val="000080"/>
                </a:solidFill>
                <a:latin typeface="Times New Roman" panose="02020603050405020304" pitchFamily="18" charset="0"/>
                <a:ea typeface="Times New Roman" panose="02020603050405020304" pitchFamily="18" charset="0"/>
              </a:rPr>
              <a:t> </a:t>
            </a:r>
            <a:r>
              <a:rPr lang="uz-Cyrl-UZ" sz="1600" i="1" dirty="0">
                <a:latin typeface="Times New Roman" panose="02020603050405020304" pitchFamily="18" charset="0"/>
                <a:ea typeface="Times New Roman" panose="02020603050405020304" pitchFamily="18" charset="0"/>
              </a:rPr>
              <a:t>(1979 йил 18 декабрь, Нью-Йорк. Ўз. Р. учун 1995 йил 18 августдан кучга кирган)</a:t>
            </a:r>
            <a:r>
              <a:rPr lang="uz-Cyrl-UZ" dirty="0">
                <a:latin typeface="Times New Roman" panose="02020603050405020304" pitchFamily="18" charset="0"/>
                <a:ea typeface="Times New Roman" panose="02020603050405020304" pitchFamily="18" charset="0"/>
              </a:rPr>
              <a:t> </a:t>
            </a:r>
            <a:r>
              <a:rPr lang="uz-Cyrl-UZ" dirty="0" smtClean="0">
                <a:latin typeface="Times New Roman" panose="02020603050405020304" pitchFamily="18" charset="0"/>
                <a:ea typeface="Times New Roman" panose="02020603050405020304" pitchFamily="18" charset="0"/>
              </a:rPr>
              <a:t>Конвенция </a:t>
            </a:r>
            <a:endParaRPr lang="ru-RU" dirty="0"/>
          </a:p>
        </p:txBody>
      </p:sp>
      <p:sp>
        <p:nvSpPr>
          <p:cNvPr id="4" name="Прямоугольник 3"/>
          <p:cNvSpPr/>
          <p:nvPr/>
        </p:nvSpPr>
        <p:spPr>
          <a:xfrm>
            <a:off x="251520" y="1484784"/>
            <a:ext cx="8352928" cy="2565831"/>
          </a:xfrm>
          <a:prstGeom prst="rect">
            <a:avLst/>
          </a:prstGeom>
        </p:spPr>
        <p:txBody>
          <a:bodyPr wrap="square">
            <a:spAutoFit/>
          </a:bodyPr>
          <a:lstStyle/>
          <a:p>
            <a:pPr algn="just">
              <a:lnSpc>
                <a:spcPct val="107000"/>
              </a:lnSpc>
              <a:spcAft>
                <a:spcPts val="800"/>
              </a:spcAft>
            </a:pPr>
            <a:r>
              <a:rPr lang="ru-RU" dirty="0" smtClean="0">
                <a:highlight>
                  <a:srgbClr val="00FFFF"/>
                </a:highlight>
                <a:latin typeface="Times New Roman" panose="02020603050405020304" pitchFamily="18" charset="0"/>
                <a:ea typeface="Calibri" panose="020F0502020204030204" pitchFamily="34" charset="0"/>
                <a:cs typeface="Times New Roman" panose="02020603050405020304" pitchFamily="18" charset="0"/>
              </a:rPr>
              <a:t>1</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Иштирокчи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давлатлар</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фуқаролиг</a:t>
            </a:r>
            <a:r>
              <a:rPr lang="uz-Cyrl-UZ"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ни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қабул</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қилиш</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уни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ўзгартириш</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ёки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сақлаб</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қолишда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аёлларга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эркаклар</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билан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тенг</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ҳуқуқларни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беради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Улар,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жумладан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чет эл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кишисига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турмушга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чиққанда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ҳам</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турмушга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чиқаётган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вақтда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турмуш</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ўртоғининг</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фуқаролиги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ўзгарганда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ҳам</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аёлнинг</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фуқаролиги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ўз-ўзидан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ўзгаришига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олиб</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келмайди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уни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фуқаролиги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бўлматан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шахсга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ай</a:t>
            </a:r>
            <a:r>
              <a:rPr lang="uz-Cyrl-UZ"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л</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антирмайди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ва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эрининг</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фуқаролигини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қабул</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қилишга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мажбур</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эта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олмайди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2.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Иштирокчи</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давлатлар</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аёлларга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ўз</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фарзандларининг</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фуқаролигига</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нисбатан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эркаклар</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билан</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тенг</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a:highlight>
                  <a:srgbClr val="00FFFF"/>
                </a:highlight>
                <a:latin typeface="Times New Roman" panose="02020603050405020304" pitchFamily="18" charset="0"/>
                <a:ea typeface="Calibri" panose="020F0502020204030204" pitchFamily="34" charset="0"/>
                <a:cs typeface="Times New Roman" panose="02020603050405020304" pitchFamily="18" charset="0"/>
              </a:rPr>
              <a:t>ҳуқуклар</a:t>
            </a:r>
            <a:r>
              <a:rPr lang="ru-RU"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highlight>
                  <a:srgbClr val="00FFFF"/>
                </a:highlight>
                <a:latin typeface="Times New Roman" panose="02020603050405020304" pitchFamily="18" charset="0"/>
                <a:ea typeface="Calibri" panose="020F0502020204030204" pitchFamily="34" charset="0"/>
                <a:cs typeface="Times New Roman" panose="02020603050405020304" pitchFamily="18" charset="0"/>
              </a:rPr>
              <a:t>беради</a:t>
            </a:r>
            <a:r>
              <a:rPr lang="ru-RU" dirty="0" smtClean="0">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FF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(9-модда).</a:t>
            </a:r>
            <a:endParaRPr lang="ru-R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51519" y="5085184"/>
            <a:ext cx="8351141" cy="1477328"/>
          </a:xfrm>
          <a:prstGeom prst="rect">
            <a:avLst/>
          </a:prstGeom>
        </p:spPr>
        <p:txBody>
          <a:bodyPr wrap="square">
            <a:spAutoFit/>
          </a:bodyPr>
          <a:lstStyle/>
          <a:p>
            <a:pPr algn="just">
              <a:spcAft>
                <a:spcPts val="0"/>
              </a:spcAft>
            </a:pPr>
            <a:r>
              <a:rPr lang="uz-Cyrl-UZ" b="1" dirty="0" smtClean="0">
                <a:latin typeface="Times New Roman" panose="02020603050405020304" pitchFamily="18" charset="0"/>
                <a:ea typeface="SimSun" panose="02010600030101010101" pitchFamily="2" charset="-122"/>
              </a:rPr>
              <a:t>2.</a:t>
            </a:r>
            <a:r>
              <a:rPr lang="uz-Cyrl-UZ" dirty="0" smtClean="0">
                <a:latin typeface="Times New Roman" panose="02020603050405020304" pitchFamily="18" charset="0"/>
                <a:ea typeface="SimSun" panose="02010600030101010101" pitchFamily="2" charset="-122"/>
              </a:rPr>
              <a:t> “</a:t>
            </a:r>
            <a:r>
              <a:rPr lang="uz-Cyrl-UZ" dirty="0">
                <a:latin typeface="Times New Roman" panose="02020603050405020304" pitchFamily="18" charset="0"/>
                <a:ea typeface="SimSun" panose="02010600030101010101" pitchFamily="2" charset="-122"/>
              </a:rPr>
              <a:t>Каждое Договаривающееся Государство соглашается, что </a:t>
            </a:r>
            <a:r>
              <a:rPr lang="uz-Cyrl-UZ" i="1" dirty="0">
                <a:latin typeface="Times New Roman" panose="02020603050405020304" pitchFamily="18" charset="0"/>
                <a:ea typeface="SimSun" panose="02010600030101010101" pitchFamily="2" charset="-122"/>
              </a:rPr>
              <a:t>ни заключение, ни расторжение брака между кем-либо из его граждан и иностранцем, ни перемена гражданства мужем</a:t>
            </a:r>
            <a:r>
              <a:rPr lang="uz-Cyrl-UZ" dirty="0">
                <a:latin typeface="Times New Roman" panose="02020603050405020304" pitchFamily="18" charset="0"/>
                <a:ea typeface="SimSun" panose="02010600030101010101" pitchFamily="2" charset="-122"/>
              </a:rPr>
              <a:t> во время существования брачного союза </a:t>
            </a:r>
            <a:r>
              <a:rPr lang="uz-Cyrl-UZ" i="1" dirty="0">
                <a:latin typeface="Times New Roman" panose="02020603050405020304" pitchFamily="18" charset="0"/>
                <a:ea typeface="SimSun" panose="02010600030101010101" pitchFamily="2" charset="-122"/>
              </a:rPr>
              <a:t>не будут отражаться автоматически на гражданстве жены</a:t>
            </a:r>
            <a:r>
              <a:rPr lang="uz-Cyrl-UZ" dirty="0">
                <a:latin typeface="Times New Roman" panose="02020603050405020304" pitchFamily="18" charset="0"/>
                <a:ea typeface="SimSun" panose="02010600030101010101" pitchFamily="2" charset="-122"/>
              </a:rPr>
              <a:t>” тартиби </a:t>
            </a:r>
            <a:r>
              <a:rPr lang="uz-Cyrl-UZ" dirty="0" smtClean="0">
                <a:latin typeface="Times New Roman" panose="02020603050405020304" pitchFamily="18" charset="0"/>
                <a:ea typeface="SimSun" panose="02010600030101010101" pitchFamily="2" charset="-122"/>
              </a:rPr>
              <a:t>мустаҳкамланган (1-модда).  </a:t>
            </a:r>
            <a:endParaRPr lang="ru-RU" dirty="0">
              <a:latin typeface="Times New Roman" panose="02020603050405020304" pitchFamily="18" charset="0"/>
              <a:ea typeface="SimSun" panose="02010600030101010101" pitchFamily="2" charset="-122"/>
            </a:endParaRPr>
          </a:p>
        </p:txBody>
      </p:sp>
      <p:sp>
        <p:nvSpPr>
          <p:cNvPr id="8" name="Скругленный прямоугольник 7"/>
          <p:cNvSpPr/>
          <p:nvPr/>
        </p:nvSpPr>
        <p:spPr>
          <a:xfrm>
            <a:off x="71500" y="109719"/>
            <a:ext cx="1080120" cy="4517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ЖАВОБ</a:t>
            </a:r>
          </a:p>
        </p:txBody>
      </p:sp>
      <p:sp>
        <p:nvSpPr>
          <p:cNvPr id="9" name="Прямоугольник 8"/>
          <p:cNvSpPr/>
          <p:nvPr/>
        </p:nvSpPr>
        <p:spPr>
          <a:xfrm>
            <a:off x="899592" y="4244734"/>
            <a:ext cx="6912768" cy="646331"/>
          </a:xfrm>
          <a:prstGeom prst="rect">
            <a:avLst/>
          </a:prstGeom>
        </p:spPr>
        <p:txBody>
          <a:bodyPr wrap="square">
            <a:spAutoFit/>
          </a:bodyPr>
          <a:lstStyle/>
          <a:p>
            <a:pPr algn="ctr"/>
            <a:r>
              <a:rPr lang="uz-Cyrl-UZ" b="1" dirty="0">
                <a:latin typeface="Times New Roman" panose="02020603050405020304" pitchFamily="18" charset="0"/>
                <a:ea typeface="SimSun" panose="02010600030101010101" pitchFamily="2" charset="-122"/>
              </a:rPr>
              <a:t>Турмушга чиққан аёлнинг фуқаролиги тўғрисидаги конвенция</a:t>
            </a:r>
            <a:r>
              <a:rPr lang="uz-Cyrl-UZ" dirty="0">
                <a:latin typeface="Times New Roman" panose="02020603050405020304" pitchFamily="18" charset="0"/>
                <a:ea typeface="SimSun" panose="02010600030101010101" pitchFamily="2" charset="-122"/>
              </a:rPr>
              <a:t> </a:t>
            </a:r>
            <a:r>
              <a:rPr lang="uz-Cyrl-UZ" dirty="0" smtClean="0">
                <a:latin typeface="Times New Roman" panose="02020603050405020304" pitchFamily="18" charset="0"/>
                <a:ea typeface="SimSun" panose="02010600030101010101" pitchFamily="2" charset="-122"/>
              </a:rPr>
              <a:t>(</a:t>
            </a:r>
            <a:r>
              <a:rPr lang="ru-RU" dirty="0" smtClean="0">
                <a:latin typeface="Times New Roman" panose="02020603050405020304" pitchFamily="18" charset="0"/>
                <a:ea typeface="SimSun" panose="02010600030101010101" pitchFamily="2" charset="-122"/>
              </a:rPr>
              <a:t>1957 й. 20 февраль. Нью-Йорк</a:t>
            </a:r>
            <a:r>
              <a:rPr lang="uz-Cyrl-UZ" dirty="0" smtClean="0">
                <a:latin typeface="Times New Roman" panose="02020603050405020304" pitchFamily="18" charset="0"/>
                <a:ea typeface="SimSun" panose="02010600030101010101" pitchFamily="2" charset="-122"/>
              </a:rPr>
              <a:t>)</a:t>
            </a:r>
            <a:endParaRPr lang="ru-RU" dirty="0"/>
          </a:p>
        </p:txBody>
      </p:sp>
    </p:spTree>
    <p:extLst>
      <p:ext uri="{BB962C8B-B14F-4D97-AF65-F5344CB8AC3E}">
        <p14:creationId xmlns:p14="http://schemas.microsoft.com/office/powerpoint/2010/main" val="329651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3" name="Прямоугольник 2"/>
          <p:cNvSpPr/>
          <p:nvPr/>
        </p:nvSpPr>
        <p:spPr>
          <a:xfrm>
            <a:off x="395536" y="551210"/>
            <a:ext cx="8208912" cy="923330"/>
          </a:xfrm>
          <a:prstGeom prst="rect">
            <a:avLst/>
          </a:prstGeom>
        </p:spPr>
        <p:txBody>
          <a:bodyPr wrap="square">
            <a:spAutoFit/>
          </a:bodyPr>
          <a:lstStyle/>
          <a:p>
            <a:pPr algn="ctr"/>
            <a:r>
              <a:rPr lang="uz-Cyrl-UZ" b="1" dirty="0">
                <a:solidFill>
                  <a:srgbClr val="000080"/>
                </a:solidFill>
                <a:latin typeface="Times New Roman" panose="02020603050405020304" pitchFamily="18" charset="0"/>
                <a:ea typeface="Times New Roman" panose="02020603050405020304" pitchFamily="18" charset="0"/>
              </a:rPr>
              <a:t>Хотин-қизларни камситишнинг барча шаклларига барҳам бериш тўғрисида</a:t>
            </a:r>
            <a:r>
              <a:rPr lang="uz-Cyrl-UZ" dirty="0">
                <a:solidFill>
                  <a:srgbClr val="000080"/>
                </a:solidFill>
                <a:latin typeface="Times New Roman" panose="02020603050405020304" pitchFamily="18" charset="0"/>
                <a:ea typeface="Times New Roman" panose="02020603050405020304" pitchFamily="18" charset="0"/>
              </a:rPr>
              <a:t> </a:t>
            </a:r>
            <a:r>
              <a:rPr lang="uz-Cyrl-UZ" sz="1600" i="1" dirty="0">
                <a:latin typeface="Times New Roman" panose="02020603050405020304" pitchFamily="18" charset="0"/>
                <a:ea typeface="Times New Roman" panose="02020603050405020304" pitchFamily="18" charset="0"/>
              </a:rPr>
              <a:t>(1979 йил 18 декабрь, Нью-Йорк. Ўз. Р. учун 1995 йил 18 августдан кучга кирган)</a:t>
            </a:r>
            <a:r>
              <a:rPr lang="uz-Cyrl-UZ" dirty="0">
                <a:latin typeface="Times New Roman" panose="02020603050405020304" pitchFamily="18" charset="0"/>
                <a:ea typeface="Times New Roman" panose="02020603050405020304" pitchFamily="18" charset="0"/>
              </a:rPr>
              <a:t> </a:t>
            </a:r>
            <a:r>
              <a:rPr lang="uz-Cyrl-UZ" dirty="0" smtClean="0">
                <a:latin typeface="Times New Roman" panose="02020603050405020304" pitchFamily="18" charset="0"/>
                <a:ea typeface="Times New Roman" panose="02020603050405020304" pitchFamily="18" charset="0"/>
              </a:rPr>
              <a:t>Конвенция </a:t>
            </a:r>
            <a:endParaRPr lang="ru-RU" dirty="0"/>
          </a:p>
        </p:txBody>
      </p:sp>
      <p:sp>
        <p:nvSpPr>
          <p:cNvPr id="4" name="Прямоугольник 3"/>
          <p:cNvSpPr/>
          <p:nvPr/>
        </p:nvSpPr>
        <p:spPr>
          <a:xfrm>
            <a:off x="323528" y="1772816"/>
            <a:ext cx="8280920" cy="3416320"/>
          </a:xfrm>
          <a:prstGeom prst="rect">
            <a:avLst/>
          </a:prstGeom>
        </p:spPr>
        <p:txBody>
          <a:bodyPr wrap="square">
            <a:spAutoFit/>
          </a:bodyPr>
          <a:lstStyle/>
          <a:p>
            <a:pPr algn="just">
              <a:lnSpc>
                <a:spcPct val="150000"/>
              </a:lnSpc>
              <a:spcAft>
                <a:spcPts val="0"/>
              </a:spcAft>
            </a:pPr>
            <a:r>
              <a:rPr lang="uz-Cyrl-UZ" b="1" dirty="0">
                <a:latin typeface="Times New Roman" panose="02020603050405020304" pitchFamily="18" charset="0"/>
                <a:ea typeface="Times New Roman" panose="02020603050405020304" pitchFamily="18" charset="0"/>
              </a:rPr>
              <a:t>12-модда</a:t>
            </a:r>
            <a:r>
              <a:rPr lang="uz-Cyrl-UZ" dirty="0">
                <a:latin typeface="Times New Roman" panose="02020603050405020304" pitchFamily="18" charset="0"/>
                <a:ea typeface="Times New Roman" panose="02020603050405020304" pitchFamily="18" charset="0"/>
              </a:rPr>
              <a:t> Иштирокчи давлатлар хотин-қизларнинг соғлиқни сақлаш соҳасидаги ҳуқуқлари камситилишига барҳам бериш мақсадида, эркак ва аёлларга тиббий хизматни тенг  таъминлаш, оиланинг катта-кичиклигини режалаштириш масалаларида тегишли барча чораларни кўрадилар; </a:t>
            </a:r>
            <a:r>
              <a:rPr lang="uz-Cyrl-UZ" dirty="0">
                <a:highlight>
                  <a:srgbClr val="FFFF00"/>
                </a:highlight>
                <a:latin typeface="Times New Roman" panose="02020603050405020304" pitchFamily="18" charset="0"/>
                <a:ea typeface="Times New Roman" panose="02020603050405020304" pitchFamily="18" charset="0"/>
              </a:rPr>
              <a:t>Иштирокчи давлатлар ушбу модданинг 1-банди қоидалари билан бир қаторда аёлларнинг ҳомиладорлик, туғруқ ва туғруқдан кейинги даврида тегишли хизматлар билан таъминлайди </a:t>
            </a:r>
            <a:r>
              <a:rPr lang="uz-Cyrl-UZ" dirty="0">
                <a:solidFill>
                  <a:srgbClr val="7030A0"/>
                </a:solidFill>
                <a:highlight>
                  <a:srgbClr val="00FF00"/>
                </a:highlight>
                <a:latin typeface="Times New Roman" panose="02020603050405020304" pitchFamily="18" charset="0"/>
                <a:ea typeface="Times New Roman" panose="02020603050405020304" pitchFamily="18" charset="0"/>
              </a:rPr>
              <a:t>ва </a:t>
            </a:r>
            <a:r>
              <a:rPr lang="uz-Cyrl-UZ" dirty="0">
                <a:solidFill>
                  <a:srgbClr val="FF0000"/>
                </a:solidFill>
                <a:highlight>
                  <a:srgbClr val="00FF00"/>
                </a:highlight>
                <a:latin typeface="Times New Roman" panose="02020603050405020304" pitchFamily="18" charset="0"/>
                <a:ea typeface="Times New Roman" panose="02020603050405020304" pitchFamily="18" charset="0"/>
              </a:rPr>
              <a:t>зарурият туғилганда</a:t>
            </a:r>
            <a:r>
              <a:rPr lang="uz-Cyrl-UZ" dirty="0">
                <a:solidFill>
                  <a:srgbClr val="7030A0"/>
                </a:solidFill>
                <a:highlight>
                  <a:srgbClr val="00FF00"/>
                </a:highlight>
                <a:latin typeface="Times New Roman" panose="02020603050405020304" pitchFamily="18" charset="0"/>
                <a:ea typeface="Times New Roman" panose="02020603050405020304" pitchFamily="18" charset="0"/>
              </a:rPr>
              <a:t>, бепул хизматлар кўрсатадилар, шунингдек,</a:t>
            </a:r>
            <a:r>
              <a:rPr lang="uz-Cyrl-UZ" dirty="0">
                <a:solidFill>
                  <a:srgbClr val="7030A0"/>
                </a:solidFill>
                <a:latin typeface="Times New Roman" panose="02020603050405020304" pitchFamily="18" charset="0"/>
                <a:ea typeface="Times New Roman" panose="02020603050405020304" pitchFamily="18" charset="0"/>
              </a:rPr>
              <a:t> </a:t>
            </a:r>
            <a:r>
              <a:rPr lang="uz-Cyrl-UZ" dirty="0">
                <a:highlight>
                  <a:srgbClr val="00FFFF"/>
                </a:highlight>
                <a:latin typeface="Times New Roman" panose="02020603050405020304" pitchFamily="18" charset="0"/>
                <a:ea typeface="Times New Roman" panose="02020603050405020304" pitchFamily="18" charset="0"/>
              </a:rPr>
              <a:t>ҳомиладорлик ва эмизикли даврида</a:t>
            </a:r>
            <a:r>
              <a:rPr lang="uz-Cyrl-UZ" dirty="0">
                <a:latin typeface="Times New Roman" panose="02020603050405020304" pitchFamily="18" charset="0"/>
                <a:ea typeface="Times New Roman" panose="02020603050405020304" pitchFamily="18" charset="0"/>
              </a:rPr>
              <a:t> </a:t>
            </a:r>
            <a:r>
              <a:rPr lang="uz-Cyrl-UZ" dirty="0">
                <a:highlight>
                  <a:srgbClr val="00FFFF"/>
                </a:highlight>
                <a:latin typeface="Times New Roman" panose="02020603050405020304" pitchFamily="18" charset="0"/>
                <a:ea typeface="Times New Roman" panose="02020603050405020304" pitchFamily="18" charset="0"/>
              </a:rPr>
              <a:t>керакли озиқ-овқатларни етказиб берадилар.</a:t>
            </a:r>
            <a:r>
              <a:rPr lang="uz-Cyrl-UZ"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9684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2" name="Прямоугольник 1"/>
          <p:cNvSpPr/>
          <p:nvPr/>
        </p:nvSpPr>
        <p:spPr>
          <a:xfrm>
            <a:off x="611560" y="1918589"/>
            <a:ext cx="8136904" cy="1302921"/>
          </a:xfrm>
          <a:prstGeom prst="rect">
            <a:avLst/>
          </a:prstGeom>
        </p:spPr>
        <p:txBody>
          <a:bodyPr wrap="square">
            <a:spAutoFit/>
          </a:bodyPr>
          <a:lstStyle/>
          <a:p>
            <a:pPr algn="just">
              <a:spcAft>
                <a:spcPts val="750"/>
              </a:spcAft>
            </a:pPr>
            <a:r>
              <a:rPr lang="ru-RU" dirty="0" smtClean="0">
                <a:solidFill>
                  <a:srgbClr val="161616"/>
                </a:solidFill>
                <a:latin typeface="Arial" panose="020B0604020202020204" pitchFamily="34" charset="0"/>
                <a:ea typeface="Times New Roman" panose="02020603050405020304" pitchFamily="18" charset="0"/>
              </a:rPr>
              <a:t>3-қисм: </a:t>
            </a:r>
            <a:r>
              <a:rPr lang="ru-RU" dirty="0" err="1" smtClean="0">
                <a:solidFill>
                  <a:srgbClr val="161616"/>
                </a:solidFill>
                <a:latin typeface="Arial" panose="020B0604020202020204" pitchFamily="34" charset="0"/>
                <a:ea typeface="Times New Roman" panose="02020603050405020304" pitchFamily="18" charset="0"/>
              </a:rPr>
              <a:t>эмизикли</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боласи</a:t>
            </a:r>
            <a:r>
              <a:rPr lang="ru-RU" dirty="0" smtClean="0">
                <a:solidFill>
                  <a:srgbClr val="161616"/>
                </a:solidFill>
                <a:latin typeface="Arial" panose="020B0604020202020204" pitchFamily="34" charset="0"/>
                <a:ea typeface="Times New Roman" panose="02020603050405020304" pitchFamily="18" charset="0"/>
              </a:rPr>
              <a:t> бор </a:t>
            </a:r>
            <a:r>
              <a:rPr lang="ru-RU" dirty="0" err="1" smtClean="0">
                <a:solidFill>
                  <a:srgbClr val="161616"/>
                </a:solidFill>
                <a:latin typeface="Arial" panose="020B0604020202020204" pitchFamily="34" charset="0"/>
                <a:ea typeface="Times New Roman" panose="02020603050405020304" pitchFamily="18" charset="0"/>
              </a:rPr>
              <a:t>аёлларга</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ўз</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иш</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жойларида</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болани</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овқатлантириб</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олиши</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учун</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танафуслар</a:t>
            </a:r>
            <a:r>
              <a:rPr lang="ru-RU" dirty="0" smtClean="0">
                <a:solidFill>
                  <a:srgbClr val="161616"/>
                </a:solidFill>
                <a:latin typeface="Arial" panose="020B0604020202020204" pitchFamily="34" charset="0"/>
                <a:ea typeface="Times New Roman" panose="02020603050405020304" pitchFamily="18" charset="0"/>
              </a:rPr>
              <a:t> </a:t>
            </a:r>
            <a:r>
              <a:rPr lang="ru-RU" dirty="0" err="1" smtClean="0">
                <a:solidFill>
                  <a:srgbClr val="161616"/>
                </a:solidFill>
                <a:latin typeface="Arial" panose="020B0604020202020204" pitchFamily="34" charset="0"/>
                <a:ea typeface="Times New Roman" panose="02020603050405020304" pitchFamily="18" charset="0"/>
              </a:rPr>
              <a:t>бериш</a:t>
            </a:r>
            <a:r>
              <a:rPr lang="ru-RU" dirty="0" smtClean="0">
                <a:solidFill>
                  <a:srgbClr val="161616"/>
                </a:solidFill>
                <a:latin typeface="Arial" panose="020B0604020202020204" pitchFamily="34" charset="0"/>
                <a:ea typeface="Times New Roman" panose="02020603050405020304" pitchFamily="18" charset="0"/>
              </a:rPr>
              <a:t>.</a:t>
            </a:r>
          </a:p>
          <a:p>
            <a:pPr algn="just">
              <a:spcAft>
                <a:spcPts val="750"/>
              </a:spcAft>
            </a:pPr>
            <a:r>
              <a:rPr lang="uz-Cyrl-UZ" dirty="0" smtClean="0">
                <a:solidFill>
                  <a:srgbClr val="161616"/>
                </a:solidFill>
                <a:latin typeface="Arial" panose="020B0604020202020204" pitchFamily="34" charset="0"/>
                <a:ea typeface="Times New Roman" panose="02020603050405020304" pitchFamily="18" charset="0"/>
              </a:rPr>
              <a:t>4-қисм: ҳомиладор ва ҳомиладан кейин ишга кирган аёллар ёки болани озиқлантирувчи оналарнинг кечги иш вақти </a:t>
            </a:r>
            <a:r>
              <a:rPr lang="ru-RU" dirty="0" err="1" smtClean="0">
                <a:solidFill>
                  <a:srgbClr val="FF0000"/>
                </a:solidFill>
              </a:rPr>
              <a:t>регламентини</a:t>
            </a:r>
            <a:r>
              <a:rPr lang="ru-RU" dirty="0" smtClean="0">
                <a:solidFill>
                  <a:srgbClr val="FF0000"/>
                </a:solidFill>
              </a:rPr>
              <a:t> </a:t>
            </a:r>
            <a:r>
              <a:rPr lang="ru-RU" dirty="0" err="1" smtClean="0">
                <a:solidFill>
                  <a:srgbClr val="FF0000"/>
                </a:solidFill>
              </a:rPr>
              <a:t>белгилаш</a:t>
            </a:r>
            <a:r>
              <a:rPr lang="ru-RU" dirty="0" smtClean="0"/>
              <a:t>. </a:t>
            </a:r>
            <a:endParaRPr lang="ru-RU" dirty="0" smtClean="0">
              <a:solidFill>
                <a:srgbClr val="161616"/>
              </a:solidFill>
              <a:latin typeface="Arial" panose="020B0604020202020204" pitchFamily="34" charset="0"/>
              <a:ea typeface="Times New Roman" panose="02020603050405020304" pitchFamily="18" charset="0"/>
            </a:endParaRPr>
          </a:p>
        </p:txBody>
      </p:sp>
      <p:sp>
        <p:nvSpPr>
          <p:cNvPr id="6" name="Скругленный прямоугольник 5"/>
          <p:cNvSpPr/>
          <p:nvPr/>
        </p:nvSpPr>
        <p:spPr>
          <a:xfrm>
            <a:off x="562354" y="3399082"/>
            <a:ext cx="2329490"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Ўз.Р. Мехнат кодекси</a:t>
            </a:r>
          </a:p>
        </p:txBody>
      </p:sp>
      <p:sp>
        <p:nvSpPr>
          <p:cNvPr id="7" name="Прямоугольник 6"/>
          <p:cNvSpPr/>
          <p:nvPr/>
        </p:nvSpPr>
        <p:spPr>
          <a:xfrm>
            <a:off x="755576" y="1153760"/>
            <a:ext cx="7416824" cy="369332"/>
          </a:xfrm>
          <a:prstGeom prst="rect">
            <a:avLst/>
          </a:prstGeom>
        </p:spPr>
        <p:txBody>
          <a:bodyPr wrap="square">
            <a:spAutoFit/>
          </a:bodyPr>
          <a:lstStyle/>
          <a:p>
            <a:pPr algn="ctr">
              <a:spcAft>
                <a:spcPts val="750"/>
              </a:spcAft>
            </a:pPr>
            <a:r>
              <a:rPr lang="ru-RU" b="1" dirty="0" smtClean="0">
                <a:solidFill>
                  <a:srgbClr val="161616"/>
                </a:solidFill>
                <a:latin typeface="Arial" panose="020B0604020202020204" pitchFamily="34" charset="0"/>
                <a:ea typeface="Times New Roman" panose="02020603050405020304" pitchFamily="18" charset="0"/>
              </a:rPr>
              <a:t>8-модда: </a:t>
            </a:r>
            <a:r>
              <a:rPr lang="ru-RU" b="1" dirty="0" err="1" smtClean="0">
                <a:solidFill>
                  <a:srgbClr val="161616"/>
                </a:solidFill>
                <a:latin typeface="Arial" panose="020B0604020202020204" pitchFamily="34" charset="0"/>
                <a:ea typeface="Times New Roman" panose="02020603050405020304" pitchFamily="18" charset="0"/>
              </a:rPr>
              <a:t>Ишчи</a:t>
            </a:r>
            <a:r>
              <a:rPr lang="ru-RU" b="1" dirty="0" smtClean="0">
                <a:solidFill>
                  <a:srgbClr val="161616"/>
                </a:solidFill>
                <a:latin typeface="Arial" panose="020B0604020202020204" pitchFamily="34" charset="0"/>
                <a:ea typeface="Times New Roman" panose="02020603050405020304" pitchFamily="18" charset="0"/>
              </a:rPr>
              <a:t> </a:t>
            </a:r>
            <a:r>
              <a:rPr lang="ru-RU" b="1" dirty="0" err="1" smtClean="0">
                <a:solidFill>
                  <a:srgbClr val="161616"/>
                </a:solidFill>
                <a:latin typeface="Arial" panose="020B0604020202020204" pitchFamily="34" charset="0"/>
                <a:ea typeface="Times New Roman" panose="02020603050405020304" pitchFamily="18" charset="0"/>
              </a:rPr>
              <a:t>аёлларнинг</a:t>
            </a:r>
            <a:r>
              <a:rPr lang="ru-RU" b="1" dirty="0" smtClean="0">
                <a:solidFill>
                  <a:srgbClr val="161616"/>
                </a:solidFill>
                <a:latin typeface="Arial" panose="020B0604020202020204" pitchFamily="34" charset="0"/>
                <a:ea typeface="Times New Roman" panose="02020603050405020304" pitchFamily="18" charset="0"/>
              </a:rPr>
              <a:t> </a:t>
            </a:r>
            <a:r>
              <a:rPr lang="ru-RU" b="1" dirty="0" err="1" smtClean="0">
                <a:solidFill>
                  <a:srgbClr val="161616"/>
                </a:solidFill>
                <a:latin typeface="Arial" panose="020B0604020202020204" pitchFamily="34" charset="0"/>
                <a:ea typeface="Times New Roman" panose="02020603050405020304" pitchFamily="18" charset="0"/>
              </a:rPr>
              <a:t>оналикни</a:t>
            </a:r>
            <a:r>
              <a:rPr lang="ru-RU" b="1" dirty="0" smtClean="0">
                <a:solidFill>
                  <a:srgbClr val="161616"/>
                </a:solidFill>
                <a:latin typeface="Arial" panose="020B0604020202020204" pitchFamily="34" charset="0"/>
                <a:ea typeface="Times New Roman" panose="02020603050405020304" pitchFamily="18" charset="0"/>
              </a:rPr>
              <a:t> </a:t>
            </a:r>
            <a:r>
              <a:rPr lang="ru-RU" b="1" dirty="0" err="1" smtClean="0">
                <a:solidFill>
                  <a:srgbClr val="161616"/>
                </a:solidFill>
                <a:latin typeface="Arial" panose="020B0604020202020204" pitchFamily="34" charset="0"/>
                <a:ea typeface="Times New Roman" panose="02020603050405020304" pitchFamily="18" charset="0"/>
              </a:rPr>
              <a:t>ҳимоя</a:t>
            </a:r>
            <a:r>
              <a:rPr lang="ru-RU" b="1" dirty="0" smtClean="0">
                <a:solidFill>
                  <a:srgbClr val="161616"/>
                </a:solidFill>
                <a:latin typeface="Arial" panose="020B0604020202020204" pitchFamily="34" charset="0"/>
                <a:ea typeface="Times New Roman" panose="02020603050405020304" pitchFamily="18" charset="0"/>
              </a:rPr>
              <a:t> </a:t>
            </a:r>
            <a:r>
              <a:rPr lang="ru-RU" b="1" dirty="0" err="1" smtClean="0">
                <a:solidFill>
                  <a:srgbClr val="161616"/>
                </a:solidFill>
                <a:latin typeface="Arial" panose="020B0604020202020204" pitchFamily="34" charset="0"/>
                <a:ea typeface="Times New Roman" panose="02020603050405020304" pitchFamily="18" charset="0"/>
              </a:rPr>
              <a:t>қилиш</a:t>
            </a:r>
            <a:r>
              <a:rPr lang="ru-RU" b="1" dirty="0" smtClean="0">
                <a:solidFill>
                  <a:srgbClr val="161616"/>
                </a:solidFill>
                <a:latin typeface="Arial" panose="020B0604020202020204" pitchFamily="34" charset="0"/>
                <a:ea typeface="Times New Roman" panose="02020603050405020304" pitchFamily="18" charset="0"/>
              </a:rPr>
              <a:t> </a:t>
            </a:r>
            <a:r>
              <a:rPr lang="uz-Cyrl-UZ" b="1" dirty="0" smtClean="0">
                <a:solidFill>
                  <a:srgbClr val="161616"/>
                </a:solidFill>
                <a:latin typeface="Arial" panose="020B0604020202020204" pitchFamily="34" charset="0"/>
                <a:ea typeface="Times New Roman" panose="02020603050405020304" pitchFamily="18" charset="0"/>
              </a:rPr>
              <a:t>ҳуқуқи</a:t>
            </a:r>
            <a:endParaRPr lang="ru-RU" dirty="0">
              <a:latin typeface="Times New Roman" panose="02020603050405020304" pitchFamily="18" charset="0"/>
              <a:ea typeface="Times New Roman" panose="02020603050405020304" pitchFamily="18" charset="0"/>
            </a:endParaRPr>
          </a:p>
        </p:txBody>
      </p:sp>
      <p:sp>
        <p:nvSpPr>
          <p:cNvPr id="8" name="Скругленный прямоугольник 7"/>
          <p:cNvSpPr/>
          <p:nvPr/>
        </p:nvSpPr>
        <p:spPr>
          <a:xfrm>
            <a:off x="547936" y="276807"/>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Европа ижтимоий хартияси (1961 й.)</a:t>
            </a:r>
          </a:p>
        </p:txBody>
      </p:sp>
      <p:sp>
        <p:nvSpPr>
          <p:cNvPr id="9" name="Прямоугольник 8"/>
          <p:cNvSpPr/>
          <p:nvPr/>
        </p:nvSpPr>
        <p:spPr>
          <a:xfrm>
            <a:off x="395536" y="4391920"/>
            <a:ext cx="8568952" cy="1854354"/>
          </a:xfrm>
          <a:prstGeom prst="rect">
            <a:avLst/>
          </a:prstGeom>
        </p:spPr>
        <p:txBody>
          <a:bodyPr wrap="square">
            <a:spAutoFit/>
          </a:bodyPr>
          <a:lstStyle/>
          <a:p>
            <a:pPr algn="just">
              <a:spcBef>
                <a:spcPts val="600"/>
              </a:spcBef>
              <a:spcAft>
                <a:spcPts val="300"/>
              </a:spcAft>
            </a:pPr>
            <a:r>
              <a:rPr lang="ru-RU" sz="1400" b="1" dirty="0">
                <a:solidFill>
                  <a:srgbClr val="000080"/>
                </a:solidFill>
                <a:latin typeface="Arial" panose="020B0604020202020204" pitchFamily="34" charset="0"/>
              </a:rPr>
              <a:t>228-модда. Тунги </a:t>
            </a:r>
            <a:r>
              <a:rPr lang="ru-RU" sz="1400" b="1" dirty="0" err="1">
                <a:solidFill>
                  <a:srgbClr val="000080"/>
                </a:solidFill>
                <a:latin typeface="Arial" panose="020B0604020202020204" pitchFamily="34" charset="0"/>
              </a:rPr>
              <a:t>ишларда</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иш</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вақтидан</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ташқари</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ишларда</a:t>
            </a:r>
            <a:r>
              <a:rPr lang="ru-RU" sz="1400" b="1" dirty="0">
                <a:solidFill>
                  <a:srgbClr val="000080"/>
                </a:solidFill>
                <a:latin typeface="Arial" panose="020B0604020202020204" pitchFamily="34" charset="0"/>
              </a:rPr>
              <a:t>, дам </a:t>
            </a:r>
            <a:r>
              <a:rPr lang="ru-RU" sz="1400" b="1" dirty="0" err="1">
                <a:solidFill>
                  <a:srgbClr val="000080"/>
                </a:solidFill>
                <a:latin typeface="Arial" panose="020B0604020202020204" pitchFamily="34" charset="0"/>
              </a:rPr>
              <a:t>олиш</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кунларидаги</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ишларда</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аёллар</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меҳнатини</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қўлланишни</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ва</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уларни</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хизмат</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сафарига</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юборишни</a:t>
            </a:r>
            <a:r>
              <a:rPr lang="ru-RU" sz="1400" b="1" dirty="0">
                <a:solidFill>
                  <a:srgbClr val="000080"/>
                </a:solidFill>
                <a:latin typeface="Arial" panose="020B0604020202020204" pitchFamily="34" charset="0"/>
              </a:rPr>
              <a:t> </a:t>
            </a:r>
            <a:r>
              <a:rPr lang="ru-RU" sz="1400" b="1" dirty="0" err="1">
                <a:solidFill>
                  <a:srgbClr val="000080"/>
                </a:solidFill>
                <a:latin typeface="Arial" panose="020B0604020202020204" pitchFamily="34" charset="0"/>
              </a:rPr>
              <a:t>чеклаш</a:t>
            </a:r>
            <a:endParaRPr lang="ru-RU" sz="1400" b="1" dirty="0">
              <a:solidFill>
                <a:srgbClr val="000080"/>
              </a:solidFill>
              <a:latin typeface="Arial" panose="020B0604020202020204" pitchFamily="34" charset="0"/>
            </a:endParaRPr>
          </a:p>
          <a:p>
            <a:pPr algn="just"/>
            <a:r>
              <a:rPr lang="ru-RU" sz="1400" dirty="0" err="1">
                <a:solidFill>
                  <a:srgbClr val="000000"/>
                </a:solidFill>
                <a:latin typeface="Arial" panose="020B0604020202020204" pitchFamily="34" charset="0"/>
              </a:rPr>
              <a:t>Ҳомиладор</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аёлларни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ва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ўн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тўрт</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ёшга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тўлмаган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боласи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ўн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олти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ёшга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тўлмаган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ногирон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боласи</a:t>
            </a:r>
            <a:r>
              <a:rPr lang="ru-RU" sz="1400" dirty="0">
                <a:solidFill>
                  <a:srgbClr val="000000"/>
                </a:solidFill>
                <a:latin typeface="Arial" panose="020B0604020202020204" pitchFamily="34" charset="0"/>
              </a:rPr>
              <a:t>) бор </a:t>
            </a:r>
            <a:r>
              <a:rPr lang="ru-RU" sz="1400" dirty="0" err="1">
                <a:solidFill>
                  <a:srgbClr val="000000"/>
                </a:solidFill>
                <a:latin typeface="Arial" panose="020B0604020202020204" pitchFamily="34" charset="0"/>
              </a:rPr>
              <a:t>аёлларни</a:t>
            </a:r>
            <a:r>
              <a:rPr lang="ru-RU" sz="1400" dirty="0">
                <a:solidFill>
                  <a:srgbClr val="000000"/>
                </a:solidFill>
                <a:latin typeface="Arial" panose="020B0604020202020204" pitchFamily="34" charset="0"/>
              </a:rPr>
              <a:t> </a:t>
            </a:r>
            <a:r>
              <a:rPr lang="ru-RU" sz="1400" dirty="0" err="1">
                <a:solidFill>
                  <a:srgbClr val="FF0000"/>
                </a:solidFill>
                <a:latin typeface="Arial" panose="020B0604020202020204" pitchFamily="34" charset="0"/>
              </a:rPr>
              <a:t>уларнинг</a:t>
            </a:r>
            <a:r>
              <a:rPr lang="ru-RU" sz="1400" dirty="0">
                <a:solidFill>
                  <a:srgbClr val="FF0000"/>
                </a:solidFill>
                <a:latin typeface="Arial" panose="020B0604020202020204" pitchFamily="34" charset="0"/>
              </a:rPr>
              <a:t> </a:t>
            </a:r>
            <a:r>
              <a:rPr lang="ru-RU" sz="1400" dirty="0" err="1">
                <a:solidFill>
                  <a:srgbClr val="FF0000"/>
                </a:solidFill>
                <a:latin typeface="Arial" panose="020B0604020202020204" pitchFamily="34" charset="0"/>
              </a:rPr>
              <a:t>розилигисиз</a:t>
            </a:r>
            <a:r>
              <a:rPr lang="ru-RU" sz="1400" dirty="0">
                <a:solidFill>
                  <a:srgbClr val="FF0000"/>
                </a:solidFill>
                <a:latin typeface="Arial" panose="020B0604020202020204" pitchFamily="34" charset="0"/>
              </a:rPr>
              <a:t> </a:t>
            </a:r>
            <a:r>
              <a:rPr lang="ru-RU" sz="1400" dirty="0">
                <a:solidFill>
                  <a:srgbClr val="000000"/>
                </a:solidFill>
                <a:latin typeface="Arial" panose="020B0604020202020204" pitchFamily="34" charset="0"/>
              </a:rPr>
              <a:t>тунги </a:t>
            </a:r>
            <a:r>
              <a:rPr lang="ru-RU" sz="1400" dirty="0" err="1">
                <a:solidFill>
                  <a:srgbClr val="000000"/>
                </a:solidFill>
                <a:latin typeface="Arial" panose="020B0604020202020204" pitchFamily="34" charset="0"/>
              </a:rPr>
              <a:t>ишларга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иш</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вақтидан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ташқари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ишларга</a:t>
            </a:r>
            <a:r>
              <a:rPr lang="ru-RU" sz="1400" dirty="0">
                <a:solidFill>
                  <a:srgbClr val="000000"/>
                </a:solidFill>
                <a:latin typeface="Arial" panose="020B0604020202020204" pitchFamily="34" charset="0"/>
              </a:rPr>
              <a:t>, дам </a:t>
            </a:r>
            <a:r>
              <a:rPr lang="ru-RU" sz="1400" dirty="0" err="1">
                <a:solidFill>
                  <a:srgbClr val="000000"/>
                </a:solidFill>
                <a:latin typeface="Arial" panose="020B0604020202020204" pitchFamily="34" charset="0"/>
              </a:rPr>
              <a:t>олиш</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кунларидаги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ишларга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жалб</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қилишга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ва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хизмат</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сафарига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юборишга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йўл</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қўйилмайди</a:t>
            </a:r>
            <a:r>
              <a:rPr lang="ru-RU" sz="1400" dirty="0">
                <a:solidFill>
                  <a:srgbClr val="000000"/>
                </a:solidFill>
                <a:latin typeface="Arial" panose="020B0604020202020204" pitchFamily="34" charset="0"/>
              </a:rPr>
              <a:t>. Шу </a:t>
            </a:r>
            <a:r>
              <a:rPr lang="ru-RU" sz="1400" dirty="0" err="1">
                <a:solidFill>
                  <a:srgbClr val="000000"/>
                </a:solidFill>
                <a:latin typeface="Arial" panose="020B0604020202020204" pitchFamily="34" charset="0"/>
              </a:rPr>
              <a:t>билан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бирга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ҳомиладор</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аёлларни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ва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уч</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ёшга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тўлмаган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боласи</a:t>
            </a:r>
            <a:r>
              <a:rPr lang="ru-RU" sz="1400" dirty="0">
                <a:solidFill>
                  <a:srgbClr val="000000"/>
                </a:solidFill>
                <a:latin typeface="Arial" panose="020B0604020202020204" pitchFamily="34" charset="0"/>
              </a:rPr>
              <a:t> бор </a:t>
            </a:r>
            <a:r>
              <a:rPr lang="ru-RU" sz="1400" dirty="0" err="1">
                <a:solidFill>
                  <a:srgbClr val="000000"/>
                </a:solidFill>
                <a:latin typeface="Arial" panose="020B0604020202020204" pitchFamily="34" charset="0"/>
              </a:rPr>
              <a:t>аёлларни</a:t>
            </a:r>
            <a:r>
              <a:rPr lang="ru-RU" sz="1400" dirty="0">
                <a:solidFill>
                  <a:srgbClr val="000000"/>
                </a:solidFill>
                <a:latin typeface="Arial" panose="020B0604020202020204" pitchFamily="34" charset="0"/>
              </a:rPr>
              <a:t> тунги </a:t>
            </a:r>
            <a:r>
              <a:rPr lang="ru-RU" sz="1400" dirty="0" err="1">
                <a:solidFill>
                  <a:srgbClr val="000000"/>
                </a:solidFill>
                <a:latin typeface="Arial" panose="020B0604020202020204" pitchFamily="34" charset="0"/>
              </a:rPr>
              <a:t>ишларга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жалб</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қилишга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бундай</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иш</a:t>
            </a:r>
            <a:r>
              <a:rPr lang="ru-RU" sz="1400" dirty="0">
                <a:solidFill>
                  <a:srgbClr val="000000"/>
                </a:solidFill>
                <a:latin typeface="Arial" panose="020B0604020202020204" pitchFamily="34" charset="0"/>
              </a:rPr>
              <a:t> она </a:t>
            </a:r>
            <a:r>
              <a:rPr lang="ru-RU" sz="1400" dirty="0" err="1">
                <a:solidFill>
                  <a:srgbClr val="000000"/>
                </a:solidFill>
                <a:latin typeface="Arial" panose="020B0604020202020204" pitchFamily="34" charset="0"/>
              </a:rPr>
              <a:t>ва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боланинг</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соғлиғи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учун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хавф</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туғдирмаслигини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тасдиқловчи</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тиббий</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хулоса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бўлган</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тақдирдагина</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йўл</a:t>
            </a:r>
            <a:r>
              <a:rPr lang="ru-RU" sz="1400" dirty="0">
                <a:solidFill>
                  <a:srgbClr val="000000"/>
                </a:solidFill>
                <a:latin typeface="Arial" panose="020B0604020202020204" pitchFamily="34" charset="0"/>
              </a:rPr>
              <a:t> </a:t>
            </a:r>
            <a:r>
              <a:rPr lang="ru-RU" sz="1400" dirty="0" err="1">
                <a:solidFill>
                  <a:srgbClr val="000000"/>
                </a:solidFill>
                <a:latin typeface="Arial" panose="020B0604020202020204" pitchFamily="34" charset="0"/>
              </a:rPr>
              <a:t>қўйилади</a:t>
            </a:r>
            <a:r>
              <a:rPr lang="ru-RU" sz="14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8736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183978"/>
            <a:ext cx="8424936" cy="1754326"/>
          </a:xfrm>
          <a:prstGeom prst="rect">
            <a:avLst/>
          </a:prstGeom>
        </p:spPr>
        <p:txBody>
          <a:bodyPr wrap="square">
            <a:spAutoFit/>
          </a:bodyPr>
          <a:lstStyle/>
          <a:p>
            <a:r>
              <a:rPr lang="uz-Cyrl-UZ" b="1" dirty="0">
                <a:solidFill>
                  <a:srgbClr val="7030A0"/>
                </a:solidFill>
                <a:latin typeface="Times New Roman" panose="02020603050405020304" pitchFamily="18" charset="0"/>
                <a:cs typeface="Times New Roman" panose="02020603050405020304" pitchFamily="18" charset="0"/>
              </a:rPr>
              <a:t>16-модда </a:t>
            </a:r>
            <a:endParaRPr lang="ru-RU" dirty="0">
              <a:solidFill>
                <a:srgbClr val="7030A0"/>
              </a:solidFill>
              <a:latin typeface="Times New Roman" panose="02020603050405020304" pitchFamily="18" charset="0"/>
              <a:cs typeface="Times New Roman" panose="02020603050405020304" pitchFamily="18" charset="0"/>
            </a:endParaRPr>
          </a:p>
          <a:p>
            <a:pPr algn="just"/>
            <a:r>
              <a:rPr lang="uz-Cyrl-UZ" b="1" dirty="0">
                <a:solidFill>
                  <a:srgbClr val="7030A0"/>
                </a:solidFill>
                <a:latin typeface="Times New Roman" panose="02020603050405020304" pitchFamily="18" charset="0"/>
                <a:cs typeface="Times New Roman" panose="02020603050405020304" pitchFamily="18" charset="0"/>
              </a:rPr>
              <a:t>б)</a:t>
            </a:r>
            <a:r>
              <a:rPr lang="uz-Cyrl-UZ" dirty="0">
                <a:latin typeface="Times New Roman" panose="02020603050405020304" pitchFamily="18" charset="0"/>
                <a:cs typeface="Times New Roman" panose="02020603050405020304" pitchFamily="18" charset="0"/>
              </a:rPr>
              <a:t> турмуш ўртоғини эркин танлаш ва никохдан </a:t>
            </a:r>
            <a:r>
              <a:rPr lang="uz-Cyrl-UZ" dirty="0" smtClean="0">
                <a:latin typeface="Times New Roman" panose="02020603050405020304" pitchFamily="18" charset="0"/>
                <a:cs typeface="Times New Roman" panose="02020603050405020304" pitchFamily="18" charset="0"/>
              </a:rPr>
              <a:t>фақат </a:t>
            </a:r>
            <a:r>
              <a:rPr lang="uz-Cyrl-UZ" dirty="0">
                <a:latin typeface="Times New Roman" panose="02020603050405020304" pitchFamily="18" charset="0"/>
                <a:cs typeface="Times New Roman" panose="02020603050405020304" pitchFamily="18" charset="0"/>
              </a:rPr>
              <a:t>ўзининг эркин ва тўлиқ розилиги билан ўтишда тенг ҳуқуқлар; </a:t>
            </a:r>
            <a:endParaRPr lang="ru-RU" dirty="0">
              <a:latin typeface="Times New Roman" panose="02020603050405020304" pitchFamily="18" charset="0"/>
              <a:cs typeface="Times New Roman" panose="02020603050405020304" pitchFamily="18" charset="0"/>
            </a:endParaRPr>
          </a:p>
          <a:p>
            <a:pPr algn="just"/>
            <a:r>
              <a:rPr lang="uz-Cyrl-UZ" b="1" dirty="0">
                <a:solidFill>
                  <a:srgbClr val="7030A0"/>
                </a:solidFill>
                <a:latin typeface="Times New Roman" panose="02020603050405020304" pitchFamily="18" charset="0"/>
                <a:cs typeface="Times New Roman" panose="02020603050405020304" pitchFamily="18" charset="0"/>
              </a:rPr>
              <a:t>г) </a:t>
            </a:r>
            <a:r>
              <a:rPr lang="uz-Cyrl-UZ" dirty="0">
                <a:latin typeface="Times New Roman" panose="02020603050405020304" pitchFamily="18" charset="0"/>
                <a:cs typeface="Times New Roman" panose="02020603050405020304" pitchFamily="18" charset="0"/>
              </a:rPr>
              <a:t>болаларга тааллуқли бўлган масалаларда оилавий шароитидан қатьи назар, барча вазиятда болаларнинг манфаати устун турган ҳолда, эркак ва аёллар ота-она сифатида бир хилдаги бурч ва ҳуқуқларга эга бўлиши; </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260648"/>
            <a:ext cx="8208912" cy="923330"/>
          </a:xfrm>
          <a:prstGeom prst="rect">
            <a:avLst/>
          </a:prstGeom>
        </p:spPr>
        <p:txBody>
          <a:bodyPr wrap="square">
            <a:spAutoFit/>
          </a:bodyPr>
          <a:lstStyle/>
          <a:p>
            <a:pPr algn="ctr"/>
            <a:r>
              <a:rPr lang="uz-Cyrl-UZ" b="1" dirty="0">
                <a:solidFill>
                  <a:srgbClr val="000080"/>
                </a:solidFill>
                <a:latin typeface="Times New Roman" panose="02020603050405020304" pitchFamily="18" charset="0"/>
                <a:ea typeface="Times New Roman" panose="02020603050405020304" pitchFamily="18" charset="0"/>
              </a:rPr>
              <a:t>Хотин-қизларни камситишнинг барча шаклларига барҳам бериш тўғрисида</a:t>
            </a:r>
            <a:r>
              <a:rPr lang="uz-Cyrl-UZ" dirty="0">
                <a:solidFill>
                  <a:srgbClr val="000080"/>
                </a:solidFill>
                <a:latin typeface="Times New Roman" panose="02020603050405020304" pitchFamily="18" charset="0"/>
                <a:ea typeface="Times New Roman" panose="02020603050405020304" pitchFamily="18" charset="0"/>
              </a:rPr>
              <a:t> </a:t>
            </a:r>
            <a:r>
              <a:rPr lang="uz-Cyrl-UZ" sz="1600" i="1" dirty="0">
                <a:latin typeface="Times New Roman" panose="02020603050405020304" pitchFamily="18" charset="0"/>
                <a:ea typeface="Times New Roman" panose="02020603050405020304" pitchFamily="18" charset="0"/>
              </a:rPr>
              <a:t>(1979 йил 18 декабрь, Нью-Йорк. Ўз. Р. учун 1995 йил 18 августдан кучга кирган)</a:t>
            </a:r>
            <a:r>
              <a:rPr lang="uz-Cyrl-UZ" dirty="0">
                <a:latin typeface="Times New Roman" panose="02020603050405020304" pitchFamily="18" charset="0"/>
                <a:ea typeface="Times New Roman" panose="02020603050405020304" pitchFamily="18" charset="0"/>
              </a:rPr>
              <a:t> </a:t>
            </a:r>
            <a:r>
              <a:rPr lang="uz-Cyrl-UZ" dirty="0" smtClean="0">
                <a:latin typeface="Times New Roman" panose="02020603050405020304" pitchFamily="18" charset="0"/>
                <a:ea typeface="Times New Roman" panose="02020603050405020304" pitchFamily="18" charset="0"/>
              </a:rPr>
              <a:t>Конвенция </a:t>
            </a:r>
            <a:endParaRPr lang="ru-RU" dirty="0"/>
          </a:p>
        </p:txBody>
      </p:sp>
      <p:sp>
        <p:nvSpPr>
          <p:cNvPr id="2" name="Прямоугольник 1"/>
          <p:cNvSpPr/>
          <p:nvPr/>
        </p:nvSpPr>
        <p:spPr>
          <a:xfrm>
            <a:off x="251520" y="3068960"/>
            <a:ext cx="8712968" cy="3554819"/>
          </a:xfrm>
          <a:prstGeom prst="rect">
            <a:avLst/>
          </a:prstGeom>
        </p:spPr>
        <p:txBody>
          <a:bodyPr wrap="square">
            <a:spAutoFit/>
          </a:bodyPr>
          <a:lstStyle/>
          <a:p>
            <a:pPr indent="540385" algn="just">
              <a:spcAft>
                <a:spcPts val="0"/>
              </a:spcAft>
            </a:pPr>
            <a:r>
              <a:rPr lang="uz-Cyrl-UZ" sz="1500" b="1" dirty="0">
                <a:solidFill>
                  <a:srgbClr val="000080"/>
                </a:solidFill>
                <a:highlight>
                  <a:srgbClr val="FFFF00"/>
                </a:highlight>
                <a:latin typeface="Times New Roman" panose="02020603050405020304" pitchFamily="18" charset="0"/>
                <a:ea typeface="Times New Roman" panose="02020603050405020304" pitchFamily="18" charset="0"/>
              </a:rPr>
              <a:t>Жиноят кодекси </a:t>
            </a:r>
            <a:endParaRPr lang="ru-RU" sz="1500" dirty="0">
              <a:latin typeface="Times New Roman" panose="02020603050405020304" pitchFamily="18" charset="0"/>
              <a:ea typeface="Times New Roman" panose="02020603050405020304" pitchFamily="18" charset="0"/>
            </a:endParaRPr>
          </a:p>
          <a:p>
            <a:pPr indent="540385" algn="just">
              <a:spcAft>
                <a:spcPts val="0"/>
              </a:spcAft>
            </a:pPr>
            <a:r>
              <a:rPr lang="uz-Cyrl-UZ" sz="1500" b="1" dirty="0">
                <a:solidFill>
                  <a:srgbClr val="000080"/>
                </a:solidFill>
                <a:highlight>
                  <a:srgbClr val="FFFF00"/>
                </a:highlight>
                <a:latin typeface="Times New Roman" panose="02020603050405020304" pitchFamily="18" charset="0"/>
                <a:ea typeface="Times New Roman" panose="02020603050405020304" pitchFamily="18" charset="0"/>
              </a:rPr>
              <a:t>125</a:t>
            </a:r>
            <a:r>
              <a:rPr lang="uz-Cyrl-UZ" sz="1500" b="1" baseline="30000" dirty="0">
                <a:solidFill>
                  <a:srgbClr val="000080"/>
                </a:solidFill>
                <a:highlight>
                  <a:srgbClr val="FFFF00"/>
                </a:highlight>
                <a:latin typeface="Times New Roman" panose="02020603050405020304" pitchFamily="18" charset="0"/>
                <a:ea typeface="Times New Roman" panose="02020603050405020304" pitchFamily="18" charset="0"/>
              </a:rPr>
              <a:t>1</a:t>
            </a:r>
            <a:r>
              <a:rPr lang="uz-Cyrl-UZ" sz="1500" b="1" dirty="0">
                <a:solidFill>
                  <a:srgbClr val="000080"/>
                </a:solidFill>
                <a:highlight>
                  <a:srgbClr val="FFFF00"/>
                </a:highlight>
                <a:latin typeface="Times New Roman" panose="02020603050405020304" pitchFamily="18" charset="0"/>
                <a:ea typeface="Times New Roman" panose="02020603050405020304" pitchFamily="18" charset="0"/>
              </a:rPr>
              <a:t>-модда. Никоҳ ёши тўғрисидаги қонунчиликни бузиш</a:t>
            </a:r>
            <a:endParaRPr lang="ru-RU" sz="1500" dirty="0">
              <a:latin typeface="Times New Roman" panose="02020603050405020304" pitchFamily="18" charset="0"/>
              <a:ea typeface="Times New Roman" panose="02020603050405020304" pitchFamily="18" charset="0"/>
            </a:endParaRPr>
          </a:p>
          <a:p>
            <a:pPr indent="540385" algn="just">
              <a:spcAft>
                <a:spcPts val="0"/>
              </a:spcAft>
            </a:pPr>
            <a:r>
              <a:rPr lang="uz-Cyrl-UZ" sz="1500" dirty="0">
                <a:solidFill>
                  <a:srgbClr val="000000"/>
                </a:solidFill>
                <a:highlight>
                  <a:srgbClr val="FFFF00"/>
                </a:highlight>
                <a:latin typeface="Times New Roman" panose="02020603050405020304" pitchFamily="18" charset="0"/>
                <a:ea typeface="Times New Roman" panose="02020603050405020304" pitchFamily="18" charset="0"/>
              </a:rPr>
              <a:t>Ота-она ёки уларнинг ўрнини босувчи шахслар томонидан никоҳ ёшига етмаган шахсни эрга бериш ёхуд уйлантириш, шундай қилмиш учун маъмурий жазо қўлланилганидан кейин содир этилган бўлса, —</a:t>
            </a:r>
            <a:endParaRPr lang="ru-RU" sz="1500" dirty="0">
              <a:latin typeface="Times New Roman" panose="02020603050405020304" pitchFamily="18" charset="0"/>
              <a:ea typeface="Times New Roman" panose="02020603050405020304" pitchFamily="18" charset="0"/>
            </a:endParaRPr>
          </a:p>
          <a:p>
            <a:pPr indent="540385" algn="just">
              <a:spcAft>
                <a:spcPts val="0"/>
              </a:spcAft>
            </a:pPr>
            <a:r>
              <a:rPr lang="uz-Cyrl-UZ" sz="1500" b="1" dirty="0">
                <a:highlight>
                  <a:srgbClr val="00FF00"/>
                </a:highlight>
                <a:latin typeface="Times New Roman" panose="02020603050405020304" pitchFamily="18" charset="0"/>
                <a:ea typeface="Times New Roman" panose="02020603050405020304" pitchFamily="18" charset="0"/>
              </a:rPr>
              <a:t>3-қисм</a:t>
            </a:r>
            <a:r>
              <a:rPr lang="uz-Cyrl-UZ" sz="1500" dirty="0">
                <a:highlight>
                  <a:srgbClr val="FFFF00"/>
                </a:highlight>
                <a:latin typeface="Times New Roman" panose="02020603050405020304" pitchFamily="18" charset="0"/>
                <a:ea typeface="Times New Roman" panose="02020603050405020304" pitchFamily="18" charset="0"/>
              </a:rPr>
              <a:t>--базавий ҳисоблаш миқдорининг ўттиз бараваридан эллик бараваригача миқдорда жарима ёки икки юз қирқ соатдан уч юз соатгача мажбурий жамоат ишлари ёхуд икки йилгача ахлоқ тузатиш ишлари билан жазоланади.</a:t>
            </a:r>
            <a:endParaRPr lang="ru-RU" sz="1500" dirty="0">
              <a:latin typeface="Times New Roman" panose="02020603050405020304" pitchFamily="18" charset="0"/>
              <a:ea typeface="Times New Roman" panose="02020603050405020304" pitchFamily="18" charset="0"/>
            </a:endParaRPr>
          </a:p>
          <a:p>
            <a:pPr indent="540385" algn="just">
              <a:spcAft>
                <a:spcPts val="0"/>
              </a:spcAft>
            </a:pPr>
            <a:r>
              <a:rPr lang="uz-Cyrl-UZ" sz="1500" b="1" dirty="0">
                <a:solidFill>
                  <a:srgbClr val="000080"/>
                </a:solidFill>
                <a:highlight>
                  <a:srgbClr val="FFFF00"/>
                </a:highlight>
                <a:latin typeface="Times New Roman" panose="02020603050405020304" pitchFamily="18" charset="0"/>
                <a:ea typeface="Times New Roman" panose="02020603050405020304" pitchFamily="18" charset="0"/>
              </a:rPr>
              <a:t>136-модда. Аёлни эрга тегишга мажбур қилиш ёки унинг эрга тегишига тўсқинлик қилиш</a:t>
            </a:r>
            <a:endParaRPr lang="ru-RU" sz="1500" dirty="0">
              <a:latin typeface="Times New Roman" panose="02020603050405020304" pitchFamily="18" charset="0"/>
              <a:ea typeface="Times New Roman" panose="02020603050405020304" pitchFamily="18" charset="0"/>
            </a:endParaRPr>
          </a:p>
          <a:p>
            <a:pPr indent="540385" algn="just">
              <a:spcAft>
                <a:spcPts val="0"/>
              </a:spcAft>
            </a:pPr>
            <a:r>
              <a:rPr lang="uz-Cyrl-UZ" sz="1500" dirty="0">
                <a:solidFill>
                  <a:srgbClr val="000000"/>
                </a:solidFill>
                <a:highlight>
                  <a:srgbClr val="FFFF00"/>
                </a:highlight>
                <a:latin typeface="Times New Roman" panose="02020603050405020304" pitchFamily="18" charset="0"/>
                <a:ea typeface="Times New Roman" panose="02020603050405020304" pitchFamily="18" charset="0"/>
              </a:rPr>
              <a:t>Аёлни эрга тегишга ёки никоҳда яшашни давом эттиришга мажбур қилиш ёхуд аёлнинг эркига хилоф равишда у билан никоҳда бўлиш учун ўғрилаш, шунингдек, аёлнинг эрга тегишига тўсқинлик қилиш —</a:t>
            </a:r>
            <a:endParaRPr lang="ru-RU" sz="1500" dirty="0">
              <a:latin typeface="Times New Roman" panose="02020603050405020304" pitchFamily="18" charset="0"/>
              <a:ea typeface="Times New Roman" panose="02020603050405020304" pitchFamily="18" charset="0"/>
            </a:endParaRPr>
          </a:p>
          <a:p>
            <a:pPr indent="540385" algn="just">
              <a:spcAft>
                <a:spcPts val="0"/>
              </a:spcAft>
            </a:pPr>
            <a:r>
              <a:rPr lang="uz-Cyrl-UZ" sz="1500" dirty="0">
                <a:solidFill>
                  <a:srgbClr val="000000"/>
                </a:solidFill>
                <a:highlight>
                  <a:srgbClr val="FFFF00"/>
                </a:highlight>
                <a:latin typeface="Times New Roman" panose="02020603050405020304" pitchFamily="18" charset="0"/>
                <a:ea typeface="Times New Roman" panose="02020603050405020304" pitchFamily="18" charset="0"/>
              </a:rPr>
              <a:t>базавий ҳисоблаш миқдорининг йигирма беш бараваригача миқдорда жарима ёки уч юз олтмиш соатгача мажбурий жамоат ишлари ёки уч йилгача ахлоқ тузатиш ишлари ёхуд бир йилдан уч йилгача озодликни чеклаш ёки уч йилгача озодликдан маҳрум қилиш билан жазоланади.</a:t>
            </a:r>
            <a:endParaRPr lang="ru-RU"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962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27113</TotalTime>
  <Words>1376</Words>
  <Application>Microsoft Office PowerPoint</Application>
  <PresentationFormat>Экран (4:3)</PresentationFormat>
  <Paragraphs>113</Paragraphs>
  <Slides>20</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20</vt:i4>
      </vt:variant>
    </vt:vector>
  </HeadingPairs>
  <TitlesOfParts>
    <vt:vector size="31" baseType="lpstr">
      <vt:lpstr>SimSun</vt:lpstr>
      <vt:lpstr>Arial</vt:lpstr>
      <vt:lpstr>Calibri</vt:lpstr>
      <vt:lpstr>Franklin Gothic Book</vt:lpstr>
      <vt:lpstr>Franklin Gothic Medium</vt:lpstr>
      <vt:lpstr>Montserrat</vt:lpstr>
      <vt:lpstr>Montserrat-Bold</vt:lpstr>
      <vt:lpstr>Times New Roman</vt:lpstr>
      <vt:lpstr>Tunga</vt:lpstr>
      <vt:lpstr>Wingdings</vt: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Бола ҳуқуқлари тўғрисидаги Конвенция (1989 йил 20 ноябрь)  Ўзбекистон Республикаси Бола ҳуқуқлари тўғрисидаги конвенцияни 1992 йил 9 декабрда  ратификация қилди.</vt:lpstr>
      <vt:lpstr>Ўзбекистон Республикаси Конвенцияга Ўзбекистон Республикаси Олий Кенгашининг 1992 йил 9 декабрдаги 757-XII-сонли «Бола ҳуқуқлари тўғрисидаги конвенцияга қўшилиш ҳақида»ги қарорга мувофиқ қўшилган.  Конвенция Ўзбекистон Республикаси учун 1994 йил 29 июлдан кучга кирган.  Конвенцияга мувофиқ ҳар бир шахс 18 ёшга тўлгунга қадар бола деб эътироф этилади.  Конвенция 54 моддадан иборат </vt:lpstr>
      <vt:lpstr>  1-4-моддаларда: «бола» тушунчаси, болалар манфаатларининг устуворлиги ва иштирокчи-давлатларнинг конвенцияда белгиланган ҳуқуқларни камситишсиз амалга ошириш чораларини кўриш мажбурияти; 5-11-моддаларда: ҳаётга, исмга, фуқароликка, ота-онасини билиш ҳуқуқига, ота-онанинг ғамхўрлиги ва ажралмаслигига, ота-оналарнинг болаларга нисбатан ҳуқуқлари ва мажбуриятлари; 12-17-моддаларда: болаларнинг ўз нуқтаи назарини, ўз фикрини билдириш, фикрлаш, виждон ва дин эркинлиги, уюшиш ва тинч йиғилишларга бўлган ҳуқуқ, боланинг ахборотга эга бўлиш ва уни тарқатиш ҳуқуқлари; 18-27-моддаларда: давлат томонидан боланинг ота-оналарига ва қонуний вакилларига ёрдам бериш, шунингдек болаларга уларни тарбияловчи шахслар томонидан қўпол муомала бўлиш, уларнинг таҳқирланишидан ҳимоя қилиш, оилавий муҳитдан маҳрум бўлган ёки асраб олинган, ақлий ёки жисмоний жиҳатдан заиф болаларни ҳимоя қилиш, болаларнинг соғлиқни сақлаш соҳасидаги ҳуқуқлари, шунингдек, болаларнинг ижтимоий ривожланиши учун зарур бўлган турмуш даражаси тўғрисидаги нормалар;  </vt:lpstr>
      <vt:lpstr>Презентация PowerPoint</vt:lpstr>
      <vt:lpstr>ФУҚАРОЛИК ОЛИШ БЎЙИЧА БОЛА ҲУҚУҚЛАРИ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Инсон ҳуқуқлари ва халқаро ҳуқуқ</dc:title>
  <dc:creator>user</dc:creator>
  <cp:lastModifiedBy>User</cp:lastModifiedBy>
  <cp:revision>493</cp:revision>
  <cp:lastPrinted>2022-02-24T11:14:30Z</cp:lastPrinted>
  <dcterms:created xsi:type="dcterms:W3CDTF">2021-05-06T04:11:15Z</dcterms:created>
  <dcterms:modified xsi:type="dcterms:W3CDTF">2023-09-19T09:33:09Z</dcterms:modified>
</cp:coreProperties>
</file>