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83" r:id="rId1"/>
    <p:sldMasterId id="2147484073" r:id="rId2"/>
  </p:sldMasterIdLst>
  <p:notesMasterIdLst>
    <p:notesMasterId r:id="rId18"/>
  </p:notesMasterIdLst>
  <p:handoutMasterIdLst>
    <p:handoutMasterId r:id="rId19"/>
  </p:handoutMasterIdLst>
  <p:sldIdLst>
    <p:sldId id="256" r:id="rId3"/>
    <p:sldId id="259" r:id="rId4"/>
    <p:sldId id="293" r:id="rId5"/>
    <p:sldId id="303" r:id="rId6"/>
    <p:sldId id="296" r:id="rId7"/>
    <p:sldId id="304" r:id="rId8"/>
    <p:sldId id="305" r:id="rId9"/>
    <p:sldId id="306" r:id="rId10"/>
    <p:sldId id="307" r:id="rId11"/>
    <p:sldId id="308" r:id="rId12"/>
    <p:sldId id="309" r:id="rId13"/>
    <p:sldId id="310" r:id="rId14"/>
    <p:sldId id="311" r:id="rId15"/>
    <p:sldId id="312" r:id="rId16"/>
    <p:sldId id="313" r:id="rId17"/>
  </p:sldIdLst>
  <p:sldSz cx="9144000" cy="6858000" type="screen4x3"/>
  <p:notesSz cx="6735763" cy="98663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412781"/>
    <a:srgbClr val="FFFFFF"/>
    <a:srgbClr val="FFCC00"/>
    <a:srgbClr val="00CC66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56" autoAdjust="0"/>
  </p:normalViewPr>
  <p:slideViewPr>
    <p:cSldViewPr snapToObjects="1">
      <p:cViewPr varScale="1">
        <p:scale>
          <a:sx n="104" d="100"/>
          <a:sy n="104" d="100"/>
        </p:scale>
        <p:origin x="1740" y="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B43FBD1-247E-484F-B4B8-664FAE8E0F08}" type="datetimeFigureOut">
              <a:rPr lang="ru-RU"/>
              <a:pPr>
                <a:defRPr/>
              </a:pPr>
              <a:t>03.01.2025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A317B18F-2138-49DB-9F2D-6762485334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84321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31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31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6300"/>
            <a:ext cx="538956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031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31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E70BD30-A99D-4DDF-BE4B-38253C77A2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24965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AA2FD8-25D0-4307-84E2-53A4CA4B0A7E}" type="slidenum">
              <a:rPr lang="ru-RU" smtClean="0"/>
              <a:pPr/>
              <a:t>1</a:t>
            </a:fld>
            <a:endParaRPr lang="ru-RU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3146307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927100"/>
            <a:ext cx="8991600" cy="4495800"/>
            <a:chOff x="0" y="584"/>
            <a:chExt cx="5664" cy="2832"/>
          </a:xfrm>
        </p:grpSpPr>
        <p:sp>
          <p:nvSpPr>
            <p:cNvPr id="5" name="AutoShape 3"/>
            <p:cNvSpPr>
              <a:spLocks noChangeArrowheads="1"/>
            </p:cNvSpPr>
            <p:nvPr userDrawn="1"/>
          </p:nvSpPr>
          <p:spPr bwMode="auto">
            <a:xfrm>
              <a:off x="432" y="1304"/>
              <a:ext cx="4656" cy="2112"/>
            </a:xfrm>
            <a:prstGeom prst="roundRect">
              <a:avLst>
                <a:gd name="adj" fmla="val 1666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blackWhite">
            <a:xfrm>
              <a:off x="144" y="584"/>
              <a:ext cx="4512" cy="624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 userDrawn="1"/>
          </p:nvSpPr>
          <p:spPr bwMode="blackWhite">
            <a:xfrm>
              <a:off x="0" y="872"/>
              <a:ext cx="5664" cy="1152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4416" y="0"/>
                </a:cxn>
                <a:cxn ang="0">
                  <a:pos x="4917" y="500"/>
                </a:cxn>
                <a:cxn ang="0">
                  <a:pos x="4417" y="1000"/>
                </a:cxn>
                <a:cxn ang="0">
                  <a:pos x="0" y="1000"/>
                </a:cxn>
              </a:cxnLst>
              <a:rect l="T0" t="T1" r="T2" b="T3"/>
              <a:pathLst>
                <a:path w="4917" h="1000">
                  <a:moveTo>
                    <a:pt x="0" y="0"/>
                  </a:moveTo>
                  <a:lnTo>
                    <a:pt x="4416" y="0"/>
                  </a:lnTo>
                  <a:cubicBezTo>
                    <a:pt x="4693" y="0"/>
                    <a:pt x="4917" y="223"/>
                    <a:pt x="4917" y="500"/>
                  </a:cubicBezTo>
                  <a:cubicBezTo>
                    <a:pt x="4917" y="776"/>
                    <a:pt x="4693" y="999"/>
                    <a:pt x="4417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8" name="Line 6"/>
            <p:cNvSpPr>
              <a:spLocks noChangeShapeType="1"/>
            </p:cNvSpPr>
            <p:nvPr userDrawn="1"/>
          </p:nvSpPr>
          <p:spPr bwMode="auto">
            <a:xfrm>
              <a:off x="0" y="1928"/>
              <a:ext cx="5232" cy="0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385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28600" y="1427163"/>
            <a:ext cx="8077200" cy="1609725"/>
          </a:xfrm>
        </p:spPr>
        <p:txBody>
          <a:bodyPr/>
          <a:lstStyle>
            <a:lvl1pPr>
              <a:defRPr sz="46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85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441700"/>
            <a:ext cx="6629400" cy="16764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316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E5E0F1-E89C-47C7-80DA-4DCBFD3003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CAC445-CB6B-46F8-81FC-B0F8F0E8DB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571C3F-9A3A-4B27-9459-A3F9E154B4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61C356-8EF7-4267-AD7C-BB4A1BC1E4B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776BE8-4F66-488E-87E9-3AD59962EF9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B32D8A-BD95-4CBD-84B3-D5D1E1C0C1B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7E4A4C-EBA1-4B39-8E3B-EDC5E09A003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433F4A-8FFE-4F95-AB07-9F2CFEAB65A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E58B39-D630-4D16-9E17-AAD50E1FEDD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853492-7D6C-4E90-9BD0-EACFD79209A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C6BFCA-69FD-4208-ADB7-C8719D3106D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B07071-4349-48E7-9111-C25155ED4C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B2E30A-6916-4E22-90C5-2D416FCFBF7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2C6155-B959-4E95-9B31-0D6D01E18B2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3BC73E-DFF6-4253-A1E7-B43D0A6BCED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B188D0-0A1D-422D-903F-FEAD957DD6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ED3746-5DDC-4FFE-8362-512B58D35D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41C6F7-29A1-4D9A-9AA3-05D029E3EE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59EE48-6F43-4B10-84CA-670E72C258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72CC70-FA12-4BB5-95FF-89C08A5D0F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A7F73F-8E8C-4C7C-BA14-0AB9A51E0C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42BF7C-BBCB-498B-A9BD-98B765F625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384003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384004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6499" y="0"/>
                </a:cxn>
                <a:cxn ang="0">
                  <a:pos x="7000" y="500"/>
                </a:cxn>
                <a:cxn ang="0">
                  <a:pos x="6500" y="1000"/>
                </a:cxn>
                <a:cxn ang="0">
                  <a:pos x="0" y="1000"/>
                </a:cxn>
              </a:cxnLst>
              <a:rect l="T0" t="T1" r="T2" b="T3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384005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38400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8400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8400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400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401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B7DFF4F8-087A-494D-9313-0AB20815EE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7" r:id="rId1"/>
    <p:sldLayoutId id="2147483966" r:id="rId2"/>
    <p:sldLayoutId id="2147483967" r:id="rId3"/>
    <p:sldLayoutId id="2147483968" r:id="rId4"/>
    <p:sldLayoutId id="2147483969" r:id="rId5"/>
    <p:sldLayoutId id="2147483970" r:id="rId6"/>
    <p:sldLayoutId id="2147483971" r:id="rId7"/>
    <p:sldLayoutId id="2147483972" r:id="rId8"/>
    <p:sldLayoutId id="2147483973" r:id="rId9"/>
    <p:sldLayoutId id="2147483974" r:id="rId10"/>
    <p:sldLayoutId id="2147483975" r:id="rId11"/>
  </p:sldLayoutIdLst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840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840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840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840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40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40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84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84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84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840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840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840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840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840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840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840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840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840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840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840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840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4006" grpId="0"/>
      <p:bldP spid="384007" grpId="0" build="p">
        <p:tmplLst>
          <p:tmpl lvl="1">
            <p:tnLst>
              <p:par>
                <p:cTn presetID="4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400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8400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8400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8400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400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8400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8400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8400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400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8400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8400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8400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400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8400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8400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8400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400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8400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8400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8400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7DFF4F8-087A-494D-9313-0AB20815EE5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4" r:id="rId1"/>
    <p:sldLayoutId id="2147484075" r:id="rId2"/>
    <p:sldLayoutId id="2147484076" r:id="rId3"/>
    <p:sldLayoutId id="2147484077" r:id="rId4"/>
    <p:sldLayoutId id="2147484078" r:id="rId5"/>
    <p:sldLayoutId id="2147484079" r:id="rId6"/>
    <p:sldLayoutId id="2147484080" r:id="rId7"/>
    <p:sldLayoutId id="2147484081" r:id="rId8"/>
    <p:sldLayoutId id="2147484082" r:id="rId9"/>
    <p:sldLayoutId id="2147484083" r:id="rId10"/>
    <p:sldLayoutId id="2147484084" r:id="rId11"/>
  </p:sldLayoutIdLst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624013"/>
            <a:ext cx="7772400" cy="1736725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b="1" dirty="0" smtClean="0"/>
              <a:t/>
            </a:r>
            <a:br>
              <a:rPr lang="ru-RU" sz="3600" b="1" dirty="0" smtClean="0"/>
            </a:br>
            <a:endParaRPr lang="ru-RU" sz="36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endParaRPr lang="ru-RU" altLang="ru-RU" sz="2200" b="1" dirty="0" smtClean="0">
              <a:solidFill>
                <a:srgbClr val="FF0000"/>
              </a:solidFill>
              <a:latin typeface="Times New Roman" pitchFamily="18" charset="0"/>
            </a:endParaRPr>
          </a:p>
          <a:p>
            <a:r>
              <a:rPr lang="ru-RU" altLang="ru-RU" sz="2200" b="1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ИҚТИСОДИЙ </a:t>
            </a:r>
            <a:r>
              <a:rPr lang="ru-RU" altLang="ru-RU" sz="22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СУДЛАРДА РАСМИЙЛАШТИРИЛАДИГАН </a:t>
            </a:r>
          </a:p>
          <a:p>
            <a:r>
              <a:rPr lang="ru-RU" altLang="ru-RU" sz="22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ПРОЦЕССУАЛ ҲУЖЖАТЛАР </a:t>
            </a:r>
            <a:endParaRPr lang="ru-RU" altLang="ru-RU" sz="2200" b="1" dirty="0" smtClean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uz-Cyrl-UZ" altLang="ru-RU" sz="1600" b="1" dirty="0" smtClean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ru-RU" altLang="ru-RU" sz="1600" b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uz-Cyrl-UZ" altLang="ru-RU" sz="2800" b="1" dirty="0" smtClean="0">
                <a:solidFill>
                  <a:srgbClr val="00339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10-МАВЗУ</a:t>
            </a:r>
          </a:p>
          <a:p>
            <a:pPr algn="ctr"/>
            <a:endParaRPr lang="uz-Cyrl-UZ" altLang="ru-RU" sz="800" b="1" dirty="0" smtClean="0">
              <a:solidFill>
                <a:srgbClr val="003399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ru-RU" altLang="ru-RU" sz="20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altLang="ru-RU" sz="2000" b="1" dirty="0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ТАФТИШ ИНСТАНЦИЯСИДА ИШ ЮРИТИШДАГИ ПРОЦЕССУАЛ ҲУЖЖАТЛАР</a:t>
            </a:r>
            <a:endParaRPr lang="ru-RU" altLang="ru-RU" sz="2000" b="1" dirty="0" smtClean="0">
              <a:solidFill>
                <a:srgbClr val="003399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uz-Cyrl-UZ" altLang="ru-RU" sz="2000" b="1" dirty="0" smtClean="0">
              <a:solidFill>
                <a:srgbClr val="003399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uz-Cyrl-UZ" altLang="ru-RU" sz="2000" b="1" dirty="0">
              <a:solidFill>
                <a:srgbClr val="003399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uz-Cyrl-UZ" altLang="ru-RU" sz="2000" b="1" dirty="0" smtClean="0">
              <a:solidFill>
                <a:srgbClr val="003399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uz-Cyrl-UZ" altLang="ru-RU" sz="2000" b="1" dirty="0">
              <a:solidFill>
                <a:srgbClr val="003399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ct val="0"/>
              </a:spcBef>
            </a:pPr>
            <a:r>
              <a:rPr lang="ru-RU" sz="1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ОТАХОНОВ </a:t>
            </a:r>
            <a:r>
              <a:rPr lang="en-US" sz="18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Фозилжон</a:t>
            </a:r>
            <a:r>
              <a:rPr lang="en-US" sz="1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z-Cyrl-UZ" sz="1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Хайдарович </a:t>
            </a:r>
          </a:p>
          <a:p>
            <a:pPr>
              <a:spcBef>
                <a:spcPct val="0"/>
              </a:spcBef>
            </a:pPr>
            <a:r>
              <a:rPr lang="ru-RU" sz="18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Ўзбекистон</a:t>
            </a:r>
            <a:r>
              <a:rPr lang="ru-RU" sz="1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Республикаси</a:t>
            </a:r>
            <a:r>
              <a:rPr lang="ru-RU" sz="1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Судьялар</a:t>
            </a:r>
            <a:r>
              <a:rPr lang="ru-RU" sz="1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олий</a:t>
            </a:r>
            <a:r>
              <a:rPr lang="ru-RU" sz="1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кенгаши</a:t>
            </a:r>
            <a:r>
              <a:rPr lang="ru-RU" sz="1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ҳузуридаги</a:t>
            </a:r>
            <a:r>
              <a:rPr lang="ru-RU" sz="1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                    </a:t>
            </a:r>
          </a:p>
          <a:p>
            <a:pPr>
              <a:spcBef>
                <a:spcPct val="0"/>
              </a:spcBef>
            </a:pPr>
            <a:r>
              <a:rPr lang="ru-RU" sz="18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Судьялар</a:t>
            </a:r>
            <a:r>
              <a:rPr lang="ru-RU" sz="1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олий</a:t>
            </a:r>
            <a:r>
              <a:rPr lang="ru-RU" sz="1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мактаби</a:t>
            </a:r>
            <a:r>
              <a:rPr lang="ru-RU" sz="1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“</a:t>
            </a:r>
            <a:r>
              <a:rPr lang="ru-RU" sz="18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Иқтисодий</a:t>
            </a:r>
            <a:r>
              <a:rPr lang="ru-RU" sz="1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ҳуқуқ</a:t>
            </a:r>
            <a:r>
              <a:rPr lang="ru-RU" sz="1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” </a:t>
            </a:r>
            <a:r>
              <a:rPr lang="ru-RU" sz="18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кафедраси</a:t>
            </a:r>
            <a:r>
              <a:rPr lang="ru-RU" sz="1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профессори</a:t>
            </a:r>
            <a:r>
              <a:rPr lang="ru-RU" sz="1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                             </a:t>
            </a:r>
          </a:p>
          <a:p>
            <a:pPr>
              <a:spcBef>
                <a:spcPct val="0"/>
              </a:spcBef>
            </a:pPr>
            <a:r>
              <a:rPr lang="ru-RU" sz="18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юридик</a:t>
            </a:r>
            <a:r>
              <a:rPr lang="ru-RU" sz="1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фанлар</a:t>
            </a:r>
            <a:r>
              <a:rPr lang="ru-RU" sz="1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доктори</a:t>
            </a:r>
            <a:endParaRPr lang="ru-RU" sz="1800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endParaRPr lang="ru-RU" altLang="ru-RU" sz="2000" b="1" dirty="0" smtClean="0">
              <a:solidFill>
                <a:srgbClr val="003399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>
                <a:latin typeface="Cambria" panose="02040503050406030204" pitchFamily="18" charset="0"/>
                <a:ea typeface="Cambria" panose="02040503050406030204" pitchFamily="18" charset="0"/>
              </a:rPr>
              <a:t>ТАФТИШ ИНСТАНЦИЯСИДА ИШ ЮРИТИШДАГИ ПРОЦЕССУАЛ ҲУЖЖАТЛАР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6535" y="1358770"/>
            <a:ext cx="8300265" cy="4889630"/>
          </a:xfrm>
        </p:spPr>
        <p:txBody>
          <a:bodyPr/>
          <a:lstStyle/>
          <a:p>
            <a:pPr marL="0" indent="360363" algn="ctr">
              <a:buNone/>
            </a:pPr>
            <a:r>
              <a:rPr lang="ru-RU" sz="1600" b="1" dirty="0" err="1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Тафтиш</a:t>
            </a:r>
            <a:r>
              <a:rPr lang="ru-RU" sz="1600" b="1" dirty="0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тартибидаги</a:t>
            </a:r>
            <a:r>
              <a:rPr lang="ru-RU" sz="16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шикоятни</a:t>
            </a:r>
            <a:r>
              <a:rPr lang="ru-RU" sz="16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Ўзбекистон</a:t>
            </a:r>
            <a:r>
              <a:rPr lang="ru-RU" sz="16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Республикаси</a:t>
            </a:r>
            <a:r>
              <a:rPr lang="ru-RU" sz="16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Олий</a:t>
            </a:r>
            <a:r>
              <a:rPr lang="ru-RU" sz="16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судининг</a:t>
            </a:r>
            <a:r>
              <a:rPr lang="ru-RU" sz="16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Иқтисодий</a:t>
            </a:r>
            <a:r>
              <a:rPr lang="ru-RU" sz="16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ишлар</a:t>
            </a:r>
            <a:r>
              <a:rPr lang="ru-RU" sz="16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бўйича</a:t>
            </a:r>
            <a:r>
              <a:rPr lang="ru-RU" sz="16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судлов</a:t>
            </a:r>
            <a:r>
              <a:rPr lang="ru-RU" sz="16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ҳайъатига</a:t>
            </a:r>
            <a:r>
              <a:rPr lang="ru-RU" sz="16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кўриб</a:t>
            </a:r>
            <a:r>
              <a:rPr lang="ru-RU" sz="16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чиқиш</a:t>
            </a:r>
            <a:r>
              <a:rPr lang="ru-RU" sz="16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учун</a:t>
            </a:r>
            <a:r>
              <a:rPr lang="ru-RU" sz="16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ўтказишни</a:t>
            </a:r>
            <a:r>
              <a:rPr lang="ru-RU" sz="16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рад </a:t>
            </a:r>
            <a:r>
              <a:rPr lang="ru-RU" sz="16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этиш</a:t>
            </a:r>
            <a:r>
              <a:rPr lang="ru-RU" sz="16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тўғрисидаги</a:t>
            </a:r>
            <a:r>
              <a:rPr lang="ru-RU" sz="16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ажрим</a:t>
            </a:r>
            <a:endParaRPr lang="ru-RU" sz="1600" b="1" dirty="0">
              <a:solidFill>
                <a:srgbClr val="0000FF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360363" algn="ctr">
              <a:buNone/>
            </a:pPr>
            <a:r>
              <a:rPr lang="uz-Cyrl-UZ" sz="1600" b="1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(ИПК 320-моддаси)</a:t>
            </a:r>
            <a:endParaRPr lang="ru-RU" sz="1600" b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360363" algn="just">
              <a:buNone/>
            </a:pP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Тафтиш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тартибидаги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Ўзбекистон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Республикаси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Олий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судининг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Иқтисодий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ишлар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бўйича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судлов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ҳайъатига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кўриб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чиқиш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учун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ўтказишни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рад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этиш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тўғрисидаги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ажрим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чиқарилганда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ва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унга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илова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қилинган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ҳужжатлар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судда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қолади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360363" algn="just">
              <a:buNone/>
            </a:pP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Ўзбекистон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Республикаси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Олий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судининг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раиси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ёки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унинг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ўринбосари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тафтиш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тартибидаги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Ўзбекистон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Республикаси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Олий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судининг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Иқтисодий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ишлар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бўйича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судлов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ҳайъатига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кўриб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чиқиш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учун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ўтказишни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рад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этиш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тўғрисидаги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судьянинг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ажримига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қўшилмасликка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ҳамда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тафтиш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тартибидаги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берган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шахснинг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аризаси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асосида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уни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бекор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қилиш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ва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иш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билан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бирга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кўриб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чиқиш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учун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Ўзбекистон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Республикаси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Олий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судининг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Иқтисодий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ишлар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бўйича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судлов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ҳайъатига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ўтказиш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ҳақида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ажрим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чиқаришга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ҳақли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360363" algn="just">
              <a:buNone/>
            </a:pP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Тафтиш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тартибидаги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Ўзбекистон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Республикаси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Олий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судининг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Иқтисодий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ишлар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бўйича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судлов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ҳайъатига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кўриб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чиқиш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учун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ўтказишни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рад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этиш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тўғрисидаги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ажримни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бекор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қилиш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ҳақидаги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ариза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суд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устидан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тафтиш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тартибида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қилиш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учун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белгиланган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муддат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доирасида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берилиши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мумкин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360363" algn="just">
              <a:buNone/>
            </a:pP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Ушбу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модданинг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тўртинчи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қисмида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белгиланган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муддат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ўтганидан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кейин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берилган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ариза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кўриб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чиқилмайди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endParaRPr lang="ru-RU" sz="15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B07071-4349-48E7-9111-C25155ED4C1C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119004"/>
      </p:ext>
    </p:extLst>
  </p:cSld>
  <p:clrMapOvr>
    <a:masterClrMapping/>
  </p:clrMapOvr>
  <p:transition>
    <p:comb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>
                <a:latin typeface="Cambria" panose="02040503050406030204" pitchFamily="18" charset="0"/>
                <a:ea typeface="Cambria" panose="02040503050406030204" pitchFamily="18" charset="0"/>
              </a:rPr>
              <a:t>ТАФТИШ ИНСТАНЦИЯСИДА ИШ ЮРИТИШДАГИ ПРОЦЕССУАЛ ҲУЖЖАТЛАР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6535" y="1358770"/>
            <a:ext cx="8300265" cy="4889630"/>
          </a:xfrm>
        </p:spPr>
        <p:txBody>
          <a:bodyPr/>
          <a:lstStyle/>
          <a:p>
            <a:pPr marL="0" indent="360363" algn="ctr">
              <a:buNone/>
            </a:pPr>
            <a:r>
              <a:rPr lang="ru-RU" sz="1600" b="1" dirty="0" err="1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Тафтиш</a:t>
            </a:r>
            <a:r>
              <a:rPr lang="ru-RU" sz="1600" b="1" dirty="0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тартибидаги</a:t>
            </a:r>
            <a:r>
              <a:rPr lang="ru-RU" sz="16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шикоятни</a:t>
            </a:r>
            <a:r>
              <a:rPr lang="ru-RU" sz="16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6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протестни</a:t>
            </a:r>
            <a:r>
              <a:rPr lang="ru-RU" sz="16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16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иш</a:t>
            </a:r>
            <a:r>
              <a:rPr lang="ru-RU" sz="16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юритишга</a:t>
            </a:r>
            <a:r>
              <a:rPr lang="ru-RU" sz="16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қабул</a:t>
            </a:r>
            <a:r>
              <a:rPr lang="ru-RU" sz="16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қилиш</a:t>
            </a:r>
            <a:r>
              <a:rPr lang="ru-RU" sz="16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ва</a:t>
            </a:r>
            <a:r>
              <a:rPr lang="ru-RU" sz="16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уни</a:t>
            </a:r>
            <a:r>
              <a:rPr lang="ru-RU" sz="16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кўриб</a:t>
            </a:r>
            <a:r>
              <a:rPr lang="ru-RU" sz="16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чиқиш</a:t>
            </a:r>
            <a:r>
              <a:rPr lang="ru-RU" sz="16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учун</a:t>
            </a:r>
            <a:r>
              <a:rPr lang="ru-RU" sz="16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Ўзбекистон</a:t>
            </a:r>
            <a:r>
              <a:rPr lang="ru-RU" sz="16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Республикаси</a:t>
            </a:r>
            <a:r>
              <a:rPr lang="ru-RU" sz="16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Олий</a:t>
            </a:r>
            <a:r>
              <a:rPr lang="ru-RU" sz="16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судининг</a:t>
            </a:r>
            <a:r>
              <a:rPr lang="ru-RU" sz="16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Иқтисодий</a:t>
            </a:r>
            <a:r>
              <a:rPr lang="ru-RU" sz="16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ишлар</a:t>
            </a:r>
            <a:r>
              <a:rPr lang="ru-RU" sz="16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бўйича</a:t>
            </a:r>
            <a:r>
              <a:rPr lang="ru-RU" sz="16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судлов</a:t>
            </a:r>
            <a:r>
              <a:rPr lang="ru-RU" sz="16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ҳайъатига</a:t>
            </a:r>
            <a:r>
              <a:rPr lang="ru-RU" sz="16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ўтказиш</a:t>
            </a:r>
            <a:r>
              <a:rPr lang="ru-RU" sz="16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тўғрисидаги</a:t>
            </a:r>
            <a:r>
              <a:rPr lang="ru-RU" sz="16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ажрим</a:t>
            </a:r>
            <a:r>
              <a:rPr lang="ru-RU" sz="16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                                                   </a:t>
            </a:r>
            <a:r>
              <a:rPr lang="uz-Cyrl-UZ" sz="1400" b="1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(ИПК 321-моддаси)</a:t>
            </a:r>
            <a:endParaRPr lang="ru-RU" sz="1400" b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360363" algn="just">
              <a:buNone/>
            </a:pPr>
            <a:r>
              <a:rPr lang="ru-RU" sz="1500" b="1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Ўзбекистон</a:t>
            </a:r>
            <a:r>
              <a:rPr lang="ru-RU" sz="15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Республикаси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Олий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 суди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судьясининг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тафтиш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тартибидаги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шикоятни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протестни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иш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юритишга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қабул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қилиш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ва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уни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кўриб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чиқиш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учун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Ўзбекистон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Республикаси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Олий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судининг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Иқтисодий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ишлар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бўйича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судлов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ҳайъатига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ўтказиш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тўғрисидаги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ажримида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қуйидагилар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кўрсатилиши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b="1" dirty="0" err="1">
                <a:latin typeface="Cambria" panose="02040503050406030204" pitchFamily="18" charset="0"/>
                <a:ea typeface="Cambria" panose="02040503050406030204" pitchFamily="18" charset="0"/>
              </a:rPr>
              <a:t>керак</a:t>
            </a:r>
            <a:r>
              <a:rPr lang="ru-RU" sz="1500" b="1" dirty="0"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</a:p>
          <a:p>
            <a:pPr marL="0" indent="360363" algn="just">
              <a:buNone/>
            </a:pP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1)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ажрим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чиқарилган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сана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ва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жой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0" indent="360363" algn="just">
              <a:buNone/>
            </a:pP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2)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ажрим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чиқарган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судьянинг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фамилияси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ва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исми-шарифининг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бош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ҳарфлари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0" indent="360363" algn="just">
              <a:buNone/>
            </a:pP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3)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тафтиш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тартибидаги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протестни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берган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шахснинг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номи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фамилияси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исми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отасининг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исми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);</a:t>
            </a:r>
          </a:p>
          <a:p>
            <a:pPr marL="0" indent="360363" algn="just">
              <a:buNone/>
            </a:pP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4)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устидан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қилинаётган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(протест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келтирилаётган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) суд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ҳужжатлари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0" indent="360363" algn="just">
              <a:buNone/>
            </a:pP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5) суд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ҳужжатлари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қабул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қилинган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иш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мазмунининг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қисқача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баёни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0" indent="360363" algn="just">
              <a:buNone/>
            </a:pP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6)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тафтиш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тартибидаги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протестни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кўриб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чиқиш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учун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Ўзбекистон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Республикаси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Олий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судининг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Иқтисодий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ишлар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бўйича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судлов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ҳайъатига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ўтказиш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асосларининг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асослантирилган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баёни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0" indent="360363" algn="just">
              <a:buNone/>
            </a:pP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7)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иш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Ўзбекистон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Республикаси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Олий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судининг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Иқтисодий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ишлар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бўйича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судлов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ҳайъати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томонидан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кўриб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чиқиладиган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вақт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ва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500" dirty="0" err="1">
                <a:latin typeface="Cambria" panose="02040503050406030204" pitchFamily="18" charset="0"/>
                <a:ea typeface="Cambria" panose="02040503050406030204" pitchFamily="18" charset="0"/>
              </a:rPr>
              <a:t>жой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endParaRPr lang="ru-RU" sz="15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B07071-4349-48E7-9111-C25155ED4C1C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8280205"/>
      </p:ext>
    </p:extLst>
  </p:cSld>
  <p:clrMapOvr>
    <a:masterClrMapping/>
  </p:clrMapOvr>
  <p:transition>
    <p:comb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>
                <a:latin typeface="Cambria" panose="02040503050406030204" pitchFamily="18" charset="0"/>
                <a:ea typeface="Cambria" panose="02040503050406030204" pitchFamily="18" charset="0"/>
              </a:rPr>
              <a:t>ТАФТИШ ИНСТАНЦИЯСИДА ИШ ЮРИТИШДАГИ ПРОЦЕССУАЛ ҲУЖЖАТЛАР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6535" y="1358770"/>
            <a:ext cx="8300265" cy="4889630"/>
          </a:xfrm>
        </p:spPr>
        <p:txBody>
          <a:bodyPr/>
          <a:lstStyle/>
          <a:p>
            <a:pPr marL="0" indent="360363" algn="ctr">
              <a:buNone/>
            </a:pPr>
            <a:r>
              <a:rPr lang="ru-RU" sz="1600" b="1" dirty="0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ТАФТИШ ТАРТИБИДАГИ ШИКОЯТ (ПРОТЕСТ) ЮЗАСИДАН ЁЗМА ФИКР БИЛДИРИШ</a:t>
            </a:r>
          </a:p>
          <a:p>
            <a:pPr marL="0" indent="360363" algn="ctr">
              <a:buNone/>
            </a:pPr>
            <a:r>
              <a:rPr lang="uz-Cyrl-UZ" sz="1600" b="1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(ИПК 322-моддаси)</a:t>
            </a:r>
            <a:endParaRPr lang="ru-RU" sz="1600" b="1" dirty="0" smtClean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360363" algn="just">
              <a:buNone/>
            </a:pPr>
            <a:r>
              <a:rPr lang="ru-RU" sz="16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Ишда</a:t>
            </a:r>
            <a:r>
              <a:rPr lang="ru-RU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иштирок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этувчи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шахс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тафтиш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тартибидаги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протестнинг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кўчирма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нусхасини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олганидан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кейин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унинг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юзасидан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ёзма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фикрини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ҳамда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ишда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иштирок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этувчи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бошқа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шахсларга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ушбу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ёзма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фикрнинг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кўчирма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нусхалари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юборилганлигини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тасдиқловчи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ҳужжатларни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тафтиш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тартибидаги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(протест)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кўриб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чиқиладиган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кунга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қадар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етиб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боришини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таъминлайдиган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муддатда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тафтиш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тартибидаги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протестни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иш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юритишга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қабул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қилиш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тўғрисида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ажрим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чиқарилган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кундан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эътиборан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йигирма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кундан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кечиктирмай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судга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юборишга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ҳақли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360363" algn="just">
              <a:buNone/>
            </a:pPr>
            <a:endParaRPr lang="ru-RU" sz="16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360363" algn="just">
              <a:buNone/>
            </a:pPr>
            <a:r>
              <a:rPr lang="ru-RU" sz="16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Тафтиш</a:t>
            </a:r>
            <a:r>
              <a:rPr lang="ru-RU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тартибидаги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(протест)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юзасидан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ёзма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фикр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ишда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иштирок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этувчи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шахс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ёки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унинг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вакили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томонидан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имзоланади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Вакил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томонидан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имзоланган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ёзма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фикрга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унинг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ишни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юритишга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ваколати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борлигини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тасдиқловчи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ишончнома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илова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қилинади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endParaRPr lang="ru-RU" sz="1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B07071-4349-48E7-9111-C25155ED4C1C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5415072"/>
      </p:ext>
    </p:extLst>
  </p:cSld>
  <p:clrMapOvr>
    <a:masterClrMapping/>
  </p:clrMapOvr>
  <p:transition>
    <p:comb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>
                <a:latin typeface="Cambria" panose="02040503050406030204" pitchFamily="18" charset="0"/>
                <a:ea typeface="Cambria" panose="02040503050406030204" pitchFamily="18" charset="0"/>
              </a:rPr>
              <a:t>ТАФТИШ ИНСТАНЦИЯСИДА ИШ ЮРИТИШДАГИ ПРОЦЕССУАЛ ҲУЖЖАТЛАР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6535" y="1358770"/>
            <a:ext cx="8300265" cy="4889630"/>
          </a:xfrm>
        </p:spPr>
        <p:txBody>
          <a:bodyPr/>
          <a:lstStyle/>
          <a:p>
            <a:pPr marL="0" indent="360363" algn="ctr">
              <a:buNone/>
            </a:pPr>
            <a:r>
              <a:rPr lang="ru-RU" sz="1600" b="1" dirty="0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ИШНИ ТАФТИШ ТАРТИБИДА КЎРГАН СУДНИНГ ҚАРОРИ                                                             </a:t>
            </a:r>
            <a:r>
              <a:rPr lang="uz-Cyrl-UZ" sz="1600" b="1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(ИПК </a:t>
            </a:r>
            <a:r>
              <a:rPr lang="ru-RU" sz="1600" b="1" dirty="0" smtClean="0">
                <a:solidFill>
                  <a:srgbClr val="FF0000"/>
                </a:solidFill>
              </a:rPr>
              <a:t>324</a:t>
            </a:r>
            <a:r>
              <a:rPr lang="ru-RU" sz="1600" b="1" baseline="30000" dirty="0" smtClean="0">
                <a:solidFill>
                  <a:srgbClr val="FF0000"/>
                </a:solidFill>
              </a:rPr>
              <a:t>9</a:t>
            </a:r>
            <a:r>
              <a:rPr lang="uz-Cyrl-UZ" sz="1600" b="1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-моддаси)</a:t>
            </a:r>
            <a:endParaRPr lang="ru-RU" sz="1600" b="1" dirty="0" smtClean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360363" algn="just">
              <a:buNone/>
            </a:pPr>
            <a:r>
              <a:rPr lang="ru-RU" sz="16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Тафтиш</a:t>
            </a:r>
            <a:r>
              <a:rPr lang="ru-RU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тартибидаги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протестни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кўриш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натижалари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бўйича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суд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қарор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қабул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қилади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қарор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ишни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кўрган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судьялар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томонидан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имзоланади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360363" algn="just">
              <a:buNone/>
            </a:pP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Ишни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тафтиш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тартибида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кўрган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суднинг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қарорида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қуйидагилар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кўрсатилади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</a:p>
          <a:p>
            <a:pPr marL="0" indent="360363" algn="just">
              <a:buNone/>
            </a:pP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1)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қарорни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қабул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қилган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суднинг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номи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ва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таркиби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, суд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мажлисининг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котиби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0" indent="360363" algn="just">
              <a:buNone/>
            </a:pP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2)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ишнинг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рақами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қарор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қабул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қилинган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сана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ва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жой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0" indent="360363" algn="just">
              <a:buNone/>
            </a:pP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3)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протестни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берган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шахснинг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номи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фамилияси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исми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отасининг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исми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),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унинг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процессуал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ҳолати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0" indent="360363" algn="just">
              <a:buNone/>
            </a:pP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4)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ишда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иштирок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этувчи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шахсларнинг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шунингдек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улар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вакилларининг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ва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суд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процесси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бошқа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иштирокчиларининг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номи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фамилияси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исми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отасининг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исми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);</a:t>
            </a:r>
          </a:p>
          <a:p>
            <a:pPr marL="0" indent="360363" algn="just">
              <a:buNone/>
            </a:pP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5)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қилинаётган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(протест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келтирилаётган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) суд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ҳужжатлари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мазмунининг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қисқача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баёни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0" indent="360363" algn="just">
              <a:buNone/>
            </a:pP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6)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шикоятда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протестда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келтирилган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суд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ҳужжатларининг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қонунийлигини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ва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асослилигини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текшириш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тўғрисида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талаб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билдирилишига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доир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асослар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0" indent="360363" algn="just">
              <a:buNone/>
            </a:pP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7)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(протест)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юзасидан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ёзма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фикрда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баён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қилинган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важлар</a:t>
            </a:r>
            <a:r>
              <a:rPr lang="ru-RU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  <a:endParaRPr lang="ru-RU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B07071-4349-48E7-9111-C25155ED4C1C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7930014"/>
      </p:ext>
    </p:extLst>
  </p:cSld>
  <p:clrMapOvr>
    <a:masterClrMapping/>
  </p:clrMapOvr>
  <p:transition>
    <p:comb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>
                <a:latin typeface="Cambria" panose="02040503050406030204" pitchFamily="18" charset="0"/>
                <a:ea typeface="Cambria" panose="02040503050406030204" pitchFamily="18" charset="0"/>
              </a:rPr>
              <a:t>ТАФТИШ ИНСТАНЦИЯСИДА ИШ ЮРИТИШДАГИ ПРОЦЕССУАЛ ҲУЖЖАТЛАР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6535" y="1358770"/>
            <a:ext cx="8300265" cy="4889630"/>
          </a:xfrm>
        </p:spPr>
        <p:txBody>
          <a:bodyPr/>
          <a:lstStyle/>
          <a:p>
            <a:pPr marL="0" indent="360363" algn="ctr">
              <a:buNone/>
            </a:pPr>
            <a:r>
              <a:rPr lang="ru-RU" sz="1600" b="1" dirty="0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ИШНИ ТАФТИШ ТАРТИБИДА КЎРГАН СУДНИНГ ҚАРОРИ                                                             </a:t>
            </a:r>
            <a:r>
              <a:rPr lang="uz-Cyrl-UZ" sz="1600" b="1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(ИПК </a:t>
            </a:r>
            <a:r>
              <a:rPr lang="ru-RU" sz="1600" b="1" dirty="0" smtClean="0">
                <a:solidFill>
                  <a:srgbClr val="FF0000"/>
                </a:solidFill>
              </a:rPr>
              <a:t>324</a:t>
            </a:r>
            <a:r>
              <a:rPr lang="ru-RU" sz="1600" b="1" baseline="30000" dirty="0" smtClean="0">
                <a:solidFill>
                  <a:srgbClr val="FF0000"/>
                </a:solidFill>
              </a:rPr>
              <a:t>9</a:t>
            </a:r>
            <a:r>
              <a:rPr lang="uz-Cyrl-UZ" sz="1600" b="1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-моддаси)</a:t>
            </a:r>
            <a:endParaRPr lang="ru-RU" sz="1600" b="1" dirty="0" smtClean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360363" algn="just">
              <a:buNone/>
            </a:pPr>
            <a:r>
              <a:rPr lang="ru-RU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8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ишда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иштирок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этувчи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ва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суд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мажлисида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ҳозир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бўлган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шахсларнинг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тушунтиришлари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0" indent="360363" algn="just">
              <a:buNone/>
            </a:pP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9) суд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томонидан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аниқланган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иш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ҳолатлари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0" indent="360363" algn="just">
              <a:buNone/>
            </a:pP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10)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ишни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кўрган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суднинг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ўз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хулосаларига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келишига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сабаб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бўлган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важлар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, суд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амал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қилган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қонунларга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ва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бошқа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норматив-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ҳуқуқий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ҳужжатларга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ҳавола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0" indent="360363" algn="just">
              <a:buNone/>
            </a:pP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11)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протестни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кўриш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натижалари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бўйича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суд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хулосалари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0" indent="360363" algn="just">
              <a:buNone/>
            </a:pP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12)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агар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иш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янгидан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кўриш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учун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юборилаётган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бўлса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, суд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томонидан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бажарилиши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керак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бўлган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ҳаракатлар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360363" algn="just">
              <a:buNone/>
            </a:pP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Ўзбекистон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Республикаси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Олий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суди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Раёсатининг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қарори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Ўзбекистон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Республикаси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Олий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суди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Раёсати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мажлисида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раислик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қилувчи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томонидан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имзоланади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360363" algn="just">
              <a:buNone/>
            </a:pP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Ишни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тафтиш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тартибида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кўрган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суднинг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қарори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қабул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қилинган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кундан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эътиборан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қонуний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кучга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киради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360363" algn="just">
              <a:buNone/>
            </a:pP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Ўзбекистон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Республикаси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Олий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суди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Раёсатининг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қарори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якуний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ҳисобланади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ва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унинг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устидан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қилинмайди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(протест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келтирилмайди</a:t>
            </a:r>
            <a:r>
              <a:rPr lang="ru-RU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).</a:t>
            </a:r>
            <a:endParaRPr lang="ru-RU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B07071-4349-48E7-9111-C25155ED4C1C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105895"/>
      </p:ext>
    </p:extLst>
  </p:cSld>
  <p:clrMapOvr>
    <a:masterClrMapping/>
  </p:clrMapOvr>
  <p:transition>
    <p:comb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>
                <a:latin typeface="Cambria" panose="02040503050406030204" pitchFamily="18" charset="0"/>
                <a:ea typeface="Cambria" panose="02040503050406030204" pitchFamily="18" charset="0"/>
              </a:rPr>
              <a:t>ТАФТИШ ИНСТАНЦИЯСИДА ИШ ЮРИТИШДАГИ ПРОЦЕССУАЛ ҲУЖЖАТЛАР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6535" y="1358770"/>
            <a:ext cx="8300265" cy="4889630"/>
          </a:xfrm>
        </p:spPr>
        <p:txBody>
          <a:bodyPr/>
          <a:lstStyle/>
          <a:p>
            <a:pPr marL="0" indent="360363" algn="ctr">
              <a:buNone/>
            </a:pPr>
            <a:r>
              <a:rPr lang="ru-RU" sz="1600" b="1" dirty="0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ИШНИ ТАФТИШ ТАРТИБИДА КЎРГАН СУДНИНГ ҚАРОРИ                                                             </a:t>
            </a:r>
            <a:r>
              <a:rPr lang="uz-Cyrl-UZ" sz="1600" b="1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(ИПК </a:t>
            </a:r>
            <a:r>
              <a:rPr lang="ru-RU" sz="1600" b="1" dirty="0" smtClean="0">
                <a:solidFill>
                  <a:srgbClr val="FF0000"/>
                </a:solidFill>
              </a:rPr>
              <a:t>324</a:t>
            </a:r>
            <a:r>
              <a:rPr lang="ru-RU" sz="1600" b="1" baseline="30000" dirty="0" smtClean="0">
                <a:solidFill>
                  <a:srgbClr val="FF0000"/>
                </a:solidFill>
              </a:rPr>
              <a:t>9</a:t>
            </a:r>
            <a:r>
              <a:rPr lang="uz-Cyrl-UZ" sz="1600" b="1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-моддаси)</a:t>
            </a:r>
            <a:endParaRPr lang="ru-RU" sz="1600" b="1" dirty="0" smtClean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360363" algn="just">
              <a:buNone/>
            </a:pPr>
            <a:r>
              <a:rPr lang="ru-RU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8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ишда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иштирок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этувчи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ва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суд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мажлисида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ҳозир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бўлган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шахсларнинг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тушунтиришлари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0" indent="360363" algn="just">
              <a:buNone/>
            </a:pP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9) суд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томонидан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аниқланган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иш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ҳолатлари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0" indent="360363" algn="just">
              <a:buNone/>
            </a:pP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10)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ишни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кўрган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суднинг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ўз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хулосаларига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келишига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сабаб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бўлган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важлар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, суд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амал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қилган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қонунларга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ва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бошқа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норматив-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ҳуқуқий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ҳужжатларга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ҳавола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0" indent="360363" algn="just">
              <a:buNone/>
            </a:pP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11)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протестни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кўриш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натижалари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бўйича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суд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хулосалари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0" indent="360363" algn="just">
              <a:buNone/>
            </a:pP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12)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агар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иш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янгидан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кўриш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учун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юборилаётган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бўлса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, суд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томонидан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бажарилиши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керак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бўлган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ҳаракатлар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360363" algn="just">
              <a:buNone/>
            </a:pP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Ўзбекистон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Республикаси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Олий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суди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Раёсатининг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қарори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Ўзбекистон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Республикаси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Олий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суди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Раёсати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мажлисида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раислик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қилувчи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томонидан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имзоланади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360363" algn="just">
              <a:buNone/>
            </a:pP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Ишни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тафтиш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тартибида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кўрган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суднинг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қарори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қабул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қилинган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кундан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эътиборан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қонуний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кучга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киради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360363" algn="just">
              <a:buNone/>
            </a:pP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Ўзбекистон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Республикаси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Олий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суди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Раёсатининг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қарори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якуний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ҳисобланади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ва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унинг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устидан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қилинмайди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(протест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келтирилмайди</a:t>
            </a:r>
            <a:r>
              <a:rPr lang="ru-RU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).</a:t>
            </a:r>
            <a:endParaRPr lang="ru-RU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B07071-4349-48E7-9111-C25155ED4C1C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7250838"/>
      </p:ext>
    </p:extLst>
  </p:cSld>
  <p:clrMapOvr>
    <a:masterClrMapping/>
  </p:clrMapOvr>
  <p:transition>
    <p:comb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5C08A5-128B-4733-A636-3C6D0C28B5C6}" type="slidenum">
              <a:rPr lang="ru-RU" smtClean="0"/>
              <a:pPr/>
              <a:t>2</a:t>
            </a:fld>
            <a:endParaRPr lang="ru-RU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8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Р Е Ж А</a:t>
            </a:r>
            <a:endParaRPr lang="ru-RU" sz="2800" b="1" dirty="0" smtClean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itchFamily="18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6535" y="1403775"/>
            <a:ext cx="8218486" cy="4844625"/>
          </a:xfrm>
        </p:spPr>
        <p:txBody>
          <a:bodyPr/>
          <a:lstStyle/>
          <a:p>
            <a:pPr marL="0" indent="0" algn="just">
              <a:buNone/>
            </a:pPr>
            <a:r>
              <a:rPr lang="ru-RU" sz="1600" dirty="0" smtClean="0"/>
              <a:t>      </a:t>
            </a:r>
          </a:p>
          <a:p>
            <a:pPr marL="0" indent="0" algn="just">
              <a:buNone/>
            </a:pP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smtClean="0">
                <a:latin typeface="Cambria" panose="02040503050406030204" pitchFamily="18" charset="0"/>
                <a:ea typeface="Cambria" panose="02040503050406030204" pitchFamily="18" charset="0"/>
              </a:rPr>
              <a:t>       1. </a:t>
            </a:r>
            <a:r>
              <a:rPr lang="ru-RU" sz="18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Тафтиш</a:t>
            </a:r>
            <a:r>
              <a:rPr lang="ru-RU" sz="18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тартибидаги</a:t>
            </a:r>
            <a:r>
              <a:rPr lang="ru-RU" sz="18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шикоятнинг</a:t>
            </a:r>
            <a:r>
              <a:rPr lang="ru-RU" sz="1800" dirty="0" smtClean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8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протестнинг</a:t>
            </a:r>
            <a:r>
              <a:rPr lang="ru-RU" sz="1800" dirty="0" smtClean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18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мазмуни</a:t>
            </a:r>
            <a:r>
              <a:rPr lang="ru-RU" sz="18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pPr marL="0" indent="360363" algn="just">
              <a:buNone/>
            </a:pPr>
            <a:r>
              <a:rPr lang="ru-RU" sz="1800" dirty="0" smtClean="0">
                <a:latin typeface="Cambria" panose="02040503050406030204" pitchFamily="18" charset="0"/>
                <a:ea typeface="Cambria" panose="02040503050406030204" pitchFamily="18" charset="0"/>
              </a:rPr>
              <a:t>2. </a:t>
            </a:r>
            <a:r>
              <a:rPr lang="ru-RU" sz="18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Тафтиш</a:t>
            </a:r>
            <a:r>
              <a:rPr lang="ru-RU" sz="18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тартибидаги</a:t>
            </a:r>
            <a:r>
              <a:rPr lang="ru-RU" sz="18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шикоятга</a:t>
            </a:r>
            <a:r>
              <a:rPr lang="ru-RU" sz="1800" dirty="0" smtClean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8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протестга</a:t>
            </a:r>
            <a:r>
              <a:rPr lang="ru-RU" sz="1800" dirty="0" smtClean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18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илова</a:t>
            </a:r>
            <a:r>
              <a:rPr lang="ru-RU" sz="18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қилинадиган</a:t>
            </a:r>
            <a:r>
              <a:rPr lang="ru-RU" sz="18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ҳужжатлар</a:t>
            </a:r>
            <a:endParaRPr lang="ru-RU" sz="18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360363" algn="just">
              <a:buNone/>
            </a:pPr>
            <a:r>
              <a:rPr lang="ru-RU" sz="1800" dirty="0" smtClean="0">
                <a:latin typeface="Cambria" panose="02040503050406030204" pitchFamily="18" charset="0"/>
                <a:ea typeface="Cambria" panose="02040503050406030204" pitchFamily="18" charset="0"/>
              </a:rPr>
              <a:t>3. </a:t>
            </a:r>
            <a:r>
              <a:rPr lang="ru-RU" sz="18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Қорақалпоғистон</a:t>
            </a:r>
            <a:r>
              <a:rPr lang="ru-RU" sz="18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Республикаси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суди,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вилоятлар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Тошкент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шаҳар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судлари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томонидан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тафтиш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тартибидаги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шикоятни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протестни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иш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юритишга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қабул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қилиш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тўғрисидаги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ажрим</a:t>
            </a:r>
            <a:endParaRPr lang="ru-RU" sz="1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360363" algn="just">
              <a:buNone/>
            </a:pPr>
            <a:r>
              <a:rPr lang="ru-RU" sz="1800" dirty="0" smtClean="0">
                <a:latin typeface="Cambria" panose="02040503050406030204" pitchFamily="18" charset="0"/>
                <a:ea typeface="Cambria" panose="02040503050406030204" pitchFamily="18" charset="0"/>
              </a:rPr>
              <a:t>4. </a:t>
            </a:r>
            <a:r>
              <a:rPr lang="ru-RU" sz="18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Тафтиш</a:t>
            </a:r>
            <a:r>
              <a:rPr lang="ru-RU" sz="18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тартибидаги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шикоятни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Ўзбекистон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Республикаси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Олий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судининг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Иқтисодий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ишлар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бўйича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судлов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ҳайъатига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кўриб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чиқиш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учун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ўтказишни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рад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этиш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тўғрисидаги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ажрим</a:t>
            </a:r>
            <a:endParaRPr lang="ru-RU" sz="1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360363" algn="just">
              <a:buNone/>
            </a:pPr>
            <a:r>
              <a:rPr lang="ru-RU" sz="1800" dirty="0" smtClean="0">
                <a:latin typeface="Cambria" panose="02040503050406030204" pitchFamily="18" charset="0"/>
                <a:ea typeface="Cambria" panose="02040503050406030204" pitchFamily="18" charset="0"/>
              </a:rPr>
              <a:t>5. </a:t>
            </a:r>
            <a:r>
              <a:rPr lang="ru-RU" sz="18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Тафтиш</a:t>
            </a:r>
            <a:r>
              <a:rPr lang="ru-RU" sz="18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тартибидаги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шикоятни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протестни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иш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юритишга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қабул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қилиш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ва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уни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кўриб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чиқиш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учун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Ўзбекистон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Республикаси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Олий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судининг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Иқтисодий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ишлар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бўйича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судлов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ҳайъатига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ўтказиш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тўғрисидаги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ажрим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endParaRPr lang="ru-RU" sz="18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360363" algn="just">
              <a:buNone/>
            </a:pPr>
            <a:r>
              <a:rPr lang="ru-RU" sz="1800" dirty="0" smtClean="0">
                <a:latin typeface="Cambria" panose="02040503050406030204" pitchFamily="18" charset="0"/>
                <a:ea typeface="Cambria" panose="02040503050406030204" pitchFamily="18" charset="0"/>
              </a:rPr>
              <a:t>6. </a:t>
            </a:r>
            <a:r>
              <a:rPr lang="ru-RU" sz="18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Тафтиш</a:t>
            </a:r>
            <a:r>
              <a:rPr lang="ru-RU" sz="18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тартибидаги</a:t>
            </a:r>
            <a:r>
              <a:rPr lang="ru-RU" sz="18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шикоят</a:t>
            </a:r>
            <a:r>
              <a:rPr lang="ru-RU" sz="1800" dirty="0" smtClean="0">
                <a:latin typeface="Cambria" panose="02040503050406030204" pitchFamily="18" charset="0"/>
                <a:ea typeface="Cambria" panose="02040503050406030204" pitchFamily="18" charset="0"/>
              </a:rPr>
              <a:t> (протест) </a:t>
            </a:r>
            <a:r>
              <a:rPr lang="ru-RU" sz="18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юзасидан</a:t>
            </a:r>
            <a:r>
              <a:rPr lang="ru-RU" sz="18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ёзма</a:t>
            </a:r>
            <a:r>
              <a:rPr lang="ru-RU" sz="18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фикр</a:t>
            </a:r>
            <a:r>
              <a:rPr lang="ru-RU" sz="1800" dirty="0" smtClean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360363" algn="just">
              <a:buNone/>
            </a:pPr>
            <a:r>
              <a:rPr lang="ru-RU" sz="1800" dirty="0" smtClean="0">
                <a:latin typeface="Cambria" panose="02040503050406030204" pitchFamily="18" charset="0"/>
                <a:ea typeface="Cambria" panose="02040503050406030204" pitchFamily="18" charset="0"/>
              </a:rPr>
              <a:t>7. </a:t>
            </a:r>
            <a:r>
              <a:rPr lang="ru-RU" sz="18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Ишни</a:t>
            </a:r>
            <a:r>
              <a:rPr lang="ru-RU" sz="18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тафтиш</a:t>
            </a:r>
            <a:r>
              <a:rPr lang="ru-RU" sz="18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тартибида</a:t>
            </a:r>
            <a:r>
              <a:rPr lang="ru-RU" sz="18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кўрган</a:t>
            </a:r>
            <a:r>
              <a:rPr lang="ru-RU" sz="18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суднинг</a:t>
            </a:r>
            <a:r>
              <a:rPr lang="ru-RU" sz="18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қарори</a:t>
            </a:r>
            <a:endParaRPr lang="ru-RU" sz="1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>
                <a:latin typeface="Cambria" panose="02040503050406030204" pitchFamily="18" charset="0"/>
                <a:ea typeface="Cambria" panose="02040503050406030204" pitchFamily="18" charset="0"/>
              </a:rPr>
              <a:t>ТАФТИШ ИНСТАНЦИЯСИДА ИШ ЮРИТИШДАГИ ПРОЦЕССУАЛ ҲУЖЖАТЛАР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6535" y="1358769"/>
            <a:ext cx="8300265" cy="4995555"/>
          </a:xfrm>
        </p:spPr>
        <p:txBody>
          <a:bodyPr/>
          <a:lstStyle/>
          <a:p>
            <a:pPr marL="0" indent="360363" algn="ctr">
              <a:buNone/>
            </a:pPr>
            <a:r>
              <a:rPr lang="ru-RU" sz="1800" b="1" dirty="0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ТАФТИШ ТАРТИБИДАГИ ШИКОЯТНИНГ (ПРОТЕСТНИНГ) МАЗМУНИ </a:t>
            </a:r>
            <a:r>
              <a:rPr lang="ru-RU" sz="1600" b="1" dirty="0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                              </a:t>
            </a:r>
            <a:r>
              <a:rPr lang="ru-RU" sz="1600" b="1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(ИПК 311-моддаси)</a:t>
            </a:r>
          </a:p>
          <a:p>
            <a:pPr marL="0" indent="360363" algn="just">
              <a:buNone/>
            </a:pPr>
            <a:r>
              <a:rPr lang="ru-RU" sz="18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Тафтиш</a:t>
            </a:r>
            <a:r>
              <a:rPr lang="ru-RU" sz="18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тартибидаги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шикоятда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протестда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қуйидагилар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кўрсатилиши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керак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</a:p>
          <a:p>
            <a:pPr marL="0" indent="360363" algn="just">
              <a:buNone/>
            </a:pP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1)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(протест)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йўлланаётган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суднинг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номи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0" indent="360363" algn="just">
              <a:buNone/>
            </a:pP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2)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(протест)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бераётган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шахснинг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номи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фамилияси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исми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отасининг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исми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),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унинг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ишдаги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процессуал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ҳолати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0" indent="360363" algn="just">
              <a:buNone/>
            </a:pP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3)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устидан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(протест)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берилаётган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ҳал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қилув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қарорини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қарорни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қабул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қилган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суднинг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номи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0" indent="360363" algn="just">
              <a:buNone/>
            </a:pP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4)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ишнинг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рақами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ҳал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қилув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қарори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қабул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қилинган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сана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ва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низо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предмети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0" indent="360363" algn="just">
              <a:buNone/>
            </a:pP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5)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(протест)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бераётган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шахснинг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талаблари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ва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шахс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қонунларга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ёки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бошқа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норматив-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ҳуқуқий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ҳужжатларга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иш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ҳолатларига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ҳамда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далилларга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ҳавола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қилинган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ҳолда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суд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ҳужжатини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нотўғри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деб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ҳисоблаш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учун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келтирган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асослар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0" indent="360363" algn="just">
              <a:buNone/>
            </a:pP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6)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шикоятга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протестга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илова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қилинаётган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ҳужжатлар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рўйхати</a:t>
            </a:r>
            <a:r>
              <a:rPr lang="ru-RU" sz="1800" dirty="0" smtClean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endParaRPr lang="ru-RU" sz="1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B07071-4349-48E7-9111-C25155ED4C1C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  <p:transition>
    <p:comb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>
                <a:latin typeface="Cambria" panose="02040503050406030204" pitchFamily="18" charset="0"/>
                <a:ea typeface="Cambria" panose="02040503050406030204" pitchFamily="18" charset="0"/>
              </a:rPr>
              <a:t>ТАФТИШ ИНСТАНЦИЯСИДА ИШ ЮРИТИШДАГИ ПРОЦЕССУАЛ ҲУЖЖАТЛАР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6535" y="1358770"/>
            <a:ext cx="8300265" cy="4661030"/>
          </a:xfrm>
        </p:spPr>
        <p:txBody>
          <a:bodyPr/>
          <a:lstStyle/>
          <a:p>
            <a:pPr marL="0" indent="360363" algn="just">
              <a:buNone/>
            </a:pPr>
            <a:r>
              <a:rPr lang="ru-RU" sz="1600" b="1" dirty="0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ТАФТИШ ТАРТИБИДАГИ ШИКОЯТНИНГ (ПРОТЕСТНИНГ) МАЗМУНИ</a:t>
            </a:r>
          </a:p>
          <a:p>
            <a:pPr marL="0" indent="360363">
              <a:buNone/>
            </a:pPr>
            <a:endParaRPr lang="ru-RU" sz="16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360363" algn="just">
              <a:buNone/>
            </a:pPr>
            <a:r>
              <a:rPr lang="ru-RU" sz="18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Тафтиш</a:t>
            </a:r>
            <a:r>
              <a:rPr lang="ru-RU" sz="18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тартибидаги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шикоятда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протестда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уни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бераётган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шахснинг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ёки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унинг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вакилининг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телефонлари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факслари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рақамлари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, электрон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манзили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кўрсатилиши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мумкин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360363" algn="just">
              <a:buNone/>
            </a:pP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Ишда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иштирок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этмаган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шахснинг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тафтиш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тартибидаги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шикоятида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қонуний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кучга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кирган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суд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билан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мазкур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шахснинг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қандай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ҳуқуқлари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эркинликлари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ёки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қонуний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манфаатлари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бузилганлиги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кўрсатилиши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керак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360363" algn="just">
              <a:buNone/>
            </a:pP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Тафтиш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тартибидаги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шикоятни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бераётган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шахс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ёки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унинг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вакили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томонидан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имзоланиши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керак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. Протест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протестни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келтирган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мансабдор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шахс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томонидан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имзоланган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бўлиши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керак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B07071-4349-48E7-9111-C25155ED4C1C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7166793"/>
      </p:ext>
    </p:extLst>
  </p:cSld>
  <p:clrMapOvr>
    <a:masterClrMapping/>
  </p:clrMapOvr>
  <p:transition>
    <p:comb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>
                <a:latin typeface="Cambria" panose="02040503050406030204" pitchFamily="18" charset="0"/>
                <a:ea typeface="Cambria" panose="02040503050406030204" pitchFamily="18" charset="0"/>
              </a:rPr>
              <a:t>ТАФТИШ ИНСТАНЦИЯСИДА ИШ ЮРИТИШДАГИ ПРОЦЕССУАЛ ҲУЖЖАТЛАР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6535" y="1358770"/>
            <a:ext cx="8300265" cy="4889630"/>
          </a:xfrm>
        </p:spPr>
        <p:txBody>
          <a:bodyPr/>
          <a:lstStyle/>
          <a:p>
            <a:pPr marL="0" indent="360363" algn="ctr">
              <a:buNone/>
            </a:pPr>
            <a:endParaRPr lang="ru-RU" sz="1500" b="1" dirty="0" smtClean="0">
              <a:solidFill>
                <a:srgbClr val="0000FF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360363" algn="ctr">
              <a:buNone/>
            </a:pPr>
            <a:r>
              <a:rPr lang="ru-RU" sz="1800" b="1" dirty="0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ТАФТИШ ТАРТИБИДАГИ ШИКОЯТГА (ПРОТЕСТГА) ИЛОВА ҚИЛИНАДИГАН ҲУЖЖАТЛАР</a:t>
            </a:r>
          </a:p>
          <a:p>
            <a:pPr marL="0" indent="360363" algn="ctr">
              <a:buNone/>
            </a:pPr>
            <a:r>
              <a:rPr lang="uz-Cyrl-UZ" sz="1600" b="1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(ИПК 313-моддаси)</a:t>
            </a:r>
            <a:endParaRPr lang="ru-RU" sz="1600" b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360363" algn="just">
              <a:buNone/>
            </a:pPr>
            <a:r>
              <a:rPr lang="ru-RU" sz="1800" b="1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Тафтиш</a:t>
            </a:r>
            <a:r>
              <a:rPr lang="ru-RU" sz="18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b="1" dirty="0" err="1">
                <a:latin typeface="Cambria" panose="02040503050406030204" pitchFamily="18" charset="0"/>
                <a:ea typeface="Cambria" panose="02040503050406030204" pitchFamily="18" charset="0"/>
              </a:rPr>
              <a:t>тартибидаги</a:t>
            </a:r>
            <a:r>
              <a:rPr lang="ru-RU" sz="1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b="1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шикоятга</a:t>
            </a:r>
            <a:r>
              <a:rPr lang="ru-RU" sz="1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b="1" dirty="0" err="1">
                <a:latin typeface="Cambria" panose="02040503050406030204" pitchFamily="18" charset="0"/>
                <a:ea typeface="Cambria" panose="02040503050406030204" pitchFamily="18" charset="0"/>
              </a:rPr>
              <a:t>қуйидагилар</a:t>
            </a:r>
            <a:r>
              <a:rPr lang="ru-RU" sz="1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b="1" dirty="0" err="1">
                <a:latin typeface="Cambria" panose="02040503050406030204" pitchFamily="18" charset="0"/>
                <a:ea typeface="Cambria" panose="02040503050406030204" pitchFamily="18" charset="0"/>
              </a:rPr>
              <a:t>илова</a:t>
            </a:r>
            <a:r>
              <a:rPr lang="ru-RU" sz="1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b="1" dirty="0" err="1">
                <a:latin typeface="Cambria" panose="02040503050406030204" pitchFamily="18" charset="0"/>
                <a:ea typeface="Cambria" panose="02040503050406030204" pitchFamily="18" charset="0"/>
              </a:rPr>
              <a:t>қилинади</a:t>
            </a:r>
            <a:r>
              <a:rPr lang="ru-RU" sz="1800" b="1" dirty="0"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</a:p>
          <a:p>
            <a:pPr marL="0" indent="360363" algn="just">
              <a:buNone/>
            </a:pP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1)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давлат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божи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ва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почта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харажатлари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тўланганлигини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тасдиқловчи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ҳужжатлар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0" indent="360363" algn="just">
              <a:buNone/>
            </a:pP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2)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ишда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иштирок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этувчи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бошқа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шахсларга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тафтиш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тартибидаги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шикоятнинг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ва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унга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илова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қилинган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ушбу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шахсларда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мавжуд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бўлмаган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ҳужжатларнинг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кўчирма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нусхалари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юборилганлигини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ёки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топширилганлигини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тасдиқловчи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0" indent="360363" algn="just">
              <a:buNone/>
            </a:pP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3)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тафтиш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тартибидаги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вакил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томонидан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имзоланган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тақдирда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унинг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имзолашга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бўлган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ваколатини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тасдиқловчи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endParaRPr lang="ru-RU" sz="1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B07071-4349-48E7-9111-C25155ED4C1C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7569044"/>
      </p:ext>
    </p:extLst>
  </p:cSld>
  <p:clrMapOvr>
    <a:masterClrMapping/>
  </p:clrMapOvr>
  <p:transition>
    <p:comb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>
                <a:latin typeface="Cambria" panose="02040503050406030204" pitchFamily="18" charset="0"/>
                <a:ea typeface="Cambria" panose="02040503050406030204" pitchFamily="18" charset="0"/>
              </a:rPr>
              <a:t>ТАФТИШ ИНСТАНЦИЯСИДА ИШ ЮРИТИШДАГИ ПРОЦЕССУАЛ ҲУЖЖАТЛАР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6535" y="1358770"/>
            <a:ext cx="8300265" cy="4889630"/>
          </a:xfrm>
        </p:spPr>
        <p:txBody>
          <a:bodyPr/>
          <a:lstStyle/>
          <a:p>
            <a:pPr marL="0" indent="360363" algn="ctr">
              <a:buNone/>
            </a:pPr>
            <a:endParaRPr lang="ru-RU" sz="1500" b="1" dirty="0" smtClean="0">
              <a:solidFill>
                <a:srgbClr val="0000FF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360363" algn="ctr">
              <a:buNone/>
            </a:pPr>
            <a:r>
              <a:rPr lang="ru-RU" sz="1800" b="1" dirty="0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ТАФТИШ ТАРТИБИДАГИ ШИКОЯТГА (ПРОТЕСТГА) ИЛОВА ҚИЛИНАДИГАН ҲУЖЖАТЛАР</a:t>
            </a:r>
          </a:p>
          <a:p>
            <a:pPr marL="0" indent="360363" algn="ctr">
              <a:buNone/>
            </a:pPr>
            <a:r>
              <a:rPr lang="uz-Cyrl-UZ" sz="1600" b="1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(ИПК 313-моддаси)</a:t>
            </a:r>
            <a:endParaRPr lang="ru-RU" sz="1600" b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360363" algn="just">
              <a:buNone/>
            </a:pPr>
            <a:r>
              <a:rPr lang="ru-RU" sz="1800" b="1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Тафтиш</a:t>
            </a:r>
            <a:r>
              <a:rPr lang="ru-RU" sz="18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b="1" dirty="0" err="1">
                <a:latin typeface="Cambria" panose="02040503050406030204" pitchFamily="18" charset="0"/>
                <a:ea typeface="Cambria" panose="02040503050406030204" pitchFamily="18" charset="0"/>
              </a:rPr>
              <a:t>тартибидаги</a:t>
            </a:r>
            <a:r>
              <a:rPr lang="ru-RU" sz="1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b="1" dirty="0" err="1">
                <a:latin typeface="Cambria" panose="02040503050406030204" pitchFamily="18" charset="0"/>
                <a:ea typeface="Cambria" panose="02040503050406030204" pitchFamily="18" charset="0"/>
              </a:rPr>
              <a:t>протестга</a:t>
            </a:r>
            <a:r>
              <a:rPr lang="ru-RU" sz="1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b="1" dirty="0" err="1">
                <a:latin typeface="Cambria" panose="02040503050406030204" pitchFamily="18" charset="0"/>
                <a:ea typeface="Cambria" panose="02040503050406030204" pitchFamily="18" charset="0"/>
              </a:rPr>
              <a:t>қуйидагилар</a:t>
            </a:r>
            <a:r>
              <a:rPr lang="ru-RU" sz="1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b="1" dirty="0" err="1">
                <a:latin typeface="Cambria" panose="02040503050406030204" pitchFamily="18" charset="0"/>
                <a:ea typeface="Cambria" panose="02040503050406030204" pitchFamily="18" charset="0"/>
              </a:rPr>
              <a:t>илова</a:t>
            </a:r>
            <a:r>
              <a:rPr lang="ru-RU" sz="1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b="1" dirty="0" err="1">
                <a:latin typeface="Cambria" panose="02040503050406030204" pitchFamily="18" charset="0"/>
                <a:ea typeface="Cambria" panose="02040503050406030204" pitchFamily="18" charset="0"/>
              </a:rPr>
              <a:t>қилинади</a:t>
            </a:r>
            <a:r>
              <a:rPr lang="ru-RU" sz="1800" b="1" dirty="0"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</a:p>
          <a:p>
            <a:pPr marL="0" indent="360363" algn="just">
              <a:buNone/>
            </a:pPr>
            <a:r>
              <a:rPr lang="ru-RU" sz="18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ишда</a:t>
            </a:r>
            <a:r>
              <a:rPr lang="ru-RU" sz="18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иштирок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этувчи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бошқа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шахсларга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протест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ва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унга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илова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қилинган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ушбу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шахсларда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мавжуд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бўлмаган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ҳужжатларнинг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кўчирма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нусхалари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юборилганлигини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ёки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топширилганлигини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тасдиқловчи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endParaRPr lang="ru-RU" sz="18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360363" algn="just">
              <a:buNone/>
            </a:pPr>
            <a:r>
              <a:rPr lang="ru-RU" sz="1800" dirty="0" smtClean="0">
                <a:latin typeface="Cambria" panose="02040503050406030204" pitchFamily="18" charset="0"/>
                <a:ea typeface="Cambria" panose="02040503050406030204" pitchFamily="18" charset="0"/>
              </a:rPr>
              <a:t>прокурор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иштирокисиз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кўрилган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иш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бўйича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ишда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иштирок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этувчи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шахслар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ишда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иштирок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этишга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жалб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қилинмаган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аммо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ҳуқуқлари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ва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мажбуриятлари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тўғрисида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суд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ҳал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қилув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қарори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қабул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қилган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шахсларнинг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мурожаати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кўчирма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нусхалари</a:t>
            </a:r>
            <a:r>
              <a:rPr lang="ru-RU" sz="1800" dirty="0" smtClean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бундан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қонунда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прокурорнинг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иштирок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этиши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назарда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тутилган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бўлиб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бироқ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у суд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муҳокамасининг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вақти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ва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жойи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тўғрисида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тегишли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тарзда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хабардор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қилинмасдан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кўрилган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ишлар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мустасно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endParaRPr lang="ru-RU" sz="1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B07071-4349-48E7-9111-C25155ED4C1C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7603452"/>
      </p:ext>
    </p:extLst>
  </p:cSld>
  <p:clrMapOvr>
    <a:masterClrMapping/>
  </p:clrMapOvr>
  <p:transition>
    <p:comb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>
                <a:latin typeface="Cambria" panose="02040503050406030204" pitchFamily="18" charset="0"/>
                <a:ea typeface="Cambria" panose="02040503050406030204" pitchFamily="18" charset="0"/>
              </a:rPr>
              <a:t>ТАФТИШ ИНСТАНЦИЯСИДА ИШ ЮРИТИШДАГИ ПРОЦЕССУАЛ ҲУЖЖАТЛАР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6535" y="1358770"/>
            <a:ext cx="8300265" cy="4889630"/>
          </a:xfrm>
        </p:spPr>
        <p:txBody>
          <a:bodyPr/>
          <a:lstStyle/>
          <a:p>
            <a:pPr marL="0" indent="360363" algn="ctr">
              <a:buNone/>
            </a:pPr>
            <a:r>
              <a:rPr lang="ru-RU" sz="1800" b="1" dirty="0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ТАФТИШ ТАРТИБИДАГИ ШИКОЯТГА (ПРОТЕСТГА) ИЛОВА ҚИЛИНАДИГАН ҲУЖЖАТЛАР</a:t>
            </a:r>
          </a:p>
          <a:p>
            <a:pPr marL="0" indent="360363" algn="ctr">
              <a:buNone/>
            </a:pPr>
            <a:r>
              <a:rPr lang="uz-Cyrl-UZ" sz="1600" b="1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(ИПК 313-моддаси)</a:t>
            </a:r>
            <a:endParaRPr lang="ru-RU" sz="1600" b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360363" algn="just">
              <a:buNone/>
            </a:pPr>
            <a:r>
              <a:rPr lang="ru-RU" sz="1800" dirty="0" smtClean="0">
                <a:latin typeface="Cambria" panose="02040503050406030204" pitchFamily="18" charset="0"/>
                <a:ea typeface="Cambria" panose="02040503050406030204" pitchFamily="18" charset="0"/>
              </a:rPr>
              <a:t>Апелляция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ёки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кассация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шикоятини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протестини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қабул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қилишни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рад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этиш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ёхуд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апелляция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ёки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кассация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шикоятини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протестини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қайтариш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тўғрисидаги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ажрим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устидан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берилган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тафтиш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тартибидаги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шикоятга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протестга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қабул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қилиниши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рад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этилган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ёки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қайтарилган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(протест)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ва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уни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судга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тақдим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этишда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унга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илова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қилинган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ҳужжатлар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ҳам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b="1" dirty="0" err="1">
                <a:latin typeface="Cambria" panose="02040503050406030204" pitchFamily="18" charset="0"/>
                <a:ea typeface="Cambria" panose="02040503050406030204" pitchFamily="18" charset="0"/>
              </a:rPr>
              <a:t>илова</a:t>
            </a:r>
            <a:r>
              <a:rPr lang="ru-RU" sz="1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b="1" dirty="0" err="1">
                <a:latin typeface="Cambria" panose="02040503050406030204" pitchFamily="18" charset="0"/>
                <a:ea typeface="Cambria" panose="02040503050406030204" pitchFamily="18" charset="0"/>
              </a:rPr>
              <a:t>қилиниши</a:t>
            </a:r>
            <a:r>
              <a:rPr lang="ru-RU" sz="1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b="1" dirty="0" err="1">
                <a:latin typeface="Cambria" panose="02040503050406030204" pitchFamily="18" charset="0"/>
                <a:ea typeface="Cambria" panose="02040503050406030204" pitchFamily="18" charset="0"/>
              </a:rPr>
              <a:t>керак</a:t>
            </a:r>
            <a:r>
              <a:rPr lang="ru-RU" sz="1800" b="1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360363" algn="just">
              <a:buNone/>
            </a:pP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Қорақалпоғистон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Республикаси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судининг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вилоятлар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ва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Тошкент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шаҳар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судларининг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тафтиш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тартибидаги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шикоятни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протестни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қабул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қилишни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рад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этиш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ёки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қайтариш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тўғрисидаги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ажрими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устидан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Ўзбекистон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Республикаси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Олий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судининг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Иқтисодий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ишлар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бўйича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судлов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ҳайъатига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берилган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тафтиш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тартибидаги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шикоятга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протестга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қабул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қилиниши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рад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этилган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ёки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қайтарилган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(протест)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ҳамда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уни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судга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тақдим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этишда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унга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илова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қилинган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ҳужжатлар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ҳам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b="1" dirty="0" err="1">
                <a:latin typeface="Cambria" panose="02040503050406030204" pitchFamily="18" charset="0"/>
                <a:ea typeface="Cambria" panose="02040503050406030204" pitchFamily="18" charset="0"/>
              </a:rPr>
              <a:t>илова</a:t>
            </a:r>
            <a:r>
              <a:rPr lang="ru-RU" sz="1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b="1" dirty="0" err="1">
                <a:latin typeface="Cambria" panose="02040503050406030204" pitchFamily="18" charset="0"/>
                <a:ea typeface="Cambria" panose="02040503050406030204" pitchFamily="18" charset="0"/>
              </a:rPr>
              <a:t>қилиниши</a:t>
            </a:r>
            <a:r>
              <a:rPr lang="ru-RU" sz="1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b="1" dirty="0" err="1">
                <a:latin typeface="Cambria" panose="02040503050406030204" pitchFamily="18" charset="0"/>
                <a:ea typeface="Cambria" panose="02040503050406030204" pitchFamily="18" charset="0"/>
              </a:rPr>
              <a:t>керак</a:t>
            </a:r>
            <a:r>
              <a:rPr lang="ru-RU" sz="18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endParaRPr lang="ru-RU" sz="18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B07071-4349-48E7-9111-C25155ED4C1C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4815082"/>
      </p:ext>
    </p:extLst>
  </p:cSld>
  <p:clrMapOvr>
    <a:masterClrMapping/>
  </p:clrMapOvr>
  <p:transition>
    <p:comb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>
                <a:latin typeface="Cambria" panose="02040503050406030204" pitchFamily="18" charset="0"/>
                <a:ea typeface="Cambria" panose="02040503050406030204" pitchFamily="18" charset="0"/>
              </a:rPr>
              <a:t>ТАФТИШ ИНСТАНЦИЯСИДА ИШ ЮРИТИШДАГИ ПРОЦЕССУАЛ ҲУЖЖАТЛАР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6535" y="1358770"/>
            <a:ext cx="8300265" cy="4889630"/>
          </a:xfrm>
        </p:spPr>
        <p:txBody>
          <a:bodyPr/>
          <a:lstStyle/>
          <a:p>
            <a:pPr marL="0" indent="360363" algn="ctr">
              <a:buNone/>
            </a:pPr>
            <a:r>
              <a:rPr lang="ru-RU" sz="1800" b="1" dirty="0" err="1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Қорақалпоғистон</a:t>
            </a:r>
            <a:r>
              <a:rPr lang="ru-RU" sz="1800" b="1" dirty="0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Республикаси</a:t>
            </a:r>
            <a:r>
              <a:rPr lang="ru-RU" sz="18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суди, </a:t>
            </a:r>
            <a:r>
              <a:rPr lang="ru-RU" sz="18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вилоятлар</a:t>
            </a:r>
            <a:r>
              <a:rPr lang="ru-RU" sz="18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8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Тошкент</a:t>
            </a:r>
            <a:r>
              <a:rPr lang="ru-RU" sz="18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шаҳар</a:t>
            </a:r>
            <a:r>
              <a:rPr lang="ru-RU" sz="18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судлари</a:t>
            </a:r>
            <a:r>
              <a:rPr lang="ru-RU" sz="18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томонидан</a:t>
            </a:r>
            <a:r>
              <a:rPr lang="ru-RU" sz="18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тафтиш</a:t>
            </a:r>
            <a:r>
              <a:rPr lang="ru-RU" sz="18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тартибидаги</a:t>
            </a:r>
            <a:r>
              <a:rPr lang="ru-RU" sz="18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шикоятни</a:t>
            </a:r>
            <a:r>
              <a:rPr lang="ru-RU" sz="18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8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протестни</a:t>
            </a:r>
            <a:r>
              <a:rPr lang="ru-RU" sz="18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18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иш</a:t>
            </a:r>
            <a:r>
              <a:rPr lang="ru-RU" sz="18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юритишга</a:t>
            </a:r>
            <a:r>
              <a:rPr lang="ru-RU" sz="18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қабул</a:t>
            </a:r>
            <a:r>
              <a:rPr lang="ru-RU" sz="18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b="1" dirty="0" err="1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қилиш</a:t>
            </a:r>
            <a:r>
              <a:rPr lang="ru-RU" sz="1800" b="1" dirty="0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b="1" dirty="0" err="1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тўғрисидаги</a:t>
            </a:r>
            <a:r>
              <a:rPr lang="ru-RU" sz="1800" b="1" dirty="0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b="1" dirty="0" err="1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ажрим</a:t>
            </a:r>
            <a:endParaRPr lang="ru-RU" sz="1800" b="1" dirty="0">
              <a:solidFill>
                <a:srgbClr val="0000FF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360363" algn="ctr">
              <a:buNone/>
            </a:pPr>
            <a:r>
              <a:rPr lang="uz-Cyrl-UZ" sz="1600" b="1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(ИПК 315-моддаси)</a:t>
            </a:r>
            <a:endParaRPr lang="ru-RU" sz="1600" b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360363" algn="just">
              <a:buNone/>
            </a:pPr>
            <a:r>
              <a:rPr lang="ru-RU" sz="1800" b="1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Тафтиш</a:t>
            </a:r>
            <a:r>
              <a:rPr lang="ru-RU" sz="18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b="1" dirty="0" err="1">
                <a:latin typeface="Cambria" panose="02040503050406030204" pitchFamily="18" charset="0"/>
                <a:ea typeface="Cambria" panose="02040503050406030204" pitchFamily="18" charset="0"/>
              </a:rPr>
              <a:t>тартибидаги</a:t>
            </a:r>
            <a:r>
              <a:rPr lang="ru-RU" sz="1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b="1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шикоятни</a:t>
            </a:r>
            <a:r>
              <a:rPr lang="ru-RU" sz="1800" b="1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800" b="1" dirty="0" err="1">
                <a:latin typeface="Cambria" panose="02040503050406030204" pitchFamily="18" charset="0"/>
                <a:ea typeface="Cambria" panose="02040503050406030204" pitchFamily="18" charset="0"/>
              </a:rPr>
              <a:t>протестни</a:t>
            </a:r>
            <a:r>
              <a:rPr lang="ru-RU" sz="1800" b="1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1800" b="1" dirty="0" err="1">
                <a:latin typeface="Cambria" panose="02040503050406030204" pitchFamily="18" charset="0"/>
                <a:ea typeface="Cambria" panose="02040503050406030204" pitchFamily="18" charset="0"/>
              </a:rPr>
              <a:t>иш</a:t>
            </a:r>
            <a:r>
              <a:rPr lang="ru-RU" sz="1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b="1" dirty="0" err="1">
                <a:latin typeface="Cambria" panose="02040503050406030204" pitchFamily="18" charset="0"/>
                <a:ea typeface="Cambria" panose="02040503050406030204" pitchFamily="18" charset="0"/>
              </a:rPr>
              <a:t>юритишга</a:t>
            </a:r>
            <a:r>
              <a:rPr lang="ru-RU" sz="1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b="1" dirty="0" err="1">
                <a:latin typeface="Cambria" panose="02040503050406030204" pitchFamily="18" charset="0"/>
                <a:ea typeface="Cambria" panose="02040503050406030204" pitchFamily="18" charset="0"/>
              </a:rPr>
              <a:t>қабул</a:t>
            </a:r>
            <a:r>
              <a:rPr lang="ru-RU" sz="1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b="1" dirty="0" err="1">
                <a:latin typeface="Cambria" panose="02040503050406030204" pitchFamily="18" charset="0"/>
                <a:ea typeface="Cambria" panose="02040503050406030204" pitchFamily="18" charset="0"/>
              </a:rPr>
              <a:t>қилиш</a:t>
            </a:r>
            <a:r>
              <a:rPr lang="ru-RU" sz="1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b="1" dirty="0" err="1">
                <a:latin typeface="Cambria" panose="02040503050406030204" pitchFamily="18" charset="0"/>
                <a:ea typeface="Cambria" panose="02040503050406030204" pitchFamily="18" charset="0"/>
              </a:rPr>
              <a:t>тўғрисидаги</a:t>
            </a:r>
            <a:r>
              <a:rPr lang="ru-RU" sz="1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b="1" dirty="0" err="1">
                <a:latin typeface="Cambria" panose="02040503050406030204" pitchFamily="18" charset="0"/>
                <a:ea typeface="Cambria" panose="02040503050406030204" pitchFamily="18" charset="0"/>
              </a:rPr>
              <a:t>ажримда</a:t>
            </a:r>
            <a:r>
              <a:rPr lang="ru-RU" sz="1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b="1" dirty="0" err="1">
                <a:latin typeface="Cambria" panose="02040503050406030204" pitchFamily="18" charset="0"/>
                <a:ea typeface="Cambria" panose="02040503050406030204" pitchFamily="18" charset="0"/>
              </a:rPr>
              <a:t>қуйидагилар</a:t>
            </a:r>
            <a:r>
              <a:rPr lang="ru-RU" sz="1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b="1" dirty="0" err="1">
                <a:latin typeface="Cambria" panose="02040503050406030204" pitchFamily="18" charset="0"/>
                <a:ea typeface="Cambria" panose="02040503050406030204" pitchFamily="18" charset="0"/>
              </a:rPr>
              <a:t>кўрсатилиши</a:t>
            </a:r>
            <a:r>
              <a:rPr lang="ru-RU" sz="1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b="1" dirty="0" err="1">
                <a:latin typeface="Cambria" panose="02040503050406030204" pitchFamily="18" charset="0"/>
                <a:ea typeface="Cambria" panose="02040503050406030204" pitchFamily="18" charset="0"/>
              </a:rPr>
              <a:t>керак</a:t>
            </a:r>
            <a:r>
              <a:rPr lang="ru-RU" sz="1800" b="1" dirty="0"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</a:p>
          <a:p>
            <a:pPr marL="0" indent="360363" algn="just">
              <a:buNone/>
            </a:pP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1)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ажрим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чиқарилган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сана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ва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жой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0" indent="360363" algn="just">
              <a:buNone/>
            </a:pP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2)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ажрим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чиқарган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судьянинг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фамилияси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исми-шарифининг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бош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ҳарфлари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0" indent="360363" algn="just">
              <a:buNone/>
            </a:pP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3)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шикоятни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протестни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берган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шахснинг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номи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фамилияси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исми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отасининг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исми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);</a:t>
            </a:r>
          </a:p>
          <a:p>
            <a:pPr marL="0" indent="360363" algn="just">
              <a:buNone/>
            </a:pP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4)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устидан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қилинаётган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(протест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келтирилаётган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) суд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ҳужжатлари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0" indent="360363" algn="just">
              <a:buNone/>
            </a:pP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5) суд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мажлисини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ўтказиш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вақти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ва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жойи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endParaRPr lang="ru-RU" sz="18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B07071-4349-48E7-9111-C25155ED4C1C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99285"/>
      </p:ext>
    </p:extLst>
  </p:cSld>
  <p:clrMapOvr>
    <a:masterClrMapping/>
  </p:clrMapOvr>
  <p:transition>
    <p:comb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>
                <a:latin typeface="Cambria" panose="02040503050406030204" pitchFamily="18" charset="0"/>
                <a:ea typeface="Cambria" panose="02040503050406030204" pitchFamily="18" charset="0"/>
              </a:rPr>
              <a:t>ТАФТИШ ИНСТАНЦИЯСИДА ИШ ЮРИТИШДАГИ ПРОЦЕССУАЛ ҲУЖЖАТЛАР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6535" y="1358770"/>
            <a:ext cx="8300265" cy="4889630"/>
          </a:xfrm>
        </p:spPr>
        <p:txBody>
          <a:bodyPr/>
          <a:lstStyle/>
          <a:p>
            <a:pPr marL="0" indent="360363" algn="ctr">
              <a:buNone/>
            </a:pPr>
            <a:r>
              <a:rPr lang="ru-RU" sz="1800" b="1" dirty="0" err="1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Тафтиш</a:t>
            </a:r>
            <a:r>
              <a:rPr lang="ru-RU" sz="1800" b="1" dirty="0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тартибидаги</a:t>
            </a:r>
            <a:r>
              <a:rPr lang="ru-RU" sz="18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шикоятни</a:t>
            </a:r>
            <a:r>
              <a:rPr lang="ru-RU" sz="18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Ўзбекистон</a:t>
            </a:r>
            <a:r>
              <a:rPr lang="ru-RU" sz="18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Республикаси</a:t>
            </a:r>
            <a:r>
              <a:rPr lang="ru-RU" sz="18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Олий</a:t>
            </a:r>
            <a:r>
              <a:rPr lang="ru-RU" sz="18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судининг</a:t>
            </a:r>
            <a:r>
              <a:rPr lang="ru-RU" sz="18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Иқтисодий</a:t>
            </a:r>
            <a:r>
              <a:rPr lang="ru-RU" sz="18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ишлар</a:t>
            </a:r>
            <a:r>
              <a:rPr lang="ru-RU" sz="18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бўйича</a:t>
            </a:r>
            <a:r>
              <a:rPr lang="ru-RU" sz="18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судлов</a:t>
            </a:r>
            <a:r>
              <a:rPr lang="ru-RU" sz="18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ҳайъатига</a:t>
            </a:r>
            <a:r>
              <a:rPr lang="ru-RU" sz="18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кўриб</a:t>
            </a:r>
            <a:r>
              <a:rPr lang="ru-RU" sz="18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чиқиш</a:t>
            </a:r>
            <a:r>
              <a:rPr lang="ru-RU" sz="18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учун</a:t>
            </a:r>
            <a:r>
              <a:rPr lang="ru-RU" sz="18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ўтказишни</a:t>
            </a:r>
            <a:r>
              <a:rPr lang="ru-RU" sz="18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рад </a:t>
            </a:r>
            <a:r>
              <a:rPr lang="ru-RU" sz="18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этиш</a:t>
            </a:r>
            <a:r>
              <a:rPr lang="ru-RU" sz="18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тўғрисидаги</a:t>
            </a:r>
            <a:r>
              <a:rPr lang="ru-RU" sz="18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ажрим</a:t>
            </a:r>
            <a:endParaRPr lang="ru-RU" sz="1800" b="1" dirty="0">
              <a:solidFill>
                <a:srgbClr val="0000FF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360363" algn="ctr">
              <a:buNone/>
            </a:pPr>
            <a:r>
              <a:rPr lang="uz-Cyrl-UZ" sz="1600" b="1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(ИПК 320-моддаси)</a:t>
            </a:r>
            <a:endParaRPr lang="ru-RU" sz="1600" b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360363" algn="just">
              <a:buNone/>
            </a:pPr>
            <a:r>
              <a:rPr lang="ru-RU" sz="1600" b="1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Ўзбекистон</a:t>
            </a:r>
            <a:r>
              <a:rPr lang="ru-RU" sz="16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Республикаси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Олий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 суди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судьясининг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тафтиш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тартибидаги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шикоятни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Ўзбекистон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Республикаси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Олий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судининг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Иқтисодий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ишлар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бўйича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судлов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ҳайъатига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кўриб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чиқиш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учун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ўтказишни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 рад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этиш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тўғрисидаги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ажримида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қуйидагилар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кўрсатилиши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керак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</a:p>
          <a:p>
            <a:pPr marL="0" indent="360363" algn="just">
              <a:buNone/>
            </a:pP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1)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ажрим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чиқарилган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сана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ва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жой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0" indent="360363" algn="just">
              <a:buNone/>
            </a:pP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2)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ажрим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чиқарган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судьянинг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фамилияси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ва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исми-шарифининг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бош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ҳарфлари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0" indent="360363" algn="just">
              <a:buNone/>
            </a:pP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3)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тафтиш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тартибидаги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берган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шахснинг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номи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фамилияси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исми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отасининг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исми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);</a:t>
            </a:r>
          </a:p>
          <a:p>
            <a:pPr marL="0" indent="360363" algn="just">
              <a:buNone/>
            </a:pP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4)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устидан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қилинаётган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суд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ҳужжатлари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0" indent="360363" algn="just">
              <a:buNone/>
            </a:pP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5) суд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ҳужжатлари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қабул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қилинган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иш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мазмунининг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қисқача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баёни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0" indent="360363" algn="just">
              <a:buNone/>
            </a:pP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6)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тафтиш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тартибидаги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Ўзбекистон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Республикаси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Олий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судининг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Иқтисодий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ишлар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бўйича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судлов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ҳайъатига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кўриб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чиқиш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учун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ўтказишни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рад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этиш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сабаблари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endParaRPr lang="ru-RU" sz="16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B07071-4349-48E7-9111-C25155ED4C1C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2434446"/>
      </p:ext>
    </p:extLst>
  </p:cSld>
  <p:clrMapOvr>
    <a:masterClrMapping/>
  </p:clrMapOvr>
  <p:transition>
    <p:comb/>
  </p:transition>
</p:sld>
</file>

<file path=ppt/theme/theme1.xml><?xml version="1.0" encoding="utf-8"?>
<a:theme xmlns:a="http://schemas.openxmlformats.org/drawingml/2006/main" name="Скругленный">
  <a:themeElements>
    <a:clrScheme name="Другая 3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0067E4"/>
      </a:folHlink>
    </a:clrScheme>
    <a:fontScheme name="Скругленный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Скругленный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кругленный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кругленный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2895</TotalTime>
  <Words>1841</Words>
  <Application>Microsoft Office PowerPoint</Application>
  <PresentationFormat>Экран (4:3)</PresentationFormat>
  <Paragraphs>149</Paragraphs>
  <Slides>15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24" baseType="lpstr">
      <vt:lpstr>Arial</vt:lpstr>
      <vt:lpstr>Arial Black</vt:lpstr>
      <vt:lpstr>Calibri</vt:lpstr>
      <vt:lpstr>Cambria</vt:lpstr>
      <vt:lpstr>Times New Roman</vt:lpstr>
      <vt:lpstr>Verdana</vt:lpstr>
      <vt:lpstr>Wingdings</vt:lpstr>
      <vt:lpstr>Скругленный</vt:lpstr>
      <vt:lpstr>Тема Office</vt:lpstr>
      <vt:lpstr> </vt:lpstr>
      <vt:lpstr>Р Е Ж А</vt:lpstr>
      <vt:lpstr>ТАФТИШ ИНСТАНЦИЯСИДА ИШ ЮРИТИШДАГИ ПРОЦЕССУАЛ ҲУЖЖАТЛАР</vt:lpstr>
      <vt:lpstr>ТАФТИШ ИНСТАНЦИЯСИДА ИШ ЮРИТИШДАГИ ПРОЦЕССУАЛ ҲУЖЖАТЛАР</vt:lpstr>
      <vt:lpstr>ТАФТИШ ИНСТАНЦИЯСИДА ИШ ЮРИТИШДАГИ ПРОЦЕССУАЛ ҲУЖЖАТЛАР</vt:lpstr>
      <vt:lpstr>ТАФТИШ ИНСТАНЦИЯСИДА ИШ ЮРИТИШДАГИ ПРОЦЕССУАЛ ҲУЖЖАТЛАР</vt:lpstr>
      <vt:lpstr>ТАФТИШ ИНСТАНЦИЯСИДА ИШ ЮРИТИШДАГИ ПРОЦЕССУАЛ ҲУЖЖАТЛАР</vt:lpstr>
      <vt:lpstr>ТАФТИШ ИНСТАНЦИЯСИДА ИШ ЮРИТИШДАГИ ПРОЦЕССУАЛ ҲУЖЖАТЛАР</vt:lpstr>
      <vt:lpstr>ТАФТИШ ИНСТАНЦИЯСИДА ИШ ЮРИТИШДАГИ ПРОЦЕССУАЛ ҲУЖЖАТЛАР</vt:lpstr>
      <vt:lpstr>ТАФТИШ ИНСТАНЦИЯСИДА ИШ ЮРИТИШДАГИ ПРОЦЕССУАЛ ҲУЖЖАТЛАР</vt:lpstr>
      <vt:lpstr>ТАФТИШ ИНСТАНЦИЯСИДА ИШ ЮРИТИШДАГИ ПРОЦЕССУАЛ ҲУЖЖАТЛАР</vt:lpstr>
      <vt:lpstr>ТАФТИШ ИНСТАНЦИЯСИДА ИШ ЮРИТИШДАГИ ПРОЦЕССУАЛ ҲУЖЖАТЛАР</vt:lpstr>
      <vt:lpstr>ТАФТИШ ИНСТАНЦИЯСИДА ИШ ЮРИТИШДАГИ ПРОЦЕССУАЛ ҲУЖЖАТЛАР</vt:lpstr>
      <vt:lpstr>ТАФТИШ ИНСТАНЦИЯСИДА ИШ ЮРИТИШДАГИ ПРОЦЕССУАЛ ҲУЖЖАТЛАР</vt:lpstr>
      <vt:lpstr>ТАФТИШ ИНСТАНЦИЯСИДА ИШ ЮРИТИШДАГИ ПРОЦЕССУАЛ ҲУЖЖАТЛАР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ТАДБИРКОРЛИК СУБЪЕКТЛАРИНИ ҲУҚУҚИЙ ҲИМОЯ ҚИЛИШ: НИЗОЛАРНИ ҲАКАМЛИК СУДЛАРИДА ҲАЛ ҚИЛИШ ВА ТЕКШИРИШЛАРДА ШТИРОК ЭТИШ</dc:title>
  <dc:creator>d.tursunov</dc:creator>
  <cp:lastModifiedBy>Пользователь</cp:lastModifiedBy>
  <cp:revision>230</cp:revision>
  <dcterms:created xsi:type="dcterms:W3CDTF">2010-05-20T07:58:03Z</dcterms:created>
  <dcterms:modified xsi:type="dcterms:W3CDTF">2025-01-03T05:55:36Z</dcterms:modified>
</cp:coreProperties>
</file>