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3" r:id="rId1"/>
    <p:sldMasterId id="2147484073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9" r:id="rId4"/>
    <p:sldId id="293" r:id="rId5"/>
    <p:sldId id="303" r:id="rId6"/>
    <p:sldId id="296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12781"/>
    <a:srgbClr val="FFFFFF"/>
    <a:srgbClr val="FFCC00"/>
    <a:srgbClr val="00CC6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56" autoAdjust="0"/>
  </p:normalViewPr>
  <p:slideViewPr>
    <p:cSldViewPr snapToObjects="1">
      <p:cViewPr varScale="1">
        <p:scale>
          <a:sx n="104" d="100"/>
          <a:sy n="104" d="100"/>
        </p:scale>
        <p:origin x="174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43FBD1-247E-484F-B4B8-664FAE8E0F08}" type="datetimeFigureOut">
              <a:rPr lang="ru-RU"/>
              <a:pPr>
                <a:defRPr/>
              </a:pPr>
              <a:t>03.01.2025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317B18F-2138-49DB-9F2D-676248533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432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3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3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70BD30-A99D-4DDF-BE4B-38253C77A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96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A2FD8-25D0-4307-84E2-53A4CA4B0A7E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1463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85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5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E0F1-E89C-47C7-80DA-4DCBFD300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AC445-CB6B-46F8-81FC-B0F8F0E8D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71C3F-9A3A-4B27-9459-A3F9E154B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1C356-8EF7-4267-AD7C-BB4A1BC1E4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76BE8-4F66-488E-87E9-3AD59962EF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32D8A-BD95-4CBD-84B3-D5D1E1C0C1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E4A4C-EBA1-4B39-8E3B-EDC5E09A00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33F4A-8FFE-4F95-AB07-9F2CFEAB65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58B39-D630-4D16-9E17-AAD50E1FED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53492-7D6C-4E90-9BD0-EACFD79209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BFCA-69FD-4208-ADB7-C8719D3106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07071-4349-48E7-9111-C25155ED4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2E30A-6916-4E22-90C5-2D416FCFBF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C6155-B959-4E95-9B31-0D6D01E18B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BC73E-DFF6-4253-A1E7-B43D0A6BCE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188D0-0A1D-422D-903F-FEAD957DD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3746-5DDC-4FFE-8362-512B58D35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1C6F7-29A1-4D9A-9AA3-05D029E3E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9EE48-6F43-4B10-84CA-670E72C25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2CC70-FA12-4BB5-95FF-89C08A5D0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F73F-8E8C-4C7C-BA14-0AB9A51E0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BF7C-BBCB-498B-A9BD-98B765F62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38400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400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400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840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400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40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40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40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7DFF4F8-087A-494D-9313-0AB20815E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840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6" grpId="0"/>
      <p:bldP spid="38400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DFF4F8-087A-494D-9313-0AB20815EE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624013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altLang="ru-RU" sz="22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ru-RU" altLang="ru-RU" sz="22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ИҚТИСОДИЙ </a:t>
            </a:r>
            <a:r>
              <a:rPr lang="ru-RU" altLang="ru-RU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СУДЛАРДА РАСМИЙЛАШТИРИЛАДИГАН </a:t>
            </a:r>
          </a:p>
          <a:p>
            <a:r>
              <a:rPr lang="ru-RU" altLang="ru-RU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ПРОЦЕССУАЛ ҲУЖЖАТЛАР </a:t>
            </a:r>
            <a:endParaRPr lang="ru-RU" altLang="ru-RU" sz="22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16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altLang="ru-RU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uz-Cyrl-UZ" altLang="ru-RU" sz="2800" b="1" dirty="0" smtClean="0">
                <a:solidFill>
                  <a:srgbClr val="0033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10-МАВЗУ</a:t>
            </a:r>
          </a:p>
          <a:p>
            <a:pPr algn="ctr"/>
            <a:endParaRPr lang="uz-Cyrl-UZ" altLang="ru-RU" sz="800" b="1" dirty="0" smtClean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alt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altLang="ru-RU" sz="20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ТАФТИШ ИНСТАНЦИЯСИДА ИШ ЮРИТИШДАГИ ПРОЦЕССУАЛ ҲУЖЖАТЛАР</a:t>
            </a:r>
            <a:endParaRPr lang="ru-RU" altLang="ru-RU" sz="2000" b="1" dirty="0" smtClean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 smtClean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 smtClean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ct val="0"/>
              </a:spcBef>
            </a:pPr>
            <a:r>
              <a:rPr lang="ru-RU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ОТАХОНОВ </a:t>
            </a:r>
            <a:r>
              <a:rPr lang="en-US" sz="1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Фозилжон</a:t>
            </a: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z-Cyrl-UZ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Хайдарович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Ўзбекистон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Республикаси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Судьялар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олий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кенгаши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ҳузуридаги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                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Судьялар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олий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мактаби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“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Иқтисодий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ҳуқуқ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”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кафедраси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профессори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                            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юридик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фанлар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доктори</a:t>
            </a:r>
            <a:endParaRPr lang="ru-RU" sz="18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RU" altLang="ru-RU" sz="2000" b="1" dirty="0" smtClean="0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ТАФТИШ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ишлар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судлов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ҳайъатига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ўтказишни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endParaRPr lang="ru-RU" sz="16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ctr">
              <a:buNone/>
            </a:pPr>
            <a:r>
              <a:rPr lang="uz-Cyrl-UZ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(ИПК 320-моддаси)</a:t>
            </a:r>
            <a:endParaRPr lang="ru-RU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ишлар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судлов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ҳайъатига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ўтказишни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чиқарилганда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қолади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раиси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ўринбосари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ишлар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судлов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ҳайъатига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ўтказишни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судьянинг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қўшилмасликка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ҳамда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асосида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бекор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билан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бирга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ишлар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судлов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ҳайъатига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ўтказиш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ҳақида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чиқаришга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ҳақли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ишлар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судлов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ҳайъатига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ўтказишни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бекор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ҳақидаги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устидан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белгиланган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муддат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доирасида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берилиши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мумкин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Ушбу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модданинг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тўртинчи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қисмида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белгиланган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муддат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ўтганидан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кейин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чиқилмайди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1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19004"/>
      </p:ext>
    </p:extLst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ТАФТИШ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ишлар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судлов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ҳайъатига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ўтказиш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</a:t>
            </a:r>
            <a:r>
              <a:rPr lang="uz-Cyrl-UZ" sz="14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(ИПК 321-моддаси)</a:t>
            </a:r>
            <a:endParaRPr lang="ru-RU" sz="1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5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5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суди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судьясининг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ишлар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судлов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ҳайъатига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ўтказиш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ажримида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кўрсатилиши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сана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жой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судьянинг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исми-шарифининг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бош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ҳарфлари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3)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4)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устидан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қилинаётган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келтирилаётган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5)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мазмунининг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қисқача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баёни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6)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ишлар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судлов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ҳайъатига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ўтказиш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асосларининг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асослантирилган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баёни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7)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ишлар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судлов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ҳайъати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чиқиладиган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вақт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жой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1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280205"/>
      </p:ext>
    </p:extLst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ТАФТИШ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ТАФТИШ ТАРТИБИДАГИ ШИКОЯТ (ПРОТЕСТ) ЮЗАСИДАН ЁЗМА ФИКР БИЛДИРИШ</a:t>
            </a:r>
          </a:p>
          <a:p>
            <a:pPr marL="0" indent="360363" algn="ctr">
              <a:buNone/>
            </a:pPr>
            <a:r>
              <a:rPr lang="uz-Cyrl-UZ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(ИПК 322-моддаси)</a:t>
            </a:r>
            <a:endParaRPr lang="ru-RU" sz="16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нусхасини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олганидан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кейин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юзасидан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ҳамда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ушбу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юборилганлигини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чиқиладиган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кунга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қадар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етиб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боришини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таъминлайдиган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муддатда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кундан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эътиборан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йигирма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кундан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кечиктирмай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юборишга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ҳақли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endParaRPr lang="ru-RU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юзасидан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ваколати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борлигини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ишончнома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415072"/>
      </p:ext>
    </p:extLst>
  </p:cSld>
  <p:clrMapOvr>
    <a:masterClrMapping/>
  </p:clrMapOvr>
  <p:transition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ТАФТИШ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ИШНИ ТАФТИШ ТАРТИБИДА КЎРГАН СУДНИНГ ҚАРОРИ                                                             </a:t>
            </a:r>
            <a:r>
              <a:rPr lang="uz-Cyrl-UZ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(ИПК </a:t>
            </a:r>
            <a:r>
              <a:rPr lang="ru-RU" sz="1600" b="1" dirty="0" smtClean="0">
                <a:solidFill>
                  <a:srgbClr val="FF0000"/>
                </a:solidFill>
              </a:rPr>
              <a:t>324</a:t>
            </a:r>
            <a:r>
              <a:rPr lang="ru-RU" sz="1600" b="1" baseline="30000" dirty="0" smtClean="0">
                <a:solidFill>
                  <a:srgbClr val="FF0000"/>
                </a:solidFill>
              </a:rPr>
              <a:t>9</a:t>
            </a:r>
            <a:r>
              <a:rPr lang="uz-Cyrl-UZ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-моддаси)</a:t>
            </a:r>
            <a:endParaRPr lang="ru-RU" sz="16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натижалари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судьялар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Ишни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кўрган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қарорида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кўрсатилади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таркиби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мажлисининг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котиби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рақами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сана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жой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3)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процессуал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4)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шунингдек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улар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вакилларининг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процесси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иштирокчиларининг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5)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келтирилаётган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мазмунининг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қисқача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баёни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6)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келтирилган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қонунийлигини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асослилигини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текшириш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талаб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билдирилишига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доир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7)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юзасидан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баён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важлар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930014"/>
      </p:ext>
    </p:extLst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ТАФТИШ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ИШНИ ТАФТИШ ТАРТИБИДА КЎРГАН СУДНИНГ ҚАРОРИ                                                             </a:t>
            </a:r>
            <a:r>
              <a:rPr lang="uz-Cyrl-UZ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(ИПК </a:t>
            </a:r>
            <a:r>
              <a:rPr lang="ru-RU" sz="1600" b="1" dirty="0" smtClean="0">
                <a:solidFill>
                  <a:srgbClr val="FF0000"/>
                </a:solidFill>
              </a:rPr>
              <a:t>324</a:t>
            </a:r>
            <a:r>
              <a:rPr lang="ru-RU" sz="1600" b="1" baseline="30000" dirty="0" smtClean="0">
                <a:solidFill>
                  <a:srgbClr val="FF0000"/>
                </a:solidFill>
              </a:rPr>
              <a:t>9</a:t>
            </a:r>
            <a:r>
              <a:rPr lang="uz-Cyrl-UZ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-моддаси)</a:t>
            </a:r>
            <a:endParaRPr lang="ru-RU" sz="16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мажлисида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ҳозир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тушунтиришлари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9)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аниқланган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10)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ўз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хулосаларига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келишига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сабаб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важлар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амал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қонунларга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норматив-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ҳуқуқий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ҳавола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11)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натижалари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хулосалари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12)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агар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янгидан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бўлса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бажарилиши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ҳаракатлар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суди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Раёсатининг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суди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Раёсати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мажлисида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раислик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кундан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эътиборан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кучга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киради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суди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Раёсатининг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якуний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ҳисобланади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устидан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қилинмайди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келтирилмайди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05895"/>
      </p:ext>
    </p:extLst>
  </p:cSld>
  <p:clrMapOvr>
    <a:masterClrMapping/>
  </p:clrMapOvr>
  <p:transition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ТАФТИШ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ИШНИ ТАФТИШ ТАРТИБИДА КЎРГАН СУДНИНГ ҚАРОРИ                                                             </a:t>
            </a:r>
            <a:r>
              <a:rPr lang="uz-Cyrl-UZ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(ИПК </a:t>
            </a:r>
            <a:r>
              <a:rPr lang="ru-RU" sz="1600" b="1" dirty="0" smtClean="0">
                <a:solidFill>
                  <a:srgbClr val="FF0000"/>
                </a:solidFill>
              </a:rPr>
              <a:t>324</a:t>
            </a:r>
            <a:r>
              <a:rPr lang="ru-RU" sz="1600" b="1" baseline="30000" dirty="0" smtClean="0">
                <a:solidFill>
                  <a:srgbClr val="FF0000"/>
                </a:solidFill>
              </a:rPr>
              <a:t>9</a:t>
            </a:r>
            <a:r>
              <a:rPr lang="uz-Cyrl-UZ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-моддаси)</a:t>
            </a:r>
            <a:endParaRPr lang="ru-RU" sz="16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мажлисида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ҳозир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тушунтиришлари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9)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аниқланган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10)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ўз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хулосаларига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келишига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сабаб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важлар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амал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қонунларга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норматив-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ҳуқуқий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ҳавола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11)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натижалари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хулосалари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12)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агар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янгидан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бўлса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бажарилиши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ҳаракатлар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суди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Раёсатининг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суди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Раёсати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мажлисида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раислик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кундан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эътиборан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кучга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киради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суди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Раёсатининг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якуний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ҳисобланади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устидан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қилинмайди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келтирилмайди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250838"/>
      </p:ext>
    </p:extLst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C08A5-128B-4733-A636-3C6D0C28B5C6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 Е Ж А</a:t>
            </a:r>
            <a:endParaRPr lang="ru-RU" sz="2800" b="1" dirty="0" smtClean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535" y="1403775"/>
            <a:ext cx="8218486" cy="4844625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 smtClean="0"/>
              <a:t>      </a:t>
            </a:r>
          </a:p>
          <a:p>
            <a:pPr marL="0" indent="0" algn="just">
              <a:buNone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1.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шикоятнинг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протестнинг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мазмуни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360363" algn="just">
              <a:buNone/>
            </a:pP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шикоятга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протестга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қилинадиган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ҳужжатлар</a:t>
            </a:r>
            <a:endParaRPr lang="ru-RU" sz="1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Қорақалпоғистон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суди,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вилоятлар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Тошкент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шаҳар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судлари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endParaRPr lang="ru-RU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4.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ишлар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судлов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ҳайъатига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ўтказишни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endParaRPr lang="ru-RU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5.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ишлар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судлов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ҳайъатига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ўтказиш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ru-RU" sz="1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6.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(протест)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юзасидан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фикр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7.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Ишни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тартибида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кўрган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endParaRPr lang="ru-RU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ТАФТИШ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69"/>
            <a:ext cx="8300265" cy="4995555"/>
          </a:xfrm>
        </p:spPr>
        <p:txBody>
          <a:bodyPr/>
          <a:lstStyle/>
          <a:p>
            <a:pPr marL="0" indent="360363" algn="ctr">
              <a:buNone/>
            </a:pPr>
            <a:r>
              <a:rPr lang="ru-RU" sz="18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ТАФТИШ ТАРТИБИДАГИ ШИКОЯТНИНГ (ПРОТЕСТНИНГ) МАЗМУНИ 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</a:t>
            </a:r>
            <a:r>
              <a:rPr lang="ru-RU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(ИПК 311-моддаси)</a:t>
            </a:r>
          </a:p>
          <a:p>
            <a:pPr marL="0" indent="360363" algn="just">
              <a:buNone/>
            </a:pP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кўрсатилиши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йўлланаётган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бераётган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процессуал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3)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устидан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берилаётган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қилув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4)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рақами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қилув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сана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низо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предмети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5)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бераётган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талаблари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қонунларга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норматив-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ҳуқуқий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ҳолатларига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ҳамда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далилларга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ҳавола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ҳолда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нотўғри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деб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ҳисоблаш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келтирган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асослар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6)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қилинаётган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рўйхати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ТАФТИШ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661030"/>
          </a:xfrm>
        </p:spPr>
        <p:txBody>
          <a:bodyPr/>
          <a:lstStyle/>
          <a:p>
            <a:pPr marL="0" indent="360363" algn="just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ТАФТИШ ТАРТИБИДАГИ ШИКОЯТНИНГ (ПРОТЕСТНИНГ) МАЗМУНИ</a:t>
            </a:r>
          </a:p>
          <a:p>
            <a:pPr marL="0" indent="360363">
              <a:buNone/>
            </a:pPr>
            <a:endParaRPr lang="ru-RU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бераётган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вакилининг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телефонлари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факслари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рақамлари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электрон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манзили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кўрсатилиши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мумкин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этмаган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қонуний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кучга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кирган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билан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мазкур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қандай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ҳуқуқлари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эркинликлари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қонуний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манфаатлари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бузилганлиги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кўрсатилиши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бераётган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имзоланиши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. Протест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келтирган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мансабдор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бўлиши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166793"/>
      </p:ext>
    </p:extLst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ТАФТИШ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endParaRPr lang="ru-RU" sz="15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ctr">
              <a:buNone/>
            </a:pPr>
            <a:r>
              <a:rPr lang="ru-RU" sz="18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ТАФТИШ ТАРТИБИДАГИ ШИКОЯТГА (ПРОТЕСТГА) ИЛОВА ҚИЛИНАДИГАН ҲУЖЖАТЛАР</a:t>
            </a:r>
          </a:p>
          <a:p>
            <a:pPr marL="0" indent="360363" algn="ctr">
              <a:buNone/>
            </a:pPr>
            <a:r>
              <a:rPr lang="uz-Cyrl-UZ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(ИПК 313-моддаси)</a:t>
            </a:r>
            <a:endParaRPr lang="ru-RU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8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шикоятга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қилинади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давлат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божи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почта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харажатлари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тўланганлигини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унга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ушбу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мавжуд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бўлмаган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нусхалари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юборилганлигини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топширилганлигини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3)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тақдирда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имзолашга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бўлган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ваколатини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569044"/>
      </p:ext>
    </p:extLst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ТАФТИШ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endParaRPr lang="ru-RU" sz="15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ctr">
              <a:buNone/>
            </a:pPr>
            <a:r>
              <a:rPr lang="ru-RU" sz="18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ТАФТИШ ТАРТИБИДАГИ ШИКОЯТГА (ПРОТЕСТГА) ИЛОВА ҚИЛИНАДИГАН ҲУЖЖАТЛАР</a:t>
            </a:r>
          </a:p>
          <a:p>
            <a:pPr marL="0" indent="360363" algn="ctr">
              <a:buNone/>
            </a:pPr>
            <a:r>
              <a:rPr lang="uz-Cyrl-UZ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(ИПК 313-моддаси)</a:t>
            </a:r>
            <a:endParaRPr lang="ru-RU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8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протестга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қилинади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протест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унга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ушбу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мавжуд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бўлмаган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нусхалари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юборилганлигини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топширилганлигини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endParaRPr lang="ru-RU" sz="1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прокурор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иштирокисиз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кўрилган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жалб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қилинмаган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аммо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ҳуқуқлари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мажбуриятлари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қилув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мурожаати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нусхалари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бундан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прокурорнинг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назарда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тутилган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бўлиб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бироқ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у суд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муҳокамасининг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вақти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жойи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тегишли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тарзда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хабардор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қилинмасдан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кўрилган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ишлар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мустасно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603452"/>
      </p:ext>
    </p:extLst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ТАФТИШ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r>
              <a:rPr lang="ru-RU" sz="18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ТАФТИШ ТАРТИБИДАГИ ШИКОЯТГА (ПРОТЕСТГА) ИЛОВА ҚИЛИНАДИГАН ҲУЖЖАТЛАР</a:t>
            </a:r>
          </a:p>
          <a:p>
            <a:pPr marL="0" indent="360363" algn="ctr">
              <a:buNone/>
            </a:pPr>
            <a:r>
              <a:rPr lang="uz-Cyrl-UZ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(ИПК 313-моддаси)</a:t>
            </a:r>
            <a:endParaRPr lang="ru-RU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Апелляция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кассация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ёхуд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апелляция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кассация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устидан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қилиниши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этилган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қайтарилган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судга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тақдим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унга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ҳам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қилиниши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Қорақалпоғистон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вилоятлар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Тошкент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шаҳар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судларининг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устидан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ишлар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судлов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ҳайъатига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қилиниши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этилган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қайтарилган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ҳамда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судга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тақдим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этишда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унга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ҳам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қилиниши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815082"/>
      </p:ext>
    </p:extLst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ТАФТИШ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r>
              <a:rPr lang="ru-RU" sz="18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Қорақалпоғистон</a:t>
            </a:r>
            <a:r>
              <a:rPr lang="ru-RU" sz="18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суди,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вилоятлар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Тошкент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шаҳар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судлари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8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8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endParaRPr lang="ru-RU" sz="18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ctr">
              <a:buNone/>
            </a:pPr>
            <a:r>
              <a:rPr lang="uz-Cyrl-UZ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(ИПК 315-моддаси)</a:t>
            </a:r>
            <a:endParaRPr lang="ru-RU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8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ажримда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кўрсатилиши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сана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жой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судьянинг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исми-шарифининг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бош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ҳарфлари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3)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берган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</a:p>
          <a:p>
            <a:pPr marL="0" indent="360363" algn="just">
              <a:buNone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4)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устидан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қилинаётган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келтирилаётган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) суд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5) суд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мажлисини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ўтказиш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вақти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жойи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99285"/>
      </p:ext>
    </p:extLst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ТАФТИШ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r>
              <a:rPr lang="ru-RU" sz="18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8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ишлар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судлов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ҳайъатига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ўтказишни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endParaRPr lang="ru-RU" sz="18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ctr">
              <a:buNone/>
            </a:pPr>
            <a:r>
              <a:rPr lang="uz-Cyrl-UZ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(ИПК 320-моддаси)</a:t>
            </a:r>
            <a:endParaRPr lang="ru-RU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суди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судьясининг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ишлар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судлов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ҳайъатига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ўтказишни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ажримида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кўрсатилиши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сана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жой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судьянинг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исми-шарифининг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бош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ҳарфлари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3)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4)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устидан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5)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мазмунининг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қисқача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баёни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6)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тафтиш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судлов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ҳайъатига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ўтказишни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сабаблари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34446"/>
      </p:ext>
    </p:extLst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Скругленный">
  <a:themeElements>
    <a:clrScheme name="Другая 3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0067E4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2895</TotalTime>
  <Words>1841</Words>
  <Application>Microsoft Office PowerPoint</Application>
  <PresentationFormat>Экран (4:3)</PresentationFormat>
  <Paragraphs>149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Calibri</vt:lpstr>
      <vt:lpstr>Cambria</vt:lpstr>
      <vt:lpstr>Times New Roman</vt:lpstr>
      <vt:lpstr>Verdana</vt:lpstr>
      <vt:lpstr>Wingdings</vt:lpstr>
      <vt:lpstr>Скругленный</vt:lpstr>
      <vt:lpstr>Тема Office</vt:lpstr>
      <vt:lpstr> </vt:lpstr>
      <vt:lpstr>Р Е Ж А</vt:lpstr>
      <vt:lpstr>ТАФТИШ ИНСТАНЦИЯСИДА ИШ ЮРИТИШДАГИ ПРОЦЕССУАЛ ҲУЖЖАТЛАР</vt:lpstr>
      <vt:lpstr>ТАФТИШ ИНСТАНЦИЯСИДА ИШ ЮРИТИШДАГИ ПРОЦЕССУАЛ ҲУЖЖАТЛАР</vt:lpstr>
      <vt:lpstr>ТАФТИШ ИНСТАНЦИЯСИДА ИШ ЮРИТИШДАГИ ПРОЦЕССУАЛ ҲУЖЖАТЛАР</vt:lpstr>
      <vt:lpstr>ТАФТИШ ИНСТАНЦИЯСИДА ИШ ЮРИТИШДАГИ ПРОЦЕССУАЛ ҲУЖЖАТЛАР</vt:lpstr>
      <vt:lpstr>ТАФТИШ ИНСТАНЦИЯСИДА ИШ ЮРИТИШДАГИ ПРОЦЕССУАЛ ҲУЖЖАТЛАР</vt:lpstr>
      <vt:lpstr>ТАФТИШ ИНСТАНЦИЯСИДА ИШ ЮРИТИШДАГИ ПРОЦЕССУАЛ ҲУЖЖАТЛАР</vt:lpstr>
      <vt:lpstr>ТАФТИШ ИНСТАНЦИЯСИДА ИШ ЮРИТИШДАГИ ПРОЦЕССУАЛ ҲУЖЖАТЛАР</vt:lpstr>
      <vt:lpstr>ТАФТИШ ИНСТАНЦИЯСИДА ИШ ЮРИТИШДАГИ ПРОЦЕССУАЛ ҲУЖЖАТЛАР</vt:lpstr>
      <vt:lpstr>ТАФТИШ ИНСТАНЦИЯСИДА ИШ ЮРИТИШДАГИ ПРОЦЕССУАЛ ҲУЖЖАТЛАР</vt:lpstr>
      <vt:lpstr>ТАФТИШ ИНСТАНЦИЯСИДА ИШ ЮРИТИШДАГИ ПРОЦЕССУАЛ ҲУЖЖАТЛАР</vt:lpstr>
      <vt:lpstr>ТАФТИШ ИНСТАНЦИЯСИДА ИШ ЮРИТИШДАГИ ПРОЦЕССУАЛ ҲУЖЖАТЛАР</vt:lpstr>
      <vt:lpstr>ТАФТИШ ИНСТАНЦИЯСИДА ИШ ЮРИТИШДАГИ ПРОЦЕССУАЛ ҲУЖЖАТЛАР</vt:lpstr>
      <vt:lpstr>ТАФТИШ ИНСТАНЦИЯСИДА ИШ ЮРИТИШДАГИ ПРОЦЕССУАЛ ҲУЖЖАТЛАР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ТАДБИРКОРЛИК СУБЪЕКТЛАРИНИ ҲУҚУҚИЙ ҲИМОЯ ҚИЛИШ: НИЗОЛАРНИ ҲАКАМЛИК СУДЛАРИДА ҲАЛ ҚИЛИШ ВА ТЕКШИРИШЛАРДА ШТИРОК ЭТИШ</dc:title>
  <dc:creator>d.tursunov</dc:creator>
  <cp:lastModifiedBy>Пользователь</cp:lastModifiedBy>
  <cp:revision>230</cp:revision>
  <dcterms:created xsi:type="dcterms:W3CDTF">2010-05-20T07:58:03Z</dcterms:created>
  <dcterms:modified xsi:type="dcterms:W3CDTF">2025-01-03T05:55:36Z</dcterms:modified>
</cp:coreProperties>
</file>