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3" r:id="rId1"/>
    <p:sldMasterId id="2147484073" r:id="rId2"/>
  </p:sldMasterIdLst>
  <p:notesMasterIdLst>
    <p:notesMasterId r:id="rId8"/>
  </p:notesMasterIdLst>
  <p:handoutMasterIdLst>
    <p:handoutMasterId r:id="rId9"/>
  </p:handoutMasterIdLst>
  <p:sldIdLst>
    <p:sldId id="256" r:id="rId3"/>
    <p:sldId id="297" r:id="rId4"/>
    <p:sldId id="298" r:id="rId5"/>
    <p:sldId id="259" r:id="rId6"/>
    <p:sldId id="294" r:id="rId7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12781"/>
    <a:srgbClr val="00CC66"/>
    <a:srgbClr val="FFFFFF"/>
    <a:srgbClr val="FF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56" autoAdjust="0"/>
  </p:normalViewPr>
  <p:slideViewPr>
    <p:cSldViewPr snapToObjects="1">
      <p:cViewPr varScale="1">
        <p:scale>
          <a:sx n="104" d="100"/>
          <a:sy n="104" d="100"/>
        </p:scale>
        <p:origin x="174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43FBD1-247E-484F-B4B8-664FAE8E0F08}" type="datetimeFigureOut">
              <a:rPr lang="ru-RU"/>
              <a:pPr>
                <a:defRPr/>
              </a:pPr>
              <a:t>10.09.2023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17B18F-2138-49DB-9F2D-676248533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432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3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70BD30-A99D-4DDF-BE4B-38253C77A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96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A2FD8-25D0-4307-84E2-53A4CA4B0A7E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1463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5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5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E0F1-E89C-47C7-80DA-4DCBFD300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AC445-CB6B-46F8-81FC-B0F8F0E8D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71C3F-9A3A-4B27-9459-A3F9E154B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1C356-8EF7-4267-AD7C-BB4A1BC1E4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76BE8-4F66-488E-87E9-3AD59962EF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32D8A-BD95-4CBD-84B3-D5D1E1C0C1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E4A4C-EBA1-4B39-8E3B-EDC5E09A00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33F4A-8FFE-4F95-AB07-9F2CFEAB65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58B39-D630-4D16-9E17-AAD50E1FED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53492-7D6C-4E90-9BD0-EACFD79209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BFCA-69FD-4208-ADB7-C8719D3106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07071-4349-48E7-9111-C25155ED4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2E30A-6916-4E22-90C5-2D416FCFBF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C6155-B959-4E95-9B31-0D6D01E18B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BC73E-DFF6-4253-A1E7-B43D0A6BCE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188D0-0A1D-422D-903F-FEAD957DD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3746-5DDC-4FFE-8362-512B58D35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1C6F7-29A1-4D9A-9AA3-05D029E3E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9EE48-6F43-4B10-84CA-670E72C25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2CC70-FA12-4BB5-95FF-89C08A5D0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F73F-8E8C-4C7C-BA14-0AB9A51E0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BF7C-BBCB-498B-A9BD-98B765F62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8400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400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400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40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40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40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40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40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7DFF4F8-087A-494D-9313-0AB20815E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4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6" grpId="0"/>
      <p:bldP spid="38400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DFF4F8-087A-494D-9313-0AB20815EE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4013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altLang="ru-RU" sz="22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ru-RU" altLang="ru-RU" sz="2200" b="1" dirty="0" smtClean="0">
                <a:solidFill>
                  <a:srgbClr val="FF0000"/>
                </a:solidFill>
                <a:latin typeface="Times New Roman" pitchFamily="18" charset="0"/>
              </a:rPr>
              <a:t>ИҚТИСОДИЙ </a:t>
            </a:r>
            <a:r>
              <a:rPr lang="ru-RU" altLang="ru-RU" sz="2200" b="1" dirty="0">
                <a:solidFill>
                  <a:srgbClr val="FF0000"/>
                </a:solidFill>
                <a:latin typeface="Times New Roman" pitchFamily="18" charset="0"/>
              </a:rPr>
              <a:t>СУДЛАРДА РАСМИЙЛАШТИРИЛАДИГАН </a:t>
            </a:r>
          </a:p>
          <a:p>
            <a:r>
              <a:rPr lang="ru-RU" altLang="ru-RU" sz="2200" b="1" dirty="0">
                <a:solidFill>
                  <a:srgbClr val="FF0000"/>
                </a:solidFill>
                <a:latin typeface="Times New Roman" pitchFamily="18" charset="0"/>
              </a:rPr>
              <a:t>ПРОЦЕССУАЛ ҲУЖЖАТЛАР </a:t>
            </a:r>
            <a:endParaRPr lang="ru-RU" altLang="ru-RU" sz="22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uz-Cyrl-UZ" altLang="ru-RU" sz="16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ru-RU" altLang="ru-RU" sz="1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uz-Cyrl-UZ" altLang="ru-RU" sz="2800" b="1" dirty="0" smtClean="0">
                <a:solidFill>
                  <a:srgbClr val="003399"/>
                </a:solidFill>
                <a:latin typeface="Times New Roman" pitchFamily="18" charset="0"/>
              </a:rPr>
              <a:t>3-мавзу</a:t>
            </a:r>
          </a:p>
          <a:p>
            <a:pPr algn="ctr"/>
            <a:endParaRPr lang="uz-Cyrl-UZ" altLang="ru-RU" sz="800" b="1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r>
              <a:rPr lang="ru-RU" altLang="ru-RU" sz="2000" b="1" dirty="0" smtClean="0">
                <a:solidFill>
                  <a:srgbClr val="0000FF"/>
                </a:solidFill>
                <a:latin typeface="Times New Roman" pitchFamily="18" charset="0"/>
              </a:rPr>
              <a:t>     ИҚТИСОДИЙ СУДЛАР ТОМОНИДАН ЧИҚАРИЛАДИГАН АЖРИМЛАР</a:t>
            </a:r>
            <a:endParaRPr lang="ru-RU" altLang="ru-RU" sz="2000" b="1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endParaRPr lang="uz-Cyrl-UZ" altLang="ru-RU" sz="2000" b="1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Times New Roman" pitchFamily="18" charset="0"/>
            </a:endParaRPr>
          </a:p>
          <a:p>
            <a:endParaRPr lang="uz-Cyrl-UZ" altLang="ru-RU" sz="2000" b="1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ОТАХОНОВ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Фозилжон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Хайдарович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Судьялар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олий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кенгаши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ҳузуридаги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Судьялар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олий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мактаби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Иқтисодий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ҳуқуқ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кафедраси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юридик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фанлар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доктори</a:t>
            </a: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ru-RU" sz="2000" b="1" dirty="0" smtClean="0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C08A5-128B-4733-A636-3C6D0C28B5C6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b="1" dirty="0" smtClean="0"/>
              <a:t>СУД АЖРИМИ ТУШУНЧАСИ ВА УНИНГ ТУРЛАРИ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535" y="1403775"/>
            <a:ext cx="8218486" cy="4844625"/>
          </a:xfrm>
        </p:spPr>
        <p:txBody>
          <a:bodyPr/>
          <a:lstStyle/>
          <a:p>
            <a:pPr marL="0" indent="360363" algn="just">
              <a:buNone/>
            </a:pPr>
            <a:r>
              <a:rPr lang="ru-RU" sz="1400" b="1" dirty="0" err="1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ИПКда</a:t>
            </a:r>
            <a:r>
              <a:rPr lang="ru-RU" sz="1400" b="1" dirty="0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4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назарда</a:t>
            </a:r>
            <a:r>
              <a:rPr lang="ru-RU" sz="14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4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тутилган</a:t>
            </a:r>
            <a:r>
              <a:rPr lang="ru-RU" sz="14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400" b="1" dirty="0" err="1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ҳолларда</a:t>
            </a:r>
            <a:r>
              <a:rPr lang="ru-RU" sz="1400" b="1" dirty="0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400" b="1" dirty="0" err="1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400" b="1" dirty="0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4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4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4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чиқаради</a:t>
            </a:r>
            <a:r>
              <a:rPr lang="ru-RU" sz="1400" b="1" dirty="0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uz-Cyrl-UZ" sz="1400" b="1" dirty="0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 ажрими – суд ҳужжатларининг мустақил ва кенг тарқалган туридир.</a:t>
            </a:r>
          </a:p>
          <a:p>
            <a:pPr marL="0" indent="360363" algn="just">
              <a:buNone/>
            </a:pPr>
            <a:r>
              <a:rPr lang="uz-Cyrl-UZ" sz="1400" b="1" dirty="0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 ажримида ишни кўриш давомида – судлов ишини қўзғатишдан то суд ҳужжатларини мажбурий ижросигача юзага келадиган масалаларнинг суд томонидан кўриб чиқиш натижалари ўз аксини топади.</a:t>
            </a:r>
            <a:endParaRPr lang="ru-RU" sz="1400" b="1" dirty="0" smtClean="0">
              <a:solidFill>
                <a:srgbClr val="4127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uz-Cyrl-UZ" sz="1400" b="1" dirty="0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 ажримларини чиқаришга қўйилган </a:t>
            </a:r>
            <a:r>
              <a:rPr lang="uz-Cyrl-UZ" sz="14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мақсадга</a:t>
            </a:r>
            <a:r>
              <a:rPr lang="uz-Cyrl-UZ" sz="1400" b="1" dirty="0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uz-Cyrl-UZ" sz="14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кўра қуйидаги </a:t>
            </a:r>
            <a:r>
              <a:rPr lang="uz-Cyrl-UZ" sz="1400" b="1" dirty="0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турларга бўлинади:</a:t>
            </a:r>
          </a:p>
          <a:p>
            <a:pPr marL="0" indent="360363" algn="just">
              <a:buNone/>
            </a:pPr>
            <a:r>
              <a:rPr lang="uz-Cyrl-UZ" sz="14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биринчи – </a:t>
            </a:r>
            <a:r>
              <a:rPr lang="uz-Cyrl-UZ" sz="1400" b="1" dirty="0" smtClean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тайёрлов ажримлари;</a:t>
            </a:r>
          </a:p>
          <a:p>
            <a:pPr marL="0" indent="360363" algn="just">
              <a:buNone/>
            </a:pPr>
            <a:r>
              <a:rPr lang="uz-Cyrl-UZ" sz="14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иккинчи – </a:t>
            </a:r>
            <a:r>
              <a:rPr lang="uz-Cyrl-UZ" sz="1400" b="1" dirty="0" smtClean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муайян процессуал ҳаракатлари амалга ошириш имкониятига ғов (тўсиқ) қўядиган чекловчи ажримлар;</a:t>
            </a:r>
          </a:p>
          <a:p>
            <a:pPr marL="0" indent="360363" algn="just">
              <a:buNone/>
            </a:pPr>
            <a:r>
              <a:rPr lang="uz-Cyrl-UZ" sz="14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учинчи – </a:t>
            </a:r>
            <a:r>
              <a:rPr lang="uz-Cyrl-UZ" sz="1400" b="1" dirty="0" smtClean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ишни кўриб чиқишни ва судлов жараёнини якунловчи хулосавий ажримлар;</a:t>
            </a:r>
          </a:p>
          <a:p>
            <a:pPr marL="0" indent="360363" algn="just">
              <a:buNone/>
            </a:pPr>
            <a:r>
              <a:rPr lang="uz-Cyrl-UZ" sz="14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тўртинчи – </a:t>
            </a:r>
            <a:r>
              <a:rPr lang="uz-Cyrl-UZ" sz="1400" b="1" dirty="0" smtClean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суднинг ҳал қилув қарори бўйича чиқариладиган ажримлар;</a:t>
            </a:r>
          </a:p>
          <a:p>
            <a:pPr marL="0" indent="360363" algn="just">
              <a:buNone/>
            </a:pPr>
            <a:r>
              <a:rPr lang="uz-Cyrl-UZ" sz="1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</a:t>
            </a:r>
            <a:r>
              <a:rPr lang="uz-Cyrl-UZ" sz="14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ешинчи – </a:t>
            </a:r>
            <a:r>
              <a:rPr lang="uz-Cyrl-UZ" sz="1400" b="1" dirty="0" smtClean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суднинг аппеляция ва кассация инстанциялари томонидан чиқариладиган ажримлар;</a:t>
            </a:r>
          </a:p>
          <a:p>
            <a:pPr marL="0" indent="360363" algn="just">
              <a:buNone/>
            </a:pPr>
            <a:r>
              <a:rPr lang="uz-Cyrl-UZ" sz="14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олтинчи – </a:t>
            </a:r>
            <a:r>
              <a:rPr lang="uz-Cyrl-UZ" sz="1400" b="1" dirty="0" smtClean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 ҳужжатларининг ижроси ва қайтарма ижроси масалалари бўйича ажримлар;</a:t>
            </a:r>
          </a:p>
          <a:p>
            <a:pPr marL="0" indent="360363" algn="just">
              <a:buNone/>
            </a:pPr>
            <a:r>
              <a:rPr lang="uz-Cyrl-UZ" sz="14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еттинчи – </a:t>
            </a:r>
            <a:r>
              <a:rPr lang="uz-Cyrl-UZ" sz="1400" b="1" dirty="0" smtClean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процессуал санкцияларни қўллаш тўғрисидаги ажримлар;</a:t>
            </a:r>
          </a:p>
          <a:p>
            <a:pPr marL="0" indent="360363" algn="just">
              <a:buNone/>
            </a:pPr>
            <a:r>
              <a:rPr lang="uz-Cyrl-UZ" sz="14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саккизинчи – </a:t>
            </a:r>
            <a:r>
              <a:rPr lang="uz-Cyrl-UZ" sz="1400" b="1" dirty="0" smtClean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банкротлик ишлари бўйича қабул қилинадиган ажримлар;</a:t>
            </a:r>
          </a:p>
          <a:p>
            <a:pPr marL="0" indent="360363" algn="just">
              <a:buNone/>
            </a:pPr>
            <a:r>
              <a:rPr lang="uz-Cyrl-UZ" sz="14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тўққизинчи – </a:t>
            </a:r>
            <a:r>
              <a:rPr lang="uz-Cyrl-UZ" sz="1400" b="1" dirty="0" smtClean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хусусий ажримлар.</a:t>
            </a:r>
            <a:endParaRPr lang="ru-RU" sz="1400" b="1" dirty="0" smtClean="0">
              <a:solidFill>
                <a:schemeClr val="accent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>
              <a:buNone/>
            </a:pPr>
            <a:endParaRPr lang="ru-RU" sz="1600" b="1" dirty="0" smtClean="0">
              <a:solidFill>
                <a:srgbClr val="4127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010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C08A5-128B-4733-A636-3C6D0C28B5C6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b="1" dirty="0" smtClean="0"/>
              <a:t>СУД АЖРИМИ ТУШУНЧАСИ ВА УНИНГ ТУРЛАРИ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535" y="1403775"/>
            <a:ext cx="8218486" cy="4844625"/>
          </a:xfrm>
        </p:spPr>
        <p:txBody>
          <a:bodyPr/>
          <a:lstStyle/>
          <a:p>
            <a:pPr marL="0" indent="360363" algn="just">
              <a:buNone/>
            </a:pPr>
            <a:r>
              <a:rPr lang="uz-Cyrl-UZ" sz="1600" b="1" dirty="0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 ажримлари ИПКда белгиланган тартибда яна </a:t>
            </a:r>
            <a:r>
              <a:rPr lang="uz-Cyrl-UZ" sz="16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икки турга </a:t>
            </a:r>
            <a:r>
              <a:rPr lang="uz-Cyrl-UZ" sz="1600" b="1" dirty="0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ажратилади:</a:t>
            </a:r>
          </a:p>
          <a:p>
            <a:pPr marL="0" indent="360363" algn="just">
              <a:buNone/>
            </a:pPr>
            <a:r>
              <a:rPr lang="uz-Cyrl-UZ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</a:t>
            </a:r>
            <a:r>
              <a:rPr lang="uz-Cyrl-UZ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иринчиси</a:t>
            </a:r>
            <a:r>
              <a:rPr lang="uz-Cyrl-UZ" sz="1600" b="1" dirty="0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устидан шикоят қилиниши (протест келтирилиши) мумкин бўлган суд ажримлари;</a:t>
            </a:r>
          </a:p>
          <a:p>
            <a:pPr marL="0" indent="360363" algn="just">
              <a:buNone/>
            </a:pPr>
            <a:r>
              <a:rPr lang="uz-Cyrl-UZ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иккинчиси</a:t>
            </a:r>
            <a:r>
              <a:rPr lang="uz-Cyrl-UZ" sz="1600" b="1" dirty="0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uz-Cyrl-UZ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устидан шикоят қилиниши (протест келтирилиши) мумкин </a:t>
            </a:r>
            <a:r>
              <a:rPr lang="uz-Cyrl-UZ" sz="1600" b="1" dirty="0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бўлмаган </a:t>
            </a:r>
            <a:r>
              <a:rPr lang="uz-Cyrl-UZ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uz-Cyrl-UZ" sz="1600" b="1" dirty="0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ажримлари.</a:t>
            </a:r>
          </a:p>
          <a:p>
            <a:pPr marL="0" indent="360363" algn="just">
              <a:buNone/>
            </a:pPr>
            <a:endParaRPr lang="uz-Cyrl-UZ" sz="1600" b="1" dirty="0">
              <a:solidFill>
                <a:srgbClr val="4127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uz-Cyrl-UZ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Иқтисодий суд ажримни </a:t>
            </a:r>
            <a:r>
              <a:rPr lang="uz-Cyrl-UZ" sz="1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икки хил тарзда </a:t>
            </a:r>
            <a:r>
              <a:rPr lang="uz-Cyrl-UZ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чиқаради.</a:t>
            </a:r>
            <a:endParaRPr lang="ru-RU" sz="1600" b="1" dirty="0">
              <a:solidFill>
                <a:srgbClr val="4127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b="1" i="1" dirty="0" err="1">
                <a:solidFill>
                  <a:srgbClr val="00CC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Биринчиси</a:t>
            </a:r>
            <a:r>
              <a:rPr lang="ru-RU" sz="1600" b="1" i="1" dirty="0">
                <a:solidFill>
                  <a:srgbClr val="00CC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ИПКда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тўғридан-тўғри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назарда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тутилган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ҳолларда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ажрими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алоҳида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ҳужжати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тарзида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чиқарилади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b="1" dirty="0" err="1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Алоҳида</a:t>
            </a:r>
            <a:r>
              <a:rPr lang="ru-RU" sz="1600" b="1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b="1" dirty="0" err="1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ҳужжати</a:t>
            </a:r>
            <a:r>
              <a:rPr lang="ru-RU" sz="1600" b="1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тарзида</a:t>
            </a:r>
            <a:r>
              <a:rPr lang="ru-RU" sz="1600" b="1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чиқариладиган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ажримнинг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мазмуни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ўз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ичига 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а)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кириш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б)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баёнот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в)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асослантирувчи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г)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хулоса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қисмларини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олиши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лозим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endParaRPr lang="ru-RU" sz="1600" b="1" dirty="0">
              <a:solidFill>
                <a:srgbClr val="4127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uz-Cyrl-UZ" sz="1600" b="1" i="1" dirty="0">
                <a:solidFill>
                  <a:srgbClr val="00CC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Иккинчиси,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унча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мураккаб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бўлмаган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масалаларни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қилишда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жойида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чиқариши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мумкин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Бундай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мажлисининг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баённомасига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ёзиб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қўйилади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унда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у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қайси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масала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юзасидан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чиқарилгани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суд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ўз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хулосаларини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чиқаришига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олиб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келган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сабаблар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ҳамда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чиқилаётган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масала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хулоса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кўрсатилади</a:t>
            </a:r>
            <a:r>
              <a:rPr lang="ru-RU" sz="1600" b="1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1600" dirty="0">
              <a:solidFill>
                <a:srgbClr val="4127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endParaRPr lang="uz-Cyrl-UZ" sz="1600" b="1" dirty="0">
              <a:solidFill>
                <a:srgbClr val="4127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>
              <a:buNone/>
            </a:pPr>
            <a:endParaRPr lang="ru-RU" sz="1600" b="1" dirty="0" smtClean="0">
              <a:solidFill>
                <a:srgbClr val="4127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013471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C08A5-128B-4733-A636-3C6D0C28B5C6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b="1" dirty="0" smtClean="0"/>
              <a:t>СУД АЖРИМИНИНГ МАЗМУНИ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535" y="1403775"/>
            <a:ext cx="8218486" cy="4844625"/>
          </a:xfrm>
        </p:spPr>
        <p:txBody>
          <a:bodyPr/>
          <a:lstStyle/>
          <a:p>
            <a:pPr marL="0" indent="360363" algn="just">
              <a:buNone/>
            </a:pPr>
            <a:r>
              <a:rPr lang="ru-RU" sz="1700" b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Алоҳида</a:t>
            </a:r>
            <a:r>
              <a:rPr lang="ru-RU" sz="17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17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ҳужжати</a:t>
            </a:r>
            <a:r>
              <a:rPr lang="ru-RU" sz="17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тарзида</a:t>
            </a:r>
            <a:r>
              <a:rPr lang="ru-RU" sz="17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чиқариладиган</a:t>
            </a:r>
            <a:r>
              <a:rPr lang="ru-RU" sz="17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ажримда</a:t>
            </a:r>
            <a:r>
              <a:rPr lang="ru-RU" sz="17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7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кўрсатилиши</a:t>
            </a:r>
            <a:r>
              <a:rPr lang="ru-RU" sz="17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7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>
              <a:buNone/>
            </a:pPr>
            <a:r>
              <a:rPr lang="ru-RU" sz="17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ru-RU" sz="17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7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ишнинг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рақами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чиқарилган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сана, суд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таркиби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суд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мажлиси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котиби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низо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предмети</a:t>
            </a:r>
            <a:r>
              <a:rPr lang="ru-RU" sz="17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>
              <a:buNone/>
            </a:pP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шахсларнинг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қарздор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жисмоний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шахсий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идентификация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рақами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фуқароси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бўлмаган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жисмоний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шахсларнинг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шахсини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ҳужжатларнинг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реквизитлари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шунингдек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қарздор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юридик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солиқ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тўловчи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идентификация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рақами</a:t>
            </a:r>
            <a:r>
              <a:rPr lang="ru-RU" sz="17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>
              <a:buNone/>
            </a:pP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чиқарилаётган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масала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>
              <a:buNone/>
            </a:pPr>
            <a:r>
              <a:rPr lang="ru-RU" sz="17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суд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ўз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хулосаларини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чиқаришига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олиб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келган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сабаблар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бунда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таянилган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қонунчилик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ҳужжатлари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>
              <a:buNone/>
            </a:pPr>
            <a:r>
              <a:rPr lang="ru-RU" sz="17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чиқилаётган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масала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хулоса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>
              <a:buNone/>
            </a:pP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6)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агар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қонунда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назарда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тутилган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бўлса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(протест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келтириш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тартиби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7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муддати</a:t>
            </a:r>
            <a:r>
              <a:rPr lang="ru-RU" sz="17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17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C08A5-128B-4733-A636-3C6D0C28B5C6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b="1" dirty="0" smtClean="0"/>
              <a:t>ХУСУСИЙ АЖРИМИ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535" y="1403775"/>
            <a:ext cx="8218486" cy="4844625"/>
          </a:xfrm>
        </p:spPr>
        <p:txBody>
          <a:bodyPr/>
          <a:lstStyle/>
          <a:p>
            <a:pPr marL="0" indent="360363" algn="just">
              <a:buNone/>
            </a:pPr>
            <a:endParaRPr lang="ru-RU" sz="1600" b="1" dirty="0" smtClean="0">
              <a:solidFill>
                <a:srgbClr val="4127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2000" dirty="0" err="1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Ишни</a:t>
            </a:r>
            <a:r>
              <a:rPr lang="ru-RU" sz="2000" dirty="0" smtClean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вақтида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давлат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органининг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органнинг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юридик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мансабдор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фуқаронинг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фаолиятида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қонунчилик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ҳужжатлари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бузилганлиги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аниқланган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тақдирда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уларнинг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иштирокидан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қатъи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назар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суд </a:t>
            </a:r>
            <a:r>
              <a:rPr lang="ru-RU" sz="20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хусусий</a:t>
            </a:r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чиқаришга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ҳақлидир</a:t>
            </a:r>
            <a:r>
              <a:rPr lang="ru-RU" sz="2000" dirty="0">
                <a:solidFill>
                  <a:srgbClr val="4127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2000" dirty="0">
              <a:solidFill>
                <a:srgbClr val="4127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9748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ругленный">
  <a:themeElements>
    <a:clrScheme name="Другая 3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0067E4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2830</TotalTime>
  <Words>493</Words>
  <Application>Microsoft Office PowerPoint</Application>
  <PresentationFormat>Экран (4:3)</PresentationFormat>
  <Paragraphs>57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Calibri</vt:lpstr>
      <vt:lpstr>Cambria</vt:lpstr>
      <vt:lpstr>Times New Roman</vt:lpstr>
      <vt:lpstr>Verdana</vt:lpstr>
      <vt:lpstr>Wingdings</vt:lpstr>
      <vt:lpstr>Скругленный</vt:lpstr>
      <vt:lpstr>Тема Office</vt:lpstr>
      <vt:lpstr> </vt:lpstr>
      <vt:lpstr>СУД АЖРИМИ ТУШУНЧАСИ ВА УНИНГ ТУРЛАРИ</vt:lpstr>
      <vt:lpstr>СУД АЖРИМИ ТУШУНЧАСИ ВА УНИНГ ТУРЛАРИ</vt:lpstr>
      <vt:lpstr>СУД АЖРИМИНИНГ МАЗМУНИ</vt:lpstr>
      <vt:lpstr>ХУСУСИЙ АЖРИМИ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ТАДБИРКОРЛИК СУБЪЕКТЛАРИНИ ҲУҚУҚИЙ ҲИМОЯ ҚИЛИШ: НИЗОЛАРНИ ҲАКАМЛИК СУДЛАРИДА ҲАЛ ҚИЛИШ ВА ТЕКШИРИШЛАРДА ШТИРОК ЭТИШ</dc:title>
  <dc:creator>d.tursunov</dc:creator>
  <cp:lastModifiedBy>Пользователь</cp:lastModifiedBy>
  <cp:revision>221</cp:revision>
  <dcterms:created xsi:type="dcterms:W3CDTF">2010-05-20T07:58:03Z</dcterms:created>
  <dcterms:modified xsi:type="dcterms:W3CDTF">2023-09-10T17:32:17Z</dcterms:modified>
</cp:coreProperties>
</file>