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8"/>
  </p:notesMasterIdLst>
  <p:handoutMasterIdLst>
    <p:handoutMasterId r:id="rId9"/>
  </p:handoutMasterIdLst>
  <p:sldIdLst>
    <p:sldId id="256" r:id="rId3"/>
    <p:sldId id="297" r:id="rId4"/>
    <p:sldId id="298" r:id="rId5"/>
    <p:sldId id="259" r:id="rId6"/>
    <p:sldId id="294" r:id="rId7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00CC66"/>
    <a:srgbClr val="FFFFFF"/>
    <a:srgbClr val="FFCC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6" autoAdjust="0"/>
  </p:normalViewPr>
  <p:slideViewPr>
    <p:cSldViewPr snapToObjects="1">
      <p:cViewPr varScale="1">
        <p:scale>
          <a:sx n="104" d="100"/>
          <a:sy n="104" d="100"/>
        </p:scale>
        <p:origin x="17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10.09.2023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 smtClean="0">
                <a:solidFill>
                  <a:srgbClr val="FF0000"/>
                </a:solidFill>
                <a:latin typeface="Times New Roman" pitchFamily="18" charset="0"/>
              </a:rPr>
              <a:t>ИҚТИСОДИЙ </a:t>
            </a:r>
            <a:r>
              <a:rPr lang="ru-RU" altLang="ru-RU" sz="2200" b="1" dirty="0">
                <a:solidFill>
                  <a:srgbClr val="FF0000"/>
                </a:solidFill>
                <a:latin typeface="Times New Roman" pitchFamily="18" charset="0"/>
              </a:rPr>
              <a:t>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Times New Roman" pitchFamily="18" charset="0"/>
              </a:rPr>
              <a:t>ПРОЦЕССУАЛ ҲУЖЖАТЛАР </a:t>
            </a:r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uz-Cyrl-UZ" altLang="ru-RU" sz="1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uz-Cyrl-UZ" altLang="ru-RU" sz="2800" b="1" dirty="0" smtClean="0">
                <a:solidFill>
                  <a:srgbClr val="003399"/>
                </a:solidFill>
                <a:latin typeface="Times New Roman" pitchFamily="18" charset="0"/>
              </a:rPr>
              <a:t>3-мавзу</a:t>
            </a:r>
          </a:p>
          <a:p>
            <a:pPr algn="ctr"/>
            <a:endParaRPr lang="uz-Cyrl-UZ" altLang="ru-RU" sz="8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     ИҚТИСОДИЙ СУДЛАР ТОМОНИДАН ЧИҚАРИЛАДИГАН АЖРИМЛАР</a:t>
            </a:r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b="1" dirty="0" smtClean="0"/>
              <a:t>СУД АЖРИМИ ТУШУНЧАСИ ВА УНИНГ ТУРЛАРИ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400" b="1" dirty="0" err="1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ИПКда</a:t>
            </a:r>
            <a:r>
              <a:rPr lang="ru-RU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4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4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4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4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400" b="1" dirty="0" err="1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ҳолларда</a:t>
            </a:r>
            <a:r>
              <a:rPr lang="ru-RU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400" b="1" dirty="0" err="1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</a:t>
            </a:r>
            <a:r>
              <a:rPr lang="ru-RU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4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4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4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чиқаради</a:t>
            </a:r>
            <a:r>
              <a:rPr lang="ru-RU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uz-Cyrl-UZ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ажрими – суд ҳужжатларининг мустақил ва кенг тарқалган туридир.</a:t>
            </a:r>
          </a:p>
          <a:p>
            <a:pPr marL="0" indent="360363" algn="just">
              <a:buNone/>
            </a:pPr>
            <a:r>
              <a:rPr lang="uz-Cyrl-UZ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ажримида ишни кўриш давомида – судлов ишини қўзғатишдан то суд ҳужжатларини мажбурий ижросигача юзага келадиган масалаларнинг суд томонидан кўриб чиқиш натижалари ўз аксини топади.</a:t>
            </a:r>
            <a:endParaRPr lang="ru-RU" sz="1400" b="1" dirty="0" smtClean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uz-Cyrl-UZ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ажримларини чиқаришга қўйилган </a:t>
            </a:r>
            <a:r>
              <a:rPr lang="uz-Cyrl-UZ" sz="14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мақсадга</a:t>
            </a:r>
            <a:r>
              <a:rPr lang="uz-Cyrl-UZ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uz-Cyrl-UZ" sz="14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кўра қуйидаги </a:t>
            </a:r>
            <a:r>
              <a:rPr lang="uz-Cyrl-UZ" sz="14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турларга бўлинади: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биринчи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тайёрлов ажримлари;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иккинчи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муайян процессуал ҳаракатлари амалга ошириш имкониятига ғов (тўсиқ) қўядиган чекловчи ажримлар;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ишни кўриб чиқишни ва судлов жараёнини якунловчи хулосавий ажримлар;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тўртинчи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суднинг ҳал қилув қарори бўйича чиқариладиган ажримлар;</a:t>
            </a:r>
          </a:p>
          <a:p>
            <a:pPr marL="0" indent="360363" algn="just">
              <a:buNone/>
            </a:pPr>
            <a:r>
              <a:rPr lang="uz-Cyrl-UZ" sz="1400" b="1" i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</a:t>
            </a: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ешинчи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суднинг аппеляция ва кассация инстанциялари томонидан чиқариладиган ажримлар;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олтинчи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ҳужжатларининг ижроси ва қайтарма ижроси масалалари бўйича ажримлар;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еттинчи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процессуал санкцияларни қўллаш тўғрисидаги ажримлар;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саккизинчи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банкротлик ишлари бўйича қабул қилинадиган ажримлар;</a:t>
            </a:r>
          </a:p>
          <a:p>
            <a:pPr marL="0" indent="360363" algn="just">
              <a:buNone/>
            </a:pPr>
            <a:r>
              <a:rPr lang="uz-Cyrl-UZ" sz="1400" b="1" i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тўққизинчи – </a:t>
            </a:r>
            <a:r>
              <a:rPr lang="uz-Cyrl-UZ" sz="1400" b="1" dirty="0" smtClean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хусусий ажримлар.</a:t>
            </a:r>
            <a:endParaRPr lang="ru-RU" sz="1400" b="1" dirty="0" smtClean="0">
              <a:solidFill>
                <a:schemeClr val="accent4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>
              <a:buNone/>
            </a:pPr>
            <a:endParaRPr lang="ru-RU" sz="1600" b="1" dirty="0" smtClean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010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b="1" dirty="0" smtClean="0"/>
              <a:t>СУД АЖРИМИ ТУШУНЧАСИ ВА УНИНГ ТУРЛАРИ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360363" algn="just">
              <a:buNone/>
            </a:pPr>
            <a:r>
              <a:rPr lang="uz-Cyrl-UZ" sz="16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ажримлари ИПКда белгиланган тартибда яна </a:t>
            </a:r>
            <a:r>
              <a:rPr lang="uz-Cyrl-UZ" sz="16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икки турга </a:t>
            </a:r>
            <a:r>
              <a:rPr lang="uz-Cyrl-UZ" sz="16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ажратилади:</a:t>
            </a:r>
          </a:p>
          <a:p>
            <a:pPr marL="0" indent="360363" algn="just">
              <a:buNone/>
            </a:pPr>
            <a:r>
              <a:rPr lang="uz-Cyrl-UZ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</a:t>
            </a:r>
            <a:r>
              <a:rPr lang="uz-Cyrl-UZ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иринчиси</a:t>
            </a:r>
            <a:r>
              <a:rPr lang="uz-Cyrl-UZ" sz="16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– устидан шикоят қилиниши (протест келтирилиши) мумкин бўлган суд ажримлари;</a:t>
            </a:r>
          </a:p>
          <a:p>
            <a:pPr marL="0" indent="360363" algn="just">
              <a:buNone/>
            </a:pPr>
            <a:r>
              <a:rPr lang="uz-Cyrl-UZ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иккинчиси</a:t>
            </a:r>
            <a:r>
              <a:rPr lang="uz-Cyrl-UZ" sz="16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uz-Cyrl-UZ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устидан шикоят қилиниши (протест келтирилиши) мумкин </a:t>
            </a:r>
            <a:r>
              <a:rPr lang="uz-Cyrl-UZ" sz="16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бўлмаган </a:t>
            </a:r>
            <a:r>
              <a:rPr lang="uz-Cyrl-UZ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uz-Cyrl-UZ" sz="1600" b="1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ажримлари.</a:t>
            </a:r>
          </a:p>
          <a:p>
            <a:pPr marL="0" indent="360363" algn="just">
              <a:buNone/>
            </a:pPr>
            <a:endParaRPr lang="uz-Cyrl-UZ" sz="1600" b="1" dirty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uz-Cyrl-UZ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Иқтисодий суд ажримни </a:t>
            </a:r>
            <a:r>
              <a:rPr lang="uz-Cyrl-UZ" sz="1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икки хил тарзда </a:t>
            </a:r>
            <a:r>
              <a:rPr lang="uz-Cyrl-UZ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чиқаради.</a:t>
            </a:r>
            <a:endParaRPr lang="ru-RU" sz="1600" b="1" dirty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1600" b="1" i="1" dirty="0" err="1">
                <a:solidFill>
                  <a:srgbClr val="00CC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Биринчиси</a:t>
            </a:r>
            <a:r>
              <a:rPr lang="ru-RU" sz="1600" b="1" i="1" dirty="0">
                <a:solidFill>
                  <a:srgbClr val="00CC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ИПКда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тўғридан-тўғри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ҳолларда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алоҳида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тарзида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чиқарилади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sz="1600" b="1" dirty="0" err="1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Алоҳида</a:t>
            </a:r>
            <a:r>
              <a:rPr lang="ru-RU" sz="16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суд </a:t>
            </a:r>
            <a:r>
              <a:rPr lang="ru-RU" sz="1600" b="1" dirty="0" err="1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6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тарзида</a:t>
            </a:r>
            <a:r>
              <a:rPr lang="ru-RU" sz="1600" b="1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чиқариладиган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ажримнинг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мазмуни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ичига 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а)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кириш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б)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баёнот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в)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асослантирувчи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г)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хулоса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қисмларини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олиши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лозим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 algn="just">
              <a:buNone/>
            </a:pPr>
            <a:endParaRPr lang="ru-RU" sz="1600" b="1" dirty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uz-Cyrl-UZ" sz="1600" b="1" i="1" dirty="0">
                <a:solidFill>
                  <a:srgbClr val="00CC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Иккинчиси,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унча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мураккаб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масалаларни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қилишда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жойида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чиқариши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Бундай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мажлисининг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баённомасига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ёзиб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қўйилади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унда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у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қайси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юзасидан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чиқарилгани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хулосаларини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чиқаришига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олиб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келган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сабаблар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ҳамда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чиқилаётган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хулоса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600" b="1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кўрсатилади</a:t>
            </a:r>
            <a:r>
              <a:rPr lang="ru-RU" sz="1600" b="1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600" dirty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endParaRPr lang="uz-Cyrl-UZ" sz="1600" b="1" dirty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>
              <a:buNone/>
            </a:pPr>
            <a:endParaRPr lang="ru-RU" sz="1600" b="1" dirty="0" smtClean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013471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b="1" dirty="0" smtClean="0"/>
              <a:t>СУД АЖРИМИНИНГ МАЗМУНИ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360363" algn="just">
              <a:buNone/>
            </a:pPr>
            <a:r>
              <a:rPr lang="ru-RU" sz="1700" b="1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Алоҳида</a:t>
            </a:r>
            <a:r>
              <a:rPr lang="ru-RU" sz="17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ҳужжати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тарзида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чиқариладиган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ажримда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қуйидагилар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кўрсатилиши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керак</a:t>
            </a:r>
            <a:r>
              <a:rPr lang="ru-RU" sz="17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>
              <a:buNone/>
            </a:pP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17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суднинг</a:t>
            </a: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чиқарилган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сана, суд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таркиби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мажлиси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котиби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низо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предмети</a:t>
            </a: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иштирок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этувчи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номи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фамилияси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отасининг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исми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қарздор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жисмоний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шахсий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идентификация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Ўзбекистон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Республикаси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фуқароси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бўлмаган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жисмоний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шахсларнинг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шахсини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тасдиқловчи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ҳужжатларнинг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реквизитлари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шунингдек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қарздор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юридик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солиқ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тўловчи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идентификация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рақами</a:t>
            </a: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чиқарилаётган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суд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хулосаларини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чиқаришига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олиб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келган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сабаблар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бунда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таянилган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қонунчилик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чиқилаётган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масала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хулоса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6)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қонунда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назарда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тутилган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устидан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шикоят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қилиш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(протест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келтириш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тартиби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17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17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муддати</a:t>
            </a:r>
            <a:r>
              <a:rPr lang="ru-RU" sz="17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1700" b="1" dirty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5C08A5-128B-4733-A636-3C6D0C28B5C6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b="1" dirty="0" smtClean="0"/>
              <a:t>ХУСУСИЙ АЖРИМИ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6535" y="1403775"/>
            <a:ext cx="8218486" cy="4844625"/>
          </a:xfrm>
        </p:spPr>
        <p:txBody>
          <a:bodyPr/>
          <a:lstStyle/>
          <a:p>
            <a:pPr marL="0" indent="360363" algn="just">
              <a:buNone/>
            </a:pPr>
            <a:endParaRPr lang="ru-RU" sz="1600" b="1" dirty="0" smtClean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 algn="just">
              <a:buNone/>
            </a:pPr>
            <a:r>
              <a:rPr lang="ru-RU" sz="2000" dirty="0" err="1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Ишни</a:t>
            </a:r>
            <a:r>
              <a:rPr lang="ru-RU" sz="2000" dirty="0" smtClean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кўриш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вақтида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давлат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органининг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бошқа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органнинг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юридик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мансабдор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шахснинг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фуқаронинг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фаолиятида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қонунчилик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ҳужжатлари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бузилганлиги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аниқланган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тақдирда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уларнинг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ишда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иштирокидан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қатъи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назар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суд </a:t>
            </a:r>
            <a:r>
              <a:rPr lang="ru-RU" sz="2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хусусий</a:t>
            </a:r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ажрим</a:t>
            </a:r>
            <a:r>
              <a:rPr lang="ru-RU" sz="20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чиқаришга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ҳақлидир</a:t>
            </a:r>
            <a:r>
              <a:rPr lang="ru-RU" sz="2000" dirty="0">
                <a:solidFill>
                  <a:srgbClr val="41278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endParaRPr lang="ru-RU" sz="2000" dirty="0">
              <a:solidFill>
                <a:srgbClr val="41278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97484"/>
      </p:ext>
    </p:extLst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2830</TotalTime>
  <Words>493</Words>
  <Application>Microsoft Office PowerPoint</Application>
  <PresentationFormat>Экран (4:3)</PresentationFormat>
  <Paragraphs>57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СУД АЖРИМИ ТУШУНЧАСИ ВА УНИНГ ТУРЛАРИ</vt:lpstr>
      <vt:lpstr>СУД АЖРИМИ ТУШУНЧАСИ ВА УНИНГ ТУРЛАРИ</vt:lpstr>
      <vt:lpstr>СУД АЖРИМИНИНГ МАЗМУНИ</vt:lpstr>
      <vt:lpstr>ХУСУСИЙ АЖРИМИ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Пользователь</cp:lastModifiedBy>
  <cp:revision>221</cp:revision>
  <dcterms:created xsi:type="dcterms:W3CDTF">2010-05-20T07:58:03Z</dcterms:created>
  <dcterms:modified xsi:type="dcterms:W3CDTF">2023-09-10T17:32:17Z</dcterms:modified>
</cp:coreProperties>
</file>