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89" r:id="rId5"/>
    <p:sldId id="286" r:id="rId6"/>
    <p:sldId id="273" r:id="rId7"/>
    <p:sldId id="290" r:id="rId8"/>
    <p:sldId id="297" r:id="rId9"/>
    <p:sldId id="291" r:id="rId10"/>
    <p:sldId id="292" r:id="rId11"/>
    <p:sldId id="307" r:id="rId12"/>
    <p:sldId id="293" r:id="rId13"/>
    <p:sldId id="294" r:id="rId14"/>
    <p:sldId id="295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8" r:id="rId24"/>
    <p:sldId id="306" r:id="rId25"/>
    <p:sldId id="296" r:id="rId26"/>
    <p:sldId id="309" r:id="rId27"/>
    <p:sldId id="310" r:id="rId28"/>
    <p:sldId id="311" r:id="rId29"/>
    <p:sldId id="312" r:id="rId30"/>
    <p:sldId id="313" r:id="rId31"/>
    <p:sldId id="314" r:id="rId32"/>
    <p:sldId id="327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30.10.2024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8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9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1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5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1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0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3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5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7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1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8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01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29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5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9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2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80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48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50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5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16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1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14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6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44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7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70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25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76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1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92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29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6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3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4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7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9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67CCE8-AE50-4A69-8B94-F32B071FD0F9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533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Эксперты, совместно работающие за столом над ноутбуком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объект 3" descr="Люди с документами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uz-Cyrl-UZ" sz="5000" dirty="0">
                <a:solidFill>
                  <a:schemeClr val="bg1"/>
                </a:solidFill>
              </a:rPr>
              <a:t>КЕЛИШУВ БИТИМИ  МЕДИАЦИЯ 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 lnSpcReduction="10000"/>
          </a:bodyPr>
          <a:lstStyle/>
          <a:p>
            <a:pPr rtl="0"/>
            <a:r>
              <a:rPr lang="ru-RU" sz="2500" b="1" i="1" spc="65" dirty="0" err="1">
                <a:solidFill>
                  <a:schemeClr val="accent1"/>
                </a:solidFill>
                <a:cs typeface="Arial"/>
              </a:rPr>
              <a:t>М.П.Каландарова</a:t>
            </a:r>
            <a:endParaRPr lang="ru-RU" dirty="0"/>
          </a:p>
          <a:p>
            <a:pPr rtl="0"/>
            <a:r>
              <a:rPr lang="uz-Cyrl-UZ" dirty="0"/>
              <a:t>ю</a:t>
            </a:r>
            <a:r>
              <a:rPr lang="uz-Cyrl-UZ" sz="2500" b="1" i="1" spc="65" dirty="0">
                <a:solidFill>
                  <a:schemeClr val="accent1"/>
                </a:solidFill>
                <a:cs typeface="Arial"/>
              </a:rPr>
              <a:t>.ф.н., доцент</a:t>
            </a:r>
            <a:endParaRPr lang="ru-RU" sz="2500" b="1" i="1" spc="65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212720" y="3229869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ИПК 50-моддасининг </a:t>
            </a:r>
            <a:r>
              <a:rPr lang="ru-RU" sz="2000" dirty="0" err="1">
                <a:solidFill>
                  <a:schemeClr val="bg1"/>
                </a:solidFill>
              </a:rPr>
              <a:t>биринчи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ўзларининг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доирасида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жамиятнинг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қўриқланадиган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манфаатларини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ҳимоя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мақсадида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даъво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Даъво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мазкур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даъвогарнинг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ташқари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барча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фойдаланади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мажбуриятларини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бажаради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Манфаати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кўзланган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орган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даъво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жавобгар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ҳақли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талаб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этилмайди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0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ИПК 132-моддасининг </a:t>
            </a:r>
            <a:r>
              <a:rPr lang="ru-RU" sz="2000" dirty="0" err="1">
                <a:solidFill>
                  <a:schemeClr val="bg1"/>
                </a:solidFill>
              </a:rPr>
              <a:t>биринчи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мувофиқ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ёзма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шаклда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расмийлаштирилади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махсус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 ИПК 63-моддасининг </a:t>
            </a:r>
            <a:r>
              <a:rPr lang="ru-RU" sz="2000" dirty="0" err="1">
                <a:solidFill>
                  <a:schemeClr val="bg1"/>
                </a:solidFill>
              </a:rPr>
              <a:t>талабларига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мувофиқ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ишончнома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уларнинг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вакиллари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имзоланади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ишончнома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илова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қўшиб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бир-бири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олдидаги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мажбуриятларининг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миқдори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</a:t>
            </a:r>
            <a:r>
              <a:rPr lang="ru-RU" sz="2000" dirty="0">
                <a:solidFill>
                  <a:schemeClr val="bg1"/>
                </a:solidFill>
              </a:rPr>
              <a:t> ичига </a:t>
            </a:r>
            <a:r>
              <a:rPr lang="ru-RU" sz="2000" dirty="0" err="1">
                <a:solidFill>
                  <a:schemeClr val="bg1"/>
                </a:solidFill>
              </a:rPr>
              <a:t>олиши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11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вазифаси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ҳақиқий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хоҳиш-иродасини</a:t>
            </a:r>
            <a:r>
              <a:rPr lang="ru-RU" sz="2000" dirty="0">
                <a:solidFill>
                  <a:schemeClr val="bg1"/>
                </a:solidFill>
              </a:rPr>
              <a:t>, улар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тузилаётганида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талаблари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бажарилганлигини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келгусида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қилинишини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таъминлашдан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иборатдир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12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7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масалани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муҳокама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қилаётганида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хилоф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бирор-бир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қўриқланадиган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манфаатларини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бузмаётганлигини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кўчар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кўчмас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мулкни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</a:t>
            </a:r>
            <a:r>
              <a:rPr lang="ru-RU" sz="2000" dirty="0">
                <a:solidFill>
                  <a:schemeClr val="bg1"/>
                </a:solidFill>
              </a:rPr>
              <a:t> ичига </a:t>
            </a:r>
            <a:r>
              <a:rPr lang="ru-RU" sz="2000" dirty="0" err="1">
                <a:solidFill>
                  <a:schemeClr val="bg1"/>
                </a:solidFill>
              </a:rPr>
              <a:t>олса</a:t>
            </a:r>
            <a:r>
              <a:rPr lang="ru-RU" sz="2000" dirty="0">
                <a:solidFill>
                  <a:schemeClr val="bg1"/>
                </a:solidFill>
              </a:rPr>
              <a:t>, суд </a:t>
            </a:r>
            <a:r>
              <a:rPr lang="ru-RU" sz="2000" dirty="0" err="1">
                <a:solidFill>
                  <a:schemeClr val="bg1"/>
                </a:solidFill>
              </a:rPr>
              <a:t>ушбу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мулкка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</a:t>
            </a:r>
            <a:r>
              <a:rPr lang="ru-RU" sz="2000" dirty="0">
                <a:solidFill>
                  <a:schemeClr val="bg1"/>
                </a:solidFill>
              </a:rPr>
              <a:t> бор-</a:t>
            </a:r>
            <a:r>
              <a:rPr lang="ru-RU" sz="2000" dirty="0" err="1">
                <a:solidFill>
                  <a:schemeClr val="bg1"/>
                </a:solidFill>
              </a:rPr>
              <a:t>йўқлигини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хатлаб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қўйилганлигини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гаровга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қўйилганлигини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ҳ.к</a:t>
            </a:r>
            <a:r>
              <a:rPr lang="ru-RU" sz="2000" dirty="0">
                <a:solidFill>
                  <a:schemeClr val="bg1"/>
                </a:solidFill>
              </a:rPr>
              <a:t>.) </a:t>
            </a:r>
            <a:r>
              <a:rPr lang="ru-RU" sz="2000" dirty="0" err="1">
                <a:solidFill>
                  <a:schemeClr val="bg1"/>
                </a:solidFill>
              </a:rPr>
              <a:t>текшириши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Кўрсатилган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ҳолатлар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бўлганда</a:t>
            </a:r>
            <a:r>
              <a:rPr lang="ru-RU" sz="2000" dirty="0">
                <a:solidFill>
                  <a:schemeClr val="bg1"/>
                </a:solidFill>
              </a:rPr>
              <a:t>, суд ИПК 134-моддасига </a:t>
            </a:r>
            <a:r>
              <a:rPr lang="ru-RU" sz="2000" dirty="0" err="1">
                <a:solidFill>
                  <a:schemeClr val="bg1"/>
                </a:solidFill>
              </a:rPr>
              <a:t>мувофиқ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мазмунан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13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0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табиатига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эканлигини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мувофиқлигини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ўрганишда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текширишлари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ҳисобга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олишлари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акциядорлик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жамияти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масъулияти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чекланган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жамияти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мазкур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йирик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жавоб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беришини</a:t>
            </a:r>
            <a:r>
              <a:rPr lang="ru-RU" sz="2000" dirty="0">
                <a:solidFill>
                  <a:schemeClr val="bg1"/>
                </a:solidFill>
              </a:rPr>
              <a:t>, у «</a:t>
            </a:r>
            <a:r>
              <a:rPr lang="ru-RU" sz="2000" dirty="0" err="1">
                <a:solidFill>
                  <a:schemeClr val="bg1"/>
                </a:solidFill>
              </a:rPr>
              <a:t>Акциядорлик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жамиятлари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акциядорларнинг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ҳуқукларини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ҳимоя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тўғрисида»ги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ru-RU" sz="2000" dirty="0" err="1">
                <a:solidFill>
                  <a:schemeClr val="bg1"/>
                </a:solidFill>
              </a:rPr>
              <a:t>Масъулияти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чекланган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қўшимча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масъулиятли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жамиятлар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тўғрисида»ги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қонунларида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мувофиқ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талаб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14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1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ФК 179-моддасининг </a:t>
            </a:r>
            <a:r>
              <a:rPr lang="ru-RU" sz="2000" dirty="0" err="1">
                <a:solidFill>
                  <a:schemeClr val="bg1"/>
                </a:solidFill>
              </a:rPr>
              <a:t>биринчи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корхонаси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бириктириб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қўйилган</a:t>
            </a:r>
            <a:r>
              <a:rPr lang="ru-RU" sz="2000" dirty="0">
                <a:solidFill>
                  <a:schemeClr val="bg1"/>
                </a:solidFill>
              </a:rPr>
              <a:t> мол-</a:t>
            </a:r>
            <a:r>
              <a:rPr lang="ru-RU" sz="2000" dirty="0" err="1">
                <a:solidFill>
                  <a:schemeClr val="bg1"/>
                </a:solidFill>
              </a:rPr>
              <a:t>мулкни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мулкдорнинг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билангина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усулда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тасарруф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ҳақли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 err="1">
                <a:solidFill>
                  <a:schemeClr val="bg1"/>
                </a:solidFill>
              </a:rPr>
              <a:t>Баҳолаш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тўғрисида»ги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Қонунининг</a:t>
            </a:r>
            <a:r>
              <a:rPr lang="ru-RU" sz="2000" dirty="0">
                <a:solidFill>
                  <a:schemeClr val="bg1"/>
                </a:solidFill>
              </a:rPr>
              <a:t> 11-моддасида </a:t>
            </a:r>
            <a:r>
              <a:rPr lang="ru-RU" sz="2000" dirty="0" err="1">
                <a:solidFill>
                  <a:schemeClr val="bg1"/>
                </a:solidFill>
              </a:rPr>
              <a:t>давлатга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умумий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мулк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қарашли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баҳолаш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объектлари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жалб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баҳолаш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ўтказилиши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мажбурийлиги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Шу </a:t>
            </a:r>
            <a:r>
              <a:rPr lang="ru-RU" sz="2000" dirty="0" err="1">
                <a:solidFill>
                  <a:schemeClr val="bg1"/>
                </a:solidFill>
              </a:rPr>
              <a:t>боис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судлар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масаласини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объекти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мулки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тасарруф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олинганлигига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объект </a:t>
            </a:r>
            <a:r>
              <a:rPr lang="ru-RU" sz="2000" dirty="0" err="1">
                <a:solidFill>
                  <a:schemeClr val="bg1"/>
                </a:solidFill>
              </a:rPr>
              <a:t>баҳоланганлигига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эътибор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қаратиши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15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8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ажримининг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хулоса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барча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баён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 Бунда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харажатларини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тақсимлаш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бўлмаслигини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инобатга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, суд </a:t>
            </a:r>
            <a:r>
              <a:rPr lang="ru-RU" sz="2000" dirty="0" err="1">
                <a:solidFill>
                  <a:schemeClr val="bg1"/>
                </a:solidFill>
              </a:rPr>
              <a:t>харажатларини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тақсимлаш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масаласини</a:t>
            </a:r>
            <a:r>
              <a:rPr lang="ru-RU" sz="2000" dirty="0">
                <a:solidFill>
                  <a:schemeClr val="bg1"/>
                </a:solidFill>
              </a:rPr>
              <a:t> суд ИПК 118-моддасининг </a:t>
            </a:r>
            <a:r>
              <a:rPr lang="ru-RU" sz="2000" dirty="0" err="1">
                <a:solidFill>
                  <a:schemeClr val="bg1"/>
                </a:solidFill>
              </a:rPr>
              <a:t>қоидалари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устидан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ИПКда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умумий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шикоят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берилиши</a:t>
            </a:r>
            <a:r>
              <a:rPr lang="ru-RU" sz="2000" dirty="0">
                <a:solidFill>
                  <a:schemeClr val="bg1"/>
                </a:solidFill>
              </a:rPr>
              <a:t> (протест </a:t>
            </a:r>
            <a:r>
              <a:rPr lang="ru-RU" sz="2000" dirty="0" err="1">
                <a:solidFill>
                  <a:schemeClr val="bg1"/>
                </a:solidFill>
              </a:rPr>
              <a:t>келтирилиши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16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1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тасдиқлангандан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сўнг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қайта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этишдан</a:t>
            </a:r>
            <a:r>
              <a:rPr lang="ru-RU" sz="2000" dirty="0">
                <a:solidFill>
                  <a:schemeClr val="bg1"/>
                </a:solidFill>
              </a:rPr>
              <a:t> бош </a:t>
            </a:r>
            <a:r>
              <a:rPr lang="ru-RU" sz="2000" dirty="0" err="1">
                <a:solidFill>
                  <a:schemeClr val="bg1"/>
                </a:solidFill>
              </a:rPr>
              <a:t>тортишга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қаратилган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даъво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мурожаат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қилса</a:t>
            </a:r>
            <a:r>
              <a:rPr lang="ru-RU" sz="2000" dirty="0">
                <a:solidFill>
                  <a:schemeClr val="bg1"/>
                </a:solidFill>
              </a:rPr>
              <a:t>, суд ИПК 173-моддасининг </a:t>
            </a:r>
            <a:r>
              <a:rPr lang="ru-RU" sz="2000" dirty="0" err="1">
                <a:solidFill>
                  <a:schemeClr val="bg1"/>
                </a:solidFill>
              </a:rPr>
              <a:t>иккинчи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қўллаб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талабларни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қаноатлантиришни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бекор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ўзгартириб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судга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янги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таҳрирдаги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этса</a:t>
            </a:r>
            <a:r>
              <a:rPr lang="ru-RU" sz="2000" dirty="0">
                <a:solidFill>
                  <a:schemeClr val="bg1"/>
                </a:solidFill>
              </a:rPr>
              <a:t>, суд </a:t>
            </a: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аризани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қаноатлантиришни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ажрим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чиқаради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бундай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ажрим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устидан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шикоят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қилинмайди</a:t>
            </a:r>
            <a:r>
              <a:rPr lang="ru-RU" sz="2000" dirty="0">
                <a:solidFill>
                  <a:schemeClr val="bg1"/>
                </a:solidFill>
              </a:rPr>
              <a:t> (протест </a:t>
            </a:r>
            <a:r>
              <a:rPr lang="ru-RU" sz="2000" dirty="0" err="1">
                <a:solidFill>
                  <a:schemeClr val="bg1"/>
                </a:solidFill>
              </a:rPr>
              <a:t>келтирилмайди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17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4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ихтиёрий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равишда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этилмаслиги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манфаатдор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аризаси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варақаси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қарздорликни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муайян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бироқ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даражада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бажарилмаган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суд </a:t>
            </a:r>
            <a:r>
              <a:rPr lang="ru-RU" sz="2000" dirty="0" err="1">
                <a:solidFill>
                  <a:schemeClr val="bg1"/>
                </a:solidFill>
              </a:rPr>
              <a:t>манфаатдор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илтимосномасига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кўрсатилган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мажбуриятларни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кўрсатган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варақасини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18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9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варақасини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масаласи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чақирилмасдан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ИПКнинг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uz-Latn-UZ" sz="2000" dirty="0">
                <a:solidFill>
                  <a:schemeClr val="bg1"/>
                </a:solidFill>
              </a:rPr>
              <a:t>V </a:t>
            </a:r>
            <a:r>
              <a:rPr lang="ru-RU" sz="2000" dirty="0" err="1">
                <a:solidFill>
                  <a:schemeClr val="bg1"/>
                </a:solidFill>
              </a:rPr>
              <a:t>бўлими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қоидалари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кўрилади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Зарурат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туғилганда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варақаси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масаласини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мажлисида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ҳақли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варақасининг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мазмуни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ИПКнинг</a:t>
            </a:r>
            <a:r>
              <a:rPr lang="ru-RU" sz="2000" dirty="0">
                <a:solidFill>
                  <a:schemeClr val="bg1"/>
                </a:solidFill>
              </a:rPr>
              <a:t> 337-моддаси </a:t>
            </a:r>
            <a:r>
              <a:rPr lang="ru-RU" sz="2000" dirty="0" err="1">
                <a:solidFill>
                  <a:schemeClr val="bg1"/>
                </a:solidFill>
              </a:rPr>
              <a:t>талабларига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жавоб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у ИПК 338-моддасининг </a:t>
            </a:r>
            <a:r>
              <a:rPr lang="ru-RU" sz="2000" dirty="0" err="1">
                <a:solidFill>
                  <a:schemeClr val="bg1"/>
                </a:solidFill>
              </a:rPr>
              <a:t>биринчи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ичида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давомида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бўлсалар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биринчи</a:t>
            </a:r>
            <a:r>
              <a:rPr lang="ru-RU" sz="2000" dirty="0">
                <a:solidFill>
                  <a:schemeClr val="bg1"/>
                </a:solidFill>
              </a:rPr>
              <a:t> инстанция </a:t>
            </a:r>
            <a:r>
              <a:rPr lang="ru-RU" sz="2000" dirty="0" err="1">
                <a:solidFill>
                  <a:schemeClr val="bg1"/>
                </a:solidFill>
              </a:rPr>
              <a:t>судига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19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5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843588" y="1914525"/>
            <a:ext cx="5982371" cy="2971800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Келишув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битими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деганда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ўзаро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келишишга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асосланган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даъво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талаби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талаблари</a:t>
            </a:r>
            <a:r>
              <a:rPr lang="ru-RU" dirty="0">
                <a:solidFill>
                  <a:schemeClr val="bg1"/>
                </a:solidFill>
              </a:rPr>
              <a:t>)га </a:t>
            </a:r>
            <a:r>
              <a:rPr lang="ru-RU" dirty="0" err="1">
                <a:solidFill>
                  <a:schemeClr val="bg1"/>
                </a:solidFill>
              </a:rPr>
              <a:t>нисбатан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аниқликка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эришишга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қаратилган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низони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ҳал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қилиш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тўғрисидаги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тарафларнинг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ёзма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келишуви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тушунилади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29" y="836380"/>
            <a:ext cx="3945737" cy="30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Апелляция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кассация </a:t>
            </a:r>
            <a:r>
              <a:rPr lang="ru-RU" sz="2000" dirty="0" err="1">
                <a:solidFill>
                  <a:schemeClr val="bg1"/>
                </a:solidFill>
              </a:rPr>
              <a:t>ёхуд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тафтиш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инстанцияси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хулоса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ушбу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модданинг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олтинчи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ташқари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аввал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барча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бекор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кўрсатма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Суднинг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босқичида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ажримининг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хулоса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хулоса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устидан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шикоят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берилиши</a:t>
            </a:r>
            <a:r>
              <a:rPr lang="ru-RU" sz="2000" dirty="0">
                <a:solidFill>
                  <a:schemeClr val="bg1"/>
                </a:solidFill>
              </a:rPr>
              <a:t> (протест </a:t>
            </a:r>
            <a:r>
              <a:rPr lang="ru-RU" sz="2000" dirty="0" err="1">
                <a:solidFill>
                  <a:schemeClr val="bg1"/>
                </a:solidFill>
              </a:rPr>
              <a:t>келтирилиши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4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386994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юритилишида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ариза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мажлиси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хабардор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мажлисида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«Суд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тўғрисида»ги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Қонуни</a:t>
            </a:r>
            <a:r>
              <a:rPr lang="ru-RU" sz="2000" dirty="0">
                <a:solidFill>
                  <a:schemeClr val="bg1"/>
                </a:solidFill>
              </a:rPr>
              <a:t> 37-моддаси </a:t>
            </a:r>
            <a:r>
              <a:rPr lang="ru-RU" sz="2000" dirty="0" err="1">
                <a:solidFill>
                  <a:schemeClr val="bg1"/>
                </a:solidFill>
              </a:rPr>
              <a:t>иккинчи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қисмининг</a:t>
            </a:r>
            <a:r>
              <a:rPr lang="ru-RU" sz="2000" dirty="0">
                <a:solidFill>
                  <a:schemeClr val="bg1"/>
                </a:solidFill>
              </a:rPr>
              <a:t> 2-бандига </a:t>
            </a:r>
            <a:r>
              <a:rPr lang="ru-RU" sz="2000" dirty="0" err="1">
                <a:solidFill>
                  <a:schemeClr val="bg1"/>
                </a:solidFill>
              </a:rPr>
              <a:t>биноан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давомида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ижрочиси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21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5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4"/>
            <a:ext cx="11260084" cy="962356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мазкур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биттага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ортиқ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нусхада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тузилади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имзоланади</a:t>
            </a:r>
            <a:r>
              <a:rPr lang="ru-RU" sz="2000" dirty="0">
                <a:solidFill>
                  <a:schemeClr val="bg1"/>
                </a:solidFill>
              </a:rPr>
              <a:t>. Ушбу </a:t>
            </a:r>
            <a:r>
              <a:rPr lang="ru-RU" sz="2000" dirty="0" err="1">
                <a:solidFill>
                  <a:schemeClr val="bg1"/>
                </a:solidFill>
              </a:rPr>
              <a:t>нусхалардан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биттаси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қўшиб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22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1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4"/>
            <a:ext cx="11260084" cy="962356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134-модда.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endParaRPr lang="ru-RU" sz="2000" dirty="0">
              <a:solidFill>
                <a:schemeClr val="bg1"/>
              </a:solidFill>
            </a:endParaRP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қуйидаги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ҳолларда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этади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Олдинги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таҳрирга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қаранг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1)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қонунчиликка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зид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2)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манфаатларига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дахлдор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3) у </a:t>
            </a:r>
            <a:r>
              <a:rPr lang="ru-RU" sz="2000" dirty="0" err="1">
                <a:solidFill>
                  <a:schemeClr val="bg1"/>
                </a:solidFill>
              </a:rPr>
              <a:t>шарт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битимини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ажрим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23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7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—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чиққан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мақбул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эришиши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ихтиёрий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асосида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кўмагида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усули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24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0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қонуни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фуқаролик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муносабатлардан</a:t>
            </a:r>
            <a:r>
              <a:rPr lang="ru-RU" sz="2000" dirty="0">
                <a:solidFill>
                  <a:schemeClr val="bg1"/>
                </a:solidFill>
              </a:rPr>
              <a:t>, шу </a:t>
            </a:r>
            <a:r>
              <a:rPr lang="ru-RU" sz="2000" dirty="0" err="1">
                <a:solidFill>
                  <a:schemeClr val="bg1"/>
                </a:solidFill>
              </a:rPr>
              <a:t>жумладан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тадбиркорлик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низоларга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меҳнат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низоларига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оилавий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муносабатлардан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низоларга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боғлиқ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муносабатларга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нисбатан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татбиқ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25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6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медиатор медиация </a:t>
            </a:r>
            <a:r>
              <a:rPr lang="ru-RU" sz="2000" dirty="0" err="1">
                <a:solidFill>
                  <a:schemeClr val="bg1"/>
                </a:solidFill>
              </a:rPr>
              <a:t>иштирокчиларидир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Жисмоний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юридик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тарафлари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икки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ортиқ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ўртасида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нечта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орқали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қонунчиликка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мувофиқ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26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</a:t>
            </a:r>
            <a:r>
              <a:rPr lang="ru-RU" sz="2000" dirty="0">
                <a:solidFill>
                  <a:schemeClr val="bg1"/>
                </a:solidFill>
              </a:rPr>
              <a:t> профессионал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нопрофессионал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Профессионал </a:t>
            </a:r>
            <a:r>
              <a:rPr lang="ru-RU" sz="2000" dirty="0" err="1">
                <a:solidFill>
                  <a:schemeClr val="bg1"/>
                </a:solidFill>
              </a:rPr>
              <a:t>асосдаги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Адлия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вазирлиги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тайёрлаш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дастури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махсус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ўқув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курсидан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ўтган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Профессионал </a:t>
            </a:r>
            <a:r>
              <a:rPr lang="ru-RU" sz="2000" dirty="0" err="1">
                <a:solidFill>
                  <a:schemeClr val="bg1"/>
                </a:solidFill>
              </a:rPr>
              <a:t>медиаторлар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реестрига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киритилган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Нопрофессионал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асосдаги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йигирма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вазифаларини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Нопрофессионал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асосдаги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оширувчи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Адлия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вазирлиги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тасдиқланадиган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тайёрлаш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дастури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махсус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ўқув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курсидан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27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Қуйидагилар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вазифаларини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тенглаштирилган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нотариуслар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мустасно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муомала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лаёқати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чекланган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муомалага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лаёқатсиз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топилганлиги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кучга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кирган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судланганлик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тугалланмаган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судланганлиги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ташланмаган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ўзига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нисбатан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жиноий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таъқиб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оширилаётган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28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99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Профессионал </a:t>
            </a:r>
            <a:r>
              <a:rPr lang="ru-RU" sz="2000" dirty="0" err="1">
                <a:solidFill>
                  <a:schemeClr val="bg1"/>
                </a:solidFill>
              </a:rPr>
              <a:t>асосдаги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эвазига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Нопрофессионал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Нопрофессионал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боғлиқ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харажатларининг</a:t>
            </a:r>
            <a:r>
              <a:rPr lang="ru-RU" sz="2000" dirty="0">
                <a:solidFill>
                  <a:schemeClr val="bg1"/>
                </a:solidFill>
              </a:rPr>
              <a:t>, шу </a:t>
            </a:r>
            <a:r>
              <a:rPr lang="ru-RU" sz="2000" dirty="0" err="1">
                <a:solidFill>
                  <a:schemeClr val="bg1"/>
                </a:solidFill>
              </a:rPr>
              <a:t>жумладан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жойига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йўл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яшаш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овқатланиш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харажатларининг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қопланиши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Ҳақ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харажатларнинг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ўрнини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қоплаш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улар </a:t>
            </a:r>
            <a:r>
              <a:rPr lang="ru-RU" sz="2000" dirty="0" err="1">
                <a:solidFill>
                  <a:schemeClr val="bg1"/>
                </a:solidFill>
              </a:rPr>
              <a:t>бошқача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тенг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улушларда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Медиатор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оширишни</a:t>
            </a:r>
            <a:r>
              <a:rPr lang="ru-RU" sz="2000" dirty="0">
                <a:solidFill>
                  <a:schemeClr val="bg1"/>
                </a:solidFill>
              </a:rPr>
              <a:t> рад </a:t>
            </a:r>
            <a:r>
              <a:rPr lang="ru-RU" sz="2000" dirty="0" err="1">
                <a:solidFill>
                  <a:schemeClr val="bg1"/>
                </a:solidFill>
              </a:rPr>
              <a:t>этган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у медиация </a:t>
            </a:r>
            <a:r>
              <a:rPr lang="ru-RU" sz="2000" dirty="0" err="1">
                <a:solidFill>
                  <a:schemeClr val="bg1"/>
                </a:solidFill>
              </a:rPr>
              <a:t>тарафлари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тўланган</a:t>
            </a:r>
            <a:r>
              <a:rPr lang="ru-RU" sz="2000" dirty="0">
                <a:solidFill>
                  <a:schemeClr val="bg1"/>
                </a:solidFill>
              </a:rPr>
              <a:t> пул </a:t>
            </a:r>
            <a:r>
              <a:rPr lang="ru-RU" sz="2000" dirty="0" err="1">
                <a:solidFill>
                  <a:schemeClr val="bg1"/>
                </a:solidFill>
              </a:rPr>
              <a:t>маблағларини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қайтариб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</a:t>
            </a:r>
            <a:r>
              <a:rPr lang="ru-RU" sz="200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29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5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uz-Cyrl-UZ" dirty="0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621840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400" dirty="0" err="1">
                <a:solidFill>
                  <a:schemeClr val="bg1"/>
                </a:solidFill>
              </a:rPr>
              <a:t>ИПКнинг</a:t>
            </a:r>
            <a:r>
              <a:rPr lang="ru-RU" sz="2400" dirty="0">
                <a:solidFill>
                  <a:schemeClr val="bg1"/>
                </a:solidFill>
              </a:rPr>
              <a:t> 16-боби, «Суд </a:t>
            </a:r>
            <a:r>
              <a:rPr lang="ru-RU" sz="2400" dirty="0" err="1">
                <a:solidFill>
                  <a:schemeClr val="bg1"/>
                </a:solidFill>
              </a:rPr>
              <a:t>ҳужжатлари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бошқа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органлар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ҳужжатларини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ижро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тўғрисида»ги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Ўзбекистон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Республикаси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Қонуни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нормаларининг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мазмунидан</a:t>
            </a:r>
            <a:r>
              <a:rPr lang="ru-RU" sz="2400" dirty="0">
                <a:solidFill>
                  <a:schemeClr val="bg1"/>
                </a:solidFill>
              </a:rPr>
              <a:t> суд </a:t>
            </a:r>
            <a:r>
              <a:rPr lang="ru-RU" sz="2400" dirty="0" err="1">
                <a:solidFill>
                  <a:schemeClr val="bg1"/>
                </a:solidFill>
              </a:rPr>
              <a:t>тарафларни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муросага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келтиришга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кўмаклашиши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лозимлиги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тарафлар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низонинг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предметига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нисбатан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мустақил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талаблар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билан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арз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қилувчи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учинчи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шахслар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суднинг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қандай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инстанциясида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ҳамда</a:t>
            </a:r>
            <a:r>
              <a:rPr lang="ru-RU" sz="2400" dirty="0">
                <a:solidFill>
                  <a:schemeClr val="bg1"/>
                </a:solidFill>
              </a:rPr>
              <a:t> суд </a:t>
            </a:r>
            <a:r>
              <a:rPr lang="ru-RU" sz="2400" dirty="0" err="1">
                <a:solidFill>
                  <a:schemeClr val="bg1"/>
                </a:solidFill>
              </a:rPr>
              <a:t>ҳужжатини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ижро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этишда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келишув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битимини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тузишлари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мумкинлиги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келиб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чиқади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Қорақалпоғистон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Адлия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вазирлиги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вилоятлар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Тошкент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адлия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бошқармалари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Профессионал </a:t>
            </a:r>
            <a:r>
              <a:rPr lang="ru-RU" sz="2000" dirty="0" err="1">
                <a:solidFill>
                  <a:schemeClr val="bg1"/>
                </a:solidFill>
              </a:rPr>
              <a:t>медиаторлар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реестри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юритилади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ушбу</a:t>
            </a:r>
            <a:r>
              <a:rPr lang="ru-RU" sz="2000" dirty="0">
                <a:solidFill>
                  <a:schemeClr val="bg1"/>
                </a:solidFill>
              </a:rPr>
              <a:t> реестр </a:t>
            </a:r>
            <a:r>
              <a:rPr lang="ru-RU" sz="2000" dirty="0" err="1">
                <a:solidFill>
                  <a:schemeClr val="bg1"/>
                </a:solidFill>
              </a:rPr>
              <a:t>уларнинг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расмий</a:t>
            </a:r>
            <a:r>
              <a:rPr lang="ru-RU" sz="2000" dirty="0">
                <a:solidFill>
                  <a:schemeClr val="bg1"/>
                </a:solidFill>
              </a:rPr>
              <a:t> веб-</a:t>
            </a:r>
            <a:r>
              <a:rPr lang="ru-RU" sz="2000" dirty="0" err="1">
                <a:solidFill>
                  <a:schemeClr val="bg1"/>
                </a:solidFill>
              </a:rPr>
              <a:t>сайтларида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Ўзбекистон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Республикаси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Адлия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вазирлигининг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расмий</a:t>
            </a:r>
            <a:r>
              <a:rPr lang="ru-RU" sz="2000" dirty="0">
                <a:solidFill>
                  <a:schemeClr val="bg1"/>
                </a:solidFill>
              </a:rPr>
              <a:t> веб-</a:t>
            </a:r>
            <a:r>
              <a:rPr lang="ru-RU" sz="2000" dirty="0" err="1">
                <a:solidFill>
                  <a:schemeClr val="bg1"/>
                </a:solidFill>
              </a:rPr>
              <a:t>сайтида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жойлаштирилади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Шахснинг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тайёрлаш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дастури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махсус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ўқув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курсидан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</a:t>
            </a:r>
            <a:r>
              <a:rPr lang="ru-RU" sz="2000" dirty="0">
                <a:solidFill>
                  <a:schemeClr val="bg1"/>
                </a:solidFill>
              </a:rPr>
              <a:t> Профессионал </a:t>
            </a:r>
            <a:r>
              <a:rPr lang="ru-RU" sz="2000" dirty="0" err="1">
                <a:solidFill>
                  <a:schemeClr val="bg1"/>
                </a:solidFill>
              </a:rPr>
              <a:t>медиаторлар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реестрига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киритиш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Профессионал </a:t>
            </a:r>
            <a:r>
              <a:rPr lang="ru-RU" sz="2000" dirty="0" err="1">
                <a:solidFill>
                  <a:schemeClr val="bg1"/>
                </a:solidFill>
              </a:rPr>
              <a:t>медиаторлар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реестрида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қуйидагилар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фамилияси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исми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жойлашган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алоқа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боғлашга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медиатор </a:t>
            </a:r>
            <a:r>
              <a:rPr lang="ru-RU" sz="2000" dirty="0" err="1">
                <a:solidFill>
                  <a:schemeClr val="bg1"/>
                </a:solidFill>
              </a:rPr>
              <a:t>ихтисослашган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соҳаси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медиатор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қодир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9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хоҳиш-истаги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асосида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қўлланилади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суддан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ташқари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низони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тартибида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, суд </a:t>
            </a:r>
            <a:r>
              <a:rPr lang="ru-RU" sz="2000" dirty="0" err="1">
                <a:solidFill>
                  <a:schemeClr val="bg1"/>
                </a:solidFill>
              </a:rPr>
              <a:t>ҳужжатини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алоҳида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хонага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маслаҳатхонага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киргунига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қадар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қўлланилиши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низони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ҳакамлик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ҳакамлик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қилингунига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қадар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қўлланилиши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қўлланилган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профессионал </a:t>
            </a:r>
            <a:r>
              <a:rPr lang="ru-RU" sz="2000" dirty="0" err="1">
                <a:solidFill>
                  <a:schemeClr val="bg1"/>
                </a:solidFill>
              </a:rPr>
              <a:t>асосда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оширувчи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албатта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талаб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Медиацияда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этганлик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факти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айбни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олиш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далили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хизмат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31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30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шартномадаги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таркибий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тарзида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алоҳида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тарзида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ёзма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шаклда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ўртасида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чиққан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барча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муайян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низолар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йўли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предмети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боғлиқ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харажатларда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32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76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Қонунда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ваколатли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муҳокамасини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қолдириб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тайинлаши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.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уни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даврида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тўхтатиб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чоғида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бевосита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аралашуви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тақиқланади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Олдинги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таҳрирга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қаранг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Судда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қўзғатилганидан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кейин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хусусиятлари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процессуал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қонунчиликда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33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8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муҳокамаси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низони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чоғида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эришилган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тегишли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қайси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юритувида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турган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дарҳол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ўша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судга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ваколатли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юборилади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эришилган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юритувида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ижрочисига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дарҳол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юборилади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қилинган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тўланган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божи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қайтарилиши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лозим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бундан</a:t>
            </a:r>
            <a:r>
              <a:rPr lang="ru-RU" sz="2000" dirty="0">
                <a:solidFill>
                  <a:schemeClr val="bg1"/>
                </a:solidFill>
              </a:rPr>
              <a:t> 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мустасно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34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47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18-модда.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endParaRPr lang="ru-RU" sz="2000" dirty="0">
              <a:solidFill>
                <a:schemeClr val="bg1"/>
              </a:solidFill>
            </a:endParaRP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чиққан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давлат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чоралар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uz-Cyrl-UZ" sz="2000" dirty="0">
              <a:solidFill>
                <a:schemeClr val="bg1"/>
              </a:solidFill>
            </a:endParaRP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endParaRPr lang="uz-Cyrl-UZ" sz="2000" dirty="0">
              <a:solidFill>
                <a:schemeClr val="bg1"/>
              </a:solidFill>
            </a:endParaRP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эътиборан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бошланади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35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7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ёзма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шаклда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келишувда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предмети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тартиби</a:t>
            </a:r>
            <a:r>
              <a:rPr lang="ru-RU" sz="2000" dirty="0">
                <a:solidFill>
                  <a:schemeClr val="bg1"/>
                </a:solidFill>
              </a:rPr>
              <a:t>, медиатор,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мажбуриятлар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уларни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бажариш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шартлари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тил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жой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сана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ошириладиган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маълумотлар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36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47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оширилаётганда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даъво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тўхтатиб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турилади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медиаторни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танлайди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тартиби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қоида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тариқасида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оширилаётганда</a:t>
            </a:r>
            <a:r>
              <a:rPr lang="ru-RU" sz="2000" dirty="0">
                <a:solidFill>
                  <a:schemeClr val="bg1"/>
                </a:solidFill>
              </a:rPr>
              <a:t> медиатор </a:t>
            </a:r>
            <a:r>
              <a:rPr lang="ru-RU" sz="2000" dirty="0" err="1">
                <a:solidFill>
                  <a:schemeClr val="bg1"/>
                </a:solidFill>
              </a:rPr>
              <a:t>ўзининг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ҳаракатлари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бирор-бир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устун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ҳолатга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қўйишга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худди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шунингдек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бирининг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ҳуқуқлари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манфаатларини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чеклашга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37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34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муддати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белгиланади</a:t>
            </a:r>
            <a:r>
              <a:rPr lang="ru-RU" sz="2000" dirty="0">
                <a:solidFill>
                  <a:schemeClr val="bg1"/>
                </a:solidFill>
              </a:rPr>
              <a:t>. Бунда медиатор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ўттиз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ортиқ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бўлмаган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тугалланиши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учун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барча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чораларни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керак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Зарур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,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ўттиз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кунгача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узайтирилиши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мумкин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ушбу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модданинг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иккинчи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қисмида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мустасно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Суд </a:t>
            </a:r>
            <a:r>
              <a:rPr lang="ru-RU" sz="2000" dirty="0" err="1">
                <a:solidFill>
                  <a:schemeClr val="bg1"/>
                </a:solidFill>
              </a:rPr>
              <a:t>ҳужжатлари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ҳужжатларини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ижро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жараёнида</a:t>
            </a:r>
            <a:r>
              <a:rPr lang="ru-RU" sz="2000" dirty="0">
                <a:solidFill>
                  <a:schemeClr val="bg1"/>
                </a:solidFill>
              </a:rPr>
              <a:t> 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кўпи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кунни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ташкил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этади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38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63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қуйидаги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ҳолатлар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тугатилади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тарафлар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томонидан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медиатив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тузилганлиги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хусусида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мақбул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қарорга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эришиш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имконияти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йўқлиги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ихтилофлар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эришмай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туриб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тугатиш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тузилганлиги</a:t>
            </a:r>
            <a:r>
              <a:rPr lang="ru-RU" sz="2000" dirty="0">
                <a:solidFill>
                  <a:schemeClr val="bg1"/>
                </a:solidFill>
              </a:rPr>
              <a:t> (медиация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тўғрисида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ёзма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келишув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мавжуд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тақдирда</a:t>
            </a:r>
            <a:r>
              <a:rPr lang="ru-RU" sz="2000" dirty="0">
                <a:solidFill>
                  <a:schemeClr val="bg1"/>
                </a:solidFill>
              </a:rPr>
              <a:t>);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бирор-бир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давом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эттиришдан</a:t>
            </a:r>
            <a:r>
              <a:rPr lang="ru-RU" sz="2000" dirty="0">
                <a:solidFill>
                  <a:schemeClr val="bg1"/>
                </a:solidFill>
              </a:rPr>
              <a:t> воз </a:t>
            </a:r>
            <a:r>
              <a:rPr lang="ru-RU" sz="2000" dirty="0" err="1">
                <a:solidFill>
                  <a:schemeClr val="bg1"/>
                </a:solidFill>
              </a:rPr>
              <a:t>кечишни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маълум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қилганлиги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>
                <a:solidFill>
                  <a:schemeClr val="bg1"/>
                </a:solidFill>
              </a:rPr>
              <a:t>медиация </a:t>
            </a:r>
            <a:r>
              <a:rPr lang="ru-RU" sz="20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муддатлари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ўтганлиги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39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7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621840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400" dirty="0">
                <a:solidFill>
                  <a:schemeClr val="bg1"/>
                </a:solidFill>
              </a:rPr>
              <a:t>ИПК 163-моддаси </a:t>
            </a:r>
            <a:r>
              <a:rPr lang="ru-RU" sz="2400" dirty="0" err="1">
                <a:solidFill>
                  <a:schemeClr val="bg1"/>
                </a:solidFill>
              </a:rPr>
              <a:t>биринчи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қисмининг</a:t>
            </a:r>
            <a:r>
              <a:rPr lang="ru-RU" sz="2400" dirty="0">
                <a:solidFill>
                  <a:schemeClr val="bg1"/>
                </a:solidFill>
              </a:rPr>
              <a:t> 8-бандига </a:t>
            </a:r>
            <a:r>
              <a:rPr lang="ru-RU" sz="2400" dirty="0" err="1">
                <a:solidFill>
                  <a:schemeClr val="bg1"/>
                </a:solidFill>
              </a:rPr>
              <a:t>мувофиқ</a:t>
            </a:r>
            <a:r>
              <a:rPr lang="ru-RU" sz="2400" dirty="0">
                <a:solidFill>
                  <a:schemeClr val="bg1"/>
                </a:solidFill>
              </a:rPr>
              <a:t> суд </a:t>
            </a:r>
            <a:r>
              <a:rPr lang="ru-RU" sz="2400" dirty="0" err="1">
                <a:solidFill>
                  <a:schemeClr val="bg1"/>
                </a:solidFill>
              </a:rPr>
              <a:t>ишни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судда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кўришга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тайёрлаш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пайтида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тарафларни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муросага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келтириш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чораларини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кўради</a:t>
            </a:r>
            <a:r>
              <a:rPr lang="ru-RU" sz="2400" dirty="0">
                <a:solidFill>
                  <a:schemeClr val="bg1"/>
                </a:solidFill>
              </a:rPr>
              <a:t>. Шу </a:t>
            </a:r>
            <a:r>
              <a:rPr lang="ru-RU" sz="2400" dirty="0" err="1">
                <a:solidFill>
                  <a:schemeClr val="bg1"/>
                </a:solidFill>
              </a:rPr>
              <a:t>муносабат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билан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даъво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аризасини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қабул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қилиш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судда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кўришга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тайёрлаш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ажримда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суднинг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тарафларга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низони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келишиш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йўли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билан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ҳақидаги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таклифи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кўрсатилиши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лозим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42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02672" y="2153033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қўллаш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чоғида</a:t>
            </a:r>
            <a:r>
              <a:rPr lang="ru-RU" sz="2000" dirty="0">
                <a:solidFill>
                  <a:schemeClr val="bg1"/>
                </a:solidFill>
              </a:rPr>
              <a:t> медиатор: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айни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бирор-бир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вакили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бўлишга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қонунчиликда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назарда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тутилган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иккала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мустасно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бирор-бир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юридик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маслаҳат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ёрдами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бошқа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ёрдам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кўрсатишга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агар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медиацияни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натижасидан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шахсан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бевосита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ёки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билвосита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манфаатдор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шу </a:t>
            </a:r>
            <a:r>
              <a:rPr lang="ru-RU" sz="2000" dirty="0" err="1">
                <a:solidFill>
                  <a:schemeClr val="bg1"/>
                </a:solidFill>
              </a:rPr>
              <a:t>жумладан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тарафлардан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шахс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билан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қариндошлик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муносабатларида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бўлса</a:t>
            </a:r>
            <a:r>
              <a:rPr lang="ru-RU" sz="2000" dirty="0">
                <a:solidFill>
                  <a:schemeClr val="bg1"/>
                </a:solidFill>
              </a:rPr>
              <a:t>, медиатор </a:t>
            </a:r>
            <a:r>
              <a:rPr lang="ru-RU" sz="2000" dirty="0" err="1">
                <a:solidFill>
                  <a:schemeClr val="bg1"/>
                </a:solidFill>
              </a:rPr>
              <a:t>фаолиятини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амалга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оширишга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бундан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иштирок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этишига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иккала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тарафнинг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ўзаро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бўлган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ҳоллар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мустасно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000" dirty="0" err="1">
                <a:solidFill>
                  <a:schemeClr val="bg1"/>
                </a:solidFill>
              </a:rPr>
              <a:t>тарафларнинг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розилигисиз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низонинг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моҳияти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бўйича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ошкора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баёнотлар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беришга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ҳақли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эмас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40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31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2956402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565876" y="1840439"/>
            <a:ext cx="11260084" cy="4386993"/>
          </a:xfrm>
        </p:spPr>
        <p:txBody>
          <a:bodyPr rtlCol="0">
            <a:no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800" dirty="0">
                <a:solidFill>
                  <a:schemeClr val="bg1"/>
                </a:solidFill>
              </a:rPr>
              <a:t>Медиация </a:t>
            </a:r>
            <a:r>
              <a:rPr lang="ru-RU" sz="1800" dirty="0" err="1">
                <a:solidFill>
                  <a:schemeClr val="bg1"/>
                </a:solidFill>
              </a:rPr>
              <a:t>тартиб-таомилини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амалга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ошириш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натижалари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бўйича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чиққан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низо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ёхуд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мажбуриятларни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бажариш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шартлари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муддатлари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хусусида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ўзаро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мақбул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қарорга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эришган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тақдирда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ўртасида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ёзма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шаклда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медиатив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тузилади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800" dirty="0" err="1">
                <a:solidFill>
                  <a:schemeClr val="bg1"/>
                </a:solidFill>
              </a:rPr>
              <a:t>Давлат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органи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ёки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бошқа</a:t>
            </a:r>
            <a:r>
              <a:rPr lang="ru-RU" sz="1800" dirty="0">
                <a:solidFill>
                  <a:schemeClr val="bg1"/>
                </a:solidFill>
              </a:rPr>
              <a:t> орган </a:t>
            </a:r>
            <a:r>
              <a:rPr lang="ru-RU" sz="1800" dirty="0" err="1">
                <a:solidFill>
                  <a:schemeClr val="bg1"/>
                </a:solidFill>
              </a:rPr>
              <a:t>томонидан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қайси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шахснинг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манфаатларини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кўзлаб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даъво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тақдим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этилган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бўлса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ўша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шахс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мазкур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давлат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органининг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ёки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бошқа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органнинг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иштирокисиз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медиатив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тузишга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ҳақли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800" dirty="0" err="1">
                <a:solidFill>
                  <a:schemeClr val="bg1"/>
                </a:solidFill>
              </a:rPr>
              <a:t>Медиатив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тузган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учун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мажбурий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кучга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эга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бўлиб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ушбу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унда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назарда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тутилган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тартибда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ҳамда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муддатларда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томонидан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ихтиёрий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равишда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бажарилади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800" dirty="0" err="1">
                <a:solidFill>
                  <a:schemeClr val="bg1"/>
                </a:solidFill>
              </a:rPr>
              <a:t>Медиатив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бажарилмаган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тақдирда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ўз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ҳуқуқлари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ҳимоя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қилинишини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сўраб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судга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мурожаат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этишга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ҳақли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1800" dirty="0" err="1">
                <a:solidFill>
                  <a:schemeClr val="bg1"/>
                </a:solidFill>
              </a:rPr>
              <a:t>Медиатив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бажарилмаслигининг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оқибатлари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тарафлар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томонидан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ушбу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келишувнинг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ўзида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белгилаб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қўйилиши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мумкин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41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346541" y="2236160"/>
            <a:ext cx="11215696" cy="4621840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400" dirty="0" err="1">
                <a:solidFill>
                  <a:schemeClr val="bg1"/>
                </a:solidFill>
              </a:rPr>
              <a:t>Ишда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иштирок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этмаган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шахслар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низони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ҳал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қилиш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келишув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битимида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иштирок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этиши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мумкин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эмас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тўловга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қобилиятсизлик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ишлар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бундан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мустасно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6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4621840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2400" dirty="0" err="1">
                <a:solidFill>
                  <a:schemeClr val="bg1"/>
                </a:solidFill>
              </a:rPr>
              <a:t>Келишув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битимини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тасдиқлаш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масала</a:t>
            </a:r>
            <a:r>
              <a:rPr lang="ru-RU" sz="2400" dirty="0">
                <a:solidFill>
                  <a:schemeClr val="bg1"/>
                </a:solidFill>
              </a:rPr>
              <a:t> суд </a:t>
            </a:r>
            <a:r>
              <a:rPr lang="ru-RU" sz="2400" dirty="0" err="1">
                <a:solidFill>
                  <a:schemeClr val="bg1"/>
                </a:solidFill>
              </a:rPr>
              <a:t>мажлисида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кўриб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чиқилади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Ишда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иштирок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этувчи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шахслар</a:t>
            </a:r>
            <a:r>
              <a:rPr lang="ru-RU" sz="2400" dirty="0">
                <a:solidFill>
                  <a:schemeClr val="bg1"/>
                </a:solidFill>
              </a:rPr>
              <a:t> суд </a:t>
            </a:r>
            <a:r>
              <a:rPr lang="ru-RU" sz="2400" dirty="0" err="1">
                <a:solidFill>
                  <a:schemeClr val="bg1"/>
                </a:solidFill>
              </a:rPr>
              <a:t>мажлисининг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вақти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жойи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тўғрисида</a:t>
            </a:r>
            <a:r>
              <a:rPr lang="ru-RU" sz="2400" dirty="0">
                <a:solidFill>
                  <a:schemeClr val="bg1"/>
                </a:solidFill>
              </a:rPr>
              <a:t> ИПК </a:t>
            </a:r>
            <a:r>
              <a:rPr lang="ru-RU" sz="2400" dirty="0" err="1">
                <a:solidFill>
                  <a:schemeClr val="bg1"/>
                </a:solidFill>
              </a:rPr>
              <a:t>нормаларининг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талабларига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мувофиқ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хабардор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қилинади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6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2597168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битимининг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шакли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мазмуни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уни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тузиш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тартибига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қўйиладиган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талабларга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риоя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этилган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ҳолда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тузилган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тасдиқлаш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суднинг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ҳуқуқи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эмас</a:t>
            </a:r>
            <a:r>
              <a:rPr lang="ru-RU" sz="3200" dirty="0">
                <a:solidFill>
                  <a:schemeClr val="bg1"/>
                </a:solidFill>
              </a:rPr>
              <a:t>, балки </a:t>
            </a:r>
            <a:r>
              <a:rPr lang="ru-RU" sz="3200" dirty="0" err="1">
                <a:solidFill>
                  <a:schemeClr val="bg1"/>
                </a:solidFill>
              </a:rPr>
              <a:t>мажбурияти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7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2"/>
            <a:ext cx="11215696" cy="4340799"/>
          </a:xfrm>
        </p:spPr>
        <p:txBody>
          <a:bodyPr rtlCol="0">
            <a:normAutofit fontScale="55000" lnSpcReduction="20000"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тарафлар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томонидан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келишилган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мажбуриятларни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бажариш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шартлари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муддатлари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ҳақидаги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қоидалар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кўрсатилиши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керак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Тарафлар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томонидан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шартлари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бўйича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қабул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қилинган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мажбуриятларнинг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бажарилиши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тарафларни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бир-бирига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ёки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бошқа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воқеаларга</a:t>
            </a:r>
            <a:r>
              <a:rPr lang="ru-RU" sz="3200" dirty="0">
                <a:solidFill>
                  <a:schemeClr val="bg1"/>
                </a:solidFill>
              </a:rPr>
              <a:t> (</a:t>
            </a:r>
            <a:r>
              <a:rPr lang="ru-RU" sz="3200" dirty="0" err="1">
                <a:solidFill>
                  <a:schemeClr val="bg1"/>
                </a:solidFill>
              </a:rPr>
              <a:t>ҳаракатларга</a:t>
            </a:r>
            <a:r>
              <a:rPr lang="ru-RU" sz="3200" dirty="0">
                <a:solidFill>
                  <a:schemeClr val="bg1"/>
                </a:solidFill>
              </a:rPr>
              <a:t>) </a:t>
            </a:r>
            <a:r>
              <a:rPr lang="ru-RU" sz="3200" dirty="0" err="1">
                <a:solidFill>
                  <a:schemeClr val="bg1"/>
                </a:solidFill>
              </a:rPr>
              <a:t>боғлиқ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қилиб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қўйиши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мумкин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эмас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жавобгар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томонидан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мажбуриятларни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кечиктириб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ёки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бўлиб-бўлиб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ижро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этиш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тўғрисидаги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талаб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қилиш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ҳуқуқидан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бошқа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шахс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фойдасига</a:t>
            </a:r>
            <a:r>
              <a:rPr lang="ru-RU" sz="3200" dirty="0">
                <a:solidFill>
                  <a:schemeClr val="bg1"/>
                </a:solidFill>
              </a:rPr>
              <a:t> воз </a:t>
            </a:r>
            <a:r>
              <a:rPr lang="ru-RU" sz="3200" dirty="0" err="1">
                <a:solidFill>
                  <a:schemeClr val="bg1"/>
                </a:solidFill>
              </a:rPr>
              <a:t>кечиш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ҳақидаги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қарздан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тўлиқ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ёки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қисман</a:t>
            </a:r>
            <a:r>
              <a:rPr lang="ru-RU" sz="3200" dirty="0">
                <a:solidFill>
                  <a:schemeClr val="bg1"/>
                </a:solidFill>
              </a:rPr>
              <a:t> воз </a:t>
            </a:r>
            <a:r>
              <a:rPr lang="ru-RU" sz="3200" dirty="0" err="1">
                <a:solidFill>
                  <a:schemeClr val="bg1"/>
                </a:solidFill>
              </a:rPr>
              <a:t>кечиш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ёхуд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қарзни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олиш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тўғрисидаги</a:t>
            </a:r>
            <a:r>
              <a:rPr lang="ru-RU" sz="3200" dirty="0">
                <a:solidFill>
                  <a:schemeClr val="bg1"/>
                </a:solidFill>
              </a:rPr>
              <a:t>, суд </a:t>
            </a:r>
            <a:r>
              <a:rPr lang="ru-RU" sz="3200" dirty="0" err="1">
                <a:solidFill>
                  <a:schemeClr val="bg1"/>
                </a:solidFill>
              </a:rPr>
              <a:t>харажатларини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тақсимлаш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ҳақидаги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шартлар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қонунга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зид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бўлмаган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бошқа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шартлар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кўрсатилиши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мумкин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Агар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битимида</a:t>
            </a:r>
            <a:r>
              <a:rPr lang="ru-RU" sz="3200" dirty="0">
                <a:solidFill>
                  <a:schemeClr val="bg1"/>
                </a:solidFill>
              </a:rPr>
              <a:t> суд </a:t>
            </a:r>
            <a:r>
              <a:rPr lang="ru-RU" sz="3200" dirty="0" err="1">
                <a:solidFill>
                  <a:schemeClr val="bg1"/>
                </a:solidFill>
              </a:rPr>
              <a:t>харажатларини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тақсимлаш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ҳақидаги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шарт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мавжуд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бўлмаса</a:t>
            </a:r>
            <a:r>
              <a:rPr lang="ru-RU" sz="3200" dirty="0">
                <a:solidFill>
                  <a:schemeClr val="bg1"/>
                </a:solidFill>
              </a:rPr>
              <a:t>, суд </a:t>
            </a:r>
            <a:r>
              <a:rPr lang="ru-RU" sz="3200" dirty="0" err="1">
                <a:solidFill>
                  <a:schemeClr val="bg1"/>
                </a:solidFill>
              </a:rPr>
              <a:t>бу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масалани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тасдиқлаш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чоғида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ушбу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Кодексда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белгиланган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умумий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тартибда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ҳал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этади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тузган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шахслар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сонидан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битта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ортиқ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нусхада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тузилади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имзоланади</a:t>
            </a:r>
            <a:r>
              <a:rPr lang="ru-RU" sz="3200" dirty="0">
                <a:solidFill>
                  <a:schemeClr val="bg1"/>
                </a:solidFill>
              </a:rPr>
              <a:t>. Ушбу </a:t>
            </a:r>
            <a:r>
              <a:rPr lang="ru-RU" sz="3200" dirty="0" err="1">
                <a:solidFill>
                  <a:schemeClr val="bg1"/>
                </a:solidFill>
              </a:rPr>
              <a:t>нусхалардан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бири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материалларига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қўшиб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қўйилади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8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0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Люди обсуждают какой-то вопрос">
            <a:extLst>
              <a:ext uri="{FF2B5EF4-FFF2-40B4-BE49-F238E27FC236}">
                <a16:creationId xmlns:a16="http://schemas.microsoft.com/office/drawing/2014/main" id="{AA6A75DC-BE31-480B-B034-B1DF7AFA50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15389"/>
            <a:ext cx="12192000" cy="3742611"/>
          </a:xfrm>
        </p:spPr>
      </p:pic>
      <p:sp>
        <p:nvSpPr>
          <p:cNvPr id="12" name="объект 3" descr="Синий прямоугольник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24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3" name="Овал 12" descr="Бежевый овал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68" y="365125"/>
            <a:ext cx="10515600" cy="1325563"/>
          </a:xfrm>
        </p:spPr>
        <p:txBody>
          <a:bodyPr rtlCol="0"/>
          <a:lstStyle/>
          <a:p>
            <a:pPr rtl="0"/>
            <a:r>
              <a:rPr lang="ru-RU" dirty="0" err="1"/>
              <a:t>Келишув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 bwMode="white">
          <a:xfrm>
            <a:off x="447060" y="2153033"/>
            <a:ext cx="11215696" cy="2597168"/>
          </a:xfrm>
        </p:spPr>
        <p:txBody>
          <a:bodyPr rtlCol="0">
            <a:normAutofit/>
          </a:bodyPr>
          <a:lstStyle/>
          <a:p>
            <a:pPr algn="just">
              <a:lnSpc>
                <a:spcPct val="125000"/>
              </a:lnSpc>
              <a:spcBef>
                <a:spcPts val="100"/>
              </a:spcBef>
              <a:buClr>
                <a:schemeClr val="accent1"/>
              </a:buClr>
            </a:pPr>
            <a:r>
              <a:rPr lang="ru-RU" sz="3200" dirty="0" err="1">
                <a:solidFill>
                  <a:schemeClr val="bg1"/>
                </a:solidFill>
              </a:rPr>
              <a:t>Шартли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тузилган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келишув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битимини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тасдиқлашга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йўл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қўйилмайди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9</a:t>
            </a:fld>
            <a:endParaRPr lang="ru-RU"/>
          </a:p>
        </p:txBody>
      </p:sp>
      <p:sp>
        <p:nvSpPr>
          <p:cNvPr id="9" name="объект 5" descr="Бежевый прямоугольник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46384"/>
            <a:ext cx="34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97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профессиональных услуг</Template>
  <TotalTime>0</TotalTime>
  <Words>2800</Words>
  <Application>Microsoft Office PowerPoint</Application>
  <PresentationFormat>Широкоэкранный</PresentationFormat>
  <Paragraphs>246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Arial </vt:lpstr>
      <vt:lpstr>Calibri</vt:lpstr>
      <vt:lpstr>Gill Sans MT</vt:lpstr>
      <vt:lpstr>Тема Office</vt:lpstr>
      <vt:lpstr>КЕЛИШУВ БИТИМИ  МЕДИАЦИЯ </vt:lpstr>
      <vt:lpstr>Келишув битими деганда, ўзаро келишишга асосланган, даъво талаби (талаблари)га нисбатан аниқликка эришишга қаратилган, низони ҳал қилиш тўғрисидаги тарафларнинг ёзма келишуви тушунилади.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  <vt:lpstr>Келишув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2021-10-20T10:08:46Z</dcterms:created>
  <dcterms:modified xsi:type="dcterms:W3CDTF">2024-10-30T04:46:14Z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