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sldIdLst>
    <p:sldId id="276" r:id="rId2"/>
    <p:sldId id="257" r:id="rId3"/>
    <p:sldId id="269" r:id="rId4"/>
    <p:sldId id="258" r:id="rId5"/>
    <p:sldId id="260" r:id="rId6"/>
    <p:sldId id="262" r:id="rId7"/>
    <p:sldId id="261" r:id="rId8"/>
    <p:sldId id="263" r:id="rId9"/>
    <p:sldId id="264" r:id="rId10"/>
    <p:sldId id="265" r:id="rId11"/>
    <p:sldId id="266" r:id="rId12"/>
    <p:sldId id="267" r:id="rId13"/>
    <p:sldId id="270" r:id="rId14"/>
    <p:sldId id="271" r:id="rId15"/>
    <p:sldId id="272"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01.06.2022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01.06.2022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01.06.2022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01.06.2022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2" name="Заголовок 1"/>
          <p:cNvSpPr>
            <a:spLocks noGrp="1"/>
          </p:cNvSpPr>
          <p:nvPr>
            <p:ph type="ctrTitle"/>
          </p:nvPr>
        </p:nvSpPr>
        <p:spPr>
          <a:xfrm>
            <a:off x="0" y="260648"/>
            <a:ext cx="9144000" cy="1440160"/>
          </a:xfrm>
        </p:spPr>
        <p:txBody>
          <a:bodyPr>
            <a:noAutofit/>
          </a:bodyPr>
          <a:lstStyle/>
          <a:p>
            <a:pPr algn="ctr"/>
            <a:endParaRPr lang="ru-RU" sz="3000" dirty="0">
              <a:solidFill>
                <a:schemeClr val="tx1"/>
              </a:solidFill>
              <a:latin typeface="Times New Roman" panose="02020603050405020304" pitchFamily="18" charset="0"/>
              <a:ea typeface="+mn-ea"/>
              <a:cs typeface="Times New Roman" panose="02020603050405020304" pitchFamily="18" charset="0"/>
            </a:endParaRPr>
          </a:p>
        </p:txBody>
      </p:sp>
      <p:sp>
        <p:nvSpPr>
          <p:cNvPr id="3" name="Подзаголовок 2"/>
          <p:cNvSpPr>
            <a:spLocks noGrp="1"/>
          </p:cNvSpPr>
          <p:nvPr>
            <p:ph type="subTitle" idx="1"/>
          </p:nvPr>
        </p:nvSpPr>
        <p:spPr>
          <a:xfrm>
            <a:off x="0" y="2060848"/>
            <a:ext cx="8964488" cy="2796100"/>
          </a:xfrm>
        </p:spPr>
        <p:txBody>
          <a:bodyPr>
            <a:normAutofit/>
          </a:bodyPr>
          <a:lstStyle/>
          <a:p>
            <a:pPr algn="ctr"/>
            <a:r>
              <a:rPr lang="uz-Cyrl-UZ" sz="2400" b="1" dirty="0" smtClean="0">
                <a:solidFill>
                  <a:schemeClr val="tx1"/>
                </a:solidFill>
                <a:latin typeface="Times New Roman" panose="02020603050405020304" pitchFamily="18" charset="0"/>
                <a:cs typeface="Times New Roman" panose="02020603050405020304" pitchFamily="18" charset="0"/>
              </a:rPr>
              <a:t>Мавзу</a:t>
            </a:r>
            <a:r>
              <a:rPr lang="uz-Cyrl-UZ" sz="2400" b="1" dirty="0">
                <a:solidFill>
                  <a:schemeClr val="tx1"/>
                </a:solidFill>
                <a:latin typeface="Times New Roman" panose="02020603050405020304" pitchFamily="18" charset="0"/>
                <a:cs typeface="Times New Roman" panose="02020603050405020304" pitchFamily="18" charset="0"/>
              </a:rPr>
              <a:t>: </a:t>
            </a:r>
            <a:endParaRPr lang="uz-Cyrl-UZ" sz="2400" b="1" dirty="0" smtClean="0">
              <a:solidFill>
                <a:schemeClr val="tx1"/>
              </a:solidFill>
              <a:latin typeface="Times New Roman" panose="02020603050405020304" pitchFamily="18" charset="0"/>
              <a:cs typeface="Times New Roman" panose="02020603050405020304" pitchFamily="18" charset="0"/>
            </a:endParaRPr>
          </a:p>
          <a:p>
            <a:pPr algn="ctr"/>
            <a:r>
              <a:rPr lang="uz-Cyrl-UZ" sz="2400" b="1" dirty="0" smtClean="0">
                <a:solidFill>
                  <a:schemeClr val="tx1"/>
                </a:solidFill>
                <a:latin typeface="Times New Roman" panose="02020603050405020304" pitchFamily="18" charset="0"/>
                <a:cs typeface="Times New Roman" panose="02020603050405020304" pitchFamily="18" charset="0"/>
              </a:rPr>
              <a:t>Мажбурият ҳуқуқи ва мажбуриятларни бузганглик учун жавобгарликка доир ишлар </a:t>
            </a:r>
          </a:p>
          <a:p>
            <a:pPr algn="ctr"/>
            <a:r>
              <a:rPr lang="uz-Cyrl-UZ" sz="2400" b="1" dirty="0" smtClean="0">
                <a:solidFill>
                  <a:schemeClr val="tx1"/>
                </a:solidFill>
                <a:latin typeface="Times New Roman" panose="02020603050405020304" pitchFamily="18" charset="0"/>
                <a:cs typeface="Times New Roman" panose="02020603050405020304" pitchFamily="18" charset="0"/>
              </a:rPr>
              <a:t>(суд ҳужжатлари, муаммолар ва ечимлар)</a:t>
            </a:r>
            <a:endParaRPr lang="ru-RU" sz="2400" dirty="0"/>
          </a:p>
          <a:p>
            <a:pPr algn="ctr"/>
            <a:endParaRPr lang="uz-Cyrl-UZ" sz="2400" b="1" dirty="0">
              <a:solidFill>
                <a:schemeClr val="tx1"/>
              </a:solidFill>
              <a:latin typeface="Times New Roman" panose="02020603050405020304" pitchFamily="18" charset="0"/>
              <a:cs typeface="Times New Roman" panose="02020603050405020304" pitchFamily="18" charset="0"/>
            </a:endParaRPr>
          </a:p>
          <a:p>
            <a:pPr algn="ctr"/>
            <a:endParaRPr lang="uz-Cyrl-UZ" sz="2400" b="1" dirty="0" smtClean="0">
              <a:solidFill>
                <a:schemeClr val="tx1"/>
              </a:solidFill>
              <a:latin typeface="Times New Roman" panose="02020603050405020304" pitchFamily="18" charset="0"/>
              <a:cs typeface="Times New Roman" panose="02020603050405020304" pitchFamily="18" charset="0"/>
            </a:endParaRPr>
          </a:p>
          <a:p>
            <a:pPr algn="ctr"/>
            <a:endParaRPr lang="uz-Cyrl-UZ" sz="2400" b="1" dirty="0" smtClean="0">
              <a:solidFill>
                <a:schemeClr val="tx1"/>
              </a:solidFill>
              <a:latin typeface="Times New Roman" panose="02020603050405020304" pitchFamily="18" charset="0"/>
              <a:cs typeface="Times New Roman" panose="02020603050405020304" pitchFamily="18" charset="0"/>
            </a:endParaRPr>
          </a:p>
        </p:txBody>
      </p:sp>
      <p:sp>
        <p:nvSpPr>
          <p:cNvPr id="7" name="Подзаголовок 2"/>
          <p:cNvSpPr txBox="1">
            <a:spLocks/>
          </p:cNvSpPr>
          <p:nvPr/>
        </p:nvSpPr>
        <p:spPr>
          <a:xfrm>
            <a:off x="529138" y="5805264"/>
            <a:ext cx="8064896" cy="86409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lumMod val="60000"/>
                  <a:lumOff val="40000"/>
                </a:schemeClr>
              </a:buClr>
              <a:buFont typeface="Arial" pitchFamily="34" charset="0"/>
              <a:buNone/>
              <a:defRPr sz="2200" kern="1200">
                <a:solidFill>
                  <a:srgbClr val="FFFFFF"/>
                </a:solidFill>
                <a:latin typeface="+mn-lt"/>
                <a:ea typeface="+mn-ea"/>
                <a:cs typeface="+mn-cs"/>
              </a:defRPr>
            </a:lvl1pPr>
            <a:lvl2pPr marL="457200" indent="0" algn="ctr" defTabSz="914400" rtl="0" eaLnBrk="1" latinLnBrk="0" hangingPunct="1">
              <a:spcBef>
                <a:spcPct val="20000"/>
              </a:spcBef>
              <a:buClr>
                <a:schemeClr val="accent1">
                  <a:lumMod val="60000"/>
                  <a:lumOff val="40000"/>
                </a:schemeClr>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4"/>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5"/>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6"/>
              </a:buClr>
              <a:buFont typeface="Arial" pitchFamily="34" charset="0"/>
              <a:buNone/>
              <a:defRPr sz="1600" kern="1200">
                <a:solidFill>
                  <a:schemeClr val="tx1">
                    <a:tint val="75000"/>
                  </a:schemeClr>
                </a:solidFill>
                <a:latin typeface="+mn-lt"/>
                <a:ea typeface="+mn-ea"/>
                <a:cs typeface="+mn-cs"/>
              </a:defRPr>
            </a:lvl9pPr>
          </a:lstStyle>
          <a:p>
            <a:pPr algn="ct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27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0" y="1052736"/>
            <a:ext cx="9144000" cy="5688632"/>
          </a:xfrm>
        </p:spPr>
        <p:txBody>
          <a:bodyPr>
            <a:noAutofit/>
          </a:bodyPr>
          <a:lstStyle/>
          <a:p>
            <a:pPr marL="273050" indent="439738" algn="just">
              <a:buNone/>
            </a:pPr>
            <a:r>
              <a:rPr lang="ru-RU" sz="2200" dirty="0" err="1" smtClean="0">
                <a:latin typeface="Times New Roman" panose="02020603050405020304" pitchFamily="18" charset="0"/>
                <a:cs typeface="Times New Roman" panose="02020603050405020304" pitchFamily="18" charset="0"/>
              </a:rPr>
              <a:t>Кафиллик</a:t>
            </a:r>
            <a:r>
              <a:rPr lang="ru-RU" sz="2200" dirty="0" smtClean="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шартномасига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асосан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бир</a:t>
            </a:r>
            <a:r>
              <a:rPr lang="ru-RU" sz="2200" dirty="0">
                <a:latin typeface="Times New Roman" panose="02020603050405020304" pitchFamily="18" charset="0"/>
                <a:cs typeface="Times New Roman" panose="02020603050405020304" pitchFamily="18" charset="0"/>
              </a:rPr>
              <a:t> тараф </a:t>
            </a:r>
            <a:r>
              <a:rPr lang="ru-RU" sz="2200" dirty="0" err="1">
                <a:latin typeface="Times New Roman" panose="02020603050405020304" pitchFamily="18" charset="0"/>
                <a:cs typeface="Times New Roman" panose="02020603050405020304" pitchFamily="18" charset="0"/>
              </a:rPr>
              <a:t>кафил</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бошқа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шахс</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ўз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мажбуриятларини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тўла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ёки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қисман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бажариши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учун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унинг</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кредитори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олдида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жавоб</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беришни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ўз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зиммасига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олади</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ФКнинг</a:t>
            </a:r>
            <a:r>
              <a:rPr lang="ru-RU" sz="2200" dirty="0" smtClean="0">
                <a:latin typeface="Times New Roman" panose="02020603050405020304" pitchFamily="18" charset="0"/>
                <a:cs typeface="Times New Roman" panose="02020603050405020304" pitchFamily="18" charset="0"/>
              </a:rPr>
              <a:t> 292-моддаси).</a:t>
            </a:r>
          </a:p>
          <a:p>
            <a:pPr marL="273050" indent="439738" algn="just"/>
            <a:r>
              <a:rPr lang="uz-Cyrl-UZ" sz="2200" dirty="0">
                <a:latin typeface="Times New Roman" panose="02020603050405020304" pitchFamily="18" charset="0"/>
                <a:cs typeface="Times New Roman" panose="02020603050405020304" pitchFamily="18" charset="0"/>
              </a:rPr>
              <a:t>Қарздор кафиллик билан таъминланган мажбуриятни бажармаган ёки лозим даражада бажармаган тақдирда кафил ва қарздор кредитор олдида солидар жавоб берадилар (ФК, 293-модда).</a:t>
            </a:r>
            <a:endParaRPr lang="ru-RU" sz="2200" dirty="0">
              <a:latin typeface="Times New Roman" panose="02020603050405020304" pitchFamily="18" charset="0"/>
              <a:cs typeface="Times New Roman" panose="02020603050405020304" pitchFamily="18" charset="0"/>
            </a:endParaRPr>
          </a:p>
          <a:p>
            <a:pPr marL="273050" indent="439738" algn="just"/>
            <a:r>
              <a:rPr lang="uz-Cyrl-UZ" sz="2200" dirty="0">
                <a:latin typeface="Times New Roman" panose="02020603050405020304" pitchFamily="18" charset="0"/>
                <a:cs typeface="Times New Roman" panose="02020603050405020304" pitchFamily="18" charset="0"/>
              </a:rPr>
              <a:t>Агар кредитор кафилга нисбатан даъво кўзғатса, у ҳолда кафил карздорларни ишда иштирок этиш учун жалб қилишга мажбур. Шунинг узи билан у қарздорга ўзининг манфаатларияи ҳимоя килиш имкониятини берган бўлади. Агар кафил ишда иштирок этишга жалб қилмаса, қарздор ўзининг кредиторига карши қўйиши мумкин бўлган барча эьтирозларини, яъни ФКнинг 294-моддасида </a:t>
            </a:r>
            <a:r>
              <a:rPr lang="uz-Cyrl-UZ" sz="2200" dirty="0" smtClean="0">
                <a:latin typeface="Times New Roman" panose="02020603050405020304" pitchFamily="18" charset="0"/>
                <a:cs typeface="Times New Roman" panose="02020603050405020304" pitchFamily="18" charset="0"/>
              </a:rPr>
              <a:t>кўрсатилган эътирозларини </a:t>
            </a:r>
            <a:r>
              <a:rPr lang="uz-Cyrl-UZ" sz="2200" dirty="0">
                <a:latin typeface="Times New Roman" panose="02020603050405020304" pitchFamily="18" charset="0"/>
                <a:cs typeface="Times New Roman" panose="02020603050405020304" pitchFamily="18" charset="0"/>
              </a:rPr>
              <a:t>кафилнинг унга </a:t>
            </a:r>
            <a:r>
              <a:rPr lang="uz-Cyrl-UZ" sz="2200" dirty="0" smtClean="0">
                <a:latin typeface="Times New Roman" panose="02020603050405020304" pitchFamily="18" charset="0"/>
                <a:cs typeface="Times New Roman" panose="02020603050405020304" pitchFamily="18" charset="0"/>
              </a:rPr>
              <a:t>қилган </a:t>
            </a:r>
            <a:r>
              <a:rPr lang="uz-Cyrl-UZ" sz="2200" dirty="0">
                <a:latin typeface="Times New Roman" panose="02020603050405020304" pitchFamily="18" charset="0"/>
                <a:cs typeface="Times New Roman" panose="02020603050405020304" pitchFamily="18" charset="0"/>
              </a:rPr>
              <a:t>талабига қарши қўйишга ҳақли.</a:t>
            </a:r>
            <a:endParaRPr lang="ru-RU" sz="2200" dirty="0">
              <a:latin typeface="Times New Roman" panose="02020603050405020304" pitchFamily="18" charset="0"/>
              <a:cs typeface="Times New Roman" panose="02020603050405020304" pitchFamily="18" charset="0"/>
            </a:endParaRPr>
          </a:p>
          <a:p>
            <a:pPr marL="273050" indent="439738" algn="just">
              <a:buNone/>
            </a:pPr>
            <a:endParaRPr lang="ru-RU" sz="22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0" y="116632"/>
            <a:ext cx="9144000" cy="778098"/>
          </a:xfrm>
        </p:spPr>
        <p:txBody>
          <a:bodyPr>
            <a:normAutofit/>
          </a:bodyPr>
          <a:lstStyle/>
          <a:p>
            <a:pPr indent="712788" algn="ctr"/>
            <a:r>
              <a:rPr lang="ru-RU" b="1" dirty="0" err="1" smtClean="0">
                <a:latin typeface="Times New Roman" pitchFamily="18" charset="0"/>
                <a:cs typeface="Times New Roman" pitchFamily="18" charset="0"/>
              </a:rPr>
              <a:t>Кафиллик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тушунчаси</a:t>
            </a:r>
            <a:endParaRPr lang="ru-RU" b="1" dirty="0">
              <a:latin typeface="Times New Roman" pitchFamily="18" charset="0"/>
              <a:cs typeface="Times New Roman" pitchFamily="18" charset="0"/>
            </a:endParaRPr>
          </a:p>
        </p:txBody>
      </p:sp>
      <p:sp>
        <p:nvSpPr>
          <p:cNvPr id="6" name="AutoShape 2" descr="https://lex.uz/image/favicon.gif"/>
          <p:cNvSpPr>
            <a:spLocks noChangeAspect="1" noChangeArrowheads="1"/>
          </p:cNvSpPr>
          <p:nvPr/>
        </p:nvSpPr>
        <p:spPr bwMode="auto">
          <a:xfrm>
            <a:off x="127000"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25346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279400" y="1196752"/>
            <a:ext cx="8469064" cy="5328592"/>
          </a:xfrm>
        </p:spPr>
        <p:txBody>
          <a:bodyPr>
            <a:noAutofit/>
          </a:bodyPr>
          <a:lstStyle/>
          <a:p>
            <a:pPr marL="273050" indent="439738" algn="just"/>
            <a:r>
              <a:rPr lang="ru-RU" sz="2400" dirty="0" err="1" smtClean="0">
                <a:latin typeface="Times New Roman" panose="02020603050405020304" pitchFamily="18" charset="0"/>
                <a:cs typeface="Times New Roman" panose="02020603050405020304" pitchFamily="18" charset="0"/>
              </a:rPr>
              <a:t>Кафолатга</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биноан</a:t>
            </a:r>
            <a:r>
              <a:rPr lang="ru-RU" sz="2400" dirty="0">
                <a:latin typeface="Times New Roman" panose="02020603050405020304" pitchFamily="18" charset="0"/>
                <a:cs typeface="Times New Roman" panose="02020603050405020304" pitchFamily="18" charset="0"/>
              </a:rPr>
              <a:t> банк, </a:t>
            </a:r>
            <a:r>
              <a:rPr lang="ru-RU" sz="2400" dirty="0" err="1">
                <a:latin typeface="Times New Roman" panose="02020603050405020304" pitchFamily="18" charset="0"/>
                <a:cs typeface="Times New Roman" panose="02020603050405020304" pitchFamily="18" charset="0"/>
              </a:rPr>
              <a:t>бошка</a:t>
            </a:r>
            <a:r>
              <a:rPr lang="ru-RU" sz="2400" dirty="0">
                <a:latin typeface="Times New Roman" panose="02020603050405020304" pitchFamily="18" charset="0"/>
                <a:cs typeface="Times New Roman" panose="02020603050405020304" pitchFamily="18" charset="0"/>
              </a:rPr>
              <a:t> кредит </a:t>
            </a:r>
            <a:r>
              <a:rPr lang="ru-RU" sz="2400" dirty="0" err="1">
                <a:latin typeface="Times New Roman" panose="02020603050405020304" pitchFamily="18" charset="0"/>
                <a:cs typeface="Times New Roman" panose="02020603050405020304" pitchFamily="18" charset="0"/>
              </a:rPr>
              <a:t>муассасаси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ёки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суғурта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ташкилоти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бошқа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шахс</a:t>
            </a:r>
            <a:r>
              <a:rPr lang="ru-RU" sz="2400" dirty="0">
                <a:latin typeface="Times New Roman" panose="02020603050405020304" pitchFamily="18" charset="0"/>
                <a:cs typeface="Times New Roman" panose="02020603050405020304" pitchFamily="18" charset="0"/>
              </a:rPr>
              <a:t> (принципал)</a:t>
            </a:r>
            <a:r>
              <a:rPr lang="ru-RU" sz="2400" dirty="0" err="1">
                <a:latin typeface="Times New Roman" panose="02020603050405020304" pitchFamily="18" charset="0"/>
                <a:cs typeface="Times New Roman" panose="02020603050405020304" pitchFamily="18" charset="0"/>
              </a:rPr>
              <a:t>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илтимосига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кўра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кафил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ўз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зиммасига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олаётган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мажбурият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шартларига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мувофиқ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принципалнинг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кредитори</a:t>
            </a:r>
            <a:r>
              <a:rPr lang="ru-RU" sz="2400" dirty="0">
                <a:latin typeface="Times New Roman" panose="02020603050405020304" pitchFamily="18" charset="0"/>
                <a:cs typeface="Times New Roman" panose="02020603050405020304" pitchFamily="18" charset="0"/>
              </a:rPr>
              <a:t> (бенефициар) пул </a:t>
            </a:r>
            <a:r>
              <a:rPr lang="ru-RU" sz="2400" dirty="0" err="1">
                <a:latin typeface="Times New Roman" panose="02020603050405020304" pitchFamily="18" charset="0"/>
                <a:cs typeface="Times New Roman" panose="02020603050405020304" pitchFamily="18" charset="0"/>
              </a:rPr>
              <a:t>суммасини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тўлаш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ҳакида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ёзма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талабнома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такдим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этса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пулни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тўлаш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ҳақида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принципалга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ёзма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мажбурият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беради</a:t>
            </a:r>
            <a:r>
              <a:rPr lang="ru-RU" sz="2400" dirty="0">
                <a:latin typeface="Times New Roman" panose="02020603050405020304" pitchFamily="18" charset="0"/>
                <a:cs typeface="Times New Roman" panose="02020603050405020304" pitchFamily="18" charset="0"/>
              </a:rPr>
              <a:t> (ФК, 299-модда).</a:t>
            </a:r>
          </a:p>
          <a:p>
            <a:pPr marL="273050" indent="439738" algn="just"/>
            <a:r>
              <a:rPr lang="ru-RU" sz="2400" dirty="0" err="1">
                <a:latin typeface="Times New Roman" panose="02020603050405020304" pitchFamily="18" charset="0"/>
                <a:cs typeface="Times New Roman" panose="02020603050405020304" pitchFamily="18" charset="0"/>
              </a:rPr>
              <a:t>Кафолатнинг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асосий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моҳияти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шундаки</a:t>
            </a:r>
            <a:r>
              <a:rPr lang="ru-RU" sz="2400" dirty="0">
                <a:latin typeface="Times New Roman" panose="02020603050405020304" pitchFamily="18" charset="0"/>
                <a:cs typeface="Times New Roman" panose="02020603050405020304" pitchFamily="18" charset="0"/>
              </a:rPr>
              <a:t>, у </a:t>
            </a:r>
            <a:r>
              <a:rPr lang="ru-RU" sz="2400" dirty="0" err="1">
                <a:latin typeface="Times New Roman" panose="02020603050405020304" pitchFamily="18" charset="0"/>
                <a:cs typeface="Times New Roman" panose="02020603050405020304" pitchFamily="18" charset="0"/>
              </a:rPr>
              <a:t>орқали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принципалнинг</a:t>
            </a:r>
            <a:r>
              <a:rPr lang="ru-RU" sz="2400" dirty="0">
                <a:latin typeface="Times New Roman" panose="02020603050405020304" pitchFamily="18" charset="0"/>
                <a:cs typeface="Times New Roman" panose="02020603050405020304" pitchFamily="18" charset="0"/>
              </a:rPr>
              <a:t> бенефициар </a:t>
            </a:r>
            <a:r>
              <a:rPr lang="ru-RU" sz="2400" dirty="0" err="1">
                <a:latin typeface="Times New Roman" panose="02020603050405020304" pitchFamily="18" charset="0"/>
                <a:cs typeface="Times New Roman" panose="02020603050405020304" pitchFamily="18" charset="0"/>
              </a:rPr>
              <a:t>олдидаги</a:t>
            </a:r>
            <a:r>
              <a:rPr lang="ru-RU"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ў</a:t>
            </a:r>
            <a:r>
              <a:rPr lang="ru-RU" sz="2400" dirty="0">
                <a:latin typeface="Times New Roman" panose="02020603050405020304" pitchFamily="18" charset="0"/>
                <a:cs typeface="Times New Roman" panose="02020603050405020304" pitchFamily="18" charset="0"/>
              </a:rPr>
              <a:t>з </a:t>
            </a:r>
            <a:r>
              <a:rPr lang="ru-RU" sz="2400" dirty="0" err="1">
                <a:latin typeface="Times New Roman" panose="02020603050405020304" pitchFamily="18" charset="0"/>
                <a:cs typeface="Times New Roman" panose="02020603050405020304" pitchFamily="18" charset="0"/>
              </a:rPr>
              <a:t>мажбуриятини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асосий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мажбуриятни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тегишли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даражада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бажарилиши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таъмииланади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Кафолат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бараварига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тузилади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Кафолат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берган</a:t>
            </a:r>
            <a:r>
              <a:rPr lang="ru-RU" sz="2400" dirty="0">
                <a:latin typeface="Times New Roman" panose="02020603050405020304" pitchFamily="18" charset="0"/>
                <a:cs typeface="Times New Roman" panose="02020603050405020304" pitchFamily="18" charset="0"/>
              </a:rPr>
              <a:t> банк (кредит </a:t>
            </a:r>
            <a:r>
              <a:rPr lang="ru-RU" sz="2400" dirty="0" err="1">
                <a:latin typeface="Times New Roman" panose="02020603050405020304" pitchFamily="18" charset="0"/>
                <a:cs typeface="Times New Roman" panose="02020603050405020304" pitchFamily="18" charset="0"/>
              </a:rPr>
              <a:t>муассасаси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суғурта</a:t>
            </a:r>
            <a:r>
              <a:rPr lang="ru-RU" sz="2400" dirty="0">
                <a:latin typeface="Times New Roman" panose="02020603050405020304" pitchFamily="18" charset="0"/>
                <a:cs typeface="Times New Roman" panose="02020603050405020304" pitchFamily="18" charset="0"/>
              </a:rPr>
              <a:t> </a:t>
            </a:r>
            <a:r>
              <a:rPr lang="uz-Cyrl-UZ" sz="2400" dirty="0">
                <a:latin typeface="Times New Roman" panose="02020603050405020304" pitchFamily="18" charset="0"/>
                <a:cs typeface="Times New Roman" panose="02020603050405020304" pitchFamily="18" charset="0"/>
              </a:rPr>
              <a:t>т</a:t>
            </a:r>
            <a:r>
              <a:rPr lang="ru-RU" sz="2400" dirty="0" err="1">
                <a:latin typeface="Times New Roman" panose="02020603050405020304" pitchFamily="18" charset="0"/>
                <a:cs typeface="Times New Roman" panose="02020603050405020304" pitchFamily="18" charset="0"/>
              </a:rPr>
              <a:t>ашкилоти</a:t>
            </a:r>
            <a:r>
              <a:rPr lang="ru-RU" sz="2400" dirty="0">
                <a:latin typeface="Times New Roman" panose="02020603050405020304" pitchFamily="18" charset="0"/>
                <a:cs typeface="Times New Roman" panose="02020603050405020304" pitchFamily="18" charset="0"/>
              </a:rPr>
              <a:t>)га принципал </a:t>
            </a:r>
            <a:r>
              <a:rPr lang="ru-RU" sz="2400" dirty="0" err="1">
                <a:latin typeface="Times New Roman" panose="02020603050405020304" pitchFamily="18" charset="0"/>
                <a:cs typeface="Times New Roman" panose="02020603050405020304" pitchFamily="18" charset="0"/>
              </a:rPr>
              <a:t>тегишли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микдорда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тулайди</a:t>
            </a:r>
            <a:r>
              <a:rPr lang="ru-RU" sz="2400" dirty="0">
                <a:latin typeface="Times New Roman" panose="02020603050405020304" pitchFamily="18" charset="0"/>
                <a:cs typeface="Times New Roman" panose="02020603050405020304" pitchFamily="18" charset="0"/>
              </a:rPr>
              <a:t>.</a:t>
            </a:r>
            <a:endParaRPr lang="uz-Cyrl-UZ" sz="2400" b="1"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850106"/>
          </a:xfrm>
        </p:spPr>
        <p:txBody>
          <a:bodyPr>
            <a:normAutofit/>
          </a:bodyPr>
          <a:lstStyle/>
          <a:p>
            <a:pPr algn="ct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Кафолат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тушунчаси</a:t>
            </a:r>
            <a:endParaRPr lang="ru-RU" b="1" dirty="0">
              <a:latin typeface="Times New Roman" pitchFamily="18" charset="0"/>
              <a:cs typeface="Times New Roman" pitchFamily="18" charset="0"/>
            </a:endParaRPr>
          </a:p>
        </p:txBody>
      </p:sp>
      <p:sp>
        <p:nvSpPr>
          <p:cNvPr id="6" name="AutoShape 2" descr="https://lex.uz/image/favicon.gif"/>
          <p:cNvSpPr>
            <a:spLocks noChangeAspect="1" noChangeArrowheads="1"/>
          </p:cNvSpPr>
          <p:nvPr/>
        </p:nvSpPr>
        <p:spPr bwMode="auto">
          <a:xfrm>
            <a:off x="127000"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13143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127000" y="1196752"/>
            <a:ext cx="8837488" cy="5184576"/>
          </a:xfrm>
        </p:spPr>
        <p:txBody>
          <a:bodyPr>
            <a:noAutofit/>
          </a:bodyPr>
          <a:lstStyle/>
          <a:p>
            <a:pPr marL="273050" indent="439738" algn="just"/>
            <a:r>
              <a:rPr lang="ru-RU" sz="2600" dirty="0" err="1">
                <a:latin typeface="Times New Roman" panose="02020603050405020304" pitchFamily="18" charset="0"/>
                <a:cs typeface="Times New Roman" panose="02020603050405020304" pitchFamily="18" charset="0"/>
              </a:rPr>
              <a:t>Закалат</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мажбуриятлар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бажарилишини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таъминлашнинг</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усулларидан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биридир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Мажбуриятларни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таъминлашнинг</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бошқа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турларидан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фарқли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равишда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закалат</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шартнома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тузилганлигини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исботлаш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унинг</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ижросини</a:t>
            </a:r>
            <a:r>
              <a:rPr lang="ru-RU" sz="2600" dirty="0">
                <a:latin typeface="Times New Roman" panose="02020603050405020304" pitchFamily="18" charset="0"/>
                <a:cs typeface="Times New Roman" panose="02020603050405020304" pitchFamily="18" charset="0"/>
              </a:rPr>
              <a:t> </a:t>
            </a:r>
            <a:r>
              <a:rPr lang="uz-Cyrl-UZ" sz="2600" dirty="0">
                <a:latin typeface="Times New Roman" panose="02020603050405020304" pitchFamily="18" charset="0"/>
                <a:cs typeface="Times New Roman" panose="02020603050405020304" pitchFamily="18" charset="0"/>
              </a:rPr>
              <a:t>т</a:t>
            </a:r>
            <a:r>
              <a:rPr lang="ru-RU" sz="2600" dirty="0" err="1">
                <a:latin typeface="Times New Roman" panose="02020603050405020304" pitchFamily="18" charset="0"/>
                <a:cs typeface="Times New Roman" panose="02020603050405020304" pitchFamily="18" charset="0"/>
              </a:rPr>
              <a:t>аъминлаш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юзасидан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бериладиган</a:t>
            </a:r>
            <a:r>
              <a:rPr lang="ru-RU" sz="2600" dirty="0">
                <a:latin typeface="Times New Roman" panose="02020603050405020304" pitchFamily="18" charset="0"/>
                <a:cs typeface="Times New Roman" panose="02020603050405020304" pitchFamily="18" charset="0"/>
              </a:rPr>
              <a:t> пул </a:t>
            </a:r>
            <a:r>
              <a:rPr lang="ru-RU" sz="2600" dirty="0" err="1">
                <a:latin typeface="Times New Roman" panose="02020603050405020304" pitchFamily="18" charset="0"/>
                <a:cs typeface="Times New Roman" panose="02020603050405020304" pitchFamily="18" charset="0"/>
              </a:rPr>
              <a:t>суммасидир</a:t>
            </a:r>
            <a:r>
              <a:rPr lang="ru-RU" sz="2600" dirty="0">
                <a:latin typeface="Times New Roman" panose="02020603050405020304" pitchFamily="18" charset="0"/>
                <a:cs typeface="Times New Roman" panose="02020603050405020304" pitchFamily="18" charset="0"/>
              </a:rPr>
              <a:t>.</a:t>
            </a:r>
          </a:p>
          <a:p>
            <a:pPr marL="273050" indent="439738" algn="just"/>
            <a:r>
              <a:rPr lang="ru-RU" sz="2600" dirty="0" err="1">
                <a:latin typeface="Times New Roman" panose="02020603050405020304" pitchFamily="18" charset="0"/>
                <a:cs typeface="Times New Roman" panose="02020603050405020304" pitchFamily="18" charset="0"/>
              </a:rPr>
              <a:t>Шартнома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тузаётган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тарафлардан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бири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шартнома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тузилганлигини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исботлаш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унинг</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ижросини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таъминлаш</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юзасидан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берадиган</a:t>
            </a:r>
            <a:r>
              <a:rPr lang="ru-RU" sz="2600" dirty="0">
                <a:latin typeface="Times New Roman" panose="02020603050405020304" pitchFamily="18" charset="0"/>
                <a:cs typeface="Times New Roman" panose="02020603050405020304" pitchFamily="18" charset="0"/>
              </a:rPr>
              <a:t> пул </a:t>
            </a:r>
            <a:r>
              <a:rPr lang="ru-RU" sz="2600" dirty="0" err="1">
                <a:latin typeface="Times New Roman" panose="02020603050405020304" pitchFamily="18" charset="0"/>
                <a:cs typeface="Times New Roman" panose="02020603050405020304" pitchFamily="18" charset="0"/>
              </a:rPr>
              <a:t>суммаси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закалат</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ҳисобланади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Закалат</a:t>
            </a:r>
            <a:r>
              <a:rPr lang="ru-RU" sz="2600" dirty="0">
                <a:latin typeface="Times New Roman" panose="02020603050405020304" pitchFamily="18" charset="0"/>
                <a:cs typeface="Times New Roman" panose="02020603050405020304" pitchFamily="18" charset="0"/>
              </a:rPr>
              <a:t> т</a:t>
            </a:r>
            <a:r>
              <a:rPr lang="uz-Cyrl-UZ" sz="2600" dirty="0">
                <a:latin typeface="Times New Roman" panose="02020603050405020304" pitchFamily="18" charset="0"/>
                <a:cs typeface="Times New Roman" panose="02020603050405020304" pitchFamily="18" charset="0"/>
              </a:rPr>
              <a:t>ў</a:t>
            </a:r>
            <a:r>
              <a:rPr lang="ru-RU" sz="2600" dirty="0" err="1">
                <a:latin typeface="Times New Roman" panose="02020603050405020304" pitchFamily="18" charset="0"/>
                <a:cs typeface="Times New Roman" panose="02020603050405020304" pitchFamily="18" charset="0"/>
              </a:rPr>
              <a:t>ғрисидаги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келишув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закалатнинг</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суммасидан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қа</a:t>
            </a:r>
            <a:r>
              <a:rPr lang="uz-Cyrl-UZ" sz="2600" dirty="0">
                <a:latin typeface="Times New Roman" panose="02020603050405020304" pitchFamily="18" charset="0"/>
                <a:cs typeface="Times New Roman" panose="02020603050405020304" pitchFamily="18" charset="0"/>
              </a:rPr>
              <a:t>т</a:t>
            </a:r>
            <a:r>
              <a:rPr lang="ru-RU" sz="2600" dirty="0" err="1">
                <a:latin typeface="Times New Roman" panose="02020603050405020304" pitchFamily="18" charset="0"/>
                <a:cs typeface="Times New Roman" panose="02020603050405020304" pitchFamily="18" charset="0"/>
              </a:rPr>
              <a:t>ъи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назар</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ёзма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равишда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тузилиши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керак</a:t>
            </a:r>
            <a:r>
              <a:rPr lang="ru-RU" sz="2600" dirty="0">
                <a:latin typeface="Times New Roman" panose="02020603050405020304" pitchFamily="18" charset="0"/>
                <a:cs typeface="Times New Roman" panose="02020603050405020304" pitchFamily="18" charset="0"/>
              </a:rPr>
              <a:t>. (ФК, 311-модда).</a:t>
            </a:r>
          </a:p>
          <a:p>
            <a:pPr marL="273050" indent="439738" algn="just">
              <a:buNone/>
            </a:pPr>
            <a:endParaRPr lang="uz-Cyrl-UZ" sz="2600" dirty="0" smtClean="0">
              <a:latin typeface="Times New Roman" pitchFamily="18" charset="0"/>
              <a:cs typeface="Times New Roman" pitchFamily="18" charset="0"/>
            </a:endParaRPr>
          </a:p>
          <a:p>
            <a:pPr marL="273050" indent="439738" algn="just">
              <a:buNone/>
            </a:pPr>
            <a:r>
              <a:rPr lang="ru-RU" sz="2600" dirty="0" smtClean="0">
                <a:latin typeface="Times New Roman" pitchFamily="18" charset="0"/>
                <a:cs typeface="Times New Roman" pitchFamily="18" charset="0"/>
              </a:rPr>
              <a:t>   </a:t>
            </a:r>
            <a:endParaRPr lang="ru-RU" sz="2600" dirty="0">
              <a:latin typeface="Times New Roman" pitchFamily="18" charset="0"/>
              <a:cs typeface="Times New Roman" pitchFamily="18" charset="0"/>
            </a:endParaRPr>
          </a:p>
        </p:txBody>
      </p:sp>
      <p:sp>
        <p:nvSpPr>
          <p:cNvPr id="2" name="Заголовок 1"/>
          <p:cNvSpPr>
            <a:spLocks noGrp="1"/>
          </p:cNvSpPr>
          <p:nvPr>
            <p:ph type="title"/>
          </p:nvPr>
        </p:nvSpPr>
        <p:spPr>
          <a:xfrm>
            <a:off x="0" y="116632"/>
            <a:ext cx="9144000" cy="706090"/>
          </a:xfrm>
        </p:spPr>
        <p:txBody>
          <a:bodyPr>
            <a:normAutofit fontScale="90000"/>
          </a:bodyPr>
          <a:lstStyle/>
          <a:p>
            <a:pPr algn="ctr"/>
            <a:r>
              <a:rPr lang="ru-RU" b="1" dirty="0" err="1" smtClean="0">
                <a:latin typeface="Times New Roman" pitchFamily="18" charset="0"/>
                <a:cs typeface="Times New Roman" pitchFamily="18" charset="0"/>
              </a:rPr>
              <a:t>Закалатнинг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мазмуни</a:t>
            </a:r>
            <a:endParaRPr lang="ru-RU" b="1" dirty="0">
              <a:latin typeface="Times New Roman" pitchFamily="18" charset="0"/>
              <a:cs typeface="Times New Roman" pitchFamily="18" charset="0"/>
            </a:endParaRPr>
          </a:p>
        </p:txBody>
      </p:sp>
      <p:sp>
        <p:nvSpPr>
          <p:cNvPr id="6" name="AutoShape 2" descr="https://lex.uz/image/favicon.gif"/>
          <p:cNvSpPr>
            <a:spLocks noChangeAspect="1" noChangeArrowheads="1"/>
          </p:cNvSpPr>
          <p:nvPr/>
        </p:nvSpPr>
        <p:spPr bwMode="auto">
          <a:xfrm>
            <a:off x="127000"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6491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251520" y="836712"/>
            <a:ext cx="8640960" cy="5328592"/>
          </a:xfrm>
        </p:spPr>
        <p:txBody>
          <a:bodyPr>
            <a:noAutofit/>
          </a:bodyPr>
          <a:lstStyle/>
          <a:p>
            <a:pPr marL="0" indent="712788" algn="just"/>
            <a:r>
              <a:rPr lang="ru-RU" sz="2400" dirty="0" err="1">
                <a:latin typeface="Times New Roman" panose="02020603050405020304" pitchFamily="18" charset="0"/>
                <a:cs typeface="Times New Roman" panose="02020603050405020304" pitchFamily="18" charset="0"/>
              </a:rPr>
              <a:t>Қарздор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мажбуриятни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бажармаганлиги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ёки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лозим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даражада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бажармаганлиги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туфайли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кредиторга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етказилган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зарарни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тўлаши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Агар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қонунчиликда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ёки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шартномада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ўзгача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тартиб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назарда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тутилган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бўлмаса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зарарни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аниқлашда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мажбурият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бажарилиши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керак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қарздор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кредиторнинг</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талабларини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ихтиёрий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қаноатлантирган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борди</a:t>
            </a:r>
            <a:r>
              <a:rPr lang="ru-RU" sz="2400" dirty="0">
                <a:latin typeface="Times New Roman" panose="02020603050405020304" pitchFamily="18" charset="0"/>
                <a:cs typeface="Times New Roman" panose="02020603050405020304" pitchFamily="18" charset="0"/>
              </a:rPr>
              <a:t>-ю, </a:t>
            </a:r>
            <a:r>
              <a:rPr lang="ru-RU" sz="2400" dirty="0" err="1">
                <a:latin typeface="Times New Roman" panose="02020603050405020304" pitchFamily="18" charset="0"/>
                <a:cs typeface="Times New Roman" panose="02020603050405020304" pitchFamily="18" charset="0"/>
              </a:rPr>
              <a:t>талаб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ихтиёрий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қаноатлантирилган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бўлмаса</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даъво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қўзғатилган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мавжуд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нархлар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эътиборга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олинади</a:t>
            </a:r>
            <a:r>
              <a:rPr lang="ru-RU" sz="2400" dirty="0">
                <a:latin typeface="Times New Roman" panose="02020603050405020304" pitchFamily="18" charset="0"/>
                <a:cs typeface="Times New Roman" panose="02020603050405020304" pitchFamily="18" charset="0"/>
              </a:rPr>
              <a:t>. Суд </a:t>
            </a:r>
            <a:r>
              <a:rPr lang="ru-RU" sz="2400" dirty="0" err="1">
                <a:latin typeface="Times New Roman" panose="02020603050405020304" pitchFamily="18" charset="0"/>
                <a:cs typeface="Times New Roman" panose="02020603050405020304" pitchFamily="18" charset="0"/>
              </a:rPr>
              <a:t>вазиятга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қараб</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зарарни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тўлаш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ҳақидаги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талабни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чиқарилган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кунда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мавжуд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бўлган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нархларни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эътиборга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ҳолда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қаноатлантириши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мумкин</a:t>
            </a:r>
            <a:r>
              <a:rPr lang="ru-RU" sz="2400" dirty="0">
                <a:latin typeface="Times New Roman" panose="02020603050405020304" pitchFamily="18" charset="0"/>
                <a:cs typeface="Times New Roman" panose="02020603050405020304" pitchFamily="18" charset="0"/>
              </a:rPr>
              <a:t>. Бой </a:t>
            </a:r>
            <a:r>
              <a:rPr lang="ru-RU" sz="2400" dirty="0" err="1">
                <a:latin typeface="Times New Roman" panose="02020603050405020304" pitchFamily="18" charset="0"/>
                <a:cs typeface="Times New Roman" panose="02020603050405020304" pitchFamily="18" charset="0"/>
              </a:rPr>
              <a:t>берилган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фойдани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аниқлашда</a:t>
            </a:r>
            <a:r>
              <a:rPr lang="ru-RU" sz="2400" dirty="0">
                <a:latin typeface="Times New Roman" panose="02020603050405020304" pitchFamily="18" charset="0"/>
                <a:cs typeface="Times New Roman" panose="02020603050405020304" pitchFamily="18" charset="0"/>
              </a:rPr>
              <a:t> кредитор </a:t>
            </a:r>
            <a:r>
              <a:rPr lang="ru-RU" sz="2400" dirty="0" err="1">
                <a:latin typeface="Times New Roman" panose="02020603050405020304" pitchFamily="18" charset="0"/>
                <a:cs typeface="Times New Roman" panose="02020603050405020304" pitchFamily="18" charset="0"/>
              </a:rPr>
              <a:t>томонидан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олиш</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учун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кўрилган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чоралар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a:t>
            </a:r>
            <a:r>
              <a:rPr lang="ru-RU" sz="2400" dirty="0">
                <a:latin typeface="Times New Roman" panose="02020603050405020304" pitchFamily="18" charset="0"/>
                <a:cs typeface="Times New Roman" panose="02020603050405020304" pitchFamily="18" charset="0"/>
              </a:rPr>
              <a:t> шу </a:t>
            </a:r>
            <a:r>
              <a:rPr lang="ru-RU" sz="2400" dirty="0" err="1">
                <a:latin typeface="Times New Roman" panose="02020603050405020304" pitchFamily="18" charset="0"/>
                <a:cs typeface="Times New Roman" panose="02020603050405020304" pitchFamily="18" charset="0"/>
              </a:rPr>
              <a:t>мақсадда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кўрилган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тайёргарликлар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ҳисобга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олинади</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Фкнинг</a:t>
            </a:r>
            <a:r>
              <a:rPr lang="ru-RU" sz="2400" dirty="0">
                <a:latin typeface="Times New Roman" panose="02020603050405020304" pitchFamily="18" charset="0"/>
                <a:cs typeface="Times New Roman" panose="02020603050405020304" pitchFamily="18" charset="0"/>
              </a:rPr>
              <a:t> 324-моддаси)</a:t>
            </a:r>
          </a:p>
          <a:p>
            <a:pPr marL="0" indent="712788" algn="just">
              <a:buNone/>
            </a:pPr>
            <a:r>
              <a:rPr lang="ru-RU" sz="2400" dirty="0">
                <a:latin typeface="Times New Roman" panose="02020603050405020304" pitchFamily="18" charset="0"/>
                <a:cs typeface="Times New Roman" panose="02020603050405020304" pitchFamily="18" charset="0"/>
              </a:rPr>
              <a:t/>
            </a:r>
            <a:br>
              <a:rPr lang="ru-RU" sz="2400" dirty="0">
                <a:latin typeface="Times New Roman" panose="02020603050405020304" pitchFamily="18" charset="0"/>
                <a:cs typeface="Times New Roman" panose="02020603050405020304" pitchFamily="18" charset="0"/>
              </a:rPr>
            </a:br>
            <a:endParaRPr lang="uz-Cyrl-UZ" sz="2400" dirty="0">
              <a:latin typeface="Times New Roman" pitchFamily="18" charset="0"/>
              <a:cs typeface="Times New Roman" pitchFamily="18" charset="0"/>
            </a:endParaRPr>
          </a:p>
        </p:txBody>
      </p:sp>
      <p:sp>
        <p:nvSpPr>
          <p:cNvPr id="2" name="Заголовок 1"/>
          <p:cNvSpPr>
            <a:spLocks noGrp="1"/>
          </p:cNvSpPr>
          <p:nvPr>
            <p:ph type="title"/>
          </p:nvPr>
        </p:nvSpPr>
        <p:spPr>
          <a:xfrm>
            <a:off x="0" y="116632"/>
            <a:ext cx="9144000" cy="634082"/>
          </a:xfrm>
        </p:spPr>
        <p:txBody>
          <a:bodyPr>
            <a:normAutofit fontScale="90000"/>
          </a:bodyPr>
          <a:lstStyle/>
          <a:p>
            <a:pPr algn="ctr"/>
            <a:r>
              <a:rPr lang="uz-Cyrl-UZ" dirty="0" smtClean="0">
                <a:latin typeface="Times New Roman" pitchFamily="18" charset="0"/>
                <a:cs typeface="Times New Roman" pitchFamily="18" charset="0"/>
              </a:rPr>
              <a:t>Мажбурият бузганлик учун жавобгарлик</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63857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323528" y="1124744"/>
            <a:ext cx="8496944" cy="5174035"/>
          </a:xfrm>
        </p:spPr>
        <p:txBody>
          <a:bodyPr>
            <a:normAutofit/>
          </a:bodyPr>
          <a:lstStyle/>
          <a:p>
            <a:pPr marL="0" lvl="0" indent="712788" algn="just">
              <a:buNone/>
            </a:pPr>
            <a:r>
              <a:rPr lang="uz-Cyrl-UZ" sz="2400" dirty="0" smtClean="0">
                <a:latin typeface="Times New Roman" panose="02020603050405020304" pitchFamily="18" charset="0"/>
                <a:cs typeface="Times New Roman" panose="02020603050405020304" pitchFamily="18" charset="0"/>
              </a:rPr>
              <a:t>Шартнома </a:t>
            </a:r>
            <a:r>
              <a:rPr lang="uz-Cyrl-UZ" sz="2400" dirty="0">
                <a:latin typeface="Times New Roman" panose="02020603050405020304" pitchFamily="18" charset="0"/>
                <a:cs typeface="Times New Roman" panose="02020603050405020304" pitchFamily="18" charset="0"/>
              </a:rPr>
              <a:t>тузилаётганда тенглик принципига рио қилиш, яъни шартнома фақат кредитор манфаатидан келиб </a:t>
            </a:r>
            <a:r>
              <a:rPr lang="uz-Cyrl-UZ" sz="2400" dirty="0" smtClean="0">
                <a:latin typeface="Times New Roman" panose="02020603050405020304" pitchFamily="18" charset="0"/>
                <a:cs typeface="Times New Roman" panose="02020603050405020304" pitchFamily="18" charset="0"/>
              </a:rPr>
              <a:t>чиқиб тузилаётганидир.</a:t>
            </a:r>
          </a:p>
          <a:p>
            <a:pPr marL="0" indent="712788" algn="just">
              <a:buNone/>
            </a:pPr>
            <a:r>
              <a:rPr lang="uz-Cyrl-UZ" sz="2400" b="1" dirty="0" smtClean="0">
                <a:solidFill>
                  <a:schemeClr val="tx1"/>
                </a:solidFill>
                <a:latin typeface="Times New Roman" panose="02020603050405020304" pitchFamily="18" charset="0"/>
                <a:cs typeface="Times New Roman" panose="02020603050405020304" pitchFamily="18" charset="0"/>
              </a:rPr>
              <a:t>Ечим: </a:t>
            </a:r>
            <a:r>
              <a:rPr lang="uz-Cyrl-UZ" sz="2400" dirty="0">
                <a:latin typeface="Times New Roman" panose="02020603050405020304" pitchFamily="18" charset="0"/>
                <a:cs typeface="Times New Roman" panose="02020603050405020304" pitchFamily="18" charset="0"/>
              </a:rPr>
              <a:t>Қ</a:t>
            </a:r>
            <a:r>
              <a:rPr lang="uz-Cyrl-UZ" sz="2400" dirty="0" smtClean="0">
                <a:latin typeface="Times New Roman" panose="02020603050405020304" pitchFamily="18" charset="0"/>
                <a:cs typeface="Times New Roman" panose="02020603050405020304" pitchFamily="18" charset="0"/>
              </a:rPr>
              <a:t>арздор </a:t>
            </a:r>
            <a:r>
              <a:rPr lang="uz-Cyrl-UZ" sz="2400" dirty="0">
                <a:latin typeface="Times New Roman" panose="02020603050405020304" pitchFamily="18" charset="0"/>
                <a:cs typeface="Times New Roman" panose="02020603050405020304" pitchFamily="18" charset="0"/>
              </a:rPr>
              <a:t>учун кредит тўловларни тўлашнинг қулай усулларини шартномага киритилган киритилмаганлиги ҳолатига судлар эътиборини қаратиш;</a:t>
            </a:r>
            <a:endParaRPr lang="ru-RU" sz="2400" dirty="0">
              <a:latin typeface="Times New Roman" panose="02020603050405020304" pitchFamily="18" charset="0"/>
              <a:cs typeface="Times New Roman" panose="02020603050405020304" pitchFamily="18" charset="0"/>
            </a:endParaRPr>
          </a:p>
          <a:p>
            <a:pPr marL="0" indent="712788" algn="just">
              <a:buNone/>
            </a:pPr>
            <a:endParaRPr lang="uz-Cyrl-UZ" sz="2400" dirty="0" smtClean="0">
              <a:latin typeface="Times New Roman" panose="02020603050405020304" pitchFamily="18" charset="0"/>
              <a:cs typeface="Times New Roman" panose="02020603050405020304" pitchFamily="18" charset="0"/>
            </a:endParaRPr>
          </a:p>
          <a:p>
            <a:pPr marL="0" indent="712788" algn="just">
              <a:buNone/>
            </a:pPr>
            <a:r>
              <a:rPr lang="uz-Cyrl-UZ" sz="2400" dirty="0" smtClean="0">
                <a:latin typeface="Times New Roman" panose="02020603050405020304" pitchFamily="18" charset="0"/>
                <a:cs typeface="Times New Roman" panose="02020603050405020304" pitchFamily="18" charset="0"/>
              </a:rPr>
              <a:t>Масалан</a:t>
            </a:r>
            <a:r>
              <a:rPr lang="uz-Cyrl-UZ" sz="2400" dirty="0">
                <a:latin typeface="Times New Roman" panose="02020603050405020304" pitchFamily="18" charset="0"/>
                <a:cs typeface="Times New Roman" panose="02020603050405020304" pitchFamily="18" charset="0"/>
              </a:rPr>
              <a:t>: </a:t>
            </a:r>
            <a:r>
              <a:rPr lang="uz-Cyrl-UZ" sz="2400" dirty="0" smtClean="0">
                <a:latin typeface="Times New Roman" panose="02020603050405020304" pitchFamily="18" charset="0"/>
                <a:cs typeface="Times New Roman" panose="02020603050405020304" pitchFamily="18" charset="0"/>
              </a:rPr>
              <a:t>Банк ва бошқа МЧЖлар ва фуқаролар ўртасида тузилган кредит шартномаларини фақат кредит ташкилоти манфаатидан ташқари қарздорга ҳам кредит тўлаш усуллари шартномада назарда тутилган ёки тутилмаганлигига эътибор қаратиш лозим.</a:t>
            </a:r>
            <a:endParaRPr lang="ru-RU" sz="2400" dirty="0">
              <a:latin typeface="Times New Roman" panose="02020603050405020304" pitchFamily="18" charset="0"/>
              <a:cs typeface="Times New Roman" panose="02020603050405020304" pitchFamily="18" charset="0"/>
            </a:endParaRPr>
          </a:p>
          <a:p>
            <a:pPr marL="0" lvl="0" indent="712788" algn="just">
              <a:buNone/>
            </a:pP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17892" y="260648"/>
            <a:ext cx="9144000" cy="634082"/>
          </a:xfrm>
        </p:spPr>
        <p:txBody>
          <a:bodyPr>
            <a:noAutofit/>
          </a:bodyPr>
          <a:lstStyle/>
          <a:p>
            <a:pPr algn="ctr"/>
            <a:r>
              <a:rPr lang="uz-Cyrl-UZ" dirty="0" smtClean="0">
                <a:latin typeface="Times New Roman" pitchFamily="18" charset="0"/>
                <a:cs typeface="Times New Roman" pitchFamily="18" charset="0"/>
              </a:rPr>
              <a:t>Муаммолар:</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575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251520" y="260648"/>
            <a:ext cx="8640960" cy="6336704"/>
          </a:xfrm>
        </p:spPr>
        <p:txBody>
          <a:bodyPr>
            <a:normAutofit/>
          </a:bodyPr>
          <a:lstStyle/>
          <a:p>
            <a:pPr marL="0" indent="712788" algn="just"/>
            <a:r>
              <a:rPr lang="uz-Cyrl-UZ" sz="2400" dirty="0" smtClean="0">
                <a:latin typeface="Times New Roman" panose="02020603050405020304" pitchFamily="18" charset="0"/>
                <a:cs typeface="Times New Roman" panose="02020603050405020304" pitchFamily="18" charset="0"/>
              </a:rPr>
              <a:t>Аксарият </a:t>
            </a:r>
            <a:r>
              <a:rPr lang="uz-Cyrl-UZ" sz="2400" dirty="0">
                <a:latin typeface="Times New Roman" panose="02020603050405020304" pitchFamily="18" charset="0"/>
                <a:cs typeface="Times New Roman" panose="02020603050405020304" pitchFamily="18" charset="0"/>
              </a:rPr>
              <a:t>ҳолларда тузилган кредит шартномалар банк манфаатида тузилиб, қарздорга пеня, жарима ва фоиз тўлаш мажбурияти юкланада. Бу эса қарздорга кредит шартномаси бўйича асосий қарздорликдан ортиқча миқдорда қарздорликни вужудги келтимоқда. </a:t>
            </a:r>
            <a:endParaRPr lang="uz-Cyrl-UZ" sz="2400" dirty="0" smtClean="0">
              <a:latin typeface="Times New Roman" panose="02020603050405020304" pitchFamily="18" charset="0"/>
              <a:cs typeface="Times New Roman" panose="02020603050405020304" pitchFamily="18" charset="0"/>
            </a:endParaRPr>
          </a:p>
          <a:p>
            <a:pPr marL="0" indent="712788" algn="just"/>
            <a:r>
              <a:rPr lang="uz-Cyrl-UZ" sz="2400" dirty="0" smtClean="0">
                <a:latin typeface="Times New Roman" panose="02020603050405020304" pitchFamily="18" charset="0"/>
                <a:cs typeface="Times New Roman" panose="02020603050405020304" pitchFamily="18" charset="0"/>
              </a:rPr>
              <a:t>Ечим. Шу </a:t>
            </a:r>
            <a:r>
              <a:rPr lang="uz-Cyrl-UZ" sz="2400" dirty="0">
                <a:latin typeface="Times New Roman" panose="02020603050405020304" pitchFamily="18" charset="0"/>
                <a:cs typeface="Times New Roman" panose="02020603050405020304" pitchFamily="18" charset="0"/>
              </a:rPr>
              <a:t>боис банклар томонидан тузиладиган кредит шартномалари учун экспертиза ўтказилиб, пеня, </a:t>
            </a:r>
            <a:r>
              <a:rPr lang="uz-Cyrl-UZ" sz="2400" dirty="0" smtClean="0">
                <a:latin typeface="Times New Roman" panose="02020603050405020304" pitchFamily="18" charset="0"/>
                <a:cs typeface="Times New Roman" panose="02020603050405020304" pitchFamily="18" charset="0"/>
              </a:rPr>
              <a:t>жарима </a:t>
            </a:r>
            <a:r>
              <a:rPr lang="uz-Cyrl-UZ" sz="2400" dirty="0">
                <a:latin typeface="Times New Roman" panose="02020603050405020304" pitchFamily="18" charset="0"/>
                <a:cs typeface="Times New Roman" panose="02020603050405020304" pitchFamily="18" charset="0"/>
              </a:rPr>
              <a:t>ва фоизларнинг миқдорига </a:t>
            </a:r>
            <a:r>
              <a:rPr lang="uz-Cyrl-UZ" sz="2400" dirty="0" smtClean="0">
                <a:latin typeface="Times New Roman" panose="02020603050405020304" pitchFamily="18" charset="0"/>
                <a:cs typeface="Times New Roman" panose="02020603050405020304" pitchFamily="18" charset="0"/>
              </a:rPr>
              <a:t>аниқлик </a:t>
            </a:r>
            <a:r>
              <a:rPr lang="uz-Cyrl-UZ" sz="2400" dirty="0">
                <a:latin typeface="Times New Roman" panose="02020603050405020304" pitchFamily="18" charset="0"/>
                <a:cs typeface="Times New Roman" panose="02020603050405020304" pitchFamily="18" charset="0"/>
              </a:rPr>
              <a:t>киритиш амалиётини жорий қилиш.</a:t>
            </a:r>
            <a:endParaRPr lang="ru-RU" sz="2400" dirty="0">
              <a:latin typeface="Times New Roman" panose="02020603050405020304" pitchFamily="18" charset="0"/>
              <a:cs typeface="Times New Roman" panose="02020603050405020304" pitchFamily="18" charset="0"/>
            </a:endParaRPr>
          </a:p>
          <a:p>
            <a:pPr marL="0" indent="712788" algn="just">
              <a:buNone/>
            </a:pPr>
            <a:endParaRPr lang="uz-Cyrl-UZ" sz="2400" dirty="0" smtClean="0">
              <a:latin typeface="Times New Roman" panose="02020603050405020304" pitchFamily="18" charset="0"/>
              <a:cs typeface="Times New Roman" panose="02020603050405020304" pitchFamily="18" charset="0"/>
            </a:endParaRPr>
          </a:p>
          <a:p>
            <a:pPr marL="0" indent="712788" algn="just">
              <a:buNone/>
            </a:pPr>
            <a:r>
              <a:rPr lang="uz-Cyrl-UZ" sz="2400" dirty="0" smtClean="0">
                <a:latin typeface="Times New Roman" panose="02020603050405020304" pitchFamily="18" charset="0"/>
                <a:cs typeface="Times New Roman" panose="02020603050405020304" pitchFamily="18" charset="0"/>
              </a:rPr>
              <a:t>Масалан</a:t>
            </a:r>
            <a:r>
              <a:rPr lang="uz-Cyrl-UZ" sz="2400" dirty="0">
                <a:latin typeface="Times New Roman" panose="02020603050405020304" pitchFamily="18" charset="0"/>
                <a:cs typeface="Times New Roman" panose="02020603050405020304" pitchFamily="18" charset="0"/>
              </a:rPr>
              <a:t>: даъвогар банк жавобгар А.А.га нисбатан кредит қарздорлигини ундириш </a:t>
            </a:r>
            <a:r>
              <a:rPr lang="uz-Cyrl-UZ" sz="2400" dirty="0" smtClean="0">
                <a:latin typeface="Times New Roman" panose="02020603050405020304" pitchFamily="18" charset="0"/>
                <a:cs typeface="Times New Roman" panose="02020603050405020304" pitchFamily="18" charset="0"/>
              </a:rPr>
              <a:t>тўғрисида </a:t>
            </a:r>
            <a:r>
              <a:rPr lang="uz-Cyrl-UZ" sz="2400" dirty="0">
                <a:latin typeface="Times New Roman" panose="02020603050405020304" pitchFamily="18" charset="0"/>
                <a:cs typeface="Times New Roman" panose="02020603050405020304" pitchFamily="18" charset="0"/>
              </a:rPr>
              <a:t>даъво қўзғатган. </a:t>
            </a:r>
            <a:r>
              <a:rPr lang="uz-Cyrl-UZ" sz="2400" dirty="0" smtClean="0">
                <a:latin typeface="Times New Roman" panose="02020603050405020304" pitchFamily="18" charset="0"/>
                <a:cs typeface="Times New Roman" panose="02020603050405020304" pitchFamily="18" charset="0"/>
              </a:rPr>
              <a:t>Суд кредит қарздорликни ҳисоблагнаида қарздорликдан ташқари қарздорлик ҳосбланган фоиз қарздорлик, пеня ва жарима асосий қарздорликдан ошиб кетиш ҳолатлари кузатилади. </a:t>
            </a:r>
            <a:endParaRPr lang="ru-RU"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57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323528" y="692696"/>
            <a:ext cx="8496944" cy="5544616"/>
          </a:xfrm>
        </p:spPr>
        <p:txBody>
          <a:bodyPr>
            <a:noAutofit/>
          </a:bodyPr>
          <a:lstStyle/>
          <a:p>
            <a:pPr marL="0" lvl="0" indent="712788" algn="just">
              <a:buNone/>
            </a:pPr>
            <a:r>
              <a:rPr lang="uz-Cyrl-UZ" sz="1800" b="1" dirty="0" smtClean="0">
                <a:latin typeface="Times New Roman" panose="02020603050405020304" pitchFamily="18" charset="0"/>
                <a:cs typeface="Times New Roman" panose="02020603050405020304" pitchFamily="18" charset="0"/>
              </a:rPr>
              <a:t>1.Казус.</a:t>
            </a:r>
            <a:endParaRPr lang="ru-RU" sz="1800" dirty="0">
              <a:latin typeface="Times New Roman" panose="02020603050405020304" pitchFamily="18" charset="0"/>
              <a:cs typeface="Times New Roman" panose="02020603050405020304" pitchFamily="18" charset="0"/>
            </a:endParaRPr>
          </a:p>
          <a:p>
            <a:pPr marL="0" indent="712788" algn="just">
              <a:buNone/>
            </a:pPr>
            <a:r>
              <a:rPr lang="uz-Cyrl-UZ" sz="1800" dirty="0" smtClean="0">
                <a:latin typeface="Times New Roman" panose="02020603050405020304" pitchFamily="18" charset="0"/>
                <a:cs typeface="Times New Roman" panose="02020603050405020304" pitchFamily="18" charset="0"/>
              </a:rPr>
              <a:t>Даъвогар </a:t>
            </a:r>
            <a:r>
              <a:rPr lang="uz-Cyrl-UZ" sz="1800" dirty="0">
                <a:latin typeface="Times New Roman" panose="02020603050405020304" pitchFamily="18" charset="0"/>
                <a:cs typeface="Times New Roman" panose="02020603050405020304" pitchFamily="18" charset="0"/>
              </a:rPr>
              <a:t>А ва жавобгар Бга нисбатан судга ишларни қабул қилиб олиш ва ҳақ тўлаш тўғрисида даъво ариза билан мурожаат қилиб, унда улар ўртасида уйни таъмирлаш юзасидан шартнома тузилганлигини ва нотариал идора томонидан расмийлаштирилганлигини, шартномага кўра, ушбу таъмирлаш жараёнлари 01.02.2022 йилдан 01.05.2022 йилга қадар амалга оширилиши назарда тутилганлигини, лекин даъвогар А таъмирлаш ишларини шартномада белгиланган муддатдан 1 ой олдин тамомлаганлигини, жавобгар эса буюртмани қабул қилмасдан тўловларни тўлашдан бош тортаёганлигини баён қилган.</a:t>
            </a:r>
            <a:endParaRPr lang="ru-RU" sz="1800" dirty="0">
              <a:latin typeface="Times New Roman" panose="02020603050405020304" pitchFamily="18" charset="0"/>
              <a:cs typeface="Times New Roman" panose="02020603050405020304" pitchFamily="18" charset="0"/>
            </a:endParaRPr>
          </a:p>
          <a:p>
            <a:pPr marL="0" indent="712788" algn="just">
              <a:buNone/>
            </a:pPr>
            <a:r>
              <a:rPr lang="uz-Cyrl-UZ" sz="1800" dirty="0">
                <a:latin typeface="Times New Roman" panose="02020603050405020304" pitchFamily="18" charset="0"/>
                <a:cs typeface="Times New Roman" panose="02020603050405020304" pitchFamily="18" charset="0"/>
              </a:rPr>
              <a:t>Савол: Даъво қандай ҳал қилинади.</a:t>
            </a:r>
            <a:endParaRPr lang="ru-RU" sz="1800" dirty="0">
              <a:latin typeface="Times New Roman" panose="02020603050405020304" pitchFamily="18" charset="0"/>
              <a:cs typeface="Times New Roman" panose="02020603050405020304" pitchFamily="18" charset="0"/>
            </a:endParaRPr>
          </a:p>
          <a:p>
            <a:pPr marL="0" indent="712788" algn="just">
              <a:buNone/>
            </a:pPr>
            <a:r>
              <a:rPr lang="uz-Cyrl-UZ" sz="1800" dirty="0">
                <a:latin typeface="Times New Roman" panose="02020603050405020304" pitchFamily="18" charset="0"/>
                <a:cs typeface="Times New Roman" panose="02020603050405020304" pitchFamily="18" charset="0"/>
              </a:rPr>
              <a:t>Жавоб: ФКнинг 243-моддасига асосан Агар қонунчилик ёки шартномада назарда тутилган бўлса ёхуд мажбуриятнинг моҳиятидан ёинки иш муомаласи одатларидан ёки одатда қўйиладиган бошқа талаблардан англашилса, қарздор мажбуриятни муддатидан илгари бажаришга ҳақли, кредитор эса –– ижрони муддатидан илгари қабул қилиши шарт. </a:t>
            </a:r>
            <a:endParaRPr lang="ru-RU" sz="1800" dirty="0">
              <a:latin typeface="Times New Roman" panose="02020603050405020304" pitchFamily="18" charset="0"/>
              <a:cs typeface="Times New Roman" panose="02020603050405020304" pitchFamily="18" charset="0"/>
            </a:endParaRPr>
          </a:p>
          <a:p>
            <a:pPr marL="0" indent="712788" algn="just">
              <a:buNone/>
            </a:pPr>
            <a:r>
              <a:rPr lang="uz-Cyrl-UZ" sz="1800" dirty="0">
                <a:latin typeface="Times New Roman" panose="02020603050405020304" pitchFamily="18" charset="0"/>
                <a:cs typeface="Times New Roman" panose="02020603050405020304" pitchFamily="18" charset="0"/>
              </a:rPr>
              <a:t>Ушбу қонун талабига асосан, даъво суд томонидан қаноатлантирилди, жавобгарга эса буюртмани қабул қилиш мажбурияти юкланади ва даъвогар А фойдасига жавобгар Б дан хизмат кўрсатганлик учун ҳақ ундирилади.</a:t>
            </a:r>
            <a:endParaRPr lang="ru-RU" sz="18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0" y="-5166"/>
            <a:ext cx="9144000" cy="769870"/>
          </a:xfrm>
        </p:spPr>
        <p:txBody>
          <a:bodyPr/>
          <a:lstStyle/>
          <a:p>
            <a:pPr indent="712788" algn="ctr"/>
            <a:r>
              <a:rPr lang="uz-Cyrl-UZ" b="1" dirty="0" smtClean="0">
                <a:latin typeface="Times New Roman" pitchFamily="18" charset="0"/>
                <a:cs typeface="Times New Roman" pitchFamily="18" charset="0"/>
              </a:rPr>
              <a:t>Казуслар:</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9974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251520" y="188640"/>
            <a:ext cx="8640960" cy="5976664"/>
          </a:xfrm>
        </p:spPr>
        <p:txBody>
          <a:bodyPr>
            <a:noAutofit/>
          </a:bodyPr>
          <a:lstStyle/>
          <a:p>
            <a:pPr marL="0" lvl="0" indent="712788" algn="just">
              <a:buNone/>
              <a:tabLst>
                <a:tab pos="8697913" algn="l"/>
              </a:tabLst>
            </a:pPr>
            <a:r>
              <a:rPr lang="uz-Cyrl-UZ" sz="1300" b="1" dirty="0" smtClean="0">
                <a:latin typeface="Times New Roman" panose="02020603050405020304" pitchFamily="18" charset="0"/>
                <a:cs typeface="Times New Roman" panose="02020603050405020304" pitchFamily="18" charset="0"/>
              </a:rPr>
              <a:t>2. Казус</a:t>
            </a:r>
            <a:endParaRPr lang="ru-RU" sz="1300" b="1" dirty="0">
              <a:latin typeface="Times New Roman" panose="02020603050405020304" pitchFamily="18" charset="0"/>
              <a:cs typeface="Times New Roman" panose="02020603050405020304" pitchFamily="18" charset="0"/>
            </a:endParaRPr>
          </a:p>
          <a:p>
            <a:pPr marL="0" lvl="0" indent="712788" algn="just">
              <a:buNone/>
              <a:tabLst>
                <a:tab pos="8697913" algn="l"/>
              </a:tabLst>
            </a:pPr>
            <a:r>
              <a:rPr lang="uz-Cyrl-UZ" sz="1300" dirty="0" smtClean="0">
                <a:latin typeface="Times New Roman" panose="02020603050405020304" pitchFamily="18" charset="0"/>
                <a:cs typeface="Times New Roman" panose="02020603050405020304" pitchFamily="18" charset="0"/>
              </a:rPr>
              <a:t>Даъвогар </a:t>
            </a:r>
            <a:r>
              <a:rPr lang="uz-Cyrl-UZ" sz="1300" dirty="0">
                <a:latin typeface="Times New Roman" panose="02020603050405020304" pitchFamily="18" charset="0"/>
                <a:cs typeface="Times New Roman" panose="02020603050405020304" pitchFamily="18" charset="0"/>
              </a:rPr>
              <a:t>К.Х ва Э.Длар жавобгар «Юксалиш» МЧЖ ва Ўзбекистон Республикаси Ташқи иқтисодий фаолият Миллий банки Чилонзор филиалига нисбатан гаров шартномасини бекор қилиш ҳақидаги даъво аризаси билан мурожаат қилиб, жавобгар «Юксалиш» МЧЖга ишониб, ўзлари яшаб турган Тошкент шахар, Юнусобод тумани, Юнусобод мавзеси, 17–уйни жамият олаётган кредит учун қўшимча гаров сифатида қўйилишига имзоланаётган хужжатларни ўрганмасдан розилик берилганлигини, бугунги кунда корхона рахбарининг берган маълумотига кўра ушбу корхонанинг қурилиш билан боғлиқ бўлган муаммолари, кредит тўловларини ўз вақтида тўлай олмаганлиги сабаб бўлгани ва оқибатда банк кредит тўловларини ундириш учун корхонани судга бергани ва тўловни ундиришни мулкка қаратиш ҳақидаги ҳал қилув қарори чиқарилгани маълум бўлганлигини, шундан сўнг банк ва корхона томонидан чалғитилиб, алданиб, боши берк кўчага кириб қолганини тушиниб, танг ахволга тушиб қолганини, ўша куни ахволи яхши эмаслигини, фақат бир ой муддатга деб берилган ваъдаларга ишониб, доимий рўйхатда турувчиларнинг розилиги олинмасдан расмийлаштирилган гаров шартномасини бекор қилишни сўради</a:t>
            </a:r>
            <a:r>
              <a:rPr lang="uz-Cyrl-UZ" sz="1300" dirty="0" smtClean="0">
                <a:latin typeface="Times New Roman" panose="02020603050405020304" pitchFamily="18" charset="0"/>
                <a:cs typeface="Times New Roman" panose="02020603050405020304" pitchFamily="18" charset="0"/>
              </a:rPr>
              <a:t>.</a:t>
            </a:r>
            <a:r>
              <a:rPr lang="uz-Cyrl-UZ" sz="1300" dirty="0">
                <a:latin typeface="Times New Roman" panose="02020603050405020304" pitchFamily="18" charset="0"/>
                <a:cs typeface="Times New Roman" panose="02020603050405020304" pitchFamily="18" charset="0"/>
              </a:rPr>
              <a:t> </a:t>
            </a:r>
            <a:endParaRPr lang="ru-RU" sz="1300" dirty="0">
              <a:latin typeface="Times New Roman" panose="02020603050405020304" pitchFamily="18" charset="0"/>
              <a:cs typeface="Times New Roman" panose="02020603050405020304" pitchFamily="18" charset="0"/>
            </a:endParaRPr>
          </a:p>
          <a:p>
            <a:pPr marL="0" lvl="0" indent="712788" algn="just">
              <a:buNone/>
              <a:tabLst>
                <a:tab pos="8697913" algn="l"/>
              </a:tabLst>
            </a:pPr>
            <a:r>
              <a:rPr lang="uz-Cyrl-UZ" sz="1300" dirty="0" smtClean="0">
                <a:latin typeface="Times New Roman" panose="02020603050405020304" pitchFamily="18" charset="0"/>
                <a:cs typeface="Times New Roman" panose="02020603050405020304" pitchFamily="18" charset="0"/>
              </a:rPr>
              <a:t>Савол</a:t>
            </a:r>
            <a:r>
              <a:rPr lang="uz-Cyrl-UZ" sz="1300" dirty="0">
                <a:latin typeface="Times New Roman" panose="02020603050405020304" pitchFamily="18" charset="0"/>
                <a:cs typeface="Times New Roman" panose="02020603050405020304" pitchFamily="18" charset="0"/>
              </a:rPr>
              <a:t>: Даъво қандай ҳал қилинади.</a:t>
            </a:r>
            <a:endParaRPr lang="ru-RU" sz="1300" dirty="0">
              <a:latin typeface="Times New Roman" panose="02020603050405020304" pitchFamily="18" charset="0"/>
              <a:cs typeface="Times New Roman" panose="02020603050405020304" pitchFamily="18" charset="0"/>
            </a:endParaRPr>
          </a:p>
          <a:p>
            <a:pPr marL="0" indent="712788" algn="just">
              <a:buNone/>
              <a:tabLst>
                <a:tab pos="8697913" algn="l"/>
              </a:tabLst>
            </a:pPr>
            <a:r>
              <a:rPr lang="uz-Cyrl-UZ" sz="1300" dirty="0" smtClean="0">
                <a:latin typeface="Times New Roman" panose="02020603050405020304" pitchFamily="18" charset="0"/>
                <a:cs typeface="Times New Roman" panose="02020603050405020304" pitchFamily="18" charset="0"/>
              </a:rPr>
              <a:t>Жавоб</a:t>
            </a:r>
            <a:r>
              <a:rPr lang="uz-Cyrl-UZ" sz="1300" dirty="0">
                <a:latin typeface="Times New Roman" panose="02020603050405020304" pitchFamily="18" charset="0"/>
                <a:cs typeface="Times New Roman" panose="02020603050405020304" pitchFamily="18" charset="0"/>
              </a:rPr>
              <a:t>: ФКнинг 283 – моддаисга асосан, гаров қуйидаги ҳолларда бекор бўлади:1) гаров билан таъминланган мажбурият бекор бўлганида;2) ушбу Кодекс 274-моддасининг учинчи қисмида назарда тутилган асослар бўлганида гаровга қўювчининг талаби билан;3) гаровга қўйилган ашё нобуд бўлганида ёки гаровга қўйилган ҳуқуқ бекор бўлганида, башарти гаровга қўювчи ушбу Кодекс 276-моддасининг иккинчи қисмида назарда тутилган ҳуқуқдан фойдаланган бўлмаса; 4) гаровга қўйилган мол-мулк кимошди савдосида сотилган тақдирда, шунингдек уни сотиш мумкин бўлмаган тақдирда  Ипотека бекор бўлгани ҳақида ипотека тўғpисидаги шартнома рўйхатга олинган реестрга белги қўйилиши керак.5) агар гаровга олувчи ушбу Кодекс 282-моддаси иккинчи қисмининг 4-бандида назарда тутилган ҳуқуқдан фойдаланмаган бўлса, бундан гаровга қўйилган мол-мулк реализация қилинмаганлиги ва талаблари гаров билан таъминланмаган кредиторларнинг ўз талабларини қаноатлантириш учун мазкур мол-мулкни қабул қилишни рад этганлиги ҳоллари мустасно.Гаров билан таъминланган мажбурият бажарилиши натижасида ёки гаровга қўювчининг талаби билан гаров бекор бўлганида (ушбу Кодекс 274-моддасининг учинчи қисми) ихтиёpида гаровга қўйилган мол-мулк бўлган гаровга олувчи уни дарҳол гаровга қўювчига қайтариб бериши шарт.</a:t>
            </a:r>
            <a:endParaRPr lang="ru-RU" sz="1300" dirty="0">
              <a:latin typeface="Times New Roman" panose="02020603050405020304" pitchFamily="18" charset="0"/>
              <a:cs typeface="Times New Roman" panose="02020603050405020304" pitchFamily="18" charset="0"/>
            </a:endParaRPr>
          </a:p>
          <a:p>
            <a:pPr marL="0" indent="712788" algn="just">
              <a:buNone/>
              <a:tabLst>
                <a:tab pos="8697913" algn="l"/>
              </a:tabLst>
            </a:pPr>
            <a:r>
              <a:rPr lang="uz-Cyrl-UZ" sz="1300" dirty="0">
                <a:latin typeface="Times New Roman" panose="02020603050405020304" pitchFamily="18" charset="0"/>
                <a:cs typeface="Times New Roman" panose="02020603050405020304" pitchFamily="18" charset="0"/>
              </a:rPr>
              <a:t>Мазкур қонун талабига асосан, даъвогарлар К.Х ва Э.Длар томонидан киритилган даъво аризасини рад қилади</a:t>
            </a:r>
            <a:r>
              <a:rPr lang="uz-Cyrl-UZ" sz="1300" dirty="0" smtClean="0">
                <a:latin typeface="Times New Roman" panose="02020603050405020304" pitchFamily="18" charset="0"/>
                <a:cs typeface="Times New Roman" panose="02020603050405020304" pitchFamily="18" charset="0"/>
              </a:rPr>
              <a:t>.</a:t>
            </a:r>
            <a:endParaRPr lang="ru-RU"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70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251520" y="1196752"/>
            <a:ext cx="8640960" cy="5112568"/>
          </a:xfrm>
        </p:spPr>
        <p:txBody>
          <a:bodyPr>
            <a:normAutofit fontScale="85000" lnSpcReduction="20000"/>
          </a:bodyPr>
          <a:lstStyle/>
          <a:p>
            <a:pPr marL="85725" lvl="0" indent="457200" algn="just"/>
            <a:r>
              <a:rPr lang="uz-Cyrl-UZ" dirty="0">
                <a:solidFill>
                  <a:schemeClr val="tx1"/>
                </a:solidFill>
                <a:latin typeface="Times New Roman" panose="02020603050405020304" pitchFamily="18" charset="0"/>
                <a:cs typeface="Times New Roman" panose="02020603050405020304" pitchFamily="18" charset="0"/>
              </a:rPr>
              <a:t>Ўзбекистон Республикаси Фуқаролик кодекси;</a:t>
            </a:r>
            <a:endParaRPr lang="ru-RU" dirty="0">
              <a:solidFill>
                <a:schemeClr val="tx1"/>
              </a:solidFill>
              <a:latin typeface="Times New Roman" panose="02020603050405020304" pitchFamily="18" charset="0"/>
              <a:cs typeface="Times New Roman" panose="02020603050405020304" pitchFamily="18" charset="0"/>
            </a:endParaRPr>
          </a:p>
          <a:p>
            <a:pPr marL="85725" lvl="0" indent="457200" algn="just"/>
            <a:r>
              <a:rPr lang="uz-Cyrl-UZ" dirty="0">
                <a:solidFill>
                  <a:schemeClr val="tx1"/>
                </a:solidFill>
                <a:latin typeface="Times New Roman" panose="02020603050405020304" pitchFamily="18" charset="0"/>
                <a:cs typeface="Times New Roman" panose="02020603050405020304" pitchFamily="18" charset="0"/>
              </a:rPr>
              <a:t>Ўзбекситон Республикаси Фуқаролик процессуал кодекси;</a:t>
            </a:r>
            <a:endParaRPr lang="ru-RU" dirty="0">
              <a:solidFill>
                <a:schemeClr val="tx1"/>
              </a:solidFill>
              <a:latin typeface="Times New Roman" panose="02020603050405020304" pitchFamily="18" charset="0"/>
              <a:cs typeface="Times New Roman" panose="02020603050405020304" pitchFamily="18" charset="0"/>
            </a:endParaRPr>
          </a:p>
          <a:p>
            <a:pPr marL="85725" lvl="0" indent="457200" algn="just"/>
            <a:r>
              <a:rPr lang="uz-Cyrl-UZ" dirty="0">
                <a:solidFill>
                  <a:schemeClr val="tx1"/>
                </a:solidFill>
                <a:latin typeface="Times New Roman" panose="02020603050405020304" pitchFamily="18" charset="0"/>
                <a:cs typeface="Times New Roman" panose="02020603050405020304" pitchFamily="18" charset="0"/>
              </a:rPr>
              <a:t>Ўзбекистон Республикаси Олий суди </a:t>
            </a:r>
            <a:r>
              <a:rPr lang="uz-Cyrl-UZ" dirty="0" smtClean="0">
                <a:solidFill>
                  <a:schemeClr val="tx1"/>
                </a:solidFill>
                <a:latin typeface="Times New Roman" panose="02020603050405020304" pitchFamily="18" charset="0"/>
                <a:cs typeface="Times New Roman" panose="02020603050405020304" pitchFamily="18" charset="0"/>
              </a:rPr>
              <a:t>пленумининг 24.09.1999 йилдаги 16-сонли “Фуқаролик кодексини татбиқ қилишда суд амалиётида вужудга келадиган айрим масалалар тўғрисда”ги Қарори;</a:t>
            </a:r>
            <a:endParaRPr lang="ru-RU" dirty="0">
              <a:solidFill>
                <a:schemeClr val="tx1"/>
              </a:solidFill>
              <a:latin typeface="Times New Roman" panose="02020603050405020304" pitchFamily="18" charset="0"/>
              <a:cs typeface="Times New Roman" panose="02020603050405020304" pitchFamily="18" charset="0"/>
            </a:endParaRPr>
          </a:p>
          <a:p>
            <a:pPr marL="85725" lvl="0" indent="457200" algn="just"/>
            <a:r>
              <a:rPr lang="uz-Cyrl-UZ" dirty="0">
                <a:solidFill>
                  <a:schemeClr val="tx1"/>
                </a:solidFill>
                <a:latin typeface="Times New Roman" panose="02020603050405020304" pitchFamily="18" charset="0"/>
                <a:cs typeface="Times New Roman" panose="02020603050405020304" pitchFamily="18" charset="0"/>
              </a:rPr>
              <a:t>Ўзбекистон Республикаси Олий </a:t>
            </a:r>
            <a:r>
              <a:rPr lang="uz-Cyrl-UZ" dirty="0" smtClean="0">
                <a:solidFill>
                  <a:schemeClr val="tx1"/>
                </a:solidFill>
                <a:latin typeface="Times New Roman" panose="02020603050405020304" pitchFamily="18" charset="0"/>
                <a:cs typeface="Times New Roman" panose="02020603050405020304" pitchFamily="18" charset="0"/>
              </a:rPr>
              <a:t>суди пленуми ва Олий хўжалик суди пленумининг 22.12.2006 </a:t>
            </a:r>
            <a:r>
              <a:rPr lang="uz-Cyrl-UZ" dirty="0">
                <a:solidFill>
                  <a:schemeClr val="tx1"/>
                </a:solidFill>
                <a:latin typeface="Times New Roman" panose="02020603050405020304" pitchFamily="18" charset="0"/>
                <a:cs typeface="Times New Roman" panose="02020603050405020304" pitchFamily="18" charset="0"/>
              </a:rPr>
              <a:t>йилдаги </a:t>
            </a:r>
            <a:r>
              <a:rPr lang="uz-Cyrl-UZ" dirty="0" smtClean="0">
                <a:solidFill>
                  <a:schemeClr val="tx1"/>
                </a:solidFill>
                <a:latin typeface="Times New Roman" panose="02020603050405020304" pitchFamily="18" charset="0"/>
                <a:cs typeface="Times New Roman" panose="02020603050405020304" pitchFamily="18" charset="0"/>
              </a:rPr>
              <a:t>“Кредит шартномаларидан келиб чиқадиган мажбуриятлар бажарилишини таъминлаш тўғрисидаги фуқаролик қонун ҳужжатларини қўллашнинг айрим масалалари ҳақидаги”ги 13/150-сонли Қарори;</a:t>
            </a:r>
          </a:p>
          <a:p>
            <a:pPr marL="85725" lvl="0" indent="457200" algn="just"/>
            <a:r>
              <a:rPr lang="uz-Cyrl-UZ" dirty="0">
                <a:solidFill>
                  <a:schemeClr val="tx1"/>
                </a:solidFill>
                <a:latin typeface="Times New Roman" panose="02020603050405020304" pitchFamily="18" charset="0"/>
                <a:cs typeface="Times New Roman" panose="02020603050405020304" pitchFamily="18" charset="0"/>
              </a:rPr>
              <a:t>Ўзбекистон Республикаси Олий суди </a:t>
            </a:r>
            <a:r>
              <a:rPr lang="uz-Cyrl-UZ" dirty="0" smtClean="0">
                <a:solidFill>
                  <a:schemeClr val="tx1"/>
                </a:solidFill>
                <a:latin typeface="Times New Roman" panose="02020603050405020304" pitchFamily="18" charset="0"/>
                <a:cs typeface="Times New Roman" panose="02020603050405020304" pitchFamily="18" charset="0"/>
              </a:rPr>
              <a:t>пленумининг 22.12.2006 йилдаги “Суд амалиётида битимларни тартибга солувчи қонунчилик нормаларини татбиқ қилишда вужудга келадиган айрим масалалар тўғрисида”ги 17-сонли Қарори </a:t>
            </a:r>
          </a:p>
          <a:p>
            <a:pPr marL="85725" lvl="0" indent="457200" algn="just"/>
            <a:r>
              <a:rPr lang="uz-Cyrl-UZ" dirty="0" smtClean="0">
                <a:solidFill>
                  <a:schemeClr val="tx1"/>
                </a:solidFill>
                <a:latin typeface="Times New Roman" panose="02020603050405020304" pitchFamily="18" charset="0"/>
                <a:cs typeface="Times New Roman" panose="02020603050405020304" pitchFamily="18" charset="0"/>
              </a:rPr>
              <a:t>И.Зокиров </a:t>
            </a:r>
            <a:r>
              <a:rPr lang="uz-Cyrl-UZ" dirty="0">
                <a:solidFill>
                  <a:schemeClr val="tx1"/>
                </a:solidFill>
                <a:latin typeface="Times New Roman" panose="02020603050405020304" pitchFamily="18" charset="0"/>
                <a:cs typeface="Times New Roman" panose="02020603050405020304" pitchFamily="18" charset="0"/>
              </a:rPr>
              <a:t>“Фуқаролик ҳуқуқи” 1-қисм;</a:t>
            </a:r>
            <a:endParaRPr lang="ru-RU" dirty="0">
              <a:solidFill>
                <a:schemeClr val="tx1"/>
              </a:solidFill>
              <a:latin typeface="Times New Roman" panose="02020603050405020304" pitchFamily="18" charset="0"/>
              <a:cs typeface="Times New Roman" panose="02020603050405020304" pitchFamily="18" charset="0"/>
            </a:endParaRPr>
          </a:p>
          <a:p>
            <a:pPr marL="0" indent="0">
              <a:buNone/>
            </a:pPr>
            <a:endParaRPr lang="ru-RU" dirty="0"/>
          </a:p>
        </p:txBody>
      </p:sp>
      <p:sp>
        <p:nvSpPr>
          <p:cNvPr id="2" name="Заголовок 1"/>
          <p:cNvSpPr>
            <a:spLocks noGrp="1"/>
          </p:cNvSpPr>
          <p:nvPr>
            <p:ph type="title"/>
          </p:nvPr>
        </p:nvSpPr>
        <p:spPr>
          <a:xfrm>
            <a:off x="457200" y="274638"/>
            <a:ext cx="8229600" cy="778098"/>
          </a:xfrm>
        </p:spPr>
        <p:txBody>
          <a:bodyPr>
            <a:normAutofit/>
          </a:bodyPr>
          <a:lstStyle/>
          <a:p>
            <a:r>
              <a:rPr lang="uz-Cyrl-UZ" b="1" dirty="0" smtClean="0">
                <a:latin typeface="Times New Roman" pitchFamily="18" charset="0"/>
                <a:cs typeface="Times New Roman" pitchFamily="18" charset="0"/>
              </a:rPr>
              <a:t>Адабиётлар: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p:txBody>
          <a:bodyPr>
            <a:normAutofit/>
          </a:bodyPr>
          <a:lstStyle/>
          <a:p>
            <a:pPr marL="273050" indent="439738" algn="just"/>
            <a:r>
              <a:rPr lang="uz-Cyrl-UZ" dirty="0" smtClean="0">
                <a:latin typeface="Times New Roman" panose="02020603050405020304" pitchFamily="18" charset="0"/>
                <a:cs typeface="Times New Roman" panose="02020603050405020304" pitchFamily="18" charset="0"/>
              </a:rPr>
              <a:t>Фукаролик </a:t>
            </a:r>
            <a:r>
              <a:rPr lang="uz-Cyrl-UZ" dirty="0">
                <a:latin typeface="Times New Roman" panose="02020603050405020304" pitchFamily="18" charset="0"/>
                <a:cs typeface="Times New Roman" panose="02020603050405020304" pitchFamily="18" charset="0"/>
              </a:rPr>
              <a:t>ҳуқуқида мажбурият деб шундай фуқаролик ҳуқуқий муносабатга айтиладики, унга асосан бир шахс (қарздор) бошқа шахс (кредитор) фойдасига муайян ҳаракатларни амапга оширишга, жумладан: мол-мулкни тоншириш, ишларни бажариш, хизматлар кўрсатиш, пул тулаш ва ҳоказо ёки муайян ҳаракатдан ўзини сақлашга мажбур булади; кредитор эса, қарздордан ўзининг мажбуриятларини бажаришни талаб қилиш ҳуқуқига эга бўлади (ФК, 234-модда).</a:t>
            </a:r>
            <a:endParaRPr lang="ru-RU" dirty="0">
              <a:latin typeface="Times New Roman" panose="02020603050405020304" pitchFamily="18" charset="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457200" y="274638"/>
            <a:ext cx="8435280" cy="706090"/>
          </a:xfrm>
        </p:spPr>
        <p:txBody>
          <a:bodyPr>
            <a:normAutofit fontScale="90000"/>
          </a:bodyPr>
          <a:lstStyle/>
          <a:p>
            <a:pPr algn="ctr"/>
            <a:r>
              <a:rPr lang="uz-Cyrl-UZ" b="1" dirty="0" smtClean="0">
                <a:latin typeface="Times New Roman" pitchFamily="18" charset="0"/>
                <a:cs typeface="Times New Roman" pitchFamily="18" charset="0"/>
              </a:rPr>
              <a:t>Мажбурият тушунчаси</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9108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611560" y="2276872"/>
            <a:ext cx="8229600" cy="2836912"/>
          </a:xfrm>
        </p:spPr>
        <p:txBody>
          <a:bodyPr>
            <a:normAutofit/>
          </a:bodyPr>
          <a:lstStyle/>
          <a:p>
            <a:pPr marL="273050" indent="439738" algn="just"/>
            <a:r>
              <a:rPr lang="uz-Cyrl-UZ" dirty="0">
                <a:latin typeface="Times New Roman" panose="02020603050405020304" pitchFamily="18" charset="0"/>
                <a:cs typeface="Times New Roman" panose="02020603050405020304" pitchFamily="18" charset="0"/>
              </a:rPr>
              <a:t>мажбуриятлар мажбурият шартларига ва қонунчилик талабларига мувофиқ, бундай шартлар ва талаблар бўлмаганида эса — иш муомаласи одатларига ёки одатда қўйиладиган бошқа талабларга мувофиқ лозим даражада бажарилиши керак</a:t>
            </a:r>
            <a:r>
              <a:rPr lang="uz-Cyrl-UZ" dirty="0" smtClean="0">
                <a:latin typeface="Times New Roman" panose="02020603050405020304" pitchFamily="18" charset="0"/>
                <a:cs typeface="Times New Roman" panose="02020603050405020304" pitchFamily="18" charset="0"/>
              </a:rPr>
              <a:t>.(ФК 236-моддаси)</a:t>
            </a:r>
            <a:endParaRPr lang="ru-RU" dirty="0">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179512" y="404664"/>
            <a:ext cx="8784976" cy="1143000"/>
          </a:xfrm>
        </p:spPr>
        <p:txBody>
          <a:bodyPr>
            <a:noAutofit/>
          </a:bodyPr>
          <a:lstStyle/>
          <a:p>
            <a:pPr algn="ctr"/>
            <a:r>
              <a:rPr lang="uz-Cyrl-UZ" sz="3200" dirty="0" smtClean="0">
                <a:latin typeface="Times New Roman" pitchFamily="18" charset="0"/>
                <a:cs typeface="Times New Roman" pitchFamily="18" charset="0"/>
              </a:rPr>
              <a:t>Мажбуриятларнинг вужуджга келиш асослари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179512" y="980728"/>
            <a:ext cx="8784976" cy="5760640"/>
          </a:xfrm>
        </p:spPr>
        <p:txBody>
          <a:bodyPr>
            <a:noAutofit/>
          </a:bodyPr>
          <a:lstStyle/>
          <a:p>
            <a:pPr marL="265113" indent="447675" algn="just"/>
            <a:r>
              <a:rPr lang="ru-RU" sz="1800" dirty="0">
                <a:latin typeface="Times New Roman" panose="02020603050405020304" pitchFamily="18" charset="0"/>
                <a:cs typeface="Times New Roman" panose="02020603050405020304" pitchFamily="18" charset="0"/>
              </a:rPr>
              <a:t>1) </a:t>
            </a:r>
            <a:r>
              <a:rPr lang="ru-RU" sz="1800" dirty="0" err="1">
                <a:latin typeface="Times New Roman" panose="02020603050405020304" pitchFamily="18" charset="0"/>
                <a:cs typeface="Times New Roman" panose="02020603050405020304" pitchFamily="18" charset="0"/>
              </a:rPr>
              <a:t>кўчмас</a:t>
            </a:r>
            <a:r>
              <a:rPr lang="ru-RU" sz="1800" dirty="0">
                <a:latin typeface="Times New Roman" panose="02020603050405020304" pitchFamily="18" charset="0"/>
                <a:cs typeface="Times New Roman" panose="02020603050405020304" pitchFamily="18" charset="0"/>
              </a:rPr>
              <a:t> мол-</a:t>
            </a:r>
            <a:r>
              <a:rPr lang="ru-RU" sz="1800" dirty="0" err="1">
                <a:latin typeface="Times New Roman" panose="02020603050405020304" pitchFamily="18" charset="0"/>
                <a:cs typeface="Times New Roman" panose="02020603050405020304" pitchFamily="18" charset="0"/>
              </a:rPr>
              <a:t>мулкни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топшириш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мажбуриятлари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бўйича</a:t>
            </a:r>
            <a:r>
              <a:rPr lang="ru-RU" sz="1800" dirty="0">
                <a:latin typeface="Times New Roman" panose="02020603050405020304" pitchFamily="18" charset="0"/>
                <a:cs typeface="Times New Roman" panose="02020603050405020304" pitchFamily="18" charset="0"/>
              </a:rPr>
              <a:t> — мол-</a:t>
            </a:r>
            <a:r>
              <a:rPr lang="ru-RU" sz="1800" dirty="0" err="1">
                <a:latin typeface="Times New Roman" panose="02020603050405020304" pitchFamily="18" charset="0"/>
                <a:cs typeface="Times New Roman" panose="02020603050405020304" pitchFamily="18" charset="0"/>
              </a:rPr>
              <a:t>мулк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турган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жойда</a:t>
            </a:r>
            <a:r>
              <a:rPr lang="ru-RU" sz="1800" dirty="0">
                <a:latin typeface="Times New Roman" panose="02020603050405020304" pitchFamily="18" charset="0"/>
                <a:cs typeface="Times New Roman" panose="02020603050405020304" pitchFamily="18" charset="0"/>
              </a:rPr>
              <a:t>;</a:t>
            </a:r>
          </a:p>
          <a:p>
            <a:pPr marL="265113" indent="447675" algn="just"/>
            <a:r>
              <a:rPr lang="ru-RU" sz="1800" dirty="0">
                <a:latin typeface="Times New Roman" panose="02020603050405020304" pitchFamily="18" charset="0"/>
                <a:cs typeface="Times New Roman" panose="02020603050405020304" pitchFamily="18" charset="0"/>
              </a:rPr>
              <a:t>2) </a:t>
            </a:r>
            <a:r>
              <a:rPr lang="ru-RU" sz="1800" dirty="0" err="1">
                <a:latin typeface="Times New Roman" panose="02020603050405020304" pitchFamily="18" charset="0"/>
                <a:cs typeface="Times New Roman" panose="02020603050405020304" pitchFamily="18" charset="0"/>
              </a:rPr>
              <a:t>ташишни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назарда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тутадиган</a:t>
            </a:r>
            <a:r>
              <a:rPr lang="ru-RU" sz="1800" dirty="0">
                <a:latin typeface="Times New Roman" panose="02020603050405020304" pitchFamily="18" charset="0"/>
                <a:cs typeface="Times New Roman" panose="02020603050405020304" pitchFamily="18" charset="0"/>
              </a:rPr>
              <a:t> товар </a:t>
            </a:r>
            <a:r>
              <a:rPr lang="ru-RU" sz="1800" dirty="0" err="1">
                <a:latin typeface="Times New Roman" panose="02020603050405020304" pitchFamily="18" charset="0"/>
                <a:cs typeface="Times New Roman" panose="02020603050405020304" pitchFamily="18" charset="0"/>
              </a:rPr>
              <a:t>ёки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бошқа</a:t>
            </a:r>
            <a:r>
              <a:rPr lang="ru-RU" sz="1800" dirty="0">
                <a:latin typeface="Times New Roman" panose="02020603050405020304" pitchFamily="18" charset="0"/>
                <a:cs typeface="Times New Roman" panose="02020603050405020304" pitchFamily="18" charset="0"/>
              </a:rPr>
              <a:t> мол-</a:t>
            </a:r>
            <a:r>
              <a:rPr lang="ru-RU" sz="1800" dirty="0" err="1">
                <a:latin typeface="Times New Roman" panose="02020603050405020304" pitchFamily="18" charset="0"/>
                <a:cs typeface="Times New Roman" panose="02020603050405020304" pitchFamily="18" charset="0"/>
              </a:rPr>
              <a:t>мулкни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топшириш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мажбуриятлари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бўйича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товарни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кредиторга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етказиб</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бериш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учун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биринчи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ташувчига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топшириш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жойида</a:t>
            </a:r>
            <a:r>
              <a:rPr lang="ru-RU" sz="1800" dirty="0">
                <a:latin typeface="Times New Roman" panose="02020603050405020304" pitchFamily="18" charset="0"/>
                <a:cs typeface="Times New Roman" panose="02020603050405020304" pitchFamily="18" charset="0"/>
              </a:rPr>
              <a:t>;</a:t>
            </a:r>
          </a:p>
          <a:p>
            <a:pPr marL="265113" indent="447675" algn="just"/>
            <a:r>
              <a:rPr lang="ru-RU" sz="1800" dirty="0">
                <a:latin typeface="Times New Roman" panose="02020603050405020304" pitchFamily="18" charset="0"/>
                <a:cs typeface="Times New Roman" panose="02020603050405020304" pitchFamily="18" charset="0"/>
              </a:rPr>
              <a:t>3) </a:t>
            </a:r>
            <a:r>
              <a:rPr lang="ru-RU" sz="1800" dirty="0" err="1">
                <a:latin typeface="Times New Roman" panose="02020603050405020304" pitchFamily="18" charset="0"/>
                <a:cs typeface="Times New Roman" panose="02020603050405020304" pitchFamily="18" charset="0"/>
              </a:rPr>
              <a:t>қарздорнинг</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товарни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ёки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бошқа</a:t>
            </a:r>
            <a:r>
              <a:rPr lang="ru-RU" sz="1800" dirty="0">
                <a:latin typeface="Times New Roman" panose="02020603050405020304" pitchFamily="18" charset="0"/>
                <a:cs typeface="Times New Roman" panose="02020603050405020304" pitchFamily="18" charset="0"/>
              </a:rPr>
              <a:t> мол-</a:t>
            </a:r>
            <a:r>
              <a:rPr lang="ru-RU" sz="1800" dirty="0" err="1">
                <a:latin typeface="Times New Roman" panose="02020603050405020304" pitchFamily="18" charset="0"/>
                <a:cs typeface="Times New Roman" panose="02020603050405020304" pitchFamily="18" charset="0"/>
              </a:rPr>
              <a:t>мулкни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топшириш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юзасидан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ўзга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мажбуриятлари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бўйича</a:t>
            </a:r>
            <a:r>
              <a:rPr lang="ru-RU" sz="1800" dirty="0">
                <a:latin typeface="Times New Roman" panose="02020603050405020304" pitchFamily="18" charset="0"/>
                <a:cs typeface="Times New Roman" panose="02020603050405020304" pitchFamily="18" charset="0"/>
              </a:rPr>
              <a:t> — мол-</a:t>
            </a:r>
            <a:r>
              <a:rPr lang="ru-RU" sz="1800" dirty="0" err="1">
                <a:latin typeface="Times New Roman" panose="02020603050405020304" pitchFamily="18" charset="0"/>
                <a:cs typeface="Times New Roman" panose="02020603050405020304" pitchFamily="18" charset="0"/>
              </a:rPr>
              <a:t>мулкни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тайёрлаш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сақлаш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жойида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башарти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мажбуриятнинг</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келиб</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чиқиши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пайтида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кредиторга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маълум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бўлган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бўлса</a:t>
            </a:r>
            <a:r>
              <a:rPr lang="ru-RU" sz="1800" dirty="0">
                <a:latin typeface="Times New Roman" panose="02020603050405020304" pitchFamily="18" charset="0"/>
                <a:cs typeface="Times New Roman" panose="02020603050405020304" pitchFamily="18" charset="0"/>
              </a:rPr>
              <a:t>;</a:t>
            </a:r>
          </a:p>
          <a:p>
            <a:pPr marL="265113" indent="447675" algn="just"/>
            <a:r>
              <a:rPr lang="ru-RU" sz="1800" dirty="0">
                <a:latin typeface="Times New Roman" panose="02020603050405020304" pitchFamily="18" charset="0"/>
                <a:cs typeface="Times New Roman" panose="02020603050405020304" pitchFamily="18" charset="0"/>
              </a:rPr>
              <a:t>4) пул </a:t>
            </a:r>
            <a:r>
              <a:rPr lang="ru-RU" sz="1800" dirty="0" err="1">
                <a:latin typeface="Times New Roman" panose="02020603050405020304" pitchFamily="18" charset="0"/>
                <a:cs typeface="Times New Roman" panose="02020603050405020304" pitchFamily="18" charset="0"/>
              </a:rPr>
              <a:t>мажбурияти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бўйича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мажбурият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вужудга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пайтда</a:t>
            </a:r>
            <a:r>
              <a:rPr lang="ru-RU" sz="1800" dirty="0">
                <a:latin typeface="Times New Roman" panose="02020603050405020304" pitchFamily="18" charset="0"/>
                <a:cs typeface="Times New Roman" panose="02020603050405020304" pitchFamily="18" charset="0"/>
              </a:rPr>
              <a:t> кредитор </a:t>
            </a:r>
            <a:r>
              <a:rPr lang="ru-RU" sz="1800" dirty="0" err="1">
                <a:latin typeface="Times New Roman" panose="02020603050405020304" pitchFamily="18" charset="0"/>
                <a:cs typeface="Times New Roman" panose="02020603050405020304" pitchFamily="18" charset="0"/>
              </a:rPr>
              <a:t>яшаган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агар</a:t>
            </a:r>
            <a:r>
              <a:rPr lang="ru-RU" sz="1800" dirty="0">
                <a:latin typeface="Times New Roman" panose="02020603050405020304" pitchFamily="18" charset="0"/>
                <a:cs typeface="Times New Roman" panose="02020603050405020304" pitchFamily="18" charset="0"/>
              </a:rPr>
              <a:t> кредитор </a:t>
            </a:r>
            <a:r>
              <a:rPr lang="ru-RU" sz="1800" dirty="0" err="1">
                <a:latin typeface="Times New Roman" panose="02020603050405020304" pitchFamily="18" charset="0"/>
                <a:cs typeface="Times New Roman" panose="02020603050405020304" pitchFamily="18" charset="0"/>
              </a:rPr>
              <a:t>юридик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шахс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бўлса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унинг</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мажбурият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вужудга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келган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пайтда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жойлашган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ерида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агар</a:t>
            </a:r>
            <a:r>
              <a:rPr lang="ru-RU" sz="1800" dirty="0">
                <a:latin typeface="Times New Roman" panose="02020603050405020304" pitchFamily="18" charset="0"/>
                <a:cs typeface="Times New Roman" panose="02020603050405020304" pitchFamily="18" charset="0"/>
              </a:rPr>
              <a:t> кредитор </a:t>
            </a:r>
            <a:r>
              <a:rPr lang="ru-RU" sz="1800" dirty="0" err="1">
                <a:latin typeface="Times New Roman" panose="02020603050405020304" pitchFamily="18" charset="0"/>
                <a:cs typeface="Times New Roman" panose="02020603050405020304" pitchFamily="18" charset="0"/>
              </a:rPr>
              <a:t>мажбуриятни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бажариш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вақтигача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ўз</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яшаш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жойини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ёки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жойлашган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ерини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ўзгартирган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бўлса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ҳақда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қарздорни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хабардор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қилган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бўлса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ижро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этиш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ўзгартирилиши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билан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боғлиқ</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ҳамма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харажатларни</a:t>
            </a:r>
            <a:r>
              <a:rPr lang="ru-RU" sz="1800" dirty="0">
                <a:latin typeface="Times New Roman" panose="02020603050405020304" pitchFamily="18" charset="0"/>
                <a:cs typeface="Times New Roman" panose="02020603050405020304" pitchFamily="18" charset="0"/>
              </a:rPr>
              <a:t> кредитор </a:t>
            </a:r>
            <a:r>
              <a:rPr lang="ru-RU" sz="1800" dirty="0" err="1">
                <a:latin typeface="Times New Roman" panose="02020603050405020304" pitchFamily="18" charset="0"/>
                <a:cs typeface="Times New Roman" panose="02020603050405020304" pitchFamily="18" charset="0"/>
              </a:rPr>
              <a:t>ҳисобидан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қилган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ҳолда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унинг</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янги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яшаш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жойида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ёки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жойлашган</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ерида</a:t>
            </a:r>
            <a:r>
              <a:rPr lang="ru-RU" sz="1800" dirty="0">
                <a:latin typeface="Times New Roman" panose="02020603050405020304" pitchFamily="18" charset="0"/>
                <a:cs typeface="Times New Roman" panose="02020603050405020304" pitchFamily="18" charset="0"/>
              </a:rPr>
              <a:t>;</a:t>
            </a:r>
          </a:p>
          <a:p>
            <a:pPr marL="265113" indent="447675" algn="just"/>
            <a:r>
              <a:rPr lang="ru-RU" sz="1800" dirty="0">
                <a:latin typeface="Times New Roman" panose="02020603050405020304" pitchFamily="18" charset="0"/>
                <a:cs typeface="Times New Roman" panose="02020603050405020304" pitchFamily="18" charset="0"/>
              </a:rPr>
              <a:t>5) </a:t>
            </a:r>
            <a:r>
              <a:rPr lang="ru-RU" sz="1800" dirty="0" err="1">
                <a:latin typeface="Times New Roman" panose="02020603050405020304" pitchFamily="18" charset="0"/>
                <a:cs typeface="Times New Roman" panose="02020603050405020304" pitchFamily="18" charset="0"/>
              </a:rPr>
              <a:t>бошқа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барча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мажбуриятлар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бўйича</a:t>
            </a:r>
            <a:r>
              <a:rPr lang="ru-RU" sz="1800" dirty="0">
                <a:latin typeface="Times New Roman" panose="02020603050405020304" pitchFamily="18" charset="0"/>
                <a:cs typeface="Times New Roman" panose="02020603050405020304" pitchFamily="18" charset="0"/>
              </a:rPr>
              <a:t> — </a:t>
            </a:r>
            <a:r>
              <a:rPr lang="ru-RU" sz="1800" dirty="0" err="1">
                <a:latin typeface="Times New Roman" panose="02020603050405020304" pitchFamily="18" charset="0"/>
                <a:cs typeface="Times New Roman" panose="02020603050405020304" pitchFamily="18" charset="0"/>
              </a:rPr>
              <a:t>қарздорнинг</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яшаш</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жойида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агар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қарздор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юридик</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шахс</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бўлса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унинг</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жойлашган</a:t>
            </a:r>
            <a:r>
              <a:rPr lang="ru-RU" sz="1800" dirty="0">
                <a:latin typeface="Times New Roman" panose="02020603050405020304" pitchFamily="18" charset="0"/>
                <a:cs typeface="Times New Roman" panose="02020603050405020304" pitchFamily="18" charset="0"/>
              </a:rPr>
              <a:t> </a:t>
            </a:r>
            <a:r>
              <a:rPr lang="ru-RU" sz="1800" dirty="0" err="1" smtClean="0">
                <a:latin typeface="Times New Roman" panose="02020603050405020304" pitchFamily="18" charset="0"/>
                <a:cs typeface="Times New Roman" panose="02020603050405020304" pitchFamily="18" charset="0"/>
              </a:rPr>
              <a:t>ери</a:t>
            </a:r>
            <a:r>
              <a:rPr lang="uz-Cyrl-UZ" sz="1800" dirty="0" smtClean="0">
                <a:latin typeface="Times New Roman" panose="02020603050405020304" pitchFamily="18" charset="0"/>
                <a:cs typeface="Times New Roman" panose="02020603050405020304"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0" y="116632"/>
            <a:ext cx="9144000" cy="706090"/>
          </a:xfrm>
        </p:spPr>
        <p:txBody>
          <a:bodyPr>
            <a:normAutofit fontScale="90000"/>
          </a:bodyPr>
          <a:lstStyle/>
          <a:p>
            <a:pPr algn="ctr"/>
            <a:r>
              <a:rPr lang="uk-UA" dirty="0" err="1" smtClean="0">
                <a:latin typeface="Times New Roman" pitchFamily="18" charset="0"/>
                <a:cs typeface="Times New Roman" pitchFamily="18" charset="0"/>
              </a:rPr>
              <a:t>Мажбуриятни</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бажариш</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жойи</a:t>
            </a:r>
            <a:r>
              <a:rPr lang="uk-UA" dirty="0" smtClean="0">
                <a:latin typeface="Times New Roman" pitchFamily="18" charset="0"/>
                <a:cs typeface="Times New Roman" pitchFamily="18" charset="0"/>
              </a:rPr>
              <a:t>:</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457200" y="1844824"/>
            <a:ext cx="8229600" cy="4525963"/>
          </a:xfrm>
        </p:spPr>
        <p:txBody>
          <a:bodyPr>
            <a:normAutofit/>
          </a:bodyPr>
          <a:lstStyle/>
          <a:p>
            <a:pPr algn="just">
              <a:buNone/>
            </a:pPr>
            <a:r>
              <a:rPr lang="ru-RU" sz="2600" dirty="0">
                <a:latin typeface="Times New Roman" panose="02020603050405020304" pitchFamily="18" charset="0"/>
                <a:cs typeface="Times New Roman" panose="02020603050405020304" pitchFamily="18" charset="0"/>
              </a:rPr>
              <a:t>а) неустойка; </a:t>
            </a:r>
          </a:p>
          <a:p>
            <a:pPr algn="just">
              <a:buNone/>
            </a:pPr>
            <a:r>
              <a:rPr lang="ru-RU" sz="2600" dirty="0">
                <a:latin typeface="Times New Roman" panose="02020603050405020304" pitchFamily="18" charset="0"/>
                <a:cs typeface="Times New Roman" panose="02020603050405020304" pitchFamily="18" charset="0"/>
              </a:rPr>
              <a:t>б) </a:t>
            </a:r>
            <a:r>
              <a:rPr lang="ru-RU" sz="2600" dirty="0" err="1">
                <a:latin typeface="Times New Roman" panose="02020603050405020304" pitchFamily="18" charset="0"/>
                <a:cs typeface="Times New Roman" panose="02020603050405020304" pitchFamily="18" charset="0"/>
              </a:rPr>
              <a:t>гаров</a:t>
            </a:r>
            <a:r>
              <a:rPr lang="ru-RU" sz="2600" dirty="0">
                <a:latin typeface="Times New Roman" panose="02020603050405020304" pitchFamily="18" charset="0"/>
                <a:cs typeface="Times New Roman" panose="02020603050405020304" pitchFamily="18" charset="0"/>
              </a:rPr>
              <a:t>; </a:t>
            </a:r>
          </a:p>
          <a:p>
            <a:pPr algn="just">
              <a:buNone/>
            </a:pPr>
            <a:r>
              <a:rPr lang="ru-RU" sz="2600" dirty="0">
                <a:latin typeface="Times New Roman" panose="02020603050405020304" pitchFamily="18" charset="0"/>
                <a:cs typeface="Times New Roman" panose="02020603050405020304" pitchFamily="18" charset="0"/>
              </a:rPr>
              <a:t>в) </a:t>
            </a:r>
            <a:r>
              <a:rPr lang="ru-RU" sz="2600" dirty="0" err="1">
                <a:latin typeface="Times New Roman" panose="02020603050405020304" pitchFamily="18" charset="0"/>
                <a:cs typeface="Times New Roman" panose="02020603050405020304" pitchFamily="18" charset="0"/>
              </a:rPr>
              <a:t>қарздорнинг</a:t>
            </a:r>
            <a:r>
              <a:rPr lang="ru-RU" sz="2600" dirty="0">
                <a:latin typeface="Times New Roman" panose="02020603050405020304" pitchFamily="18" charset="0"/>
                <a:cs typeface="Times New Roman" panose="02020603050405020304" pitchFamily="18" charset="0"/>
              </a:rPr>
              <a:t> мол-</a:t>
            </a:r>
            <a:r>
              <a:rPr lang="ru-RU" sz="2600" dirty="0" err="1">
                <a:latin typeface="Times New Roman" panose="02020603050405020304" pitchFamily="18" charset="0"/>
                <a:cs typeface="Times New Roman" panose="02020603050405020304" pitchFamily="18" charset="0"/>
              </a:rPr>
              <a:t>мулкини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ушлаб</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қолиш</a:t>
            </a:r>
            <a:r>
              <a:rPr lang="ru-RU" sz="2600" dirty="0">
                <a:latin typeface="Times New Roman" panose="02020603050405020304" pitchFamily="18" charset="0"/>
                <a:cs typeface="Times New Roman" panose="02020603050405020304" pitchFamily="18" charset="0"/>
              </a:rPr>
              <a:t>;</a:t>
            </a:r>
          </a:p>
          <a:p>
            <a:pPr algn="just">
              <a:buNone/>
            </a:pPr>
            <a:r>
              <a:rPr lang="uz-Cyrl-UZ" sz="2600" dirty="0">
                <a:latin typeface="Times New Roman" panose="02020603050405020304" pitchFamily="18" charset="0"/>
                <a:cs typeface="Times New Roman" panose="02020603050405020304" pitchFamily="18" charset="0"/>
              </a:rPr>
              <a:t>г) кафиллик</a:t>
            </a:r>
            <a:endParaRPr lang="ru-RU" sz="2600" dirty="0">
              <a:latin typeface="Times New Roman" panose="02020603050405020304" pitchFamily="18" charset="0"/>
              <a:cs typeface="Times New Roman" panose="02020603050405020304" pitchFamily="18" charset="0"/>
            </a:endParaRPr>
          </a:p>
          <a:p>
            <a:pPr algn="just">
              <a:buNone/>
            </a:pPr>
            <a:r>
              <a:rPr lang="ru-RU" sz="2600" dirty="0">
                <a:latin typeface="Times New Roman" panose="02020603050405020304" pitchFamily="18" charset="0"/>
                <a:cs typeface="Times New Roman" panose="02020603050405020304" pitchFamily="18" charset="0"/>
              </a:rPr>
              <a:t>д) </a:t>
            </a:r>
            <a:r>
              <a:rPr lang="ru-RU" sz="2600" dirty="0" err="1">
                <a:latin typeface="Times New Roman" panose="02020603050405020304" pitchFamily="18" charset="0"/>
                <a:cs typeface="Times New Roman" panose="02020603050405020304" pitchFamily="18" charset="0"/>
              </a:rPr>
              <a:t>кафолат</a:t>
            </a:r>
            <a:endParaRPr lang="ru-RU" sz="2600" dirty="0">
              <a:latin typeface="Times New Roman" panose="02020603050405020304" pitchFamily="18" charset="0"/>
              <a:cs typeface="Times New Roman" panose="02020603050405020304" pitchFamily="18" charset="0"/>
            </a:endParaRPr>
          </a:p>
          <a:p>
            <a:pPr algn="just">
              <a:buNone/>
            </a:pPr>
            <a:r>
              <a:rPr lang="uz-Cyrl-UZ" sz="2600" dirty="0">
                <a:latin typeface="Times New Roman" panose="02020603050405020304" pitchFamily="18" charset="0"/>
                <a:cs typeface="Times New Roman" panose="02020603050405020304" pitchFamily="18" charset="0"/>
              </a:rPr>
              <a:t>е) закалат</a:t>
            </a:r>
            <a:endParaRPr lang="ru-RU" sz="2600" dirty="0">
              <a:latin typeface="Times New Roman" panose="02020603050405020304" pitchFamily="18" charset="0"/>
              <a:cs typeface="Times New Roman" panose="02020603050405020304" pitchFamily="18" charset="0"/>
            </a:endParaRPr>
          </a:p>
          <a:p>
            <a:pPr algn="just">
              <a:buNone/>
            </a:pPr>
            <a:endParaRPr lang="ru-RU" sz="2800" b="1" dirty="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pPr algn="ctr"/>
            <a:r>
              <a:rPr lang="ru-RU" b="1" dirty="0" err="1" smtClean="0">
                <a:latin typeface="Times New Roman" pitchFamily="18" charset="0"/>
                <a:cs typeface="Times New Roman" pitchFamily="18" charset="0"/>
              </a:rPr>
              <a:t>Мажбуриятнинг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бажарилишини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таъминлаш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усуллари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142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457200" y="1600201"/>
            <a:ext cx="8229600" cy="820688"/>
          </a:xfrm>
        </p:spPr>
        <p:txBody>
          <a:bodyPr>
            <a:normAutofit/>
          </a:bodyPr>
          <a:lstStyle/>
          <a:p>
            <a:pPr algn="just">
              <a:buNone/>
            </a:pPr>
            <a:r>
              <a:rPr lang="ru-RU" sz="2800" b="1"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 </a:t>
            </a:r>
            <a:endParaRPr lang="ru-RU" sz="2800" b="1"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634082"/>
          </a:xfrm>
        </p:spPr>
        <p:txBody>
          <a:bodyPr>
            <a:noAutofit/>
          </a:bodyPr>
          <a:lstStyle/>
          <a:p>
            <a:r>
              <a:rPr lang="ru-RU" b="1" dirty="0" err="1" smtClean="0">
                <a:latin typeface="Times New Roman" pitchFamily="18" charset="0"/>
                <a:cs typeface="Times New Roman" pitchFamily="18" charset="0"/>
              </a:rPr>
              <a:t>Несутойка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ва</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унинг</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турлари</a:t>
            </a:r>
            <a:endParaRPr lang="ru-RU" b="1" dirty="0">
              <a:latin typeface="Times New Roman" pitchFamily="18" charset="0"/>
              <a:cs typeface="Times New Roman" pitchFamily="18" charset="0"/>
            </a:endParaRPr>
          </a:p>
        </p:txBody>
      </p:sp>
      <p:sp>
        <p:nvSpPr>
          <p:cNvPr id="4" name="Прямоугольник 3"/>
          <p:cNvSpPr/>
          <p:nvPr/>
        </p:nvSpPr>
        <p:spPr>
          <a:xfrm>
            <a:off x="179512" y="1484784"/>
            <a:ext cx="8568952" cy="4154984"/>
          </a:xfrm>
          <a:prstGeom prst="rect">
            <a:avLst/>
          </a:prstGeom>
        </p:spPr>
        <p:txBody>
          <a:bodyPr wrap="square">
            <a:spAutoFit/>
          </a:bodyPr>
          <a:lstStyle/>
          <a:p>
            <a:pPr marL="180975" indent="531813" algn="just"/>
            <a:r>
              <a:rPr lang="uz-Cyrl-UZ" sz="2200" dirty="0">
                <a:solidFill>
                  <a:schemeClr val="tx2"/>
                </a:solidFill>
                <a:latin typeface="Times New Roman" panose="02020603050405020304" pitchFamily="18" charset="0"/>
                <a:cs typeface="Times New Roman" panose="02020603050405020304" pitchFamily="18" charset="0"/>
              </a:rPr>
              <a:t>Неустойка қонун ҳужжатлари ёки шартнома билан белгиланган қарздор мажбуриятни бажармаган ёки лозим даражада бажармаган такдирда кредиторга тўлаши шарт бўлган пул суммасидир (ФК, 260- модда). </a:t>
            </a:r>
          </a:p>
          <a:p>
            <a:pPr marL="180975" indent="531813" algn="just"/>
            <a:r>
              <a:rPr lang="uz-Cyrl-UZ" sz="2200" dirty="0">
                <a:solidFill>
                  <a:schemeClr val="tx2"/>
                </a:solidFill>
                <a:latin typeface="Times New Roman" panose="02020603050405020304" pitchFamily="18" charset="0"/>
                <a:cs typeface="Times New Roman" panose="02020603050405020304" pitchFamily="18" charset="0"/>
              </a:rPr>
              <a:t>Н</a:t>
            </a:r>
            <a:r>
              <a:rPr lang="ru-RU" sz="2200" dirty="0" err="1">
                <a:solidFill>
                  <a:schemeClr val="tx2"/>
                </a:solidFill>
                <a:latin typeface="Times New Roman" panose="02020603050405020304" pitchFamily="18" charset="0"/>
                <a:cs typeface="Times New Roman" panose="02020603050405020304" pitchFamily="18" charset="0"/>
              </a:rPr>
              <a:t>еустойка</a:t>
            </a:r>
            <a:r>
              <a:rPr lang="ru-RU" sz="2200" dirty="0">
                <a:solidFill>
                  <a:schemeClr val="tx2"/>
                </a:solidFill>
                <a:latin typeface="Times New Roman" panose="02020603050405020304" pitchFamily="18" charset="0"/>
                <a:cs typeface="Times New Roman" panose="02020603050405020304" pitchFamily="18" charset="0"/>
              </a:rPr>
              <a:t> жарима </a:t>
            </a:r>
            <a:r>
              <a:rPr lang="ru-RU" sz="2200" dirty="0" err="1">
                <a:solidFill>
                  <a:schemeClr val="tx2"/>
                </a:solidFill>
                <a:latin typeface="Times New Roman" panose="02020603050405020304" pitchFamily="18" charset="0"/>
                <a:cs typeface="Times New Roman" panose="02020603050405020304" pitchFamily="18" charset="0"/>
              </a:rPr>
              <a:t>ёки</a:t>
            </a:r>
            <a:r>
              <a:rPr lang="ru-RU" sz="2200" dirty="0">
                <a:solidFill>
                  <a:schemeClr val="tx2"/>
                </a:solidFill>
                <a:latin typeface="Times New Roman" panose="02020603050405020304" pitchFamily="18" charset="0"/>
                <a:cs typeface="Times New Roman" panose="02020603050405020304" pitchFamily="18" charset="0"/>
              </a:rPr>
              <a:t> пеня </a:t>
            </a:r>
            <a:r>
              <a:rPr lang="ru-RU" sz="2200" dirty="0" err="1">
                <a:solidFill>
                  <a:schemeClr val="tx2"/>
                </a:solidFill>
                <a:latin typeface="Times New Roman" panose="02020603050405020304" pitchFamily="18" charset="0"/>
                <a:cs typeface="Times New Roman" panose="02020603050405020304" pitchFamily="18" charset="0"/>
              </a:rPr>
              <a:t>шаклида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бўлади</a:t>
            </a:r>
            <a:r>
              <a:rPr lang="ru-RU" sz="2200" dirty="0">
                <a:solidFill>
                  <a:schemeClr val="tx2"/>
                </a:solidFill>
                <a:latin typeface="Times New Roman" panose="02020603050405020304" pitchFamily="18" charset="0"/>
                <a:cs typeface="Times New Roman" panose="02020603050405020304" pitchFamily="18" charset="0"/>
              </a:rPr>
              <a:t>.</a:t>
            </a:r>
          </a:p>
          <a:p>
            <a:pPr marL="180975" indent="531813" algn="just"/>
            <a:r>
              <a:rPr lang="ru-RU" sz="2200" dirty="0" err="1">
                <a:solidFill>
                  <a:schemeClr val="tx2"/>
                </a:solidFill>
                <a:latin typeface="Times New Roman" panose="02020603050405020304" pitchFamily="18" charset="0"/>
                <a:cs typeface="Times New Roman" panose="02020603050405020304" pitchFamily="18" charset="0"/>
              </a:rPr>
              <a:t>Қарздор</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мажбуриятларни</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бажармаган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ёки</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лозим</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даражада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бажармаган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ҳолларда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тўлайдиган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ва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қоида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тариқасида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қатъий</a:t>
            </a:r>
            <a:r>
              <a:rPr lang="ru-RU" sz="2200" dirty="0">
                <a:solidFill>
                  <a:schemeClr val="tx2"/>
                </a:solidFill>
                <a:latin typeface="Times New Roman" panose="02020603050405020304" pitchFamily="18" charset="0"/>
                <a:cs typeface="Times New Roman" panose="02020603050405020304" pitchFamily="18" charset="0"/>
              </a:rPr>
              <a:t> пул </a:t>
            </a:r>
            <a:r>
              <a:rPr lang="ru-RU" sz="2200" dirty="0" err="1">
                <a:solidFill>
                  <a:schemeClr val="tx2"/>
                </a:solidFill>
                <a:latin typeface="Times New Roman" panose="02020603050405020304" pitchFamily="18" charset="0"/>
                <a:cs typeface="Times New Roman" panose="02020603050405020304" pitchFamily="18" charset="0"/>
              </a:rPr>
              <a:t>суммасида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ҳисобланадиган</a:t>
            </a:r>
            <a:r>
              <a:rPr lang="ru-RU" sz="2200" dirty="0">
                <a:solidFill>
                  <a:schemeClr val="tx2"/>
                </a:solidFill>
                <a:latin typeface="Times New Roman" panose="02020603050405020304" pitchFamily="18" charset="0"/>
                <a:cs typeface="Times New Roman" panose="02020603050405020304" pitchFamily="18" charset="0"/>
              </a:rPr>
              <a:t> неустойка жарима </a:t>
            </a:r>
            <a:r>
              <a:rPr lang="ru-RU" sz="2200" dirty="0" err="1">
                <a:solidFill>
                  <a:schemeClr val="tx2"/>
                </a:solidFill>
                <a:latin typeface="Times New Roman" panose="02020603050405020304" pitchFamily="18" charset="0"/>
                <a:cs typeface="Times New Roman" panose="02020603050405020304" pitchFamily="18" charset="0"/>
              </a:rPr>
              <a:t>ҳисобланади</a:t>
            </a:r>
            <a:r>
              <a:rPr lang="ru-RU" sz="2200" dirty="0">
                <a:solidFill>
                  <a:schemeClr val="tx2"/>
                </a:solidFill>
                <a:latin typeface="Times New Roman" panose="02020603050405020304" pitchFamily="18" charset="0"/>
                <a:cs typeface="Times New Roman" panose="02020603050405020304" pitchFamily="18" charset="0"/>
              </a:rPr>
              <a:t>.</a:t>
            </a:r>
          </a:p>
          <a:p>
            <a:pPr marL="180975" indent="531813" algn="just"/>
            <a:r>
              <a:rPr lang="ru-RU" sz="2200" dirty="0" err="1">
                <a:solidFill>
                  <a:schemeClr val="tx2"/>
                </a:solidFill>
                <a:latin typeface="Times New Roman" panose="02020603050405020304" pitchFamily="18" charset="0"/>
                <a:cs typeface="Times New Roman" panose="02020603050405020304" pitchFamily="18" charset="0"/>
              </a:rPr>
              <a:t>Қарздор</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мажбуриятларнинг</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бажарилишини</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кечиктириб</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юборганида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тўлайдиган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ва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ўтказиб</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юборилган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муддатнинг</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ҳар</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бир</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куни</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учун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мажбуриятнинг</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бажарилмаган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қисмига</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нисбатан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фоиз</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билан</a:t>
            </a:r>
            <a:r>
              <a:rPr lang="ru-RU" sz="2200" dirty="0">
                <a:solidFill>
                  <a:schemeClr val="tx2"/>
                </a:solidFill>
                <a:latin typeface="Times New Roman" panose="02020603050405020304" pitchFamily="18" charset="0"/>
                <a:cs typeface="Times New Roman" panose="02020603050405020304" pitchFamily="18" charset="0"/>
              </a:rPr>
              <a:t> </a:t>
            </a:r>
            <a:r>
              <a:rPr lang="ru-RU" sz="2200" dirty="0" err="1">
                <a:solidFill>
                  <a:schemeClr val="tx2"/>
                </a:solidFill>
                <a:latin typeface="Times New Roman" panose="02020603050405020304" pitchFamily="18" charset="0"/>
                <a:cs typeface="Times New Roman" panose="02020603050405020304" pitchFamily="18" charset="0"/>
              </a:rPr>
              <a:t>ҳисобланадиган</a:t>
            </a:r>
            <a:r>
              <a:rPr lang="ru-RU" sz="2200" dirty="0">
                <a:solidFill>
                  <a:schemeClr val="tx2"/>
                </a:solidFill>
                <a:latin typeface="Times New Roman" panose="02020603050405020304" pitchFamily="18" charset="0"/>
                <a:cs typeface="Times New Roman" panose="02020603050405020304" pitchFamily="18" charset="0"/>
              </a:rPr>
              <a:t> неустойка пеня </a:t>
            </a:r>
            <a:r>
              <a:rPr lang="ru-RU" sz="2200" dirty="0" err="1">
                <a:solidFill>
                  <a:schemeClr val="tx2"/>
                </a:solidFill>
                <a:latin typeface="Times New Roman" panose="02020603050405020304" pitchFamily="18" charset="0"/>
                <a:cs typeface="Times New Roman" panose="02020603050405020304" pitchFamily="18" charset="0"/>
              </a:rPr>
              <a:t>ҳисобланади</a:t>
            </a:r>
            <a:r>
              <a:rPr lang="ru-RU" sz="2200" dirty="0">
                <a:solidFill>
                  <a:schemeClr val="tx2"/>
                </a:solidFill>
                <a:latin typeface="Times New Roman" panose="02020603050405020304" pitchFamily="18" charset="0"/>
                <a:cs typeface="Times New Roman" panose="02020603050405020304" pitchFamily="18" charset="0"/>
              </a:rPr>
              <a:t>. (ФК 261-модда)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116632"/>
            <a:ext cx="8424937" cy="6858000"/>
          </a:xfrm>
          <a:prstGeom prst="rect">
            <a:avLst/>
          </a:prstGeom>
        </p:spPr>
      </p:pic>
      <p:sp>
        <p:nvSpPr>
          <p:cNvPr id="3" name="Содержимое 2"/>
          <p:cNvSpPr>
            <a:spLocks noGrp="1"/>
          </p:cNvSpPr>
          <p:nvPr>
            <p:ph idx="1"/>
          </p:nvPr>
        </p:nvSpPr>
        <p:spPr>
          <a:xfrm>
            <a:off x="265460" y="908720"/>
            <a:ext cx="8613080" cy="5328592"/>
          </a:xfrm>
        </p:spPr>
        <p:txBody>
          <a:bodyPr>
            <a:noAutofit/>
          </a:bodyPr>
          <a:lstStyle/>
          <a:p>
            <a:pPr marL="273050" indent="439738" algn="just"/>
            <a:r>
              <a:rPr lang="uz-Cyrl-UZ" sz="2000" dirty="0" smtClean="0">
                <a:latin typeface="Times New Roman" panose="02020603050405020304" pitchFamily="18" charset="0"/>
                <a:cs typeface="Times New Roman" panose="02020603050405020304" pitchFamily="18" charset="0"/>
              </a:rPr>
              <a:t>Бир </a:t>
            </a:r>
            <a:r>
              <a:rPr lang="uz-Cyrl-UZ" sz="2000" dirty="0">
                <a:latin typeface="Times New Roman" panose="02020603050405020304" pitchFamily="18" charset="0"/>
                <a:cs typeface="Times New Roman" panose="02020603050405020304" pitchFamily="18" charset="0"/>
              </a:rPr>
              <a:t>шахснинг бошқа шахсга мол-мулкни ёки унга бўлган ҳуқуқни мажбуриятларни таъминлаш учун бериши гаров ҳисобланади. Гаров туфайли гаров билан гаъминланган мажбурият бўйича кредитор (гаровга олувчи) қарздор томонидан бу мажбурият бажа- рилмаган тақдирда, гаровга қўйилган мол-мулкнинг қийматидан ушбу мол-мулк эгаси бўлган шахс (гаровга қўювчи) нинг бошқа кредиторларига нисбатан ўз талабини имтиёзли қаноатлантирилишига ҳақли бўлади</a:t>
            </a:r>
            <a:r>
              <a:rPr lang="uz-Cyrl-UZ" sz="2000" dirty="0" smtClean="0">
                <a:latin typeface="Times New Roman" panose="02020603050405020304" pitchFamily="18" charset="0"/>
                <a:cs typeface="Times New Roman" panose="02020603050405020304" pitchFamily="18" charset="0"/>
              </a:rPr>
              <a:t>.(ФК 264-модда)</a:t>
            </a:r>
            <a:endParaRPr lang="ru-RU" sz="2000" dirty="0">
              <a:latin typeface="Times New Roman" panose="02020603050405020304" pitchFamily="18" charset="0"/>
              <a:cs typeface="Times New Roman" panose="02020603050405020304" pitchFamily="18" charset="0"/>
            </a:endParaRPr>
          </a:p>
          <a:p>
            <a:pPr marL="273050" indent="439738" algn="just"/>
            <a:r>
              <a:rPr lang="uz-Cyrl-UZ" sz="2000" dirty="0">
                <a:latin typeface="Times New Roman" panose="02020603050405020304" pitchFamily="18" charset="0"/>
                <a:cs typeface="Times New Roman" panose="02020603050405020304" pitchFamily="18" charset="0"/>
              </a:rPr>
              <a:t>ФКнинг 264-моддасида курсатилган субъектив ҳукук гаров ҳуқуқи бўлиб, мулкни гаровга берган шахс - гаровга қўювчи ва мулкни олган шахс эса - гаровга олувчи деб аталади. Мулкни гаровга қўювчи Шахс қарздорнинг ўзи ҳам, шунингдек, учинчи бир шахс ҳам бўлиши мумкин</a:t>
            </a:r>
            <a:r>
              <a:rPr lang="uz-Cyrl-UZ" sz="2000" dirty="0" smtClean="0">
                <a:latin typeface="Times New Roman" panose="02020603050405020304" pitchFamily="18" charset="0"/>
                <a:cs typeface="Times New Roman" panose="02020603050405020304" pitchFamily="18" charset="0"/>
              </a:rPr>
              <a:t>.</a:t>
            </a:r>
          </a:p>
          <a:p>
            <a:pPr marL="273050" indent="439738" algn="just"/>
            <a:r>
              <a:rPr lang="ru-RU" sz="2000" dirty="0" err="1">
                <a:latin typeface="Times New Roman" panose="02020603050405020304" pitchFamily="18" charset="0"/>
                <a:cs typeface="Times New Roman" panose="02020603050405020304" pitchFamily="18" charset="0"/>
              </a:rPr>
              <a:t>гаровнинг</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қуйидаги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турлари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мавжуд</a:t>
            </a:r>
            <a:r>
              <a:rPr lang="ru-RU" sz="2000" dirty="0">
                <a:latin typeface="Times New Roman" panose="02020603050405020304" pitchFamily="18" charset="0"/>
                <a:cs typeface="Times New Roman" panose="02020603050405020304" pitchFamily="18" charset="0"/>
              </a:rPr>
              <a:t>:</a:t>
            </a:r>
          </a:p>
          <a:p>
            <a:pPr marL="273050" indent="439738" algn="just"/>
            <a:r>
              <a:rPr lang="ru-RU" sz="2000" dirty="0">
                <a:latin typeface="Times New Roman" panose="02020603050405020304" pitchFamily="18" charset="0"/>
                <a:cs typeface="Times New Roman" panose="02020603050405020304" pitchFamily="18" charset="0"/>
              </a:rPr>
              <a:t>а) </a:t>
            </a:r>
            <a:r>
              <a:rPr lang="ru-RU" sz="2000" dirty="0" err="1">
                <a:latin typeface="Times New Roman" panose="02020603050405020304" pitchFamily="18" charset="0"/>
                <a:cs typeface="Times New Roman" panose="02020603050405020304" pitchFamily="18" charset="0"/>
              </a:rPr>
              <a:t>закалат</a:t>
            </a:r>
            <a:r>
              <a:rPr lang="ru-RU" sz="2000" dirty="0">
                <a:latin typeface="Times New Roman" panose="02020603050405020304" pitchFamily="18" charset="0"/>
                <a:cs typeface="Times New Roman" panose="02020603050405020304" pitchFamily="18" charset="0"/>
              </a:rPr>
              <a:t>;</a:t>
            </a:r>
          </a:p>
          <a:p>
            <a:pPr marL="273050" indent="439738" algn="just"/>
            <a:r>
              <a:rPr lang="ru-RU" sz="2000" dirty="0">
                <a:latin typeface="Times New Roman" panose="02020603050405020304" pitchFamily="18" charset="0"/>
                <a:cs typeface="Times New Roman" panose="02020603050405020304" pitchFamily="18" charset="0"/>
              </a:rPr>
              <a:t>б) ипотека;</a:t>
            </a:r>
          </a:p>
          <a:p>
            <a:pPr marL="273050" indent="439738" algn="just"/>
            <a:r>
              <a:rPr lang="ru-RU" sz="2000" dirty="0">
                <a:latin typeface="Times New Roman" panose="02020603050405020304" pitchFamily="18" charset="0"/>
                <a:cs typeface="Times New Roman" panose="02020603050405020304" pitchFamily="18" charset="0"/>
              </a:rPr>
              <a:t>в) </a:t>
            </a:r>
            <a:r>
              <a:rPr lang="ru-RU" sz="2000" dirty="0" err="1">
                <a:latin typeface="Times New Roman" panose="02020603050405020304" pitchFamily="18" charset="0"/>
                <a:cs typeface="Times New Roman" panose="02020603050405020304" pitchFamily="18" charset="0"/>
              </a:rPr>
              <a:t>мулкий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ҳуқуқларни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гаровга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олиш</a:t>
            </a:r>
            <a:r>
              <a:rPr lang="ru-RU" sz="2000" dirty="0">
                <a:latin typeface="Times New Roman" panose="02020603050405020304" pitchFamily="18" charset="0"/>
                <a:cs typeface="Times New Roman" panose="02020603050405020304" pitchFamily="18" charset="0"/>
              </a:rPr>
              <a:t>.</a:t>
            </a:r>
          </a:p>
        </p:txBody>
      </p:sp>
      <p:sp>
        <p:nvSpPr>
          <p:cNvPr id="2" name="Заголовок 1"/>
          <p:cNvSpPr>
            <a:spLocks noGrp="1"/>
          </p:cNvSpPr>
          <p:nvPr>
            <p:ph type="title"/>
          </p:nvPr>
        </p:nvSpPr>
        <p:spPr>
          <a:xfrm>
            <a:off x="687674" y="0"/>
            <a:ext cx="6347713" cy="732408"/>
          </a:xfrm>
        </p:spPr>
        <p:txBody>
          <a:bodyPr>
            <a:noAutofit/>
          </a:bodyPr>
          <a:lstStyle/>
          <a:p>
            <a:pPr algn="ctr"/>
            <a:r>
              <a:rPr lang="ru-RU" dirty="0" err="1" smtClean="0">
                <a:latin typeface="Times New Roman" panose="02020603050405020304" pitchFamily="18" charset="0"/>
                <a:cs typeface="Times New Roman" panose="02020603050405020304" pitchFamily="18" charset="0"/>
              </a:rPr>
              <a:t>Гаров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тушунчаси</a:t>
            </a:r>
            <a:endParaRPr lang="ru-RU" dirty="0">
              <a:latin typeface="Times New Roman" panose="02020603050405020304" pitchFamily="18" charset="0"/>
              <a:cs typeface="Times New Roman" panose="02020603050405020304" pitchFamily="18" charset="0"/>
            </a:endParaRPr>
          </a:p>
        </p:txBody>
      </p:sp>
      <p:sp>
        <p:nvSpPr>
          <p:cNvPr id="6" name="AutoShape 2" descr="https://lex.uz/image/favicon.gif"/>
          <p:cNvSpPr>
            <a:spLocks noChangeAspect="1" noChangeArrowheads="1"/>
          </p:cNvSpPr>
          <p:nvPr/>
        </p:nvSpPr>
        <p:spPr bwMode="auto">
          <a:xfrm>
            <a:off x="127000"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719572" y="3212976"/>
            <a:ext cx="7704856" cy="46166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3EF94592-F295-4BBC-BB42-55B3D3FF62DF}"/>
              </a:ext>
            </a:extLst>
          </p:cNvPr>
          <p:cNvPicPr>
            <a:picLocks noChangeAspect="1"/>
          </p:cNvPicPr>
          <p:nvPr/>
        </p:nvPicPr>
        <p:blipFill>
          <a:blip r:embed="rId2">
            <a:lum bright="70000" contrast="-70000"/>
            <a:alphaModFix amt="20000"/>
            <a:extLst>
              <a:ext uri="{28A0092B-C50C-407E-A947-70E740481C1C}">
                <a14:useLocalDpi xmlns:a14="http://schemas.microsoft.com/office/drawing/2010/main" val="0"/>
              </a:ext>
            </a:extLst>
          </a:blip>
          <a:stretch>
            <a:fillRect/>
          </a:stretch>
        </p:blipFill>
        <p:spPr>
          <a:xfrm>
            <a:off x="827583" y="0"/>
            <a:ext cx="8424937" cy="6858000"/>
          </a:xfrm>
          <a:prstGeom prst="rect">
            <a:avLst/>
          </a:prstGeom>
        </p:spPr>
      </p:pic>
      <p:sp>
        <p:nvSpPr>
          <p:cNvPr id="3" name="Содержимое 2"/>
          <p:cNvSpPr>
            <a:spLocks noGrp="1"/>
          </p:cNvSpPr>
          <p:nvPr>
            <p:ph idx="1"/>
          </p:nvPr>
        </p:nvSpPr>
        <p:spPr>
          <a:xfrm>
            <a:off x="127000" y="1052736"/>
            <a:ext cx="8765480" cy="5256584"/>
          </a:xfrm>
        </p:spPr>
        <p:txBody>
          <a:bodyPr>
            <a:noAutofit/>
          </a:bodyPr>
          <a:lstStyle/>
          <a:p>
            <a:pPr marL="273050" indent="439738" algn="just"/>
            <a:r>
              <a:rPr lang="uz-Cyrl-UZ" sz="2400" dirty="0" smtClean="0">
                <a:latin typeface="Times New Roman" panose="02020603050405020304" pitchFamily="18" charset="0"/>
                <a:cs typeface="Times New Roman" panose="02020603050405020304" pitchFamily="18" charset="0"/>
              </a:rPr>
              <a:t>Қарздорга </a:t>
            </a:r>
            <a:r>
              <a:rPr lang="uz-Cyrl-UZ" sz="2400" dirty="0">
                <a:latin typeface="Times New Roman" panose="02020603050405020304" pitchFamily="18" charset="0"/>
                <a:cs typeface="Times New Roman" panose="02020603050405020304" pitchFamily="18" charset="0"/>
              </a:rPr>
              <a:t>ёки қарздор кўрсатган шахсга гопширилиши лозим бўлган ашёни сақлаётган кредитор ушбу ашё ҳақини ёки у билан боғлиқ чиқимлар ва бошқа зарарни кредиторга тўлаш мажбуриятлари қарздор томонидан муддатида бажарилмаган тақдирда унга тегишли мажбурият бажарилгунга қадар ушлаб қолишга ҳақли. Гарчи ашёнинг ҳақини тўлаш унинг чиқимларини ва бошқа зарарни тўлаш билан боғлиқ бўлмасада, бироқ тарафлари тадбиркор сифатида иш кўраётган мажбуриятдан келиб чиққаи талаблар ҳам ашёни ушлаб қолиш билан таъминланиши мумкин.</a:t>
            </a:r>
            <a:endParaRPr lang="ru-RU" sz="2400" dirty="0">
              <a:latin typeface="Times New Roman" panose="02020603050405020304" pitchFamily="18" charset="0"/>
              <a:cs typeface="Times New Roman" panose="02020603050405020304" pitchFamily="18" charset="0"/>
            </a:endParaRPr>
          </a:p>
          <a:p>
            <a:pPr marL="273050" indent="439738" algn="just"/>
            <a:r>
              <a:rPr lang="uz-Cyrl-UZ" sz="2400" dirty="0">
                <a:latin typeface="Times New Roman" panose="02020603050405020304" pitchFamily="18" charset="0"/>
                <a:cs typeface="Times New Roman" panose="02020603050405020304" pitchFamily="18" charset="0"/>
              </a:rPr>
              <a:t>Ашё кредитор эгалигига ўтганидан кейин унга бўлган ҳуқуқлар учинчи шахс томонидан олинганлигига қарамасдан, кредитор ўз қулидаги бу ашёни ушлаб қолиши мумкин.</a:t>
            </a:r>
            <a:endParaRPr lang="ru-RU" sz="2400" dirty="0">
              <a:latin typeface="Times New Roman" pitchFamily="18" charset="0"/>
              <a:cs typeface="Times New Roman" pitchFamily="18" charset="0"/>
            </a:endParaRPr>
          </a:p>
        </p:txBody>
      </p:sp>
      <p:sp>
        <p:nvSpPr>
          <p:cNvPr id="2" name="Заголовок 1"/>
          <p:cNvSpPr>
            <a:spLocks noGrp="1"/>
          </p:cNvSpPr>
          <p:nvPr>
            <p:ph type="title"/>
          </p:nvPr>
        </p:nvSpPr>
        <p:spPr>
          <a:xfrm>
            <a:off x="457200" y="274638"/>
            <a:ext cx="8229600" cy="850106"/>
          </a:xfrm>
        </p:spPr>
        <p:txBody>
          <a:bodyPr>
            <a:normAutofit/>
          </a:bodyPr>
          <a:lstStyle/>
          <a:p>
            <a:pPr algn="ctr"/>
            <a:r>
              <a:rPr lang="ru-RU" b="1" dirty="0" err="1" smtClean="0">
                <a:latin typeface="Times New Roman" pitchFamily="18" charset="0"/>
                <a:cs typeface="Times New Roman" pitchFamily="18" charset="0"/>
              </a:rPr>
              <a:t>Ушлаб</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қолиш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асослари</a:t>
            </a:r>
            <a:endParaRPr lang="ru-RU" b="1" dirty="0">
              <a:latin typeface="Times New Roman" pitchFamily="18" charset="0"/>
              <a:cs typeface="Times New Roman" pitchFamily="18" charset="0"/>
            </a:endParaRPr>
          </a:p>
        </p:txBody>
      </p:sp>
      <p:sp>
        <p:nvSpPr>
          <p:cNvPr id="6" name="AutoShape 2" descr="https://lex.uz/image/favicon.gif"/>
          <p:cNvSpPr>
            <a:spLocks noChangeAspect="1" noChangeArrowheads="1"/>
          </p:cNvSpPr>
          <p:nvPr/>
        </p:nvSpPr>
        <p:spPr bwMode="auto">
          <a:xfrm>
            <a:off x="127000"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90802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411</TotalTime>
  <Words>1601</Words>
  <Application>Microsoft Office PowerPoint</Application>
  <PresentationFormat>Экран (4:3)</PresentationFormat>
  <Paragraphs>80</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Lucida Sans Unicode</vt:lpstr>
      <vt:lpstr>Times New Roman</vt:lpstr>
      <vt:lpstr>Verdana</vt:lpstr>
      <vt:lpstr>Wingdings 2</vt:lpstr>
      <vt:lpstr>Wingdings 3</vt:lpstr>
      <vt:lpstr>Открытая</vt:lpstr>
      <vt:lpstr>Презентация PowerPoint</vt:lpstr>
      <vt:lpstr>Адабиётлар:</vt:lpstr>
      <vt:lpstr>Мажбурият тушунчаси</vt:lpstr>
      <vt:lpstr>Мажбуриятларнинг вужуджга келиш асослари</vt:lpstr>
      <vt:lpstr>Мажбуриятни бажариш жойи:</vt:lpstr>
      <vt:lpstr>Мажбуриятнинг бажарилишини таъминлаш усуллари</vt:lpstr>
      <vt:lpstr>Несутойка ва унинг турлари</vt:lpstr>
      <vt:lpstr>Гаров тушунчаси</vt:lpstr>
      <vt:lpstr>Ушлаб қолиш асослари</vt:lpstr>
      <vt:lpstr>Кафиллик тушунчаси</vt:lpstr>
      <vt:lpstr> Кафолат тушунчаси</vt:lpstr>
      <vt:lpstr>Закалатнинг мазмуни</vt:lpstr>
      <vt:lpstr>Мажбурият бузганлик учун жавобгарлик</vt:lpstr>
      <vt:lpstr>Муаммолар:</vt:lpstr>
      <vt:lpstr>Презентация PowerPoint</vt:lpstr>
      <vt:lpstr>Казуслар:</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БИТИМЛАР. ВАКИЛЛИК ВА ИШОНЧНОМА. МУДДАТЛАР. ДАЪВО МУДДАТИ.</dc:title>
  <dc:creator>Dell</dc:creator>
  <cp:lastModifiedBy>User</cp:lastModifiedBy>
  <cp:revision>50</cp:revision>
  <dcterms:modified xsi:type="dcterms:W3CDTF">2022-06-01T07:33:13Z</dcterms:modified>
</cp:coreProperties>
</file>