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65" r:id="rId2"/>
    <p:sldId id="277" r:id="rId3"/>
    <p:sldId id="295" r:id="rId4"/>
    <p:sldId id="297" r:id="rId5"/>
    <p:sldId id="305" r:id="rId6"/>
    <p:sldId id="306" r:id="rId7"/>
    <p:sldId id="307" r:id="rId8"/>
    <p:sldId id="308" r:id="rId9"/>
    <p:sldId id="309" r:id="rId10"/>
    <p:sldId id="310" r:id="rId11"/>
    <p:sldId id="312" r:id="rId12"/>
    <p:sldId id="311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264" r:id="rId29"/>
  </p:sldIdLst>
  <p:sldSz cx="18288000" cy="10287000"/>
  <p:notesSz cx="6797675" cy="9928225"/>
  <p:embeddedFontLst>
    <p:embeddedFont>
      <p:font typeface="IBM Plex Sans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00FF00"/>
    <a:srgbClr val="FFD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22" autoAdjust="0"/>
  </p:normalViewPr>
  <p:slideViewPr>
    <p:cSldViewPr>
      <p:cViewPr varScale="1">
        <p:scale>
          <a:sx n="106" d="100"/>
          <a:sy n="106" d="100"/>
        </p:scale>
        <p:origin x="168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28519-86E2-40DF-AA34-576995F3B296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8FB8A-8E37-4A75-AC0E-4CC3112FD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6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E638-21DC-4FFC-856F-F405008A7C3D}" type="datetime1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B750-A3B3-402E-862A-0A19CE9FF454}" type="datetime1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4474-FAD4-46C9-8781-5F037CE246A5}" type="datetime1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2F84-070A-462F-B9D3-9D9FA2926B89}" type="datetime1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A8F6-7362-4AD2-A250-1B982B88E6FE}" type="datetime1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E81D-1752-4E42-927E-F8F99D3D85BF}" type="datetime1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C069-88BC-47CB-8413-6747385B1EB7}" type="datetime1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3D0A-0352-4D5D-AC8C-7D358E58E04D}" type="datetime1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9851-DE35-4D85-9633-676907D78448}" type="datetime1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0F2D-F718-4D1D-8EDC-2B878A616C59}" type="datetime1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83E6-E2F9-4197-B696-8EAA23452AA5}" type="datetime1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A19A5-E423-4D5A-92D7-E7407356D665}" type="datetime1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746627" y="2247900"/>
            <a:ext cx="12794746" cy="4571426"/>
            <a:chOff x="-432339" y="-1526382"/>
            <a:chExt cx="17059662" cy="6095235"/>
          </a:xfrm>
          <a:effectLst>
            <a:glow rad="127000">
              <a:schemeClr val="accent1">
                <a:alpha val="4000"/>
              </a:schemeClr>
            </a:glow>
          </a:effectLst>
        </p:grpSpPr>
        <p:sp>
          <p:nvSpPr>
            <p:cNvPr id="9" name="TextBox 9"/>
            <p:cNvSpPr txBox="1"/>
            <p:nvPr/>
          </p:nvSpPr>
          <p:spPr>
            <a:xfrm>
              <a:off x="-432339" y="-1526382"/>
              <a:ext cx="17059662" cy="18876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uz-Cyrl-UZ" sz="4600" b="1" spc="-138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z-Cyrl-UZ" sz="4600" b="1" spc="-138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АРБИТРАЖ МУҲОКАМАСИ БИЛАН БОҒЛИҚ                           </a:t>
              </a:r>
            </a:p>
            <a:p>
              <a:pPr algn="ctr"/>
              <a:r>
                <a:rPr lang="uz-Cyrl-UZ" sz="4600" b="1" spc="-138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ИШЛАРНИ ЮРИТИШ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202669" y="4160971"/>
              <a:ext cx="8654324" cy="407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95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828800" y="4451393"/>
            <a:ext cx="12794746" cy="444224"/>
          </a:xfrm>
          <a:prstGeom prst="rect">
            <a:avLst/>
          </a:prstGeom>
          <a:effectLst>
            <a:glow rad="127000">
              <a:schemeClr val="accent1">
                <a:alpha val="4000"/>
              </a:schemeClr>
            </a:glow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1B1B1B"/>
                </a:solidFill>
                <a:latin typeface="IBM Plex Sans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33400" y="6362700"/>
            <a:ext cx="17429621" cy="1969770"/>
          </a:xfrm>
          <a:prstGeom prst="rect">
            <a:avLst/>
          </a:prstGeom>
          <a:effectLst>
            <a:glow rad="127000">
              <a:schemeClr val="accent1">
                <a:alpha val="4000"/>
              </a:schemeClr>
            </a:glo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ОТАХОНОВ </a:t>
            </a:r>
            <a:r>
              <a:rPr lang="en-US" sz="32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Фозилжон</a:t>
            </a:r>
            <a:r>
              <a:rPr lang="en-US" sz="32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32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Хайдарович </a:t>
            </a:r>
          </a:p>
          <a:p>
            <a:pPr algn="ctr">
              <a:spcBef>
                <a:spcPct val="0"/>
              </a:spcBef>
            </a:pP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Судьялар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олий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кенгаши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ҳузуридаги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algn="ctr">
              <a:spcBef>
                <a:spcPct val="0"/>
              </a:spcBef>
            </a:pP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Судьялар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олий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мактаби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ҳуқуқ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кафедраси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профессори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</a:t>
            </a:r>
          </a:p>
          <a:p>
            <a:pPr algn="ctr">
              <a:spcBef>
                <a:spcPct val="0"/>
              </a:spcBef>
            </a:pP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юридик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фанлар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доктори</a:t>
            </a:r>
            <a:endParaRPr lang="ru-RU" sz="3200" dirty="0">
              <a:solidFill>
                <a:srgbClr val="1B1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234990" y="2396060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uz-Cyrl-UZ" sz="28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uz-Cyrl-UZ" sz="28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uz-Cyrl-UZ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Арбитраж муҳокамасига кўмаклашиш билан боғлиқ ишлар бўйича суд муҳокамаси</a:t>
            </a: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Таъминлаш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чораларини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ижрога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қаратиш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таъминлаш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чораларини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кўриш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ҳақидаги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аризалар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ариза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келиб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тушганидан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кейинги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кундан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кечиктирмай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кўриб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чиқилади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унинг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натижалари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ажрим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чиқаради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таъминлаш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чораларини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ижрога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қаратиш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таъминлаш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чораларини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кўриш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ҳақидаги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аризани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кўриб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чиқиш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натижалари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чиқарилган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ажрими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устидан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ИПКда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белгиланган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шикоят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қилиниши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(протест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келтирилиши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 МУҲОКАМАСИГА КЎМАКЛАШИШ БИЛАН БОҒЛИҚ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1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234990" y="2396060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uz-Cyrl-UZ" sz="28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тайинлаш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этишни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қаноатлантириш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арбитр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ваколатларининг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қилишини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тугатиш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хусусида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қарор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қабул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арбитраж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юрисдикцияси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масаласи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юзасидан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қарорлар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қабул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далилларни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олишга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кўмаклашиш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аризалар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муҳокамасига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тайёрлаш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ажрим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чиқарилган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кундан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эътиборан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йигирма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кун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ичида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кўриб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чиқилади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Ушбу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ишларни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кўриб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чиқиш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чоғида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доимий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арбитраж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муассасаси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арбитрларининг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рўйхатига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киритилган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маълумотларни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шунингдек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томонидан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кўриб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чиқилаётган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боғлиқ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материалларини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олиши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Арбитраж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муассасаси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олинадиган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сўров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қабул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қилинганидан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кейинги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кундан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кечиктирмай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судга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тақдим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этиши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ишларни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кўриб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чиқиш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натижалари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ажрим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чиқаради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бундай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ажрим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устидан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шикоят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қилинмайди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 МУҲОКАМАСИГА КЎМАКЛАШИШ БИЛАН БОҒЛИҚ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25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234990" y="2396060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ctr">
              <a:spcBef>
                <a:spcPts val="600"/>
              </a:spcBef>
              <a:spcAft>
                <a:spcPts val="300"/>
              </a:spcAft>
            </a:pPr>
            <a:r>
              <a:rPr lang="ru-RU" sz="2800" b="1" dirty="0" err="1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DejaVu Sans"/>
              </a:rPr>
              <a:t>Арбитражнинг</a:t>
            </a:r>
            <a:r>
              <a:rPr lang="ru-RU" sz="2800" b="1" dirty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DejaVu Sans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DejaVu Sans"/>
              </a:rPr>
              <a:t>ҳал</a:t>
            </a:r>
            <a:r>
              <a:rPr lang="ru-RU" sz="2800" b="1" dirty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DejaVu Sans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DejaVu Sans"/>
              </a:rPr>
              <a:t>қилув</a:t>
            </a:r>
            <a:r>
              <a:rPr lang="ru-RU" sz="2800" b="1" dirty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DejaVu Sans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DejaVu Sans"/>
              </a:rPr>
              <a:t>қарори</a:t>
            </a:r>
            <a:r>
              <a:rPr lang="ru-RU" sz="2800" b="1" dirty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DejaVu Sans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DejaVu Sans"/>
              </a:rPr>
              <a:t>устидан</a:t>
            </a:r>
            <a:r>
              <a:rPr lang="ru-RU" sz="2800" b="1" dirty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DejaVu Sans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DejaVu Sans"/>
              </a:rPr>
              <a:t>шикоят</a:t>
            </a:r>
            <a:r>
              <a:rPr lang="ru-RU" sz="2800" b="1" dirty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DejaVu Sans"/>
              </a:rPr>
              <a:t> </a:t>
            </a:r>
            <a:r>
              <a:rPr lang="ru-RU" sz="2800" b="1" dirty="0" err="1" smtClean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DejaVu Sans"/>
              </a:rPr>
              <a:t>қилиш</a:t>
            </a:r>
            <a:endParaRPr lang="ru-RU" sz="2800" b="1" dirty="0" smtClean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муҳокамасининг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тарафи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устидан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иқтисодий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судга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бекор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тўғрисидаги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аризани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бериш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орқали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шикоят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мумкин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Ишда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иштирок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этишга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жалб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этилмаган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ҳуқуқлари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мажбуриятлари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қабул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қилинган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шахслар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ҳам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устидан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шикоят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мумкин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бекор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тўғрисидаги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ариза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ушбу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аризани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берган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тараф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олган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санадан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эътиборан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Халқаро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тижорат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арбитражи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тўғрисида»ги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Қонуннинг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49-моддасига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мувофиқ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илтимоснома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берилган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тақдирда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ушбу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илтимоснома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 суди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томонидан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қабул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қилинган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санадан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эътиборан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ишда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иштирок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этишга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жалб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қилинмаган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ҳуқуқ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мажбуриятлари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қабул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қилинган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шахс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бекор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тўғрисидаги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аризани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бериш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асос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бўлган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ҳолатларни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билган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билиши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керак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бўлган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санадан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эътиборан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ой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ўтгач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берилиши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мумкин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эмас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40385" algn="ctr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 ҲАЛ ҚИЛУВ ҚАРОРИ УСТИДАН ШИКОЯТ ҚИЛИШ ТЎҒРИСИДАГИ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48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033872" y="2554737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бекор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ариза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келиб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тушган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тақдирда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иқтисодий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суд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бекор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ҳақидаги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масала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юритишни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судига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муҳокамасини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тиклаш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судининг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фикрига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кўра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бекор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асосларини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бартараф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этадиган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бошқа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ҳаракатларни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бажариш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имконини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бериш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ўзи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белгилаган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муддатга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тегишли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ҳолатда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тарафлардан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бирининг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илтимосномасига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кўра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тўхтатиб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туриши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мумкин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 ҲАЛ ҚИЛУВ ҚАРОРИ УСТИДАН ШИКОЯТ ҚИЛИШ ТЎҒРИСИДАГИ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56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441450" y="256018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бекор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тўғрисидаги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аризанинг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шакли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мазмуни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бекор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ариза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ёзма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шаклда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берилади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муҳокамасининг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тарафи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иштирок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этишга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жалб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этилмаган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ҳуқуқ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мажбуриятлари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қабул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қилинган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шахслар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уларнинг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вакили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томонидан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имзоланади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бекор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аризада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қуйидагилар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кўрсатилган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бўлиши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керак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ариза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берилаётган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иқтисодий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жойи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таркиби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муҳокамаси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тарафларининг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фамилияси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отасининг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уларнинг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жойлашган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(почта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манзили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яшаш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жойи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қабул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қилинган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сана;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бекор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ариза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мурожаат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тараф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шикоят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қилинаётган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сана;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бекор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талаб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ушбу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устидан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асослар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шикоят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қилинаётганлиги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 ҲАЛ ҚИЛУВ ҚАРОРИ УСТИДАН ШИКОЯТ ҚИЛИШ ТЎҒРИСИДАГИ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21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441450" y="256018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Арбитраж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муҳокамаси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тарафининг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бекор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тўғрисидаги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аризасига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қуйидагилар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илова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қилинади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тасдиқланган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кўчирма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нусхаси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Доимий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муассасаси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кўчирма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нусхаси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ушбу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муассасасининг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раҳбари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томонидан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тасдиқланади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муайян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низони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ташкил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этилган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 суди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кўчирма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нусхасидаги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имзоси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нотариал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тартибда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тасдиқланган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бўлиши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керак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келишувининг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нусхаси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тегишли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тарзда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тасдиқланган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кўчирма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нусхаси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бекор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талабни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асослаш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тақдим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этиладиган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ҳужжатлар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белгиланган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тартибда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миқдорда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давлат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божи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ҳамда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почта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харажатлари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тўланганлигини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тасдиқловчи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ҳужжатлар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бекор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аризанинг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илова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қилинган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ҳужжатларнинг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кўчирма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нусхалари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муҳокамасининг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бошқа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тарафига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юборилганлигини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тасдиқловчи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ҳужжат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тилида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тузилган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ҳужжатлар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иқтисодий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тақдим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этилаётганда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ушбу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ҳужжатларга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уларнинг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давлат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тилидаги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иқтисодий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суд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ишлари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юритилаётган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тилдаги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тегишли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тарзда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тасдиқланган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таржимаси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қўшиб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топширилиши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керак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 ҲАЛ ҚИЛУВ ҚАРОРИ УСТИДАН ШИКОЯТ ҚИЛИШ ТЎҒРИСИДАГИ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41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452908" y="265736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бекор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ариза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судья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томонидан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якка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тартибда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кўриб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чиқилади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қилув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қарорини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бекор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асослари</a:t>
            </a:r>
            <a:endParaRPr 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тараф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иштирок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этишга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этилмаган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ҳуқуқлари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мажбуриятлари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қабул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қилинган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қуйидагиларни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исботловчи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далилларни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тақдим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этса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томонидан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бекор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қилиниши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лозим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келишуви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тарафлар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ушбу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келишувни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қонунчиликка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бўйсундирган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бўлса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ўша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қонунчилик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бундай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қонунчилик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мавжуд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бўлмаганда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қонунчилиги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ҳақиқий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эмаслиги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далилини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Халқаро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тижорат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арбитражи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тўғрисида»ги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Қонунининг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12-моддасида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кўрсатилган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келишувининг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тарафларидан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қайсидир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даражада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муомалага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лаёқатсиз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эканлиги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далилини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тараф арбитр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тайинланганлиги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ҳақида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муҳокамаси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тегишли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тарзда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хабардор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қилинмаганлиги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сабабларга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кўра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важларини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тақдим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олмаганлиги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далилини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 ҲАЛ ҚИЛУВ ҚАРОРИ УСТИДАН ШИКОЯТ ҚИЛИШ ТЎҒРИСИДАГИ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27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452908" y="265736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қилиниши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тутилмаган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мурожаат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шартларига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тўғри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келмайдиган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қабул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қилинганлиги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далилини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келишувини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қўллаш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доирасидан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чиқувчи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масалалар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мавжудлиги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далилини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Бунда,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кўриб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чиқилиши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лозим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масалалар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қарорларни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тегишли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бўлмаган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масаладан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ажратиб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олиш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бўлса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ҳолда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қарорининг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тегишли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бўлмаган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масалалар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мавжуд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қисмигина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бекор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қилиниши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таркиби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тартиб-таомили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тарафларнинг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келишувига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мувофиқ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эмаслиги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далилини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фақат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бундай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келишув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Халқаро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тижорат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арбитражи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тўғрисида»ги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Қонунининг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тарафлар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чекиниши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бўлмаган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қоидасига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бўлмаса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бундай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келишув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мавжуд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бўлмаса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Халқаро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тижорат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арбитражи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тўғрисида»ги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Қонунига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мувофиқ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эмаслиги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далилини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Агар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суд: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қонунчилигига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кўра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муҳокамасига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тегишли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эмаслигини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оммавий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зидлигини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аниқласа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бекор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қилиниши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лозим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 ҲАЛ ҚИЛУВ ҚАРОРИ УСТИДАН ШИКОЯТ ҚИЛИШ ТЎҒРИСИДАГИ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33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452908" y="265736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Иқтисодий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суд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бекор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кўриб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чиқиш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натижалари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ИПКда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қабул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назарда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тутилган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қоидаларга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кўра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ажрим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чиқаради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Иқтисодий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бекор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бекор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рад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ҳақидаги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ажримида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қуйидагилар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бўлиши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керак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шикоят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қилинаётган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қабул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қилинган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ҳақидаги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маълумотлар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шикоят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қилинаётган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қабул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таркиби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ҳақидаги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маълумотлар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муҳокамаси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тарафларининг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фамилияси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отасининг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тўлиқ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қисман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бекор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ёхуд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аризачининг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талабини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тўлиқ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қисман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қаноатлантиришни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рад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этишга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оид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кўрсатма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бекор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иқтисодий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суд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ажрими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устидан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ИПКда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белгиланган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тартибда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шикоят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қилиниши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(протест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келтирилиши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мумкин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 ҲАЛ ҚИЛУВ ҚАРОРИ УСТИДАН ШИКОЯТ ҚИЛИШ ТЎҒРИСИДАГИ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03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452908" y="265736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бекор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қилинганлиги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мурожаат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имконияти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йўқолмаган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бўлса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муҳокамаси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тарафларининг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келишувига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мувофиқ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арбитражга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янгитдан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мурожаат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этиши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ИПКда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назарда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тутилган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умумий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қоидаларга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кўра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иқтисодий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судга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мурожаат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этиши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монелик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қилмайди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иқтисодий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суд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томонидан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келишуви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ҳақиқий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эмаслиги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оқибатида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келишувида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назарда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тутилмаган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ёхуд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шартларига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келмайдиган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чиқарилганлиги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келишувида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қамраб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олинмаган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масалалар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хулосалар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мавжудлиги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оқибатида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тўлиқ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қисман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бекор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қилинган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бўлса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муҳокамасининг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тарафлари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бундай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низони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ИПКда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назарда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тутилган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умумий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қоидаларга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кўра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иқтисодий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судга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мурожаат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этиши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мумкин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 ҲАЛ ҚИЛУВ ҚАРОРИ УСТИДАН ШИКОЯТ ҚИЛИШ ТЎҒРИСИДАГИ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6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234990" y="2928787"/>
            <a:ext cx="15818020" cy="6753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361950" algn="ctr">
              <a:buNone/>
              <a:tabLst>
                <a:tab pos="452438" algn="l"/>
              </a:tabLst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ctr">
              <a:buNone/>
              <a:tabLst>
                <a:tab pos="452438" algn="l"/>
              </a:tabLst>
            </a:pP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ctr">
              <a:buNone/>
              <a:tabLst>
                <a:tab pos="452438" algn="l"/>
              </a:tabLst>
            </a:pPr>
            <a:endParaRPr lang="en-US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ctr">
              <a:buNone/>
              <a:tabLst>
                <a:tab pos="452438" algn="l"/>
              </a:tabLst>
            </a:pPr>
            <a:endPara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AutoNum type="arabicPeriod"/>
            </a:pPr>
            <a:endParaRPr lang="uz-Cyrl-UZ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AutoNum type="arabicPeriod"/>
            </a:pPr>
            <a:endParaRPr lang="uz-Cyrl-UZ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AutoNum type="arabicPeriod"/>
            </a:pPr>
            <a:endParaRPr lang="uz-Cyrl-UZ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AutoNum type="arabicPeriod"/>
            </a:pPr>
            <a:endParaRPr lang="uz-Cyrl-UZ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uz-Cyrl-UZ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uz-Cyrl-UZ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endParaRPr lang="uz-Cyrl-UZ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uz-Cyrl-U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 </a:t>
            </a:r>
            <a:r>
              <a:rPr lang="uz-Cyrl-UZ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муҳокамасига кўмаклашиш билан боғлиқ ишларни </a:t>
            </a:r>
            <a:r>
              <a:rPr lang="uz-Cyrl-U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юритиш.</a:t>
            </a:r>
            <a:endParaRPr lang="uz-Cyrl-UZ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endParaRPr lang="uz-Cyrl-UZ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uz-Cyrl-U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 </a:t>
            </a:r>
            <a:r>
              <a:rPr lang="uz-Cyrl-UZ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 қилув қарори устидан шикоят қилиш тўғрисидаги ишларни </a:t>
            </a:r>
            <a:r>
              <a:rPr lang="uz-Cyrl-U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юритиш.</a:t>
            </a:r>
          </a:p>
          <a:p>
            <a:pPr marL="971550" lvl="1" indent="-514350" algn="just">
              <a:buFont typeface="+mj-lt"/>
              <a:buAutoNum type="arabicPeriod"/>
            </a:pPr>
            <a:endParaRPr lang="uz-Cyrl-UZ" sz="32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uz-Cyrl-U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 </a:t>
            </a:r>
            <a:r>
              <a:rPr lang="uz-Cyrl-UZ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 қилув қарорини тан олиш ва ижрога қаратиш </a:t>
            </a:r>
            <a:r>
              <a:rPr lang="uz-Cyrl-U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 ишларни юритиш.</a:t>
            </a:r>
          </a:p>
          <a:p>
            <a:pPr marL="971550" lvl="1" indent="-514350" algn="just">
              <a:buFont typeface="+mj-lt"/>
              <a:buAutoNum type="arabicPeriod"/>
            </a:pPr>
            <a:endParaRPr lang="uz-Cyrl-UZ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uz-Cyrl-U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216519"/>
            <a:ext cx="16032718" cy="28884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РЕЖА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778623" y="2247900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80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452908" y="265736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тан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олиш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ижрога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қаратиш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қайси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мамлакатда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қабул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қилинганидан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қатъи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мажбурий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деб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олинади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ёзма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ариза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берилган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тақдирда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Халқаро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тижорат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арбитражи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тўғрисида»ги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Республикаси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Қонунининг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51-52-моддалари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ҳамда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арбитражларнинг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қарорларини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ижрога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қаратиш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тартибини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белгиловчи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Республикасининг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қонунчилиги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қоидалари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ҳисобга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олинган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ҳолда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ижро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этилади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ижрога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қаратиш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масалалари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жойи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Республикасида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жойлашган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бўлса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ИПКнинг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«Чет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давлатлар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судларининг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арбитражларининг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қарорларини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ижрога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қаратиш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ишларни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юритиш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деб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номланган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33-бобида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назарда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тутилган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тартибда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Халқаро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тижорат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арбитражи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тўғрисида»ги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Республикаси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Қонунида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назарда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тутилган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ўзига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хос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хусусиятлар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инобатга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олинган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ҳолда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этилади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 ҲАЛ ҚИЛУВ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ҚАРОРИНИ ТАН ОЛИШ ВА ИЖРОГА ҚАРАТИШ ТЎҒРИСИДАГИ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02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452908" y="265736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олиш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ижрога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қаратиш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ариза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ёзма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шаклда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берилади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аризачи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вакили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томонидан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имзоланган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бўлиши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керак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Аризада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қуйидагилар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кўрсатилган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бўлиши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керак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ариза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берилаётган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арбитражининг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жойлашган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таркиби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иштирок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этувчи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шахсларнинг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номлари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отасининг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уларнинг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жойлашган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(почта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манзили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яшаш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аризачи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олиш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ижрога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қаратишни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сўраётган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маълумотлар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аризачининг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олиш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ижрога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қаратиш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илтимосномаси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илова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қилинаётган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рўйхати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Аризада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аризачи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вакилининг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телефонлари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факслари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рақамлари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электрон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манзили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кўрсатилиши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uz-Cyrl-U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 ҲАЛ ҚИЛУВ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ҚАРОРИНИ ТАН ОЛИШ ВА ИЖРОГА ҚАРАТИШ ТЎҒРИСИДАГИ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57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452908" y="265736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uz-Cyrl-UZ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 </a:t>
            </a:r>
            <a:r>
              <a:rPr lang="uz-Cyrl-U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 қилув қарорини тан олиш ва ижрога қаратиш тўғрисидаги аризага қуйидагилар илова қилинади: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uz-Cyrl-U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z-Cyrl-UZ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 </a:t>
            </a:r>
            <a:r>
              <a:rPr lang="uz-Cyrl-U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 қилув қарори ёки унинг чет </a:t>
            </a:r>
            <a:r>
              <a:rPr lang="uz-Cyrl-UZ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давлатнинг ёки Ўзбекистон </a:t>
            </a:r>
            <a:r>
              <a:rPr lang="uz-Cyrl-U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Республикасининг ваколатли органи томонидан тасдиқланган кўчирма нусхаси;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uz-Cyrl-U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арбитраж муҳокамаси тўғрисидаги битимнинг асли ёки унинг </a:t>
            </a:r>
            <a:r>
              <a:rPr lang="uz-Cyrl-UZ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 давлатнинг ёки Ўзбекистон </a:t>
            </a:r>
            <a:r>
              <a:rPr lang="uz-Cyrl-U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Республикасининг ваколатли органи томонидан тасдиқланган кўчирма нусхаси;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uz-Cyrl-U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ҳал қилув қарори қисман ижро этилганлиги тўғрисидаги ҳужжат, агар у илгари тегишли чет давлат ҳудудида ижро этилган бўлса;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uz-Cyrl-U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ўзига қарши ҳал қилув қарори қабул қилинган ва процессда иштирок этмаган тараф ишни кўриш вақти ҳамда жойи тўғрисида ўз вақтида ва тегишли тартибда хабардор қилинганлигини англатувчи ҳужжат;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uz-Cyrl-U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вакилнинг ваколатларини тасдиқловчи ишончнома ёки бошқа ҳужжат;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uz-Cyrl-U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uz-Cyrl-UZ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 </a:t>
            </a:r>
            <a:r>
              <a:rPr lang="uz-Cyrl-U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 қилув қарорини тан олиш ва ижрога қаратиш тўғрисидаги аризанинг кўчирма нусхаси қарздорга юборилганлигини тасдиқловчи ҳужжат</a:t>
            </a:r>
            <a:r>
              <a:rPr lang="uz-Cyrl-UZ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uz-Cyrl-U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агар Ўзбекистон Республикасининг халқаро шартномасида бошқача қоида назарда тутилмаган бўлса, белгиланган тартибда ва миқдорда давлат божи ҳамда почта харажатлари тўланганлигини тасдиқловчи ҳужжатлар;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uz-Cyrl-U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агар Ўзбекистон Республикасининг халқаро шартномасида бошқача қоида назарда тутилмаган бўлса, </a:t>
            </a:r>
            <a:r>
              <a:rPr lang="uz-Cyrl-UZ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юқоридаги                     1— 5-бандларда </a:t>
            </a:r>
            <a:r>
              <a:rPr lang="uz-Cyrl-U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кўрсатилган ҳужжатларнинг белгиланган тартибда тасдиқланган давлат тилидаги таржимаси.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 ҲАЛ ҚИЛУВ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ҚАРОРИНИ ТАН ОЛИШ ВА ИЖРОГА ҚАРАТИШ ТЎҒРИСИДАГИ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42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828800" y="2528430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631825"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Республикасининг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ижрога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қаратиш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аризани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юритишга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қабул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ҳақидаги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масалани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этишда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249 — 252-моддаларининг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талаблари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бузилган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тақдим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этилганлигини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аниқласа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қилинган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ажрими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қайтаради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631825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Ажрим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қилинган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аризачига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вакилига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ажрим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чиқарилган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кундан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эътиборан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беш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кун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ичида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юборилади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631825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Аризани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қайтариш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ҳолатлар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бартараф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этилганидан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манфаатдор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умумий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Республикасининг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янгидан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мурожаат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этишга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ҳақли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631825"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қарорларини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ижрога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қаратиш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аризани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қайтариш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ҳақидаги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ажрим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устидан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шикоят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қилиниши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(протест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келтирилиши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31825"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Ажрим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қилинган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тақдирда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дастлабки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мурожаат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этилган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берилган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ҳисобланади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 ҲАЛ ҚИЛУВ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ҚАРОРИНИ ТАН ОЛИШ ВА ИЖРОГА ҚАРАТИШ ТЎҒРИСИДАГИ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59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905000" y="2510722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631825" algn="just"/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қилув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қарорини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олиш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ижрога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қаратиш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аризани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кўриб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чиқиш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31825"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ижрога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қаратиш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Республикасининг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тегишли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халқаро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шартномаларида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бошқача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қоида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тутилмаган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бўлса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ИПКнинг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33-бобида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белгиланган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хусусиятларни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эътиборга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олган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ИПКнинг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қоидалари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келиб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тушган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кундан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эътиборан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олти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ойдан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ошмаган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муддатда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мажлисида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кўрилади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631825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иштирок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этувчи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шахслар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мажлисининг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вақти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Республикасининг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ажрими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ИПКнинг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127-моддасида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тутилган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хабардор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қилинади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мажлисининг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вақти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тегишли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тарзда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хабардор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қилинган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шахсларнинг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келмаганлиги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кўриш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тўсқинлик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қилмайди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631825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Республикасининг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кўришда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ИПКнинг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255-256-моддаларида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тутилган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ҳолатларни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Республикасининг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тақдим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этилган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билдирилган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талаблар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эътирозларни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асословчи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далилларни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текшириш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йўли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аниқлайди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631825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Республикасининг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кўришда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мазмунан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кўриб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чиқишга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ҳақли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эмас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 ҲАЛ ҚИЛУВ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ҚАРОРИНИ ТАН ОЛИШ ВА ИЖРОГА ҚАРАТИШ ТЎҒРИСИДАГИ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61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2261257" y="2628632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Арбитражининг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тан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олиш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ижрога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қаратишни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рад </a:t>
            </a:r>
            <a:r>
              <a:rPr lang="ru-RU" sz="2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асослари</a:t>
            </a:r>
            <a:endParaRPr lang="ru-RU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Республикасининг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иқтисодий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суди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ўзига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қарши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қаратилган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тарафнинг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аризасига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кўра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олишни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ижрога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қаратишни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рад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қилади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тараф: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битимининг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тарафлари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ўзларига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нисбатан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қўлланиладиган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қонун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қайсидир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даражада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муомалага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лаёқатсиз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бўлганлигини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битимини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тарафлари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қайси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қонунга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бўйсундирган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бўлсалар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ўша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қонун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бундай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кўрсатма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мавжуд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бўлмаганда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чиқарилган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мамлакатнинг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қонуни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ҳақиқий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эмаслигини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ўзига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қарши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қаратилган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тараф арбитр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тайинланганлиги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муҳокамаси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тегишли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тарзда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хабардор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қилинмаганлигини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бошқа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сабабларга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кўра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ўз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тушунтиришларини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тақдим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олмаганлигини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битими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ҳақидаги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шартнома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шартида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назарда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тутилмаган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уларнинг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шартига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тегишли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бўлмаган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чиқарилганлигини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ёхуд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битими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ҳақидаги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шартнома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шартидан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ташқари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чиқадиган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масалалар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мавжудлигини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бундан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битими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ҳақидаги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шартнома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шарти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доирасидаги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масалалар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қарорлар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қамраб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олинмаган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масалалар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қарорлардан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ажратиб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олиниши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мумкин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бўлган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ҳоллар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мустасно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 ҲАЛ ҚИЛУВ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ҚАРОРИНИ ТАН ОЛИШ ВА ИЖРОГА ҚАРАТИШ ТЎҒРИСИДАГИ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20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2296091" y="2637621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таркиби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тарафларнинг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келишувига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мувофиқ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келмаганлигини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бундай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шарт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бўлмаса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бўлиб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ўтган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мамлакат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қонунига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келмаганлигини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тарафлар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бўлмаганлигини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қабул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қилинган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қонуни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қўлланилаётган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ваколатли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томонидан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бекор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қилинганлигини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ёхуд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ижроси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тўхтатилганлигини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ваколатли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бўлмаган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томонидан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этилганлигини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тасдиқловчи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далилларни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тақдим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этса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Шунингдек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қилув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қарорини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олиш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ижрога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қаратиш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қуйидаги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ҳолларда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қилиниши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агар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қонунчилиги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арбитраж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муҳокамасининг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олмаса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ушбу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олиш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этиш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оммавий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бўлса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таҳдид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солса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мажбурий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этиш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муддати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ўтган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бўлса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 ҲАЛ ҚИЛУВ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ҚАРОРИНИ ТАН ОЛИШ ВА ИЖРОГА ҚАРАТИШ ТЎҒРИСИДАГИ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91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441450" y="2454304"/>
            <a:ext cx="16637827" cy="7528857"/>
          </a:xfrm>
          <a:prstGeom prst="roundRect">
            <a:avLst>
              <a:gd name="adj" fmla="val 159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тан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олиш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ижрога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қаратиш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тўғрисидаги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иш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ажрим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ижрога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қаратиш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аризани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кўриш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натижалари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Республикасининг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иқтисодий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суди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ИПКнинг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22-бобида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белгиланган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қоидаларга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кўра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ажрим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чиқаради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олиш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ижрога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қаратиш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тўғрисидаги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ажримда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жойлашган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аризачи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қарздорнинг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номлари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фамилияси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отасининг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аризачи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ижрога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қаратишни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илтимос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қилаётган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маълумотлар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арбитражнинг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ижрога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қаратиш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ёхуд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олишни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ижрога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қаратишни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рад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кўрсатма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бўлиши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керак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Арбитражининг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ижрога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қаратиш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тўғрисидаги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ажрим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устидан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ИПКда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назарда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тутилган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тартибда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ҳамда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муддатларда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шикоят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қилиниши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(протест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келтирилиши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мумкин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Арбитражининг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қилув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қарорларини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ижрога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қаратиш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ижрога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қаратиш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олиш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ижрога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қаратиш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ажрим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чиқарган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томонидан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бериладиган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варақаси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асосида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Республикасининг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қонунчилигида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тутилган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амалга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оширилади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АРБИТРАЖНИНГ ҲАЛ ҚИЛУВ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ҚАРОРИНИ ТАН ОЛИШ ВА ИЖРОГА ҚАРАТИШ ТЎҒРИСИДАГИ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52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8556596" y="5910731"/>
            <a:ext cx="5759023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endParaRPr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BD4AD4C-206E-B14F-7723-E8285B8ED146}"/>
              </a:ext>
            </a:extLst>
          </p:cNvPr>
          <p:cNvSpPr/>
          <p:nvPr/>
        </p:nvSpPr>
        <p:spPr>
          <a:xfrm>
            <a:off x="3898458" y="4563873"/>
            <a:ext cx="99829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6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ътиборингиз</a:t>
            </a:r>
            <a:r>
              <a:rPr lang="ru-RU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учун </a:t>
            </a:r>
            <a:r>
              <a:rPr lang="ru-RU" sz="6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раҳмат</a:t>
            </a:r>
            <a:r>
              <a:rPr lang="en-US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A5AD67B-05B3-4B3A-AE13-68F23172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481318" y="2859740"/>
            <a:ext cx="15818020" cy="6753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361950" algn="just">
              <a:buNone/>
              <a:tabLst>
                <a:tab pos="452438" algn="l"/>
              </a:tabLst>
            </a:pP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Республикасининг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Конституцияси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(55, 65-моддалари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>
              <a:tabLst>
                <a:tab pos="452438" algn="l"/>
              </a:tabLst>
            </a:pP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Республикасининг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Иқтисодий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процессуал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кодекси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(25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31, 32, 37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53,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93, 99, 101, 107, 110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154-моддалари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,33-боблар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334-моддаси); </a:t>
            </a:r>
          </a:p>
          <a:p>
            <a:pPr indent="361950" algn="just">
              <a:tabLst>
                <a:tab pos="452438" algn="l"/>
              </a:tabLst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>
              <a:tabLst>
                <a:tab pos="452438" algn="l"/>
              </a:tabLst>
            </a:pP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Республикасининг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Халқаро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тижорат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арбитражи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тўғрисида»ги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Қонуни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61950" algn="just">
              <a:tabLst>
                <a:tab pos="452438" algn="l"/>
              </a:tabLst>
            </a:pP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Республикасининг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“Суд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ҳужжатлари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бошқа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органлар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ҳужжатларини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ижро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этиш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тўғрисида”ги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Қонуни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 7-моддалари).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216519"/>
            <a:ext cx="16032718" cy="28884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 МУҲОКАМАСИ БИЛАН БОҒЛИҚ                          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ИШЛАРНИ ЮРИТИШНИНГ ҲУҚУҚИЙ АСОСЛАРИ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4800600" y="3095252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5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234990" y="2396060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8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Арбитраж </a:t>
            </a:r>
            <a:r>
              <a:rPr lang="ru-RU" sz="2800" b="1" dirty="0" err="1" smtClean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муҳокамасига</a:t>
            </a:r>
            <a:r>
              <a:rPr lang="ru-RU" sz="28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кўмаклашиш</a:t>
            </a:r>
            <a:r>
              <a:rPr lang="ru-RU" sz="28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8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боғлиқ</a:t>
            </a:r>
            <a:r>
              <a:rPr lang="ru-RU" sz="28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ишларга</a:t>
            </a:r>
            <a:r>
              <a:rPr lang="ru-RU" sz="28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қуйидагилар</a:t>
            </a:r>
            <a:r>
              <a:rPr lang="ru-RU" sz="28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киради</a:t>
            </a:r>
            <a:r>
              <a:rPr lang="ru-RU" sz="2800" b="1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арбитрни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тайинлаш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арбитрни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рад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этишни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қаноатлантириш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ҳақидаги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3) арбитр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ваколатларининг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амал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қилишини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тугатиш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хусусида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4) арбитраж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юрисдикцияси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масаласи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юзасидан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қарорлар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ҳақидаги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5)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таъминлаш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чораларини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олиш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ижрога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қаратиш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6)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таъминлаш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чораларини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кўриш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ҳақидаги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7)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далилларни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олишга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кўмаклашиш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ишлар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 МУҲОКАМАСИГА КЎМАКЛАШИШ БИЛАН БОҒЛИҚ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2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234990" y="2396060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Арбитраж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муҳокамасига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кўмаклашиш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боғлиқ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ишлар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аризанинг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шакли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мазмуни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Мазкур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аризалар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ёзма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шаклда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берилади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арбитраж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муҳокамасининг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унинг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вакили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имзоланиши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керак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арбитраж суди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далилларни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олишга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кўмаклашиш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берилган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эса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раислик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қилувчи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арбитр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имзоланиши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керак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Аризада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қуйидагилар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кўрсатилган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бўлиши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керак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1)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берилаётган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суднинг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номи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 арбитраж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номи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арбитражнинг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жойлашган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ери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таркиби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3) арбитраж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тарафларининг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номи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фамилияси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исми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отасининг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исми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уларнинг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жойлашган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ери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(почта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манзили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яшаш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жойи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4)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талабга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асос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бўлган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ҳолатлар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5)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талабнинг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асосларини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тасдиқловчи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далиллар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6)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илова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қилинаётган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ҳужжатларнинг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рўйхати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 МУҲОКАМАСИГА КЎМАКЛАШИШ БИЛАН БОҒЛИҚ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3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234990" y="2396060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Далилларни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олишга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кўмаклашиш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аризада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аҳамиятли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бўлган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қайси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ҳолатлар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ушбу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далил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аниқланиши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мумкинлиги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кўрсатилган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бўлиши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далил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белгиланиши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унинг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турган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ери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кўрсатилиши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керак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Арбитрни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тайинлаш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арбитрни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рад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этишни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қаноатлантириш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арбитраж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юрисдикцияси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масаласи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юзасидан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қарорлар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ҳақидаги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Халқаро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тижорат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арбитражи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тўғрисида»ги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Ўзбекистон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Республикаси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Қонунининг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16, 18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21-моддаларида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кўрсатилган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(30-кунлик)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муддат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ичида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берилиши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Кўрсатилган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муддат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узрли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деб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топилган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сабабларга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ўтказиб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юборилган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тақдирда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ўтказиб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юборилган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муддат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тикланиши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ИПКнинг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232-3-моддасининг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биринчи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иккинчи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учинчи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бешинчи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қисмларида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тутилган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талабларга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риоя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этилмаган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тақдирда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ИПКнинг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155-моддасида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тутилган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қоидалар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аризачига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қайтарилади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 МУҲОКАМАСИГА КЎМАКЛАШИШ БИЛАН БОҒЛИҚ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9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234990" y="2396060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uz-Cyrl-UZ" sz="28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uz-Cyrl-UZ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360363"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ИПКнинг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232</a:t>
            </a:r>
            <a:r>
              <a:rPr lang="ru-RU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-моддасида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кўрсатилган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аризаларга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қуйидагилар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илова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қилинади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60363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арбитраж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битимининг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нусхаси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тегишли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тарзда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тасдиқланган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кўчирма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нусхаси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60363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почта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харажатлари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белгиланган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миқдорда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тўланганлигини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тасдиқловчи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60363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аризанинг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кўчирма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нусхаси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арбитраж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муҳокамасининг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тарафига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топширилганлиги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ҳақидаги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хабарнома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хабарнома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юборилганлигини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тасдиқловчи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ҳужжат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0363" algn="just"/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Юқорида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кўрсатилган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ҳужжатлардан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ташқари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аризага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қуйидагилар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илова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қилинади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60363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арбитрни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тайинлаш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аризага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арбитраж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даъво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тақдим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этилганли-гининг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далиллари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аризачи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(арбитраж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муҳокамаси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тарафлари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томонидан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тайинланган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-лиги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ёхуд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тайинлаш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тартиб-таомилига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риоя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этилмаганлиги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далиллари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60363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арбитрни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этишни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қаноатлантириш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ҳақидаги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аризага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арбитраж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даъво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тақдим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этилганлигининг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далиллари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ҳақидаги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илтимосномани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кўриб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чиқиш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натижалари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арбитраж суди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ажримининг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тасдиқланган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кўчирма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нусхаси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Доимий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муассасаси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ажримининг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кўчирма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нусхаси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ушбу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арбитраж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муассасасининг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раҳбари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томонидан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тасдиқланади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муайян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ташкил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этилган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арбитраж суди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ажримининг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кўчирма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нусхасидаги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имзоси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нотариал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тасдиқланган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бўлиши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 МУҲОКАМАСИГА КЎМАКЛАШИШ БИЛАН БОҒЛИҚ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4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234990" y="2396060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uz-Cyrl-UZ" sz="28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uz-Cyrl-UZ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360363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ваколатларининг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амал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қилишини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тугатиш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хусусида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қабул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аризага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арбитраж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даъво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тақдим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этилганлигининг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далиллари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арбитр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вазифаларини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бажариши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эмаслигини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тасдиқловчи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далил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вазифаларини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амалга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оширишга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асоссиз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равишда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кечикишсиз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киришмаганлигини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тасдиқловчи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далил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60363"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судининг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юрисдикцияси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масаласи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юзасидан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қарорлар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қабул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ҳақидаги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аризага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арбитраж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юрисдикцияси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ҳақидаги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ажримининг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тасдиқланган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кўчирма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нусхаси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Доимий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арбитраж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муассасаси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ажримининг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кўчирма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нусхаси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ушбу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арбитраж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муассасасининг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раҳбари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томонидан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тасдиқланади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муайян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ташкил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этилган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арбитраж суди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ажримининг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кўчирма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нусхасидаги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имзоси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нотариал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тасдиқланган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бўлиши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керак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 МУҲОКАМАСИГА КЎМАКЛАШИШ БИЛАН БОҒЛИҚ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60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234990" y="2396060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uz-Cyrl-UZ" sz="28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uz-Cyrl-UZ" sz="28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endParaRPr lang="uz-Cyrl-UZ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1338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таъминлаш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чораларини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олиш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ижрога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қаратиш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аризага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арбитраж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таъминлаш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чоралари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кўрилганлиги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ҳақидаги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ажримининг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тасдиқланган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кўчирма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нусхаси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Доимий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арбитраж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муассасаси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ажримининг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кўчирма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нусхаси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ушбу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арбитраж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муассасасининг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раҳбари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томонидан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тасдиқланади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муайян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ташкил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этилган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арбитраж суди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ажримининг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кўчирма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нусхасидаги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арбитр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имзоси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нотариал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тасдиқланган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бўлиши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60363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таъминлаш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чораларини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кўриш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ҳақидаги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аризага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арбитраж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даъво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тақдим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этилганлигининг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далиллари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60363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далилларни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олишга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кўмаклашиш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аризага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арбитраж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юритувида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мавжуд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бўлиб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далиллар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зарурлиги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далилларни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кўмаклашиш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ҳақида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ариза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берилганлигининг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далили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0363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тилида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тузилган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тақдим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этишда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ушбу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уларнинг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давлат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тилидаги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ишлари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юритилаётган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тилдаги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тегишли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тарзда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тасдиқланган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таржимаси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қўшиб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топширилиши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 МУҲОКАМАСИГА КЎМАКЛАШИШ БИЛАН БОҒЛИҚ ИШЛАРНИ ЮРИТИШ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76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4399</TotalTime>
  <Words>3311</Words>
  <Application>Microsoft Office PowerPoint</Application>
  <PresentationFormat>Произвольный</PresentationFormat>
  <Paragraphs>386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IBM Plex Sans</vt:lpstr>
      <vt:lpstr>DejaVu Sans</vt:lpstr>
      <vt:lpstr>Calibri</vt:lpstr>
      <vt:lpstr>Times New Roman</vt:lpstr>
      <vt:lpstr>Arial</vt:lpstr>
      <vt:lpstr>Tahoma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Фозилжон Отохонов - Ўзбекистон Республикаси Олий Мажлиси ҳузуридаги Қонунчилик муаммолари ва парламент тадқиқотлари Институти директори, юридик фанлари номзоди, профессор.</dc:title>
  <dc:creator>Jasur Xudoberganov</dc:creator>
  <cp:lastModifiedBy>Пользователь</cp:lastModifiedBy>
  <cp:revision>120</cp:revision>
  <cp:lastPrinted>2023-06-23T06:34:07Z</cp:lastPrinted>
  <dcterms:created xsi:type="dcterms:W3CDTF">2006-08-16T00:00:00Z</dcterms:created>
  <dcterms:modified xsi:type="dcterms:W3CDTF">2024-11-11T11:04:34Z</dcterms:modified>
  <dc:identifier>DAE_usTxEz0</dc:identifier>
</cp:coreProperties>
</file>