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3" r:id="rId6"/>
    <p:sldId id="260" r:id="rId7"/>
    <p:sldId id="261" r:id="rId8"/>
    <p:sldId id="262" r:id="rId9"/>
    <p:sldId id="264" r:id="rId10"/>
    <p:sldId id="266" r:id="rId11"/>
    <p:sldId id="268" r:id="rId12"/>
    <p:sldId id="269" r:id="rId13"/>
    <p:sldId id="270" r:id="rId14"/>
    <p:sldId id="271" r:id="rId15"/>
    <p:sldId id="265" r:id="rId16"/>
    <p:sldId id="284" r:id="rId17"/>
    <p:sldId id="272" r:id="rId18"/>
    <p:sldId id="273" r:id="rId19"/>
    <p:sldId id="275" r:id="rId20"/>
    <p:sldId id="276" r:id="rId21"/>
    <p:sldId id="286" r:id="rId22"/>
    <p:sldId id="288" r:id="rId23"/>
    <p:sldId id="289" r:id="rId24"/>
    <p:sldId id="287" r:id="rId25"/>
    <p:sldId id="278" r:id="rId26"/>
    <p:sldId id="280" r:id="rId27"/>
    <p:sldId id="281" r:id="rId28"/>
    <p:sldId id="282" r:id="rId29"/>
    <p:sldId id="283" r:id="rId30"/>
    <p:sldId id="317" r:id="rId31"/>
    <p:sldId id="290" r:id="rId32"/>
    <p:sldId id="291" r:id="rId33"/>
    <p:sldId id="292" r:id="rId34"/>
    <p:sldId id="294" r:id="rId35"/>
    <p:sldId id="295" r:id="rId36"/>
    <p:sldId id="296" r:id="rId37"/>
    <p:sldId id="297" r:id="rId38"/>
    <p:sldId id="298" r:id="rId39"/>
    <p:sldId id="299" r:id="rId40"/>
    <p:sldId id="300" r:id="rId41"/>
    <p:sldId id="303" r:id="rId42"/>
    <p:sldId id="301" r:id="rId43"/>
    <p:sldId id="302" r:id="rId44"/>
    <p:sldId id="304" r:id="rId45"/>
    <p:sldId id="305" r:id="rId46"/>
    <p:sldId id="306" r:id="rId47"/>
    <p:sldId id="307" r:id="rId48"/>
    <p:sldId id="318" r:id="rId49"/>
    <p:sldId id="308" r:id="rId50"/>
    <p:sldId id="309" r:id="rId51"/>
    <p:sldId id="310" r:id="rId52"/>
    <p:sldId id="311" r:id="rId53"/>
    <p:sldId id="312" r:id="rId54"/>
    <p:sldId id="313" r:id="rId55"/>
    <p:sldId id="314" r:id="rId56"/>
    <p:sldId id="315" r:id="rId57"/>
    <p:sldId id="316" r:id="rId5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0" d="100"/>
          <a:sy n="120" d="100"/>
        </p:scale>
        <p:origin x="17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ru-RU" smtClean="0"/>
              <a:t>Образец заголовка</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10/4/2024</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10/4/2024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10/4/2024</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10/4/2024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10/4/2024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10/4/2024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10/4/2024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ru-RU" smtClean="0"/>
              <a:t>Образец заголовка</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fld id="{1CF131DD-A141-4471-BCF9-C6073EDD7E20}" type="datetimeFigureOut">
              <a:rPr lang="en-US" dirty="0"/>
              <a:t>10/4/2024</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10/4/2024</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10/4/2024</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sz="2400" b="1" dirty="0" err="1"/>
              <a:t>Иқтисодий</a:t>
            </a:r>
            <a:r>
              <a:rPr lang="ru-RU" sz="2400" b="1" dirty="0"/>
              <a:t> суд </a:t>
            </a:r>
            <a:r>
              <a:rPr lang="ru-RU" sz="2400" b="1" dirty="0" err="1"/>
              <a:t>ишларини</a:t>
            </a:r>
            <a:r>
              <a:rPr lang="ru-RU" sz="2400" b="1" dirty="0"/>
              <a:t> </a:t>
            </a:r>
            <a:r>
              <a:rPr lang="ru-RU" sz="2400" b="1" dirty="0" err="1"/>
              <a:t>юритиш</a:t>
            </a:r>
            <a:r>
              <a:rPr lang="ru-RU" sz="2400" b="1" dirty="0"/>
              <a:t> </a:t>
            </a:r>
            <a:r>
              <a:rPr lang="ru-RU" sz="2400" b="1" dirty="0" err="1"/>
              <a:t>иштирокчилари</a:t>
            </a:r>
            <a:endParaRPr lang="ru-RU" sz="2400" b="1" dirty="0"/>
          </a:p>
        </p:txBody>
      </p:sp>
      <p:sp>
        <p:nvSpPr>
          <p:cNvPr id="3" name="Подзаголовок 2"/>
          <p:cNvSpPr>
            <a:spLocks noGrp="1"/>
          </p:cNvSpPr>
          <p:nvPr>
            <p:ph type="subTitle" idx="1"/>
          </p:nvPr>
        </p:nvSpPr>
        <p:spPr/>
        <p:txBody>
          <a:bodyPr/>
          <a:lstStyle/>
          <a:p>
            <a:r>
              <a:rPr lang="ru-RU" dirty="0" err="1" smtClean="0"/>
              <a:t>Каландарова</a:t>
            </a:r>
            <a:r>
              <a:rPr lang="ru-RU" dirty="0" smtClean="0"/>
              <a:t> </a:t>
            </a:r>
            <a:r>
              <a:rPr lang="ru-RU" dirty="0" err="1" smtClean="0"/>
              <a:t>Маликахон</a:t>
            </a:r>
            <a:r>
              <a:rPr lang="ru-RU" dirty="0" smtClean="0"/>
              <a:t> </a:t>
            </a:r>
            <a:r>
              <a:rPr lang="ru-RU" dirty="0" err="1" smtClean="0"/>
              <a:t>Пирназаровна</a:t>
            </a:r>
            <a:r>
              <a:rPr lang="ru-RU" dirty="0" smtClean="0"/>
              <a:t>, </a:t>
            </a:r>
            <a:r>
              <a:rPr lang="ru-RU" dirty="0" err="1" smtClean="0"/>
              <a:t>юридик</a:t>
            </a:r>
            <a:r>
              <a:rPr lang="ru-RU" dirty="0" smtClean="0"/>
              <a:t> </a:t>
            </a:r>
            <a:r>
              <a:rPr lang="ru-RU" dirty="0" err="1" smtClean="0"/>
              <a:t>фанлар</a:t>
            </a:r>
            <a:r>
              <a:rPr lang="ru-RU" dirty="0" smtClean="0"/>
              <a:t> </a:t>
            </a:r>
            <a:r>
              <a:rPr lang="ru-RU" dirty="0" err="1" smtClean="0"/>
              <a:t>номзоди</a:t>
            </a:r>
            <a:r>
              <a:rPr lang="ru-RU" dirty="0" smtClean="0"/>
              <a:t>, доцент</a:t>
            </a:r>
            <a:endParaRPr lang="ru-RU" dirty="0"/>
          </a:p>
        </p:txBody>
      </p:sp>
    </p:spTree>
    <p:extLst>
      <p:ext uri="{BB962C8B-B14F-4D97-AF65-F5344CB8AC3E}">
        <p14:creationId xmlns:p14="http://schemas.microsoft.com/office/powerpoint/2010/main" val="40474957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just"/>
            <a:r>
              <a:rPr lang="ru-RU" altLang="ru-RU" sz="2400" b="1" dirty="0" err="1" smtClean="0">
                <a:solidFill>
                  <a:srgbClr val="000000"/>
                </a:solidFill>
                <a:cs typeface="Times New Roman" panose="02020603050405020304" pitchFamily="18" charset="0"/>
              </a:rPr>
              <a:t>Ишда</a:t>
            </a:r>
            <a:r>
              <a:rPr lang="ru-RU" altLang="ru-RU" sz="2400" b="1" dirty="0" smtClean="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иштирок</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этувчи</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шахслар</a:t>
            </a:r>
            <a:r>
              <a:rPr lang="ru-RU" altLang="ru-RU" sz="2400" b="1" dirty="0">
                <a:solidFill>
                  <a:srgbClr val="000000"/>
                </a:solidFill>
                <a:cs typeface="Times New Roman" panose="02020603050405020304" pitchFamily="18" charset="0"/>
              </a:rPr>
              <a:t> </a:t>
            </a:r>
            <a:r>
              <a:rPr lang="ru-RU" altLang="ru-RU" sz="2400" b="1" dirty="0" err="1" smtClean="0">
                <a:solidFill>
                  <a:srgbClr val="000000"/>
                </a:solidFill>
                <a:cs typeface="Times New Roman" panose="02020603050405020304" pitchFamily="18" charset="0"/>
              </a:rPr>
              <a:t>ИПКда</a:t>
            </a:r>
            <a:r>
              <a:rPr lang="ru-RU" altLang="ru-RU" sz="2400" b="1" dirty="0" smtClean="0">
                <a:solidFill>
                  <a:srgbClr val="000000"/>
                </a:solidFill>
                <a:cs typeface="Times New Roman" panose="02020603050405020304" pitchFamily="18" charset="0"/>
              </a:rPr>
              <a:t> </a:t>
            </a:r>
            <a:r>
              <a:rPr lang="ru-RU" altLang="ru-RU" sz="2400" b="1" dirty="0" err="1" smtClean="0">
                <a:solidFill>
                  <a:srgbClr val="000000"/>
                </a:solidFill>
                <a:cs typeface="Times New Roman" panose="02020603050405020304" pitchFamily="18" charset="0"/>
              </a:rPr>
              <a:t>назарда</a:t>
            </a:r>
            <a:r>
              <a:rPr lang="ru-RU" altLang="ru-RU" sz="2400" b="1" dirty="0" smtClean="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тутилган</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процессуал</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мажбуриятларга</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эга</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ва</a:t>
            </a:r>
            <a:r>
              <a:rPr lang="ru-RU" altLang="ru-RU" sz="2400" b="1" dirty="0">
                <a:solidFill>
                  <a:srgbClr val="000000"/>
                </a:solidFill>
                <a:cs typeface="Times New Roman" panose="02020603050405020304" pitchFamily="18" charset="0"/>
              </a:rPr>
              <a:t> улар </a:t>
            </a:r>
            <a:r>
              <a:rPr lang="ru-RU" altLang="ru-RU" sz="2400" b="1" dirty="0" err="1">
                <a:solidFill>
                  <a:srgbClr val="000000"/>
                </a:solidFill>
                <a:cs typeface="Times New Roman" panose="02020603050405020304" pitchFamily="18" charset="0"/>
              </a:rPr>
              <a:t>ўзларига</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тегишли</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барча</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процессуал</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ҳуқуқлардан</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инсофли</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равишда</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фойдаланиши</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керак</a:t>
            </a:r>
            <a:r>
              <a:rPr lang="ru-RU" altLang="ru-RU" sz="2400" b="1" dirty="0">
                <a:solidFill>
                  <a:srgbClr val="000000"/>
                </a:solidFill>
                <a:cs typeface="Times New Roman" panose="02020603050405020304" pitchFamily="18" charset="0"/>
              </a:rPr>
              <a:t>.</a:t>
            </a:r>
            <a:r>
              <a:rPr lang="ru-RU" altLang="ru-RU" sz="2400" b="1" dirty="0">
                <a:solidFill>
                  <a:schemeClr val="tx1"/>
                </a:solidFill>
              </a:rPr>
              <a:t/>
            </a:r>
            <a:br>
              <a:rPr lang="ru-RU" altLang="ru-RU" sz="2400" b="1" dirty="0">
                <a:solidFill>
                  <a:schemeClr val="tx1"/>
                </a:solidFill>
              </a:rPr>
            </a:br>
            <a:endParaRPr lang="ru-RU" sz="2400" b="1" dirty="0"/>
          </a:p>
        </p:txBody>
      </p:sp>
      <p:sp>
        <p:nvSpPr>
          <p:cNvPr id="3" name="Объект 2"/>
          <p:cNvSpPr>
            <a:spLocks noGrp="1"/>
          </p:cNvSpPr>
          <p:nvPr>
            <p:ph idx="1"/>
          </p:nvPr>
        </p:nvSpPr>
        <p:spPr/>
        <p:txBody>
          <a:bodyPr>
            <a:normAutofit fontScale="92500" lnSpcReduction="10000"/>
          </a:bodyPr>
          <a:lstStyle/>
          <a:p>
            <a:r>
              <a:rPr lang="uz-Cyrl-UZ" b="1" dirty="0" smtClean="0"/>
              <a:t>Исботлашга оид мажбуриятини бажармаслиги:</a:t>
            </a:r>
          </a:p>
          <a:p>
            <a:r>
              <a:rPr lang="uz-Cyrl-UZ" dirty="0" smtClean="0"/>
              <a:t>Масалан, суднинг ташаббуси билан экспертиза тайинлаш асосларидан ташқари судья ўз ташаббуси билан экспертиза тайинлай олмайди. </a:t>
            </a:r>
          </a:p>
          <a:p>
            <a:pPr algn="just"/>
            <a:r>
              <a:rPr lang="ru-RU" dirty="0" err="1"/>
              <a:t>Ишни</a:t>
            </a:r>
            <a:r>
              <a:rPr lang="ru-RU" dirty="0"/>
              <a:t> </a:t>
            </a:r>
            <a:r>
              <a:rPr lang="ru-RU" dirty="0" err="1"/>
              <a:t>кўриш</a:t>
            </a:r>
            <a:r>
              <a:rPr lang="ru-RU" dirty="0"/>
              <a:t> </a:t>
            </a:r>
            <a:r>
              <a:rPr lang="ru-RU" dirty="0" err="1"/>
              <a:t>вақтида</a:t>
            </a:r>
            <a:r>
              <a:rPr lang="ru-RU" dirty="0"/>
              <a:t> </a:t>
            </a:r>
            <a:r>
              <a:rPr lang="ru-RU" dirty="0" err="1"/>
              <a:t>юзага</a:t>
            </a:r>
            <a:r>
              <a:rPr lang="ru-RU" dirty="0"/>
              <a:t> </a:t>
            </a:r>
            <a:r>
              <a:rPr lang="ru-RU" dirty="0" err="1"/>
              <a:t>келадиган</a:t>
            </a:r>
            <a:r>
              <a:rPr lang="ru-RU" dirty="0"/>
              <a:t>, </a:t>
            </a:r>
            <a:r>
              <a:rPr lang="ru-RU" dirty="0" err="1"/>
              <a:t>фан</a:t>
            </a:r>
            <a:r>
              <a:rPr lang="ru-RU" dirty="0"/>
              <a:t>, техника, </a:t>
            </a:r>
            <a:r>
              <a:rPr lang="ru-RU" dirty="0" err="1"/>
              <a:t>санъат</a:t>
            </a:r>
            <a:r>
              <a:rPr lang="ru-RU" dirty="0"/>
              <a:t> </a:t>
            </a:r>
            <a:r>
              <a:rPr lang="ru-RU" dirty="0" err="1"/>
              <a:t>ёки</a:t>
            </a:r>
            <a:r>
              <a:rPr lang="ru-RU" dirty="0"/>
              <a:t> </a:t>
            </a:r>
            <a:r>
              <a:rPr lang="ru-RU" dirty="0" err="1"/>
              <a:t>ҳунар</a:t>
            </a:r>
            <a:r>
              <a:rPr lang="ru-RU" dirty="0"/>
              <a:t> </a:t>
            </a:r>
            <a:r>
              <a:rPr lang="ru-RU" dirty="0" err="1"/>
              <a:t>соҳасида</a:t>
            </a:r>
            <a:r>
              <a:rPr lang="ru-RU" dirty="0"/>
              <a:t> </a:t>
            </a:r>
            <a:r>
              <a:rPr lang="ru-RU" dirty="0" err="1"/>
              <a:t>махсус</a:t>
            </a:r>
            <a:r>
              <a:rPr lang="ru-RU" dirty="0"/>
              <a:t> </a:t>
            </a:r>
            <a:r>
              <a:rPr lang="ru-RU" dirty="0" err="1"/>
              <a:t>билимларни</a:t>
            </a:r>
            <a:r>
              <a:rPr lang="ru-RU" dirty="0"/>
              <a:t> </a:t>
            </a:r>
            <a:r>
              <a:rPr lang="ru-RU" dirty="0" err="1"/>
              <a:t>талаб</a:t>
            </a:r>
            <a:r>
              <a:rPr lang="ru-RU" dirty="0"/>
              <a:t> </a:t>
            </a:r>
            <a:r>
              <a:rPr lang="ru-RU" dirty="0" err="1"/>
              <a:t>қиладиган</a:t>
            </a:r>
            <a:r>
              <a:rPr lang="ru-RU" dirty="0"/>
              <a:t> </a:t>
            </a:r>
            <a:r>
              <a:rPr lang="ru-RU" dirty="0" err="1"/>
              <a:t>масалаларни</a:t>
            </a:r>
            <a:r>
              <a:rPr lang="ru-RU" dirty="0"/>
              <a:t> </a:t>
            </a:r>
            <a:r>
              <a:rPr lang="ru-RU" dirty="0" err="1"/>
              <a:t>тушунтириб</a:t>
            </a:r>
            <a:r>
              <a:rPr lang="ru-RU" dirty="0"/>
              <a:t> </a:t>
            </a:r>
            <a:r>
              <a:rPr lang="ru-RU" dirty="0" err="1"/>
              <a:t>бериш</a:t>
            </a:r>
            <a:r>
              <a:rPr lang="ru-RU" dirty="0"/>
              <a:t> </a:t>
            </a:r>
            <a:r>
              <a:rPr lang="ru-RU" dirty="0" err="1"/>
              <a:t>учун</a:t>
            </a:r>
            <a:r>
              <a:rPr lang="ru-RU" dirty="0"/>
              <a:t> суд </a:t>
            </a:r>
            <a:r>
              <a:rPr lang="ru-RU" dirty="0" err="1"/>
              <a:t>ишда</a:t>
            </a:r>
            <a:r>
              <a:rPr lang="ru-RU" dirty="0"/>
              <a:t> </a:t>
            </a:r>
            <a:r>
              <a:rPr lang="ru-RU" dirty="0" err="1"/>
              <a:t>иштирок</a:t>
            </a:r>
            <a:r>
              <a:rPr lang="ru-RU" dirty="0"/>
              <a:t> </a:t>
            </a:r>
            <a:r>
              <a:rPr lang="ru-RU" dirty="0" err="1"/>
              <a:t>этувчи</a:t>
            </a:r>
            <a:r>
              <a:rPr lang="ru-RU" dirty="0"/>
              <a:t> </a:t>
            </a:r>
            <a:r>
              <a:rPr lang="ru-RU" dirty="0" err="1"/>
              <a:t>шахсларнинг</a:t>
            </a:r>
            <a:r>
              <a:rPr lang="ru-RU" dirty="0"/>
              <a:t> </a:t>
            </a:r>
            <a:r>
              <a:rPr lang="ru-RU" dirty="0" err="1"/>
              <a:t>илтимосномасига</a:t>
            </a:r>
            <a:r>
              <a:rPr lang="ru-RU" dirty="0"/>
              <a:t> </a:t>
            </a:r>
            <a:r>
              <a:rPr lang="ru-RU" dirty="0" err="1"/>
              <a:t>кўра</a:t>
            </a:r>
            <a:r>
              <a:rPr lang="ru-RU" dirty="0"/>
              <a:t> </a:t>
            </a:r>
            <a:r>
              <a:rPr lang="ru-RU" dirty="0" err="1"/>
              <a:t>ёки</a:t>
            </a:r>
            <a:r>
              <a:rPr lang="ru-RU" dirty="0"/>
              <a:t> </a:t>
            </a:r>
            <a:r>
              <a:rPr lang="ru-RU" dirty="0" err="1"/>
              <a:t>розилиги</a:t>
            </a:r>
            <a:r>
              <a:rPr lang="ru-RU" dirty="0"/>
              <a:t> </a:t>
            </a:r>
            <a:r>
              <a:rPr lang="ru-RU" dirty="0" err="1"/>
              <a:t>билан</a:t>
            </a:r>
            <a:r>
              <a:rPr lang="ru-RU" dirty="0"/>
              <a:t> экспертиза </a:t>
            </a:r>
            <a:r>
              <a:rPr lang="ru-RU" dirty="0" err="1"/>
              <a:t>тайинлайди</a:t>
            </a:r>
            <a:r>
              <a:rPr lang="ru-RU" dirty="0"/>
              <a:t>. </a:t>
            </a:r>
            <a:r>
              <a:rPr lang="ru-RU" dirty="0" err="1"/>
              <a:t>Агар</a:t>
            </a:r>
            <a:r>
              <a:rPr lang="ru-RU" dirty="0"/>
              <a:t> </a:t>
            </a:r>
            <a:r>
              <a:rPr lang="ru-RU" dirty="0" err="1"/>
              <a:t>экспертизани</a:t>
            </a:r>
            <a:r>
              <a:rPr lang="ru-RU" dirty="0"/>
              <a:t> </a:t>
            </a:r>
            <a:r>
              <a:rPr lang="ru-RU" dirty="0" err="1"/>
              <a:t>тайинлаш</a:t>
            </a:r>
            <a:r>
              <a:rPr lang="ru-RU" dirty="0"/>
              <a:t> </a:t>
            </a:r>
            <a:r>
              <a:rPr lang="ru-RU" dirty="0" err="1"/>
              <a:t>қонунда</a:t>
            </a:r>
            <a:r>
              <a:rPr lang="ru-RU" dirty="0"/>
              <a:t> </a:t>
            </a:r>
            <a:r>
              <a:rPr lang="ru-RU" dirty="0" err="1"/>
              <a:t>белгилаб</a:t>
            </a:r>
            <a:r>
              <a:rPr lang="ru-RU" dirty="0"/>
              <a:t> </a:t>
            </a:r>
            <a:r>
              <a:rPr lang="ru-RU" dirty="0" err="1"/>
              <a:t>қўйилган</a:t>
            </a:r>
            <a:r>
              <a:rPr lang="ru-RU" dirty="0"/>
              <a:t> </a:t>
            </a:r>
            <a:r>
              <a:rPr lang="ru-RU" dirty="0" err="1"/>
              <a:t>ёки</a:t>
            </a:r>
            <a:r>
              <a:rPr lang="ru-RU" dirty="0"/>
              <a:t> </a:t>
            </a:r>
            <a:r>
              <a:rPr lang="ru-RU" dirty="0" err="1"/>
              <a:t>шартномада</a:t>
            </a:r>
            <a:r>
              <a:rPr lang="ru-RU" dirty="0"/>
              <a:t> </a:t>
            </a:r>
            <a:r>
              <a:rPr lang="ru-RU" dirty="0" err="1"/>
              <a:t>назарда</a:t>
            </a:r>
            <a:r>
              <a:rPr lang="ru-RU" dirty="0"/>
              <a:t> </a:t>
            </a:r>
            <a:r>
              <a:rPr lang="ru-RU" dirty="0" err="1"/>
              <a:t>тутилган</a:t>
            </a:r>
            <a:r>
              <a:rPr lang="ru-RU" dirty="0"/>
              <a:t> </a:t>
            </a:r>
            <a:r>
              <a:rPr lang="ru-RU" dirty="0" err="1"/>
              <a:t>бўлса</a:t>
            </a:r>
            <a:r>
              <a:rPr lang="ru-RU" dirty="0"/>
              <a:t> </a:t>
            </a:r>
            <a:r>
              <a:rPr lang="ru-RU" dirty="0" err="1"/>
              <a:t>ёхуд</a:t>
            </a:r>
            <a:r>
              <a:rPr lang="ru-RU" dirty="0"/>
              <a:t> </a:t>
            </a:r>
            <a:r>
              <a:rPr lang="ru-RU" dirty="0" err="1"/>
              <a:t>тақдим</a:t>
            </a:r>
            <a:r>
              <a:rPr lang="ru-RU" dirty="0"/>
              <a:t> </a:t>
            </a:r>
            <a:r>
              <a:rPr lang="ru-RU" dirty="0" err="1"/>
              <a:t>этилган</a:t>
            </a:r>
            <a:r>
              <a:rPr lang="ru-RU" dirty="0"/>
              <a:t> </a:t>
            </a:r>
            <a:r>
              <a:rPr lang="ru-RU" dirty="0" err="1"/>
              <a:t>далилнинг</a:t>
            </a:r>
            <a:r>
              <a:rPr lang="ru-RU" dirty="0"/>
              <a:t> </a:t>
            </a:r>
            <a:r>
              <a:rPr lang="ru-RU" dirty="0" err="1"/>
              <a:t>қалбакилаштирилганлиги</a:t>
            </a:r>
            <a:r>
              <a:rPr lang="ru-RU" dirty="0"/>
              <a:t> </a:t>
            </a:r>
            <a:r>
              <a:rPr lang="ru-RU" dirty="0" err="1"/>
              <a:t>тўғрисидаги</a:t>
            </a:r>
            <a:r>
              <a:rPr lang="ru-RU" dirty="0"/>
              <a:t> </a:t>
            </a:r>
            <a:r>
              <a:rPr lang="ru-RU" dirty="0" err="1"/>
              <a:t>аризани</a:t>
            </a:r>
            <a:r>
              <a:rPr lang="ru-RU" dirty="0"/>
              <a:t> </a:t>
            </a:r>
            <a:r>
              <a:rPr lang="ru-RU" dirty="0" err="1"/>
              <a:t>текшириш</a:t>
            </a:r>
            <a:r>
              <a:rPr lang="ru-RU" dirty="0"/>
              <a:t> </a:t>
            </a:r>
            <a:r>
              <a:rPr lang="ru-RU" dirty="0" err="1"/>
              <a:t>ёхуд</a:t>
            </a:r>
            <a:r>
              <a:rPr lang="ru-RU" dirty="0"/>
              <a:t> </a:t>
            </a:r>
            <a:r>
              <a:rPr lang="ru-RU" dirty="0" err="1"/>
              <a:t>қўшимча</a:t>
            </a:r>
            <a:r>
              <a:rPr lang="ru-RU" dirty="0"/>
              <a:t> экспертиза </a:t>
            </a:r>
            <a:r>
              <a:rPr lang="ru-RU" dirty="0" err="1"/>
              <a:t>тайинлаш</a:t>
            </a:r>
            <a:r>
              <a:rPr lang="ru-RU" dirty="0"/>
              <a:t> </a:t>
            </a:r>
            <a:r>
              <a:rPr lang="ru-RU" dirty="0" err="1"/>
              <a:t>зарур</a:t>
            </a:r>
            <a:r>
              <a:rPr lang="ru-RU" dirty="0"/>
              <a:t> </a:t>
            </a:r>
            <a:r>
              <a:rPr lang="ru-RU" dirty="0" err="1"/>
              <a:t>бўлса</a:t>
            </a:r>
            <a:r>
              <a:rPr lang="ru-RU" dirty="0"/>
              <a:t>, суд </a:t>
            </a:r>
            <a:r>
              <a:rPr lang="ru-RU" dirty="0" err="1"/>
              <a:t>экспертизани</a:t>
            </a:r>
            <a:r>
              <a:rPr lang="ru-RU" dirty="0"/>
              <a:t> </a:t>
            </a:r>
            <a:r>
              <a:rPr lang="ru-RU" dirty="0" err="1"/>
              <a:t>ўз</a:t>
            </a:r>
            <a:r>
              <a:rPr lang="ru-RU" dirty="0"/>
              <a:t> </a:t>
            </a:r>
            <a:r>
              <a:rPr lang="ru-RU" dirty="0" err="1"/>
              <a:t>ташаббуси</a:t>
            </a:r>
            <a:r>
              <a:rPr lang="ru-RU" dirty="0"/>
              <a:t> </a:t>
            </a:r>
            <a:r>
              <a:rPr lang="ru-RU" dirty="0" err="1"/>
              <a:t>билан</a:t>
            </a:r>
            <a:r>
              <a:rPr lang="ru-RU" dirty="0"/>
              <a:t> </a:t>
            </a:r>
            <a:r>
              <a:rPr lang="ru-RU" dirty="0" err="1"/>
              <a:t>тайинлаши</a:t>
            </a:r>
            <a:r>
              <a:rPr lang="ru-RU" dirty="0"/>
              <a:t> </a:t>
            </a:r>
            <a:r>
              <a:rPr lang="ru-RU" dirty="0" err="1"/>
              <a:t>мумкин</a:t>
            </a:r>
            <a:r>
              <a:rPr lang="ru-RU" dirty="0" smtClean="0"/>
              <a:t>.</a:t>
            </a:r>
          </a:p>
          <a:p>
            <a:pPr algn="just"/>
            <a:r>
              <a:rPr lang="uz-Cyrl-UZ" dirty="0" smtClean="0"/>
              <a:t>Бундан ташқари, масалан, экспетиза тайинласа-да суд, бироқ суднинг тегишли далилларни тақдим этиш ёки </a:t>
            </a:r>
            <a:r>
              <a:rPr lang="ru-RU" dirty="0" err="1" smtClean="0"/>
              <a:t>экспертларга</a:t>
            </a:r>
            <a:r>
              <a:rPr lang="ru-RU" dirty="0" smtClean="0"/>
              <a:t> </a:t>
            </a:r>
            <a:r>
              <a:rPr lang="ru-RU" dirty="0" err="1"/>
              <a:t>тўланиши</a:t>
            </a:r>
            <a:r>
              <a:rPr lang="ru-RU" dirty="0"/>
              <a:t> </a:t>
            </a:r>
            <a:r>
              <a:rPr lang="ru-RU" dirty="0" err="1"/>
              <a:t>лозим</a:t>
            </a:r>
            <a:r>
              <a:rPr lang="ru-RU" dirty="0"/>
              <a:t> </a:t>
            </a:r>
            <a:r>
              <a:rPr lang="ru-RU" dirty="0" err="1"/>
              <a:t>бўлган</a:t>
            </a:r>
            <a:r>
              <a:rPr lang="ru-RU" dirty="0"/>
              <a:t> сумма </a:t>
            </a:r>
            <a:r>
              <a:rPr lang="ru-RU" dirty="0" err="1"/>
              <a:t>тегишли</a:t>
            </a:r>
            <a:r>
              <a:rPr lang="ru-RU" dirty="0"/>
              <a:t> </a:t>
            </a:r>
            <a:r>
              <a:rPr lang="ru-RU" dirty="0" err="1"/>
              <a:t>илтимоснома</a:t>
            </a:r>
            <a:r>
              <a:rPr lang="ru-RU" dirty="0"/>
              <a:t> </a:t>
            </a:r>
            <a:r>
              <a:rPr lang="ru-RU" dirty="0" err="1"/>
              <a:t>билан</a:t>
            </a:r>
            <a:r>
              <a:rPr lang="ru-RU" dirty="0"/>
              <a:t> </a:t>
            </a:r>
            <a:r>
              <a:rPr lang="ru-RU" dirty="0" err="1"/>
              <a:t>мурожаат</a:t>
            </a:r>
            <a:r>
              <a:rPr lang="ru-RU" dirty="0"/>
              <a:t> </a:t>
            </a:r>
            <a:r>
              <a:rPr lang="ru-RU" dirty="0" err="1"/>
              <a:t>қилган</a:t>
            </a:r>
            <a:r>
              <a:rPr lang="ru-RU" dirty="0"/>
              <a:t> </a:t>
            </a:r>
            <a:r>
              <a:rPr lang="ru-RU" dirty="0" err="1"/>
              <a:t>ишда</a:t>
            </a:r>
            <a:r>
              <a:rPr lang="ru-RU" dirty="0"/>
              <a:t> </a:t>
            </a:r>
            <a:r>
              <a:rPr lang="ru-RU" dirty="0" err="1"/>
              <a:t>иштирок</a:t>
            </a:r>
            <a:r>
              <a:rPr lang="ru-RU" dirty="0"/>
              <a:t> </a:t>
            </a:r>
            <a:r>
              <a:rPr lang="ru-RU" dirty="0" err="1"/>
              <a:t>этувчи</a:t>
            </a:r>
            <a:r>
              <a:rPr lang="ru-RU" dirty="0"/>
              <a:t> </a:t>
            </a:r>
            <a:r>
              <a:rPr lang="ru-RU" dirty="0" err="1"/>
              <a:t>шахс</a:t>
            </a:r>
            <a:r>
              <a:rPr lang="ru-RU" dirty="0"/>
              <a:t> </a:t>
            </a:r>
            <a:r>
              <a:rPr lang="ru-RU" dirty="0" err="1"/>
              <a:t>томонидан</a:t>
            </a:r>
            <a:r>
              <a:rPr lang="ru-RU" dirty="0"/>
              <a:t> </a:t>
            </a:r>
            <a:r>
              <a:rPr lang="ru-RU" dirty="0" err="1"/>
              <a:t>суднинг</a:t>
            </a:r>
            <a:r>
              <a:rPr lang="ru-RU" dirty="0"/>
              <a:t> депозит </a:t>
            </a:r>
            <a:r>
              <a:rPr lang="ru-RU" dirty="0" err="1"/>
              <a:t>ҳисобварағига</a:t>
            </a:r>
            <a:r>
              <a:rPr lang="ru-RU" dirty="0"/>
              <a:t> </a:t>
            </a:r>
            <a:r>
              <a:rPr lang="ru-RU" dirty="0" err="1"/>
              <a:t>олдиндан</a:t>
            </a:r>
            <a:r>
              <a:rPr lang="ru-RU" dirty="0"/>
              <a:t> </a:t>
            </a:r>
            <a:r>
              <a:rPr lang="ru-RU" dirty="0" err="1" smtClean="0"/>
              <a:t>ўтказиш</a:t>
            </a:r>
            <a:r>
              <a:rPr lang="ru-RU" dirty="0" smtClean="0"/>
              <a:t> </a:t>
            </a:r>
            <a:r>
              <a:rPr lang="ru-RU" dirty="0" err="1" smtClean="0"/>
              <a:t>мажбуриятини</a:t>
            </a:r>
            <a:r>
              <a:rPr lang="ru-RU" dirty="0" smtClean="0"/>
              <a:t> </a:t>
            </a:r>
            <a:r>
              <a:rPr lang="ru-RU" dirty="0" err="1" smtClean="0"/>
              <a:t>бажармайди</a:t>
            </a:r>
            <a:r>
              <a:rPr lang="ru-RU" dirty="0" smtClean="0"/>
              <a:t>.</a:t>
            </a:r>
            <a:r>
              <a:rPr lang="ru-RU" dirty="0"/>
              <a:t> </a:t>
            </a:r>
            <a:endParaRPr lang="ru-RU" dirty="0" smtClean="0"/>
          </a:p>
          <a:p>
            <a:pPr algn="just"/>
            <a:endParaRPr lang="ru-RU" dirty="0"/>
          </a:p>
        </p:txBody>
      </p:sp>
      <p:pic>
        <p:nvPicPr>
          <p:cNvPr id="1028" name="Picture 4" descr="https://lex.uz/image/favicon.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0" y="-69850"/>
            <a:ext cx="152400" cy="15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314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just"/>
            <a:r>
              <a:rPr lang="ru-RU" altLang="ru-RU" sz="2400" b="1" dirty="0" err="1" smtClean="0">
                <a:solidFill>
                  <a:srgbClr val="000000"/>
                </a:solidFill>
                <a:cs typeface="Times New Roman" panose="02020603050405020304" pitchFamily="18" charset="0"/>
              </a:rPr>
              <a:t>Ишда</a:t>
            </a:r>
            <a:r>
              <a:rPr lang="ru-RU" altLang="ru-RU" sz="2400" b="1" dirty="0" smtClean="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иштирок</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этувчи</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шахслар</a:t>
            </a:r>
            <a:r>
              <a:rPr lang="ru-RU" altLang="ru-RU" sz="2400" b="1" dirty="0">
                <a:solidFill>
                  <a:srgbClr val="000000"/>
                </a:solidFill>
                <a:cs typeface="Times New Roman" panose="02020603050405020304" pitchFamily="18" charset="0"/>
              </a:rPr>
              <a:t> </a:t>
            </a:r>
            <a:r>
              <a:rPr lang="ru-RU" altLang="ru-RU" sz="2400" b="1" dirty="0" err="1" smtClean="0">
                <a:solidFill>
                  <a:srgbClr val="000000"/>
                </a:solidFill>
                <a:cs typeface="Times New Roman" panose="02020603050405020304" pitchFamily="18" charset="0"/>
              </a:rPr>
              <a:t>ИПКда</a:t>
            </a:r>
            <a:r>
              <a:rPr lang="ru-RU" altLang="ru-RU" sz="2400" b="1" dirty="0" smtClean="0">
                <a:solidFill>
                  <a:srgbClr val="000000"/>
                </a:solidFill>
                <a:cs typeface="Times New Roman" panose="02020603050405020304" pitchFamily="18" charset="0"/>
              </a:rPr>
              <a:t> </a:t>
            </a:r>
            <a:r>
              <a:rPr lang="ru-RU" altLang="ru-RU" sz="2400" b="1" dirty="0" err="1" smtClean="0">
                <a:solidFill>
                  <a:srgbClr val="000000"/>
                </a:solidFill>
                <a:cs typeface="Times New Roman" panose="02020603050405020304" pitchFamily="18" charset="0"/>
              </a:rPr>
              <a:t>назарда</a:t>
            </a:r>
            <a:r>
              <a:rPr lang="ru-RU" altLang="ru-RU" sz="2400" b="1" dirty="0" smtClean="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тутилган</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процессуал</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мажбуриятларга</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эга</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ва</a:t>
            </a:r>
            <a:r>
              <a:rPr lang="ru-RU" altLang="ru-RU" sz="2400" b="1" dirty="0">
                <a:solidFill>
                  <a:srgbClr val="000000"/>
                </a:solidFill>
                <a:cs typeface="Times New Roman" panose="02020603050405020304" pitchFamily="18" charset="0"/>
              </a:rPr>
              <a:t> улар </a:t>
            </a:r>
            <a:r>
              <a:rPr lang="ru-RU" altLang="ru-RU" sz="2400" b="1" dirty="0" err="1">
                <a:solidFill>
                  <a:srgbClr val="000000"/>
                </a:solidFill>
                <a:cs typeface="Times New Roman" panose="02020603050405020304" pitchFamily="18" charset="0"/>
              </a:rPr>
              <a:t>ўзларига</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тегишли</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барча</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процессуал</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ҳуқуқлардан</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инсофли</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равишда</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фойдаланиши</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керак</a:t>
            </a:r>
            <a:r>
              <a:rPr lang="ru-RU" altLang="ru-RU" sz="2400" b="1" dirty="0">
                <a:solidFill>
                  <a:srgbClr val="000000"/>
                </a:solidFill>
                <a:cs typeface="Times New Roman" panose="02020603050405020304" pitchFamily="18" charset="0"/>
              </a:rPr>
              <a:t>.</a:t>
            </a:r>
            <a:r>
              <a:rPr lang="ru-RU" altLang="ru-RU" sz="2400" b="1" dirty="0">
                <a:solidFill>
                  <a:schemeClr val="tx1"/>
                </a:solidFill>
              </a:rPr>
              <a:t/>
            </a:r>
            <a:br>
              <a:rPr lang="ru-RU" altLang="ru-RU" sz="2400" b="1" dirty="0">
                <a:solidFill>
                  <a:schemeClr val="tx1"/>
                </a:solidFill>
              </a:rPr>
            </a:br>
            <a:endParaRPr lang="ru-RU" sz="2400" b="1" dirty="0"/>
          </a:p>
        </p:txBody>
      </p:sp>
      <p:sp>
        <p:nvSpPr>
          <p:cNvPr id="3" name="Объект 2"/>
          <p:cNvSpPr>
            <a:spLocks noGrp="1"/>
          </p:cNvSpPr>
          <p:nvPr>
            <p:ph idx="1"/>
          </p:nvPr>
        </p:nvSpPr>
        <p:spPr/>
        <p:txBody>
          <a:bodyPr>
            <a:normAutofit/>
          </a:bodyPr>
          <a:lstStyle/>
          <a:p>
            <a:pPr algn="just"/>
            <a:r>
              <a:rPr lang="uz-Cyrl-UZ" dirty="0"/>
              <a:t>2- чет давлат ҳуқуқини қўллашда </a:t>
            </a:r>
            <a:r>
              <a:rPr lang="uz-Cyrl-UZ" dirty="0" smtClean="0"/>
              <a:t>ишда </a:t>
            </a:r>
            <a:r>
              <a:rPr lang="uz-Cyrl-UZ" dirty="0"/>
              <a:t>иштирок этувчи шахслар талабларига ёки эътирозларига асос қилиб келтираётган чет давлат ҳуқуқи нормалари мазмунини тасдиқловчи ҳужжатларни тақдим этиши ва ушбу нормаларнинг мазмунини аниқлашда иқтисодий судга бошқача тарзда кўмаклашиши мумкин</a:t>
            </a:r>
            <a:r>
              <a:rPr lang="uz-Cyrl-UZ" dirty="0" smtClean="0"/>
              <a:t>. Бироқ суд ҳамма чораларни кўрса-ю, лекин натижа бермаса. </a:t>
            </a:r>
          </a:p>
          <a:p>
            <a:pPr algn="just"/>
            <a:r>
              <a:rPr lang="uz-Cyrl-UZ" dirty="0" smtClean="0"/>
              <a:t>Эндиликда ишнинг натижаси унинг фойдасига чиқмаган томон ўзи қилмаган ҳаракатсизилиги учун судни айбдор деб кўрсата о</a:t>
            </a:r>
          </a:p>
        </p:txBody>
      </p:sp>
      <p:pic>
        <p:nvPicPr>
          <p:cNvPr id="1028" name="Picture 4" descr="https://lex.uz/image/favicon.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0" y="-69850"/>
            <a:ext cx="152400" cy="15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6299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just"/>
            <a:r>
              <a:rPr lang="ru-RU" altLang="ru-RU" sz="2400" b="1" dirty="0" err="1" smtClean="0">
                <a:solidFill>
                  <a:srgbClr val="000000"/>
                </a:solidFill>
                <a:cs typeface="Times New Roman" panose="02020603050405020304" pitchFamily="18" charset="0"/>
              </a:rPr>
              <a:t>Ишда</a:t>
            </a:r>
            <a:r>
              <a:rPr lang="ru-RU" altLang="ru-RU" sz="2400" b="1" dirty="0" smtClean="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иштирок</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этувчи</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шахслар</a:t>
            </a:r>
            <a:r>
              <a:rPr lang="ru-RU" altLang="ru-RU" sz="2400" b="1" dirty="0">
                <a:solidFill>
                  <a:srgbClr val="000000"/>
                </a:solidFill>
                <a:cs typeface="Times New Roman" panose="02020603050405020304" pitchFamily="18" charset="0"/>
              </a:rPr>
              <a:t> </a:t>
            </a:r>
            <a:r>
              <a:rPr lang="ru-RU" altLang="ru-RU" sz="2400" b="1" dirty="0" err="1" smtClean="0">
                <a:solidFill>
                  <a:srgbClr val="000000"/>
                </a:solidFill>
                <a:cs typeface="Times New Roman" panose="02020603050405020304" pitchFamily="18" charset="0"/>
              </a:rPr>
              <a:t>ИПКда</a:t>
            </a:r>
            <a:r>
              <a:rPr lang="ru-RU" altLang="ru-RU" sz="2400" b="1" dirty="0" smtClean="0">
                <a:solidFill>
                  <a:srgbClr val="000000"/>
                </a:solidFill>
                <a:cs typeface="Times New Roman" panose="02020603050405020304" pitchFamily="18" charset="0"/>
              </a:rPr>
              <a:t> </a:t>
            </a:r>
            <a:r>
              <a:rPr lang="ru-RU" altLang="ru-RU" sz="2400" b="1" dirty="0" err="1" smtClean="0">
                <a:solidFill>
                  <a:srgbClr val="000000"/>
                </a:solidFill>
                <a:cs typeface="Times New Roman" panose="02020603050405020304" pitchFamily="18" charset="0"/>
              </a:rPr>
              <a:t>назарда</a:t>
            </a:r>
            <a:r>
              <a:rPr lang="ru-RU" altLang="ru-RU" sz="2400" b="1" dirty="0" smtClean="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тутилган</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процессуал</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мажбуриятларга</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эга</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ва</a:t>
            </a:r>
            <a:r>
              <a:rPr lang="ru-RU" altLang="ru-RU" sz="2400" b="1" dirty="0">
                <a:solidFill>
                  <a:srgbClr val="000000"/>
                </a:solidFill>
                <a:cs typeface="Times New Roman" panose="02020603050405020304" pitchFamily="18" charset="0"/>
              </a:rPr>
              <a:t> улар </a:t>
            </a:r>
            <a:r>
              <a:rPr lang="ru-RU" altLang="ru-RU" sz="2400" b="1" dirty="0" err="1">
                <a:solidFill>
                  <a:srgbClr val="000000"/>
                </a:solidFill>
                <a:cs typeface="Times New Roman" panose="02020603050405020304" pitchFamily="18" charset="0"/>
              </a:rPr>
              <a:t>ўзларига</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тегишли</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барча</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процессуал</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ҳуқуқлардан</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инсофли</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равишда</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фойдаланиши</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керак</a:t>
            </a:r>
            <a:r>
              <a:rPr lang="ru-RU" altLang="ru-RU" sz="2400" b="1" dirty="0">
                <a:solidFill>
                  <a:srgbClr val="000000"/>
                </a:solidFill>
                <a:cs typeface="Times New Roman" panose="02020603050405020304" pitchFamily="18" charset="0"/>
              </a:rPr>
              <a:t>.</a:t>
            </a:r>
            <a:r>
              <a:rPr lang="ru-RU" altLang="ru-RU" sz="2400" b="1" dirty="0">
                <a:solidFill>
                  <a:schemeClr val="tx1"/>
                </a:solidFill>
              </a:rPr>
              <a:t/>
            </a:r>
            <a:br>
              <a:rPr lang="ru-RU" altLang="ru-RU" sz="2400" b="1" dirty="0">
                <a:solidFill>
                  <a:schemeClr val="tx1"/>
                </a:solidFill>
              </a:rPr>
            </a:br>
            <a:endParaRPr lang="ru-RU" sz="2400" b="1" dirty="0"/>
          </a:p>
        </p:txBody>
      </p:sp>
      <p:sp>
        <p:nvSpPr>
          <p:cNvPr id="3" name="Объект 2"/>
          <p:cNvSpPr>
            <a:spLocks noGrp="1"/>
          </p:cNvSpPr>
          <p:nvPr>
            <p:ph idx="1"/>
          </p:nvPr>
        </p:nvSpPr>
        <p:spPr/>
        <p:txBody>
          <a:bodyPr>
            <a:normAutofit/>
          </a:bodyPr>
          <a:lstStyle/>
          <a:p>
            <a:pPr algn="just"/>
            <a:r>
              <a:rPr lang="uz-Cyrl-UZ" b="1" dirty="0" smtClean="0"/>
              <a:t>Эстоппелль докторинасининг қўлланилиши.</a:t>
            </a:r>
          </a:p>
          <a:p>
            <a:pPr algn="just"/>
            <a:r>
              <a:rPr lang="uz-Cyrl-UZ" dirty="0" smtClean="0"/>
              <a:t>Келишув битимининг тасдиқланиши, тарафларнинг унинг шартларини бажаришини талаб этади, пенядан воз кечган бўлиши мумкин даъвогар</a:t>
            </a:r>
          </a:p>
          <a:p>
            <a:pPr algn="just"/>
            <a:r>
              <a:rPr lang="ru-RU" dirty="0" smtClean="0"/>
              <a:t>Суд </a:t>
            </a:r>
            <a:r>
              <a:rPr lang="ru-RU" dirty="0" err="1" smtClean="0"/>
              <a:t>мажлисини</a:t>
            </a:r>
            <a:r>
              <a:rPr lang="ru-RU" dirty="0" smtClean="0"/>
              <a:t> </a:t>
            </a:r>
            <a:r>
              <a:rPr lang="ru-RU" dirty="0" err="1" smtClean="0"/>
              <a:t>қолдириш</a:t>
            </a:r>
            <a:r>
              <a:rPr lang="ru-RU" dirty="0" smtClean="0"/>
              <a:t> </a:t>
            </a:r>
            <a:r>
              <a:rPr lang="ru-RU" dirty="0" err="1" smtClean="0"/>
              <a:t>тўғрисида</a:t>
            </a:r>
            <a:r>
              <a:rPr lang="ru-RU" dirty="0" smtClean="0"/>
              <a:t> </a:t>
            </a:r>
            <a:r>
              <a:rPr lang="ru-RU" dirty="0" err="1" smtClean="0"/>
              <a:t>бир</a:t>
            </a:r>
            <a:r>
              <a:rPr lang="ru-RU" dirty="0" smtClean="0"/>
              <a:t> </a:t>
            </a:r>
            <a:r>
              <a:rPr lang="ru-RU" dirty="0" err="1" smtClean="0"/>
              <a:t>неча</a:t>
            </a:r>
            <a:r>
              <a:rPr lang="ru-RU" dirty="0" smtClean="0"/>
              <a:t> </a:t>
            </a:r>
            <a:r>
              <a:rPr lang="ru-RU" dirty="0" err="1" smtClean="0"/>
              <a:t>маротаба</a:t>
            </a:r>
            <a:r>
              <a:rPr lang="ru-RU" dirty="0" smtClean="0"/>
              <a:t> </a:t>
            </a:r>
            <a:r>
              <a:rPr lang="ru-RU" dirty="0" err="1" smtClean="0"/>
              <a:t>илтимоснома</a:t>
            </a:r>
            <a:r>
              <a:rPr lang="ru-RU" dirty="0" smtClean="0"/>
              <a:t> </a:t>
            </a:r>
            <a:r>
              <a:rPr lang="ru-RU" dirty="0" err="1" smtClean="0"/>
              <a:t>киритиши</a:t>
            </a:r>
            <a:r>
              <a:rPr lang="ru-RU" dirty="0" smtClean="0"/>
              <a:t>, </a:t>
            </a:r>
            <a:r>
              <a:rPr lang="ru-RU" dirty="0" err="1" smtClean="0"/>
              <a:t>асоссиз</a:t>
            </a:r>
            <a:r>
              <a:rPr lang="ru-RU" dirty="0" smtClean="0"/>
              <a:t> </a:t>
            </a:r>
            <a:r>
              <a:rPr lang="ru-RU" dirty="0" err="1" smtClean="0"/>
              <a:t>равишда</a:t>
            </a:r>
            <a:r>
              <a:rPr lang="ru-RU" dirty="0" smtClean="0"/>
              <a:t> </a:t>
            </a:r>
            <a:r>
              <a:rPr lang="ru-RU" dirty="0" err="1" smtClean="0"/>
              <a:t>иш</a:t>
            </a:r>
            <a:r>
              <a:rPr lang="ru-RU" dirty="0" smtClean="0"/>
              <a:t> </a:t>
            </a:r>
            <a:r>
              <a:rPr lang="ru-RU" dirty="0" err="1" smtClean="0"/>
              <a:t>юритишни</a:t>
            </a:r>
            <a:r>
              <a:rPr lang="ru-RU" dirty="0" smtClean="0"/>
              <a:t> </a:t>
            </a:r>
            <a:r>
              <a:rPr lang="ru-RU" dirty="0" err="1" smtClean="0"/>
              <a:t>тўхтатиб</a:t>
            </a:r>
            <a:r>
              <a:rPr lang="ru-RU" dirty="0" smtClean="0"/>
              <a:t> </a:t>
            </a:r>
            <a:r>
              <a:rPr lang="ru-RU" dirty="0" err="1" smtClean="0"/>
              <a:t>туриш</a:t>
            </a:r>
            <a:r>
              <a:rPr lang="ru-RU" dirty="0"/>
              <a:t> </a:t>
            </a:r>
            <a:r>
              <a:rPr lang="ru-RU" dirty="0" err="1" smtClean="0"/>
              <a:t>тўғрисида</a:t>
            </a:r>
            <a:r>
              <a:rPr lang="ru-RU" dirty="0" smtClean="0"/>
              <a:t> </a:t>
            </a:r>
            <a:r>
              <a:rPr lang="ru-RU" dirty="0" err="1" smtClean="0"/>
              <a:t>илтимосномаларни</a:t>
            </a:r>
            <a:r>
              <a:rPr lang="ru-RU" dirty="0" smtClean="0"/>
              <a:t> </a:t>
            </a:r>
            <a:r>
              <a:rPr lang="ru-RU" dirty="0" err="1" smtClean="0"/>
              <a:t>тақдим</a:t>
            </a:r>
            <a:r>
              <a:rPr lang="ru-RU" dirty="0" smtClean="0"/>
              <a:t> </a:t>
            </a:r>
            <a:r>
              <a:rPr lang="ru-RU" dirty="0" err="1" smtClean="0"/>
              <a:t>этилиши</a:t>
            </a:r>
            <a:r>
              <a:rPr lang="ru-RU" dirty="0" smtClean="0"/>
              <a:t>, суд </a:t>
            </a:r>
            <a:r>
              <a:rPr lang="ru-RU" dirty="0" err="1" smtClean="0"/>
              <a:t>томонидан</a:t>
            </a:r>
            <a:r>
              <a:rPr lang="ru-RU" dirty="0" smtClean="0"/>
              <a:t> </a:t>
            </a:r>
            <a:r>
              <a:rPr lang="ru-RU" dirty="0" err="1" smtClean="0"/>
              <a:t>ўз</a:t>
            </a:r>
            <a:r>
              <a:rPr lang="ru-RU" dirty="0" smtClean="0"/>
              <a:t> </a:t>
            </a:r>
            <a:r>
              <a:rPr lang="ru-RU" dirty="0" err="1" smtClean="0"/>
              <a:t>ҳуқуқларида</a:t>
            </a:r>
            <a:r>
              <a:rPr lang="ru-RU" dirty="0" smtClean="0"/>
              <a:t> </a:t>
            </a:r>
            <a:r>
              <a:rPr lang="ru-RU" dirty="0" err="1" smtClean="0"/>
              <a:t>инсофсиз</a:t>
            </a:r>
            <a:r>
              <a:rPr lang="ru-RU" dirty="0" smtClean="0"/>
              <a:t> </a:t>
            </a:r>
            <a:r>
              <a:rPr lang="ru-RU" dirty="0" err="1" smtClean="0"/>
              <a:t>тарзда</a:t>
            </a:r>
            <a:r>
              <a:rPr lang="ru-RU" dirty="0" smtClean="0"/>
              <a:t> </a:t>
            </a:r>
            <a:r>
              <a:rPr lang="ru-RU" dirty="0" err="1" smtClean="0"/>
              <a:t>фойдаланиш</a:t>
            </a:r>
            <a:r>
              <a:rPr lang="ru-RU" dirty="0" smtClean="0"/>
              <a:t> </a:t>
            </a:r>
            <a:r>
              <a:rPr lang="ru-RU" dirty="0" err="1" smtClean="0"/>
              <a:t>деб</a:t>
            </a:r>
            <a:r>
              <a:rPr lang="ru-RU" dirty="0" smtClean="0"/>
              <a:t> </a:t>
            </a:r>
            <a:r>
              <a:rPr lang="ru-RU" dirty="0" err="1" smtClean="0"/>
              <a:t>баҳоланаши</a:t>
            </a:r>
            <a:r>
              <a:rPr lang="ru-RU" dirty="0" smtClean="0"/>
              <a:t> </a:t>
            </a:r>
            <a:r>
              <a:rPr lang="ru-RU" dirty="0" err="1" smtClean="0"/>
              <a:t>мумкин</a:t>
            </a:r>
            <a:r>
              <a:rPr lang="ru-RU" dirty="0" smtClean="0"/>
              <a:t>. </a:t>
            </a:r>
            <a:endParaRPr lang="uz-Cyrl-UZ" dirty="0" smtClean="0"/>
          </a:p>
        </p:txBody>
      </p:sp>
      <p:pic>
        <p:nvPicPr>
          <p:cNvPr id="1028" name="Picture 4" descr="https://lex.uz/image/favicon.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0" y="-69850"/>
            <a:ext cx="152400" cy="15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78811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just"/>
            <a:r>
              <a:rPr lang="ru-RU" altLang="ru-RU" sz="2400" b="1" dirty="0" err="1" smtClean="0">
                <a:solidFill>
                  <a:srgbClr val="000000"/>
                </a:solidFill>
                <a:cs typeface="Times New Roman" panose="02020603050405020304" pitchFamily="18" charset="0"/>
              </a:rPr>
              <a:t>Ишда</a:t>
            </a:r>
            <a:r>
              <a:rPr lang="ru-RU" altLang="ru-RU" sz="2400" b="1" dirty="0" smtClean="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иштирок</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этувчи</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шахслар</a:t>
            </a:r>
            <a:r>
              <a:rPr lang="ru-RU" altLang="ru-RU" sz="2400" b="1" dirty="0">
                <a:solidFill>
                  <a:srgbClr val="000000"/>
                </a:solidFill>
                <a:cs typeface="Times New Roman" panose="02020603050405020304" pitchFamily="18" charset="0"/>
              </a:rPr>
              <a:t> </a:t>
            </a:r>
            <a:r>
              <a:rPr lang="ru-RU" altLang="ru-RU" sz="2400" b="1" dirty="0" err="1" smtClean="0">
                <a:solidFill>
                  <a:srgbClr val="000000"/>
                </a:solidFill>
                <a:cs typeface="Times New Roman" panose="02020603050405020304" pitchFamily="18" charset="0"/>
              </a:rPr>
              <a:t>ИПКда</a:t>
            </a:r>
            <a:r>
              <a:rPr lang="ru-RU" altLang="ru-RU" sz="2400" b="1" dirty="0" smtClean="0">
                <a:solidFill>
                  <a:srgbClr val="000000"/>
                </a:solidFill>
                <a:cs typeface="Times New Roman" panose="02020603050405020304" pitchFamily="18" charset="0"/>
              </a:rPr>
              <a:t> </a:t>
            </a:r>
            <a:r>
              <a:rPr lang="ru-RU" altLang="ru-RU" sz="2400" b="1" dirty="0" err="1" smtClean="0">
                <a:solidFill>
                  <a:srgbClr val="000000"/>
                </a:solidFill>
                <a:cs typeface="Times New Roman" panose="02020603050405020304" pitchFamily="18" charset="0"/>
              </a:rPr>
              <a:t>назарда</a:t>
            </a:r>
            <a:r>
              <a:rPr lang="ru-RU" altLang="ru-RU" sz="2400" b="1" dirty="0" smtClean="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тутилган</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процессуал</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мажбуриятларга</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эга</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ва</a:t>
            </a:r>
            <a:r>
              <a:rPr lang="ru-RU" altLang="ru-RU" sz="2400" b="1" dirty="0">
                <a:solidFill>
                  <a:srgbClr val="000000"/>
                </a:solidFill>
                <a:cs typeface="Times New Roman" panose="02020603050405020304" pitchFamily="18" charset="0"/>
              </a:rPr>
              <a:t> улар </a:t>
            </a:r>
            <a:r>
              <a:rPr lang="ru-RU" altLang="ru-RU" sz="2400" b="1" dirty="0" err="1">
                <a:solidFill>
                  <a:srgbClr val="000000"/>
                </a:solidFill>
                <a:cs typeface="Times New Roman" panose="02020603050405020304" pitchFamily="18" charset="0"/>
              </a:rPr>
              <a:t>ўзларига</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тегишли</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барча</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процессуал</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ҳуқуқлардан</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инсофли</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равишда</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фойдаланиши</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керак</a:t>
            </a:r>
            <a:r>
              <a:rPr lang="ru-RU" altLang="ru-RU" sz="2400" b="1" dirty="0">
                <a:solidFill>
                  <a:srgbClr val="000000"/>
                </a:solidFill>
                <a:cs typeface="Times New Roman" panose="02020603050405020304" pitchFamily="18" charset="0"/>
              </a:rPr>
              <a:t>.</a:t>
            </a:r>
            <a:r>
              <a:rPr lang="ru-RU" altLang="ru-RU" sz="2400" b="1" dirty="0">
                <a:solidFill>
                  <a:schemeClr val="tx1"/>
                </a:solidFill>
              </a:rPr>
              <a:t/>
            </a:r>
            <a:br>
              <a:rPr lang="ru-RU" altLang="ru-RU" sz="2400" b="1" dirty="0">
                <a:solidFill>
                  <a:schemeClr val="tx1"/>
                </a:solidFill>
              </a:rPr>
            </a:br>
            <a:endParaRPr lang="ru-RU" sz="2400" b="1" dirty="0"/>
          </a:p>
        </p:txBody>
      </p:sp>
      <p:sp>
        <p:nvSpPr>
          <p:cNvPr id="3" name="Объект 2"/>
          <p:cNvSpPr>
            <a:spLocks noGrp="1"/>
          </p:cNvSpPr>
          <p:nvPr>
            <p:ph idx="1"/>
          </p:nvPr>
        </p:nvSpPr>
        <p:spPr/>
        <p:txBody>
          <a:bodyPr>
            <a:normAutofit/>
          </a:bodyPr>
          <a:lstStyle/>
          <a:p>
            <a:pPr algn="just"/>
            <a:r>
              <a:rPr lang="uz-Cyrl-UZ" dirty="0" smtClean="0"/>
              <a:t>Яна бир ҳолат, </a:t>
            </a:r>
          </a:p>
          <a:p>
            <a:pPr algn="just"/>
            <a:r>
              <a:rPr lang="uz-Cyrl-UZ" dirty="0" smtClean="0"/>
              <a:t>100-модда</a:t>
            </a:r>
            <a:r>
              <a:rPr lang="uz-Cyrl-UZ" dirty="0"/>
              <a:t>. Даъвони таъминлаш туфайли жавобгарга етказилган зарарнинг ўрнини қоплаш</a:t>
            </a:r>
          </a:p>
          <a:p>
            <a:pPr algn="just"/>
            <a:r>
              <a:rPr lang="uz-Cyrl-UZ" dirty="0"/>
              <a:t>Даъвони рад этиш тўғрисидаги ҳал қилув қарори қонуний кучга кирганидан кейин жавобгар даъвогардан даъвони таъминлаш туфайли ўзига етказилган зарарнинг ўрнини қоплашни ўша судда даъво тақдим этиш йўли билан талаб қилишга ҳақли</a:t>
            </a:r>
            <a:r>
              <a:rPr lang="uz-Cyrl-UZ" dirty="0" smtClean="0"/>
              <a:t>.</a:t>
            </a:r>
          </a:p>
          <a:p>
            <a:pPr algn="just"/>
            <a:r>
              <a:rPr lang="uz-Cyrl-UZ" dirty="0"/>
              <a:t>Мазкур ҳолатда жавобгарнинг зарар ундириш </a:t>
            </a:r>
            <a:r>
              <a:rPr lang="uz-Cyrl-UZ" dirty="0" smtClean="0"/>
              <a:t>ҳуқуқи ФКнинг 985-моддаси талабларидан келиб чиқиб, Ғайриқонуний </a:t>
            </a:r>
            <a:r>
              <a:rPr lang="uz-Cyrl-UZ" dirty="0"/>
              <a:t>ҳаракат (ҳаракатсизлик) туфайли фуқаронинг шахсига ёки мол-мулкига етказилган зарар, шунингдек юридик шахсга етказилган зарар, шу жумладан бой берилган фойда зарарни етказган шахс томонидан тўлиқ ҳажмда қопланиши лозим.</a:t>
            </a:r>
          </a:p>
          <a:p>
            <a:pPr algn="just"/>
            <a:endParaRPr lang="uz-Cyrl-UZ" dirty="0" smtClean="0"/>
          </a:p>
        </p:txBody>
      </p:sp>
      <p:pic>
        <p:nvPicPr>
          <p:cNvPr id="1028" name="Picture 4" descr="https://lex.uz/image/favicon.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0" y="-69850"/>
            <a:ext cx="152400" cy="15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20382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just"/>
            <a:r>
              <a:rPr lang="ru-RU" altLang="ru-RU" sz="2400" b="1" dirty="0" err="1" smtClean="0">
                <a:solidFill>
                  <a:srgbClr val="000000"/>
                </a:solidFill>
                <a:cs typeface="Times New Roman" panose="02020603050405020304" pitchFamily="18" charset="0"/>
              </a:rPr>
              <a:t>Ишда</a:t>
            </a:r>
            <a:r>
              <a:rPr lang="ru-RU" altLang="ru-RU" sz="2400" b="1" dirty="0" smtClean="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иштирок</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этувчи</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шахслар</a:t>
            </a:r>
            <a:r>
              <a:rPr lang="ru-RU" altLang="ru-RU" sz="2400" b="1" dirty="0">
                <a:solidFill>
                  <a:srgbClr val="000000"/>
                </a:solidFill>
                <a:cs typeface="Times New Roman" panose="02020603050405020304" pitchFamily="18" charset="0"/>
              </a:rPr>
              <a:t> </a:t>
            </a:r>
            <a:r>
              <a:rPr lang="ru-RU" altLang="ru-RU" sz="2400" b="1" dirty="0" err="1" smtClean="0">
                <a:solidFill>
                  <a:srgbClr val="000000"/>
                </a:solidFill>
                <a:cs typeface="Times New Roman" panose="02020603050405020304" pitchFamily="18" charset="0"/>
              </a:rPr>
              <a:t>ИПКда</a:t>
            </a:r>
            <a:r>
              <a:rPr lang="ru-RU" altLang="ru-RU" sz="2400" b="1" dirty="0" smtClean="0">
                <a:solidFill>
                  <a:srgbClr val="000000"/>
                </a:solidFill>
                <a:cs typeface="Times New Roman" panose="02020603050405020304" pitchFamily="18" charset="0"/>
              </a:rPr>
              <a:t> </a:t>
            </a:r>
            <a:r>
              <a:rPr lang="ru-RU" altLang="ru-RU" sz="2400" b="1" dirty="0" err="1" smtClean="0">
                <a:solidFill>
                  <a:srgbClr val="000000"/>
                </a:solidFill>
                <a:cs typeface="Times New Roman" panose="02020603050405020304" pitchFamily="18" charset="0"/>
              </a:rPr>
              <a:t>назарда</a:t>
            </a:r>
            <a:r>
              <a:rPr lang="ru-RU" altLang="ru-RU" sz="2400" b="1" dirty="0" smtClean="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тутилган</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процессуал</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мажбуриятларга</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эга</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ва</a:t>
            </a:r>
            <a:r>
              <a:rPr lang="ru-RU" altLang="ru-RU" sz="2400" b="1" dirty="0">
                <a:solidFill>
                  <a:srgbClr val="000000"/>
                </a:solidFill>
                <a:cs typeface="Times New Roman" panose="02020603050405020304" pitchFamily="18" charset="0"/>
              </a:rPr>
              <a:t> улар </a:t>
            </a:r>
            <a:r>
              <a:rPr lang="ru-RU" altLang="ru-RU" sz="2400" b="1" dirty="0" err="1">
                <a:solidFill>
                  <a:srgbClr val="000000"/>
                </a:solidFill>
                <a:cs typeface="Times New Roman" panose="02020603050405020304" pitchFamily="18" charset="0"/>
              </a:rPr>
              <a:t>ўзларига</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тегишли</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барча</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процессуал</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ҳуқуқлардан</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инсофли</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равишда</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фойдаланиши</a:t>
            </a:r>
            <a:r>
              <a:rPr lang="ru-RU" altLang="ru-RU" sz="2400" b="1" dirty="0">
                <a:solidFill>
                  <a:srgbClr val="000000"/>
                </a:solidFill>
                <a:cs typeface="Times New Roman" panose="02020603050405020304" pitchFamily="18" charset="0"/>
              </a:rPr>
              <a:t> </a:t>
            </a:r>
            <a:r>
              <a:rPr lang="ru-RU" altLang="ru-RU" sz="2400" b="1" dirty="0" err="1">
                <a:solidFill>
                  <a:srgbClr val="000000"/>
                </a:solidFill>
                <a:cs typeface="Times New Roman" panose="02020603050405020304" pitchFamily="18" charset="0"/>
              </a:rPr>
              <a:t>керак</a:t>
            </a:r>
            <a:r>
              <a:rPr lang="ru-RU" altLang="ru-RU" sz="2400" b="1" dirty="0">
                <a:solidFill>
                  <a:srgbClr val="000000"/>
                </a:solidFill>
                <a:cs typeface="Times New Roman" panose="02020603050405020304" pitchFamily="18" charset="0"/>
              </a:rPr>
              <a:t>.</a:t>
            </a:r>
            <a:r>
              <a:rPr lang="ru-RU" altLang="ru-RU" sz="2400" b="1" dirty="0">
                <a:solidFill>
                  <a:schemeClr val="tx1"/>
                </a:solidFill>
              </a:rPr>
              <a:t/>
            </a:r>
            <a:br>
              <a:rPr lang="ru-RU" altLang="ru-RU" sz="2400" b="1" dirty="0">
                <a:solidFill>
                  <a:schemeClr val="tx1"/>
                </a:solidFill>
              </a:rPr>
            </a:br>
            <a:endParaRPr lang="ru-RU" sz="2400" b="1" dirty="0"/>
          </a:p>
        </p:txBody>
      </p:sp>
      <p:sp>
        <p:nvSpPr>
          <p:cNvPr id="3" name="Объект 2"/>
          <p:cNvSpPr>
            <a:spLocks noGrp="1"/>
          </p:cNvSpPr>
          <p:nvPr>
            <p:ph idx="1"/>
          </p:nvPr>
        </p:nvSpPr>
        <p:spPr/>
        <p:txBody>
          <a:bodyPr>
            <a:normAutofit/>
          </a:bodyPr>
          <a:lstStyle/>
          <a:p>
            <a:pPr algn="just"/>
            <a:r>
              <a:rPr lang="uz-Cyrl-UZ" dirty="0" smtClean="0"/>
              <a:t>Яна бир ҳолат, </a:t>
            </a:r>
          </a:p>
          <a:p>
            <a:pPr algn="just"/>
            <a:r>
              <a:rPr lang="uz-Cyrl-UZ" dirty="0" smtClean="0"/>
              <a:t>Апелляция тартибида шикоят қилиш муддатининг ўтказиб юборилиши ёки атайлаб ижро варақасини бериш муддатини узайтириш учун шикоят бериш. </a:t>
            </a:r>
          </a:p>
          <a:p>
            <a:pPr algn="just"/>
            <a:r>
              <a:rPr lang="uz-Cyrl-UZ" dirty="0" smtClean="0"/>
              <a:t>ИПКнинг 128-моддасига кўра, суд </a:t>
            </a:r>
            <a:r>
              <a:rPr lang="uz-Cyrl-UZ" dirty="0"/>
              <a:t>томонидан юридик шахснинг судга маълум бўлган охирги жойлашган ери (почта манзили), фуқаронинг яшаш жойи бўйича юборилган ажримнинг кўчирма нусхаси олувчи кўрсатилган манзилда йўқлиги сабабли топширилмаган ва бу ҳақда алоқа муассасаси судни хабардор қилган бўлса </a:t>
            </a:r>
            <a:r>
              <a:rPr lang="uz-Cyrl-UZ" dirty="0" smtClean="0"/>
              <a:t>иқтисодий </a:t>
            </a:r>
            <a:r>
              <a:rPr lang="uz-Cyrl-UZ" dirty="0"/>
              <a:t>суд ишларини юритиш иштирокчиси қуйидаги ҳолларда ҳам суд томонидан тегишли тарзда хабардор қилинган деб </a:t>
            </a:r>
            <a:r>
              <a:rPr lang="uz-Cyrl-UZ" dirty="0" smtClean="0"/>
              <a:t>ҳисобланади.</a:t>
            </a:r>
          </a:p>
          <a:p>
            <a:pPr algn="just"/>
            <a:r>
              <a:rPr lang="uz-Cyrl-UZ" dirty="0" smtClean="0"/>
              <a:t>Шикоятда ҳал қилув қраорини олмаганлиги асосини келтириши мумкин.</a:t>
            </a:r>
          </a:p>
        </p:txBody>
      </p:sp>
      <p:pic>
        <p:nvPicPr>
          <p:cNvPr id="1028" name="Picture 4" descr="https://lex.uz/image/favicon.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0" y="-69850"/>
            <a:ext cx="152400" cy="15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4070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562751"/>
          </a:xfrm>
        </p:spPr>
        <p:txBody>
          <a:bodyPr>
            <a:normAutofit/>
          </a:bodyPr>
          <a:lstStyle/>
          <a:p>
            <a:pPr algn="ctr"/>
            <a:r>
              <a:rPr lang="uz-Cyrl-UZ" sz="2400" dirty="0" smtClean="0"/>
              <a:t>Тарафлар</a:t>
            </a:r>
            <a:endParaRPr lang="ru-RU" sz="2400" dirty="0"/>
          </a:p>
        </p:txBody>
      </p:sp>
      <p:sp>
        <p:nvSpPr>
          <p:cNvPr id="3" name="Объект 2"/>
          <p:cNvSpPr>
            <a:spLocks noGrp="1"/>
          </p:cNvSpPr>
          <p:nvPr>
            <p:ph idx="1"/>
          </p:nvPr>
        </p:nvSpPr>
        <p:spPr>
          <a:xfrm>
            <a:off x="921327" y="1205345"/>
            <a:ext cx="10706100" cy="5018810"/>
          </a:xfrm>
        </p:spPr>
        <p:txBody>
          <a:bodyPr>
            <a:noAutofit/>
          </a:bodyPr>
          <a:lstStyle/>
          <a:p>
            <a:pPr algn="just"/>
            <a:r>
              <a:rPr lang="uz-Cyrl-UZ" dirty="0" smtClean="0"/>
              <a:t>Иқтисодий процессда тарафларнинг номланиши уларнинг ҳуқуқий ҳолати, ҳуқуқ ва мажбуриятлари, иқтисодий ишлар тарафларидан келиб чиқиб фарқланади. Масалан, ҳакамлик судининг ҳал қилув қарорини бекор қилиш, банкротлик тўғрисидаги ишларда улар турлича номланади. Банкротлик тўғрисидаги ишларда иқтисодий процессда кредитор ва қарздор тарзида жалб қилинган тараф қатнашади ва тараф сифатида аризачи процесс ташаббускори бўлади. Буйруқ тарзида кўриладиган иқтисодий ишларда эса ундирувчи (кредитор) ва қарздор иштирок этади.</a:t>
            </a:r>
            <a:endParaRPr lang="ru-RU" dirty="0" smtClean="0"/>
          </a:p>
          <a:p>
            <a:pPr algn="just"/>
            <a:r>
              <a:rPr lang="ru-RU" dirty="0" err="1" smtClean="0"/>
              <a:t>Даъвогар</a:t>
            </a:r>
            <a:r>
              <a:rPr lang="ru-RU" dirty="0" smtClean="0"/>
              <a:t> </a:t>
            </a:r>
            <a:r>
              <a:rPr lang="ru-RU" dirty="0"/>
              <a:t>(</a:t>
            </a:r>
            <a:r>
              <a:rPr lang="ru-RU" dirty="0" err="1"/>
              <a:t>аризачи</a:t>
            </a:r>
            <a:r>
              <a:rPr lang="ru-RU" dirty="0"/>
              <a:t>) </a:t>
            </a:r>
            <a:r>
              <a:rPr lang="ru-RU" dirty="0" err="1"/>
              <a:t>ва</a:t>
            </a:r>
            <a:r>
              <a:rPr lang="ru-RU" dirty="0"/>
              <a:t> </a:t>
            </a:r>
            <a:r>
              <a:rPr lang="ru-RU" dirty="0" err="1"/>
              <a:t>жавобгар</a:t>
            </a:r>
            <a:r>
              <a:rPr lang="ru-RU" dirty="0"/>
              <a:t> </a:t>
            </a:r>
            <a:r>
              <a:rPr lang="ru-RU" dirty="0" err="1"/>
              <a:t>иқтисодий</a:t>
            </a:r>
            <a:r>
              <a:rPr lang="ru-RU" dirty="0"/>
              <a:t> суд </a:t>
            </a:r>
            <a:r>
              <a:rPr lang="ru-RU" dirty="0" err="1"/>
              <a:t>ишларини</a:t>
            </a:r>
            <a:r>
              <a:rPr lang="ru-RU" dirty="0"/>
              <a:t> </a:t>
            </a:r>
            <a:r>
              <a:rPr lang="ru-RU" dirty="0" err="1"/>
              <a:t>юритишдаги</a:t>
            </a:r>
            <a:r>
              <a:rPr lang="ru-RU" dirty="0"/>
              <a:t> </a:t>
            </a:r>
            <a:r>
              <a:rPr lang="ru-RU" dirty="0" err="1"/>
              <a:t>тарафлардир</a:t>
            </a:r>
            <a:r>
              <a:rPr lang="ru-RU" dirty="0"/>
              <a:t>.</a:t>
            </a:r>
          </a:p>
          <a:p>
            <a:pPr algn="just"/>
            <a:r>
              <a:rPr lang="ru-RU" dirty="0" err="1"/>
              <a:t>Ўз</a:t>
            </a:r>
            <a:r>
              <a:rPr lang="ru-RU" dirty="0"/>
              <a:t> </a:t>
            </a:r>
            <a:r>
              <a:rPr lang="ru-RU" dirty="0" err="1"/>
              <a:t>ҳуқуқлари</a:t>
            </a:r>
            <a:r>
              <a:rPr lang="ru-RU" dirty="0"/>
              <a:t> </a:t>
            </a:r>
            <a:r>
              <a:rPr lang="ru-RU" dirty="0" err="1"/>
              <a:t>ва</a:t>
            </a:r>
            <a:r>
              <a:rPr lang="ru-RU" dirty="0"/>
              <a:t> </a:t>
            </a:r>
            <a:r>
              <a:rPr lang="ru-RU" dirty="0" err="1"/>
              <a:t>қонун</a:t>
            </a:r>
            <a:r>
              <a:rPr lang="ru-RU" dirty="0"/>
              <a:t> </a:t>
            </a:r>
            <a:r>
              <a:rPr lang="ru-RU" dirty="0" err="1"/>
              <a:t>билан</a:t>
            </a:r>
            <a:r>
              <a:rPr lang="ru-RU" dirty="0"/>
              <a:t> </a:t>
            </a:r>
            <a:r>
              <a:rPr lang="ru-RU" dirty="0" err="1"/>
              <a:t>қўриқланадиган</a:t>
            </a:r>
            <a:r>
              <a:rPr lang="ru-RU" dirty="0"/>
              <a:t> </a:t>
            </a:r>
            <a:r>
              <a:rPr lang="ru-RU" dirty="0" err="1"/>
              <a:t>манфаатларини</a:t>
            </a:r>
            <a:r>
              <a:rPr lang="ru-RU" dirty="0"/>
              <a:t> </a:t>
            </a:r>
            <a:r>
              <a:rPr lang="ru-RU" dirty="0" err="1"/>
              <a:t>ҳимоя</a:t>
            </a:r>
            <a:r>
              <a:rPr lang="ru-RU" dirty="0"/>
              <a:t> </a:t>
            </a:r>
            <a:r>
              <a:rPr lang="ru-RU" dirty="0" err="1"/>
              <a:t>қилиш</a:t>
            </a:r>
            <a:r>
              <a:rPr lang="ru-RU" dirty="0"/>
              <a:t> </a:t>
            </a:r>
            <a:r>
              <a:rPr lang="ru-RU" dirty="0" err="1"/>
              <a:t>мақсадида</a:t>
            </a:r>
            <a:r>
              <a:rPr lang="ru-RU" dirty="0"/>
              <a:t> </a:t>
            </a:r>
            <a:r>
              <a:rPr lang="ru-RU" dirty="0" err="1"/>
              <a:t>даъво</a:t>
            </a:r>
            <a:r>
              <a:rPr lang="ru-RU" dirty="0"/>
              <a:t> </a:t>
            </a:r>
            <a:r>
              <a:rPr lang="ru-RU" dirty="0" err="1"/>
              <a:t>тақдим</a:t>
            </a:r>
            <a:r>
              <a:rPr lang="ru-RU" dirty="0"/>
              <a:t> </a:t>
            </a:r>
            <a:r>
              <a:rPr lang="ru-RU" dirty="0" err="1"/>
              <a:t>этган</a:t>
            </a:r>
            <a:r>
              <a:rPr lang="ru-RU" dirty="0"/>
              <a:t> </a:t>
            </a:r>
            <a:r>
              <a:rPr lang="ru-RU" dirty="0" err="1"/>
              <a:t>ёки</a:t>
            </a:r>
            <a:r>
              <a:rPr lang="ru-RU" dirty="0"/>
              <a:t> </a:t>
            </a:r>
            <a:r>
              <a:rPr lang="ru-RU" dirty="0" err="1"/>
              <a:t>манфаатлари</a:t>
            </a:r>
            <a:r>
              <a:rPr lang="ru-RU" dirty="0"/>
              <a:t> </a:t>
            </a:r>
            <a:r>
              <a:rPr lang="ru-RU" dirty="0" err="1"/>
              <a:t>кўзланиб</a:t>
            </a:r>
            <a:r>
              <a:rPr lang="ru-RU" dirty="0"/>
              <a:t> </a:t>
            </a:r>
            <a:r>
              <a:rPr lang="ru-RU" dirty="0" err="1"/>
              <a:t>даъво</a:t>
            </a:r>
            <a:r>
              <a:rPr lang="ru-RU" dirty="0"/>
              <a:t> </a:t>
            </a:r>
            <a:r>
              <a:rPr lang="ru-RU" dirty="0" err="1"/>
              <a:t>тақдим</a:t>
            </a:r>
            <a:r>
              <a:rPr lang="ru-RU" dirty="0"/>
              <a:t> </a:t>
            </a:r>
            <a:r>
              <a:rPr lang="ru-RU" dirty="0" err="1"/>
              <a:t>этилган</a:t>
            </a:r>
            <a:r>
              <a:rPr lang="ru-RU" dirty="0"/>
              <a:t> </a:t>
            </a:r>
            <a:r>
              <a:rPr lang="ru-RU" dirty="0" err="1"/>
              <a:t>юридик</a:t>
            </a:r>
            <a:r>
              <a:rPr lang="ru-RU" dirty="0"/>
              <a:t> </a:t>
            </a:r>
            <a:r>
              <a:rPr lang="ru-RU" dirty="0" err="1"/>
              <a:t>шахслар</a:t>
            </a:r>
            <a:r>
              <a:rPr lang="ru-RU" dirty="0"/>
              <a:t> </a:t>
            </a:r>
            <a:r>
              <a:rPr lang="ru-RU" dirty="0" err="1"/>
              <a:t>ва</a:t>
            </a:r>
            <a:r>
              <a:rPr lang="ru-RU" dirty="0"/>
              <a:t> </a:t>
            </a:r>
            <a:r>
              <a:rPr lang="ru-RU" dirty="0" err="1"/>
              <a:t>фуқаролар</a:t>
            </a:r>
            <a:r>
              <a:rPr lang="ru-RU" dirty="0"/>
              <a:t> </a:t>
            </a:r>
            <a:r>
              <a:rPr lang="ru-RU" dirty="0" err="1"/>
              <a:t>даъвогарлардир</a:t>
            </a:r>
            <a:r>
              <a:rPr lang="ru-RU" dirty="0"/>
              <a:t>.</a:t>
            </a:r>
          </a:p>
          <a:p>
            <a:pPr algn="just"/>
            <a:r>
              <a:rPr lang="ru-RU" dirty="0" err="1"/>
              <a:t>Даъво</a:t>
            </a:r>
            <a:r>
              <a:rPr lang="ru-RU" dirty="0"/>
              <a:t> </a:t>
            </a:r>
            <a:r>
              <a:rPr lang="ru-RU" dirty="0" err="1"/>
              <a:t>ёки</a:t>
            </a:r>
            <a:r>
              <a:rPr lang="ru-RU" dirty="0"/>
              <a:t> </a:t>
            </a:r>
            <a:r>
              <a:rPr lang="ru-RU" dirty="0" err="1"/>
              <a:t>билдирилган</a:t>
            </a:r>
            <a:r>
              <a:rPr lang="ru-RU" dirty="0"/>
              <a:t> </a:t>
            </a:r>
            <a:r>
              <a:rPr lang="ru-RU" dirty="0" err="1"/>
              <a:t>талаб</a:t>
            </a:r>
            <a:r>
              <a:rPr lang="ru-RU" dirty="0"/>
              <a:t> </a:t>
            </a:r>
            <a:r>
              <a:rPr lang="ru-RU" dirty="0" err="1"/>
              <a:t>тақдим</a:t>
            </a:r>
            <a:r>
              <a:rPr lang="ru-RU" dirty="0"/>
              <a:t> </a:t>
            </a:r>
            <a:r>
              <a:rPr lang="ru-RU" dirty="0" err="1"/>
              <a:t>этилган</a:t>
            </a:r>
            <a:r>
              <a:rPr lang="ru-RU" dirty="0"/>
              <a:t> </a:t>
            </a:r>
            <a:r>
              <a:rPr lang="ru-RU" dirty="0" err="1"/>
              <a:t>юридик</a:t>
            </a:r>
            <a:r>
              <a:rPr lang="ru-RU" dirty="0"/>
              <a:t> </a:t>
            </a:r>
            <a:r>
              <a:rPr lang="ru-RU" dirty="0" err="1"/>
              <a:t>шахслар</a:t>
            </a:r>
            <a:r>
              <a:rPr lang="ru-RU" dirty="0"/>
              <a:t> </a:t>
            </a:r>
            <a:r>
              <a:rPr lang="ru-RU" dirty="0" err="1"/>
              <a:t>ва</a:t>
            </a:r>
            <a:r>
              <a:rPr lang="ru-RU" dirty="0"/>
              <a:t> </a:t>
            </a:r>
            <a:r>
              <a:rPr lang="ru-RU" dirty="0" err="1"/>
              <a:t>фуқаролар</a:t>
            </a:r>
            <a:r>
              <a:rPr lang="ru-RU" dirty="0"/>
              <a:t> </a:t>
            </a:r>
            <a:r>
              <a:rPr lang="ru-RU" dirty="0" err="1"/>
              <a:t>жавобгарлардир</a:t>
            </a:r>
            <a:r>
              <a:rPr lang="ru-RU" dirty="0"/>
              <a:t>.</a:t>
            </a:r>
          </a:p>
          <a:p>
            <a:pPr algn="just"/>
            <a:r>
              <a:rPr lang="ru-RU" dirty="0" err="1"/>
              <a:t>Алоҳида</a:t>
            </a:r>
            <a:r>
              <a:rPr lang="ru-RU" dirty="0"/>
              <a:t> </a:t>
            </a:r>
            <a:r>
              <a:rPr lang="ru-RU" dirty="0" err="1"/>
              <a:t>тоифадаги</a:t>
            </a:r>
            <a:r>
              <a:rPr lang="ru-RU" dirty="0"/>
              <a:t> </a:t>
            </a:r>
            <a:r>
              <a:rPr lang="ru-RU" dirty="0" err="1"/>
              <a:t>ишлар</a:t>
            </a:r>
            <a:r>
              <a:rPr lang="ru-RU" dirty="0"/>
              <a:t> </a:t>
            </a:r>
            <a:r>
              <a:rPr lang="ru-RU" dirty="0" err="1"/>
              <a:t>ҳамда</a:t>
            </a:r>
            <a:r>
              <a:rPr lang="ru-RU" dirty="0"/>
              <a:t> </a:t>
            </a:r>
            <a:r>
              <a:rPr lang="ru-RU" dirty="0" err="1"/>
              <a:t>ушбу</a:t>
            </a:r>
            <a:r>
              <a:rPr lang="ru-RU" dirty="0"/>
              <a:t> </a:t>
            </a:r>
            <a:r>
              <a:rPr lang="ru-RU" dirty="0" err="1"/>
              <a:t>Кодексда</a:t>
            </a:r>
            <a:r>
              <a:rPr lang="ru-RU" dirty="0"/>
              <a:t> </a:t>
            </a:r>
            <a:r>
              <a:rPr lang="ru-RU" dirty="0" err="1"/>
              <a:t>назарда</a:t>
            </a:r>
            <a:r>
              <a:rPr lang="ru-RU" dirty="0"/>
              <a:t> </a:t>
            </a:r>
            <a:r>
              <a:rPr lang="ru-RU" dirty="0" err="1"/>
              <a:t>тутилган</a:t>
            </a:r>
            <a:r>
              <a:rPr lang="ru-RU" dirty="0"/>
              <a:t> </a:t>
            </a:r>
            <a:r>
              <a:rPr lang="ru-RU" dirty="0" err="1"/>
              <a:t>бошқа</a:t>
            </a:r>
            <a:r>
              <a:rPr lang="ru-RU" dirty="0"/>
              <a:t> </a:t>
            </a:r>
            <a:r>
              <a:rPr lang="ru-RU" dirty="0" err="1"/>
              <a:t>ишлар</a:t>
            </a:r>
            <a:r>
              <a:rPr lang="ru-RU" dirty="0"/>
              <a:t> </a:t>
            </a:r>
            <a:r>
              <a:rPr lang="ru-RU" dirty="0" err="1"/>
              <a:t>бўйича</a:t>
            </a:r>
            <a:r>
              <a:rPr lang="ru-RU" dirty="0"/>
              <a:t> </a:t>
            </a:r>
            <a:r>
              <a:rPr lang="ru-RU" dirty="0" err="1"/>
              <a:t>ариза</a:t>
            </a:r>
            <a:r>
              <a:rPr lang="ru-RU" dirty="0"/>
              <a:t> </a:t>
            </a:r>
            <a:r>
              <a:rPr lang="ru-RU" dirty="0" err="1"/>
              <a:t>берган</a:t>
            </a:r>
            <a:r>
              <a:rPr lang="ru-RU" dirty="0"/>
              <a:t> </a:t>
            </a:r>
            <a:r>
              <a:rPr lang="ru-RU" dirty="0" err="1"/>
              <a:t>юридик</a:t>
            </a:r>
            <a:r>
              <a:rPr lang="ru-RU" dirty="0"/>
              <a:t> </a:t>
            </a:r>
            <a:r>
              <a:rPr lang="ru-RU" dirty="0" err="1"/>
              <a:t>шахслар</a:t>
            </a:r>
            <a:r>
              <a:rPr lang="ru-RU" dirty="0"/>
              <a:t> </a:t>
            </a:r>
            <a:r>
              <a:rPr lang="ru-RU" dirty="0" err="1"/>
              <a:t>ва</a:t>
            </a:r>
            <a:r>
              <a:rPr lang="ru-RU" dirty="0"/>
              <a:t> </a:t>
            </a:r>
            <a:r>
              <a:rPr lang="ru-RU" dirty="0" err="1"/>
              <a:t>фуқаролар</a:t>
            </a:r>
            <a:r>
              <a:rPr lang="ru-RU" dirty="0"/>
              <a:t> </a:t>
            </a:r>
            <a:r>
              <a:rPr lang="ru-RU" dirty="0" err="1"/>
              <a:t>аризачилардир</a:t>
            </a:r>
            <a:r>
              <a:rPr lang="ru-RU" dirty="0"/>
              <a:t>.</a:t>
            </a:r>
          </a:p>
          <a:p>
            <a:pPr algn="just"/>
            <a:r>
              <a:rPr lang="ru-RU" dirty="0" err="1"/>
              <a:t>Тарафлар</a:t>
            </a:r>
            <a:r>
              <a:rPr lang="ru-RU" dirty="0"/>
              <a:t> </a:t>
            </a:r>
            <a:r>
              <a:rPr lang="ru-RU" dirty="0" err="1"/>
              <a:t>тенг</a:t>
            </a:r>
            <a:r>
              <a:rPr lang="ru-RU" dirty="0"/>
              <a:t> </a:t>
            </a:r>
            <a:r>
              <a:rPr lang="ru-RU" dirty="0" err="1"/>
              <a:t>процессуал</a:t>
            </a:r>
            <a:r>
              <a:rPr lang="ru-RU" dirty="0"/>
              <a:t> </a:t>
            </a:r>
            <a:r>
              <a:rPr lang="ru-RU" dirty="0" err="1"/>
              <a:t>ҳуқуқлардан</a:t>
            </a:r>
            <a:r>
              <a:rPr lang="ru-RU" dirty="0"/>
              <a:t> </a:t>
            </a:r>
            <a:r>
              <a:rPr lang="ru-RU" dirty="0" err="1"/>
              <a:t>фойдаланади</a:t>
            </a:r>
            <a:r>
              <a:rPr lang="ru-RU" dirty="0"/>
              <a:t>.</a:t>
            </a:r>
          </a:p>
          <a:p>
            <a:pPr algn="just"/>
            <a:endParaRPr lang="ru-RU" dirty="0"/>
          </a:p>
        </p:txBody>
      </p:sp>
    </p:spTree>
    <p:extLst>
      <p:ext uri="{BB962C8B-B14F-4D97-AF65-F5344CB8AC3E}">
        <p14:creationId xmlns:p14="http://schemas.microsoft.com/office/powerpoint/2010/main" val="3196633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562751"/>
          </a:xfrm>
        </p:spPr>
        <p:txBody>
          <a:bodyPr>
            <a:normAutofit/>
          </a:bodyPr>
          <a:lstStyle/>
          <a:p>
            <a:pPr algn="ctr"/>
            <a:r>
              <a:rPr lang="uz-Cyrl-UZ" sz="2400" dirty="0" smtClean="0"/>
              <a:t>Тарафлар</a:t>
            </a:r>
            <a:endParaRPr lang="ru-RU" sz="2400" dirty="0"/>
          </a:p>
        </p:txBody>
      </p:sp>
      <p:sp>
        <p:nvSpPr>
          <p:cNvPr id="3" name="Объект 2"/>
          <p:cNvSpPr>
            <a:spLocks noGrp="1"/>
          </p:cNvSpPr>
          <p:nvPr>
            <p:ph idx="1"/>
          </p:nvPr>
        </p:nvSpPr>
        <p:spPr>
          <a:xfrm>
            <a:off x="921327" y="1205345"/>
            <a:ext cx="10706100" cy="5018810"/>
          </a:xfrm>
        </p:spPr>
        <p:txBody>
          <a:bodyPr>
            <a:noAutofit/>
          </a:bodyPr>
          <a:lstStyle/>
          <a:p>
            <a:pPr fontAlgn="t" hangingPunct="0"/>
            <a:r>
              <a:rPr lang="uz-Cyrl-UZ" dirty="0"/>
              <a:t>Иқтисодий процессда кредитор (ундирувчи) фақат суд буйруғи тартибидаги ишларда тараф сифатида қатнашади. Бошқа тоифадаги ишларда ҳамда даъво тартибида кўриладиган ишларда қатнашувчи тарафлардан ундирувчи қуйидаги жиҳатлари билан ажралиб туради:</a:t>
            </a:r>
            <a:endParaRPr lang="ru-RU" dirty="0"/>
          </a:p>
          <a:p>
            <a:pPr fontAlgn="t" hangingPunct="0"/>
            <a:r>
              <a:rPr lang="uz-Cyrl-UZ" dirty="0"/>
              <a:t>- кредитор фақат мавжуд қарздорликни низосиз тартибда ундириш масаласини қўяди ва муайян моддий низо бўйича судга мурожаат қилмайди;</a:t>
            </a:r>
            <a:endParaRPr lang="ru-RU" dirty="0"/>
          </a:p>
          <a:p>
            <a:pPr fontAlgn="t" hangingPunct="0"/>
            <a:r>
              <a:rPr lang="uz-Cyrl-UZ" dirty="0"/>
              <a:t>- кредиторга одатдаги тартибга нисбатан давлат божини тўлаш бўйича муайян имтиёз берилади;</a:t>
            </a:r>
            <a:endParaRPr lang="ru-RU" dirty="0"/>
          </a:p>
          <a:p>
            <a:pPr fontAlgn="t" hangingPunct="0"/>
            <a:r>
              <a:rPr lang="uz-Cyrl-UZ" dirty="0"/>
              <a:t>- тараф сифатида қарзни ҳақиқатда мавжудлигини тасдиқлаб беради.</a:t>
            </a:r>
            <a:endParaRPr lang="ru-RU" dirty="0"/>
          </a:p>
          <a:p>
            <a:pPr fontAlgn="t" hangingPunct="0"/>
            <a:r>
              <a:rPr lang="uz-Cyrl-UZ" dirty="0"/>
              <a:t>Иқтисодий процессда тараф сифатида ундирувчи билан бир қаторда </a:t>
            </a:r>
            <a:r>
              <a:rPr lang="uz-Cyrl-UZ" b="1" dirty="0"/>
              <a:t>аризачи</a:t>
            </a:r>
            <a:r>
              <a:rPr lang="uz-Cyrl-UZ" dirty="0"/>
              <a:t> ҳам иштирок этади. Аризачи ИПКнинг 24-30-бобларида назарда тутилган алоҳида тоифадаги ишлар бўйича иш юритиш хусусиятларига бағишланган қоидалар асосида белгиланган ҳуқуқлардан фойдаланади. Яъни, ташкилотлар ва фуқароларнинг банкротлиги, юридик аҳамиятга эга бўлган фактларни аниқлаш, ҳакамлик судининг ҳал қилув қарорини бекор қилиш, ҳуқуқий таъсир чораларини қўллаш тўғрисидаги ишларда тараф сифатида аризачи иштирок этади. </a:t>
            </a:r>
            <a:endParaRPr lang="ru-RU" dirty="0"/>
          </a:p>
          <a:p>
            <a:pPr algn="just"/>
            <a:endParaRPr lang="ru-RU" dirty="0"/>
          </a:p>
        </p:txBody>
      </p:sp>
    </p:spTree>
    <p:extLst>
      <p:ext uri="{BB962C8B-B14F-4D97-AF65-F5344CB8AC3E}">
        <p14:creationId xmlns:p14="http://schemas.microsoft.com/office/powerpoint/2010/main" val="34951324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562751"/>
          </a:xfrm>
        </p:spPr>
        <p:txBody>
          <a:bodyPr>
            <a:normAutofit/>
          </a:bodyPr>
          <a:lstStyle/>
          <a:p>
            <a:pPr algn="ctr"/>
            <a:r>
              <a:rPr lang="uz-Cyrl-UZ" sz="2400" dirty="0" smtClean="0"/>
              <a:t>Тарафлар</a:t>
            </a:r>
            <a:endParaRPr lang="ru-RU" sz="2400" dirty="0"/>
          </a:p>
        </p:txBody>
      </p:sp>
      <p:sp>
        <p:nvSpPr>
          <p:cNvPr id="3" name="Объект 2"/>
          <p:cNvSpPr>
            <a:spLocks noGrp="1"/>
          </p:cNvSpPr>
          <p:nvPr>
            <p:ph idx="1"/>
          </p:nvPr>
        </p:nvSpPr>
        <p:spPr>
          <a:xfrm>
            <a:off x="921327" y="1205345"/>
            <a:ext cx="10706100" cy="5018810"/>
          </a:xfrm>
        </p:spPr>
        <p:txBody>
          <a:bodyPr>
            <a:noAutofit/>
          </a:bodyPr>
          <a:lstStyle/>
          <a:p>
            <a:pPr algn="just"/>
            <a:r>
              <a:rPr lang="ru-RU" dirty="0" err="1"/>
              <a:t>Қонунчиликка</a:t>
            </a:r>
            <a:r>
              <a:rPr lang="ru-RU" dirty="0"/>
              <a:t> </a:t>
            </a:r>
            <a:r>
              <a:rPr lang="ru-RU" dirty="0" err="1"/>
              <a:t>мувофиқ</a:t>
            </a:r>
            <a:r>
              <a:rPr lang="ru-RU" dirty="0"/>
              <a:t>, </a:t>
            </a:r>
            <a:r>
              <a:rPr lang="ru-RU" dirty="0" err="1"/>
              <a:t>субъектив</a:t>
            </a:r>
            <a:r>
              <a:rPr lang="ru-RU" dirty="0"/>
              <a:t> </a:t>
            </a:r>
            <a:r>
              <a:rPr lang="ru-RU" dirty="0" err="1"/>
              <a:t>ҳуқуқ</a:t>
            </a:r>
            <a:r>
              <a:rPr lang="ru-RU" dirty="0"/>
              <a:t> </a:t>
            </a:r>
            <a:r>
              <a:rPr lang="ru-RU" dirty="0" err="1"/>
              <a:t>ҳамда</a:t>
            </a:r>
            <a:r>
              <a:rPr lang="ru-RU" dirty="0"/>
              <a:t> </a:t>
            </a:r>
            <a:r>
              <a:rPr lang="ru-RU" dirty="0" err="1"/>
              <a:t>юридик</a:t>
            </a:r>
            <a:r>
              <a:rPr lang="ru-RU" dirty="0"/>
              <a:t> </a:t>
            </a:r>
            <a:r>
              <a:rPr lang="ru-RU" dirty="0" err="1"/>
              <a:t>мажбуриятлар</a:t>
            </a:r>
            <a:r>
              <a:rPr lang="ru-RU" dirty="0"/>
              <a:t> </a:t>
            </a:r>
            <a:r>
              <a:rPr lang="ru-RU" dirty="0" err="1"/>
              <a:t>бўйича</a:t>
            </a:r>
            <a:r>
              <a:rPr lang="ru-RU" dirty="0"/>
              <a:t> </a:t>
            </a:r>
            <a:r>
              <a:rPr lang="ru-RU" dirty="0" err="1"/>
              <a:t>нафақат</a:t>
            </a:r>
            <a:r>
              <a:rPr lang="ru-RU" dirty="0"/>
              <a:t> </a:t>
            </a:r>
            <a:r>
              <a:rPr lang="ru-RU" dirty="0" err="1"/>
              <a:t>ўз</a:t>
            </a:r>
            <a:r>
              <a:rPr lang="ru-RU" dirty="0"/>
              <a:t> </a:t>
            </a:r>
            <a:r>
              <a:rPr lang="ru-RU" dirty="0" err="1"/>
              <a:t>ҳуқуқлари</a:t>
            </a:r>
            <a:r>
              <a:rPr lang="ru-RU" dirty="0"/>
              <a:t> </a:t>
            </a:r>
            <a:r>
              <a:rPr lang="ru-RU" dirty="0" err="1"/>
              <a:t>ва</a:t>
            </a:r>
            <a:r>
              <a:rPr lang="ru-RU" dirty="0"/>
              <a:t> </a:t>
            </a:r>
            <a:r>
              <a:rPr lang="ru-RU" dirty="0" err="1"/>
              <a:t>қонуний</a:t>
            </a:r>
            <a:r>
              <a:rPr lang="ru-RU" dirty="0"/>
              <a:t> </a:t>
            </a:r>
            <a:r>
              <a:rPr lang="ru-RU" dirty="0" err="1"/>
              <a:t>манфаатларини</a:t>
            </a:r>
            <a:r>
              <a:rPr lang="ru-RU" dirty="0"/>
              <a:t> </a:t>
            </a:r>
            <a:r>
              <a:rPr lang="ru-RU" dirty="0" err="1"/>
              <a:t>ҳимоя</a:t>
            </a:r>
            <a:r>
              <a:rPr lang="ru-RU" dirty="0"/>
              <a:t> </a:t>
            </a:r>
            <a:r>
              <a:rPr lang="ru-RU" dirty="0" err="1"/>
              <a:t>қилувчи</a:t>
            </a:r>
            <a:r>
              <a:rPr lang="ru-RU" dirty="0"/>
              <a:t> </a:t>
            </a:r>
            <a:r>
              <a:rPr lang="ru-RU" dirty="0" err="1"/>
              <a:t>шахслар</a:t>
            </a:r>
            <a:r>
              <a:rPr lang="ru-RU" dirty="0"/>
              <a:t>, балки </a:t>
            </a:r>
            <a:r>
              <a:rPr lang="ru-RU" dirty="0" err="1"/>
              <a:t>ўз</a:t>
            </a:r>
            <a:r>
              <a:rPr lang="ru-RU" dirty="0"/>
              <a:t> </a:t>
            </a:r>
            <a:r>
              <a:rPr lang="ru-RU" dirty="0" err="1"/>
              <a:t>номидан</a:t>
            </a:r>
            <a:r>
              <a:rPr lang="ru-RU" dirty="0"/>
              <a:t>, </a:t>
            </a:r>
            <a:r>
              <a:rPr lang="ru-RU" dirty="0" err="1"/>
              <a:t>бироқ</a:t>
            </a:r>
            <a:r>
              <a:rPr lang="ru-RU" dirty="0"/>
              <a:t>, </a:t>
            </a:r>
            <a:r>
              <a:rPr lang="ru-RU" dirty="0" err="1"/>
              <a:t>бошқа</a:t>
            </a:r>
            <a:r>
              <a:rPr lang="ru-RU" dirty="0"/>
              <a:t> </a:t>
            </a:r>
            <a:r>
              <a:rPr lang="ru-RU" dirty="0" err="1"/>
              <a:t>шахснинг</a:t>
            </a:r>
            <a:r>
              <a:rPr lang="ru-RU" dirty="0"/>
              <a:t> </a:t>
            </a:r>
            <a:r>
              <a:rPr lang="ru-RU" dirty="0" err="1"/>
              <a:t>ҳуқуқ</a:t>
            </a:r>
            <a:r>
              <a:rPr lang="ru-RU" dirty="0"/>
              <a:t> </a:t>
            </a:r>
            <a:r>
              <a:rPr lang="ru-RU" dirty="0" err="1"/>
              <a:t>ва</a:t>
            </a:r>
            <a:r>
              <a:rPr lang="ru-RU" dirty="0"/>
              <a:t> </a:t>
            </a:r>
            <a:r>
              <a:rPr lang="ru-RU" dirty="0" err="1"/>
              <a:t>қонуний</a:t>
            </a:r>
            <a:r>
              <a:rPr lang="ru-RU" dirty="0"/>
              <a:t> </a:t>
            </a:r>
            <a:r>
              <a:rPr lang="ru-RU" dirty="0" err="1"/>
              <a:t>манфаатларини</a:t>
            </a:r>
            <a:r>
              <a:rPr lang="ru-RU" dirty="0"/>
              <a:t> </a:t>
            </a:r>
            <a:r>
              <a:rPr lang="ru-RU" dirty="0" err="1"/>
              <a:t>ҳимоя</a:t>
            </a:r>
            <a:r>
              <a:rPr lang="ru-RU" dirty="0"/>
              <a:t> </a:t>
            </a:r>
            <a:r>
              <a:rPr lang="ru-RU" dirty="0" err="1"/>
              <a:t>қилувчи</a:t>
            </a:r>
            <a:r>
              <a:rPr lang="ru-RU" dirty="0"/>
              <a:t> </a:t>
            </a:r>
            <a:r>
              <a:rPr lang="ru-RU" dirty="0" err="1"/>
              <a:t>шахслар</a:t>
            </a:r>
            <a:r>
              <a:rPr lang="ru-RU" dirty="0"/>
              <a:t> </a:t>
            </a:r>
            <a:r>
              <a:rPr lang="ru-RU" dirty="0" err="1"/>
              <a:t>ҳам</a:t>
            </a:r>
            <a:r>
              <a:rPr lang="ru-RU" dirty="0"/>
              <a:t> </a:t>
            </a:r>
            <a:r>
              <a:rPr lang="ru-RU" dirty="0" err="1"/>
              <a:t>низолашиши</a:t>
            </a:r>
            <a:r>
              <a:rPr lang="ru-RU" dirty="0"/>
              <a:t> </a:t>
            </a:r>
            <a:r>
              <a:rPr lang="ru-RU" dirty="0" err="1"/>
              <a:t>мумкин</a:t>
            </a:r>
            <a:r>
              <a:rPr lang="ru-RU" dirty="0"/>
              <a:t>. </a:t>
            </a:r>
            <a:r>
              <a:rPr lang="ru-RU" dirty="0" err="1"/>
              <a:t>Бу</a:t>
            </a:r>
            <a:r>
              <a:rPr lang="ru-RU" dirty="0"/>
              <a:t> </a:t>
            </a:r>
            <a:r>
              <a:rPr lang="ru-RU" dirty="0" err="1"/>
              <a:t>ҳолат</a:t>
            </a:r>
            <a:r>
              <a:rPr lang="ru-RU" dirty="0"/>
              <a:t> </a:t>
            </a:r>
            <a:r>
              <a:rPr lang="ru-RU" dirty="0" err="1"/>
              <a:t>асосан</a:t>
            </a:r>
            <a:r>
              <a:rPr lang="ru-RU" dirty="0"/>
              <a:t> </a:t>
            </a:r>
            <a:r>
              <a:rPr lang="ru-RU" dirty="0" err="1"/>
              <a:t>процессуал</a:t>
            </a:r>
            <a:r>
              <a:rPr lang="ru-RU" dirty="0"/>
              <a:t> </a:t>
            </a:r>
            <a:r>
              <a:rPr lang="ru-RU" dirty="0" err="1"/>
              <a:t>қонунчиликда</a:t>
            </a:r>
            <a:r>
              <a:rPr lang="ru-RU" dirty="0"/>
              <a:t> </a:t>
            </a:r>
            <a:r>
              <a:rPr lang="ru-RU" dirty="0" err="1"/>
              <a:t>назарда</a:t>
            </a:r>
            <a:r>
              <a:rPr lang="ru-RU" dirty="0"/>
              <a:t> </a:t>
            </a:r>
            <a:r>
              <a:rPr lang="ru-RU" dirty="0" err="1"/>
              <a:t>тутилган</a:t>
            </a:r>
            <a:r>
              <a:rPr lang="ru-RU" dirty="0"/>
              <a:t>. ХПК 148-моддасининг </a:t>
            </a:r>
            <a:r>
              <a:rPr lang="ru-RU" dirty="0" err="1"/>
              <a:t>биринчи</a:t>
            </a:r>
            <a:r>
              <a:rPr lang="ru-RU" dirty="0"/>
              <a:t> </a:t>
            </a:r>
            <a:r>
              <a:rPr lang="ru-RU" dirty="0" err="1"/>
              <a:t>қисмига</a:t>
            </a:r>
            <a:r>
              <a:rPr lang="ru-RU" dirty="0"/>
              <a:t> </a:t>
            </a:r>
            <a:r>
              <a:rPr lang="ru-RU" dirty="0" err="1"/>
              <a:t>кўра</a:t>
            </a:r>
            <a:r>
              <a:rPr lang="ru-RU" dirty="0"/>
              <a:t> суд </a:t>
            </a:r>
            <a:r>
              <a:rPr lang="ru-RU" dirty="0" err="1"/>
              <a:t>манфаатдор</a:t>
            </a:r>
            <a:r>
              <a:rPr lang="ru-RU" dirty="0"/>
              <a:t> </a:t>
            </a:r>
            <a:r>
              <a:rPr lang="ru-RU" dirty="0" err="1"/>
              <a:t>шахсларнинг</a:t>
            </a:r>
            <a:r>
              <a:rPr lang="ru-RU" dirty="0"/>
              <a:t> </a:t>
            </a:r>
            <a:r>
              <a:rPr lang="ru-RU" dirty="0" err="1"/>
              <a:t>аризалари</a:t>
            </a:r>
            <a:r>
              <a:rPr lang="ru-RU" dirty="0"/>
              <a:t> </a:t>
            </a:r>
            <a:r>
              <a:rPr lang="ru-RU" dirty="0" err="1"/>
              <a:t>бўйича</a:t>
            </a:r>
            <a:r>
              <a:rPr lang="ru-RU" dirty="0"/>
              <a:t>, </a:t>
            </a:r>
            <a:r>
              <a:rPr lang="ru-RU" dirty="0" err="1"/>
              <a:t>прокурорнинг</a:t>
            </a:r>
            <a:r>
              <a:rPr lang="ru-RU" dirty="0"/>
              <a:t> </a:t>
            </a:r>
            <a:r>
              <a:rPr lang="ru-RU" dirty="0" err="1"/>
              <a:t>аризаси</a:t>
            </a:r>
            <a:r>
              <a:rPr lang="ru-RU" dirty="0"/>
              <a:t> </a:t>
            </a:r>
            <a:r>
              <a:rPr lang="ru-RU" dirty="0" err="1"/>
              <a:t>бўйича</a:t>
            </a:r>
            <a:r>
              <a:rPr lang="ru-RU" dirty="0"/>
              <a:t> </a:t>
            </a:r>
            <a:r>
              <a:rPr lang="ru-RU" dirty="0" err="1"/>
              <a:t>ҳамда</a:t>
            </a:r>
            <a:r>
              <a:rPr lang="ru-RU" dirty="0"/>
              <a:t> </a:t>
            </a:r>
            <a:r>
              <a:rPr lang="ru-RU" dirty="0" err="1"/>
              <a:t>давлат</a:t>
            </a:r>
            <a:r>
              <a:rPr lang="ru-RU" dirty="0"/>
              <a:t> </a:t>
            </a:r>
            <a:r>
              <a:rPr lang="ru-RU" dirty="0" err="1"/>
              <a:t>органлари</a:t>
            </a:r>
            <a:r>
              <a:rPr lang="ru-RU" dirty="0"/>
              <a:t> </a:t>
            </a:r>
            <a:r>
              <a:rPr lang="ru-RU" dirty="0" err="1"/>
              <a:t>ва</a:t>
            </a:r>
            <a:r>
              <a:rPr lang="ru-RU" dirty="0"/>
              <a:t> </a:t>
            </a:r>
            <a:r>
              <a:rPr lang="ru-RU" dirty="0" err="1"/>
              <a:t>бошқа</a:t>
            </a:r>
            <a:r>
              <a:rPr lang="ru-RU" dirty="0"/>
              <a:t> </a:t>
            </a:r>
            <a:r>
              <a:rPr lang="ru-RU" dirty="0" err="1"/>
              <a:t>шахслар</a:t>
            </a:r>
            <a:r>
              <a:rPr lang="ru-RU" dirty="0"/>
              <a:t> </a:t>
            </a:r>
            <a:r>
              <a:rPr lang="ru-RU" dirty="0" err="1"/>
              <a:t>юридик</a:t>
            </a:r>
            <a:r>
              <a:rPr lang="ru-RU" dirty="0"/>
              <a:t> </a:t>
            </a:r>
            <a:r>
              <a:rPr lang="ru-RU" dirty="0" err="1"/>
              <a:t>шахслар</a:t>
            </a:r>
            <a:r>
              <a:rPr lang="ru-RU" dirty="0"/>
              <a:t> </a:t>
            </a:r>
            <a:r>
              <a:rPr lang="ru-RU" dirty="0" err="1"/>
              <a:t>ва</a:t>
            </a:r>
            <a:r>
              <a:rPr lang="ru-RU" dirty="0"/>
              <a:t> </a:t>
            </a:r>
            <a:r>
              <a:rPr lang="ru-RU" dirty="0" err="1"/>
              <a:t>фуқароларнинг</a:t>
            </a:r>
            <a:r>
              <a:rPr lang="ru-RU" dirty="0"/>
              <a:t> </a:t>
            </a:r>
            <a:r>
              <a:rPr lang="ru-RU" dirty="0" err="1"/>
              <a:t>ҳуқуқлари</a:t>
            </a:r>
            <a:r>
              <a:rPr lang="ru-RU" dirty="0"/>
              <a:t> </a:t>
            </a:r>
            <a:r>
              <a:rPr lang="ru-RU" dirty="0" err="1"/>
              <a:t>ҳамда</a:t>
            </a:r>
            <a:r>
              <a:rPr lang="ru-RU" dirty="0"/>
              <a:t> </a:t>
            </a:r>
            <a:r>
              <a:rPr lang="ru-RU" dirty="0" err="1"/>
              <a:t>қонун</a:t>
            </a:r>
            <a:r>
              <a:rPr lang="ru-RU" dirty="0"/>
              <a:t> </a:t>
            </a:r>
            <a:r>
              <a:rPr lang="ru-RU" dirty="0" err="1"/>
              <a:t>билан</a:t>
            </a:r>
            <a:r>
              <a:rPr lang="ru-RU" dirty="0"/>
              <a:t> </a:t>
            </a:r>
            <a:r>
              <a:rPr lang="ru-RU" dirty="0" err="1"/>
              <a:t>қўриқланадиган</a:t>
            </a:r>
            <a:r>
              <a:rPr lang="ru-RU" dirty="0"/>
              <a:t> </a:t>
            </a:r>
            <a:r>
              <a:rPr lang="ru-RU" dirty="0" err="1"/>
              <a:t>манфаатларини</a:t>
            </a:r>
            <a:r>
              <a:rPr lang="ru-RU" dirty="0"/>
              <a:t>, </a:t>
            </a:r>
            <a:r>
              <a:rPr lang="ru-RU" dirty="0" err="1"/>
              <a:t>жамият</a:t>
            </a:r>
            <a:r>
              <a:rPr lang="ru-RU" dirty="0"/>
              <a:t> </a:t>
            </a:r>
            <a:r>
              <a:rPr lang="ru-RU" dirty="0" err="1"/>
              <a:t>ва</a:t>
            </a:r>
            <a:r>
              <a:rPr lang="ru-RU" dirty="0"/>
              <a:t> </a:t>
            </a:r>
            <a:r>
              <a:rPr lang="ru-RU" dirty="0" err="1"/>
              <a:t>давлат</a:t>
            </a:r>
            <a:r>
              <a:rPr lang="ru-RU" dirty="0"/>
              <a:t> </a:t>
            </a:r>
            <a:r>
              <a:rPr lang="ru-RU" dirty="0" err="1"/>
              <a:t>манфаатларини</a:t>
            </a:r>
            <a:r>
              <a:rPr lang="ru-RU" dirty="0"/>
              <a:t> </a:t>
            </a:r>
            <a:r>
              <a:rPr lang="ru-RU" dirty="0" err="1"/>
              <a:t>ҳимоя</a:t>
            </a:r>
            <a:r>
              <a:rPr lang="ru-RU" dirty="0"/>
              <a:t> </a:t>
            </a:r>
            <a:r>
              <a:rPr lang="ru-RU" dirty="0" err="1"/>
              <a:t>қилиш</a:t>
            </a:r>
            <a:r>
              <a:rPr lang="ru-RU" dirty="0"/>
              <a:t> </a:t>
            </a:r>
            <a:r>
              <a:rPr lang="ru-RU" dirty="0" err="1"/>
              <a:t>мақсадида</a:t>
            </a:r>
            <a:r>
              <a:rPr lang="ru-RU" dirty="0"/>
              <a:t> </a:t>
            </a:r>
            <a:r>
              <a:rPr lang="ru-RU" dirty="0" err="1"/>
              <a:t>қонун</a:t>
            </a:r>
            <a:r>
              <a:rPr lang="ru-RU" dirty="0"/>
              <a:t> </a:t>
            </a:r>
            <a:r>
              <a:rPr lang="ru-RU" dirty="0" err="1"/>
              <a:t>бўйича</a:t>
            </a:r>
            <a:r>
              <a:rPr lang="ru-RU" dirty="0"/>
              <a:t> </a:t>
            </a:r>
            <a:r>
              <a:rPr lang="ru-RU" dirty="0" err="1"/>
              <a:t>судга</a:t>
            </a:r>
            <a:r>
              <a:rPr lang="ru-RU" dirty="0"/>
              <a:t> </a:t>
            </a:r>
            <a:r>
              <a:rPr lang="ru-RU" dirty="0" err="1"/>
              <a:t>мурожаат</a:t>
            </a:r>
            <a:r>
              <a:rPr lang="ru-RU" dirty="0"/>
              <a:t> </a:t>
            </a:r>
            <a:r>
              <a:rPr lang="ru-RU" dirty="0" err="1"/>
              <a:t>қилиш</a:t>
            </a:r>
            <a:r>
              <a:rPr lang="ru-RU" dirty="0"/>
              <a:t> </a:t>
            </a:r>
            <a:r>
              <a:rPr lang="ru-RU" dirty="0" err="1"/>
              <a:t>ҳуқуқига</a:t>
            </a:r>
            <a:r>
              <a:rPr lang="ru-RU" dirty="0"/>
              <a:t> </a:t>
            </a:r>
            <a:r>
              <a:rPr lang="ru-RU" dirty="0" err="1"/>
              <a:t>эга</a:t>
            </a:r>
            <a:r>
              <a:rPr lang="ru-RU" dirty="0"/>
              <a:t> </a:t>
            </a:r>
            <a:r>
              <a:rPr lang="ru-RU" dirty="0" err="1"/>
              <a:t>бўлган</a:t>
            </a:r>
            <a:r>
              <a:rPr lang="ru-RU" dirty="0"/>
              <a:t> </a:t>
            </a:r>
            <a:r>
              <a:rPr lang="ru-RU" dirty="0" err="1"/>
              <a:t>ҳолларда</a:t>
            </a:r>
            <a:r>
              <a:rPr lang="ru-RU" dirty="0"/>
              <a:t>, шу </a:t>
            </a:r>
            <a:r>
              <a:rPr lang="ru-RU" dirty="0" err="1"/>
              <a:t>давлат</a:t>
            </a:r>
            <a:r>
              <a:rPr lang="ru-RU" dirty="0"/>
              <a:t> </a:t>
            </a:r>
            <a:r>
              <a:rPr lang="ru-RU" dirty="0" err="1"/>
              <a:t>органларининг</a:t>
            </a:r>
            <a:r>
              <a:rPr lang="ru-RU" dirty="0"/>
              <a:t> </a:t>
            </a:r>
            <a:r>
              <a:rPr lang="ru-RU" dirty="0" err="1"/>
              <a:t>ва</a:t>
            </a:r>
            <a:r>
              <a:rPr lang="ru-RU" dirty="0"/>
              <a:t> </a:t>
            </a:r>
            <a:r>
              <a:rPr lang="ru-RU" dirty="0" err="1"/>
              <a:t>бошқа</a:t>
            </a:r>
            <a:r>
              <a:rPr lang="ru-RU" dirty="0"/>
              <a:t> </a:t>
            </a:r>
            <a:r>
              <a:rPr lang="ru-RU" dirty="0" err="1"/>
              <a:t>шахсларнинг</a:t>
            </a:r>
            <a:r>
              <a:rPr lang="ru-RU" dirty="0"/>
              <a:t> </a:t>
            </a:r>
            <a:r>
              <a:rPr lang="ru-RU" dirty="0" err="1"/>
              <a:t>аризалари</a:t>
            </a:r>
            <a:r>
              <a:rPr lang="ru-RU" dirty="0"/>
              <a:t> </a:t>
            </a:r>
            <a:r>
              <a:rPr lang="ru-RU" dirty="0" err="1"/>
              <a:t>бўйича</a:t>
            </a:r>
            <a:r>
              <a:rPr lang="ru-RU" dirty="0"/>
              <a:t> </a:t>
            </a:r>
            <a:r>
              <a:rPr lang="ru-RU" dirty="0" err="1"/>
              <a:t>иш</a:t>
            </a:r>
            <a:r>
              <a:rPr lang="ru-RU" dirty="0"/>
              <a:t> </a:t>
            </a:r>
            <a:r>
              <a:rPr lang="ru-RU" dirty="0" err="1"/>
              <a:t>қўзғатади</a:t>
            </a:r>
            <a:r>
              <a:rPr lang="ru-RU" dirty="0"/>
              <a:t>.</a:t>
            </a:r>
          </a:p>
          <a:p>
            <a:pPr algn="just"/>
            <a:r>
              <a:rPr lang="ru-RU" dirty="0" err="1"/>
              <a:t>Масалан</a:t>
            </a:r>
            <a:r>
              <a:rPr lang="ru-RU" dirty="0"/>
              <a:t>, </a:t>
            </a:r>
            <a:r>
              <a:rPr lang="ru-RU" dirty="0" err="1"/>
              <a:t>Ўзбекистон</a:t>
            </a:r>
            <a:r>
              <a:rPr lang="ru-RU" dirty="0"/>
              <a:t> </a:t>
            </a:r>
            <a:r>
              <a:rPr lang="ru-RU" dirty="0" err="1"/>
              <a:t>Савдо-саноат</a:t>
            </a:r>
            <a:r>
              <a:rPr lang="ru-RU" dirty="0"/>
              <a:t> </a:t>
            </a:r>
            <a:r>
              <a:rPr lang="ru-RU" dirty="0" err="1"/>
              <a:t>палатаси</a:t>
            </a:r>
            <a:r>
              <a:rPr lang="ru-RU" dirty="0"/>
              <a:t> </a:t>
            </a:r>
            <a:r>
              <a:rPr lang="ru-RU" dirty="0" err="1"/>
              <a:t>ўзининг</a:t>
            </a:r>
            <a:r>
              <a:rPr lang="ru-RU" dirty="0"/>
              <a:t> </a:t>
            </a:r>
            <a:r>
              <a:rPr lang="ru-RU" dirty="0" err="1"/>
              <a:t>аъзоси</a:t>
            </a:r>
            <a:r>
              <a:rPr lang="ru-RU" dirty="0"/>
              <a:t> </a:t>
            </a:r>
            <a:r>
              <a:rPr lang="ru-RU" dirty="0" err="1"/>
              <a:t>ҳисобланган</a:t>
            </a:r>
            <a:r>
              <a:rPr lang="ru-RU" dirty="0"/>
              <a:t> </a:t>
            </a:r>
            <a:r>
              <a:rPr lang="ru-RU" dirty="0" err="1"/>
              <a:t>тадбиркорлик</a:t>
            </a:r>
            <a:r>
              <a:rPr lang="ru-RU" dirty="0"/>
              <a:t> </a:t>
            </a:r>
            <a:r>
              <a:rPr lang="ru-RU" dirty="0" err="1"/>
              <a:t>фаолияти</a:t>
            </a:r>
            <a:r>
              <a:rPr lang="ru-RU" dirty="0"/>
              <a:t> </a:t>
            </a:r>
            <a:r>
              <a:rPr lang="ru-RU" dirty="0" err="1"/>
              <a:t>субъектининг</a:t>
            </a:r>
            <a:r>
              <a:rPr lang="ru-RU" dirty="0"/>
              <a:t> </a:t>
            </a:r>
            <a:r>
              <a:rPr lang="ru-RU" dirty="0" err="1"/>
              <a:t>ҳуқуқ</a:t>
            </a:r>
            <a:r>
              <a:rPr lang="ru-RU" dirty="0"/>
              <a:t> </a:t>
            </a:r>
            <a:r>
              <a:rPr lang="ru-RU" dirty="0" err="1"/>
              <a:t>ва</a:t>
            </a:r>
            <a:r>
              <a:rPr lang="ru-RU" dirty="0"/>
              <a:t> </a:t>
            </a:r>
            <a:r>
              <a:rPr lang="ru-RU" dirty="0" err="1"/>
              <a:t>қонуний</a:t>
            </a:r>
            <a:r>
              <a:rPr lang="ru-RU" dirty="0"/>
              <a:t> </a:t>
            </a:r>
            <a:r>
              <a:rPr lang="ru-RU" dirty="0" err="1"/>
              <a:t>манфаатларини</a:t>
            </a:r>
            <a:r>
              <a:rPr lang="ru-RU" dirty="0"/>
              <a:t> </a:t>
            </a:r>
            <a:r>
              <a:rPr lang="ru-RU" dirty="0" err="1"/>
              <a:t>ҳимоя</a:t>
            </a:r>
            <a:r>
              <a:rPr lang="ru-RU" dirty="0"/>
              <a:t> </a:t>
            </a:r>
            <a:r>
              <a:rPr lang="ru-RU" dirty="0" err="1"/>
              <a:t>қилиш</a:t>
            </a:r>
            <a:r>
              <a:rPr lang="ru-RU" dirty="0"/>
              <a:t> </a:t>
            </a:r>
            <a:r>
              <a:rPr lang="ru-RU" dirty="0" err="1"/>
              <a:t>мақсадида</a:t>
            </a:r>
            <a:r>
              <a:rPr lang="ru-RU" dirty="0"/>
              <a:t> </a:t>
            </a:r>
            <a:r>
              <a:rPr lang="ru-RU" dirty="0" err="1"/>
              <a:t>судга</a:t>
            </a:r>
            <a:r>
              <a:rPr lang="ru-RU" dirty="0"/>
              <a:t> </a:t>
            </a:r>
            <a:r>
              <a:rPr lang="ru-RU" dirty="0" err="1"/>
              <a:t>ариза</a:t>
            </a:r>
            <a:r>
              <a:rPr lang="ru-RU" dirty="0"/>
              <a:t> </a:t>
            </a:r>
            <a:r>
              <a:rPr lang="ru-RU" dirty="0" err="1"/>
              <a:t>билан</a:t>
            </a:r>
            <a:r>
              <a:rPr lang="ru-RU" dirty="0"/>
              <a:t> </a:t>
            </a:r>
            <a:r>
              <a:rPr lang="ru-RU" dirty="0" err="1"/>
              <a:t>тадбиркорликнинг</a:t>
            </a:r>
            <a:r>
              <a:rPr lang="ru-RU" dirty="0"/>
              <a:t> </a:t>
            </a:r>
            <a:r>
              <a:rPr lang="ru-RU" dirty="0" err="1"/>
              <a:t>манфаатини</a:t>
            </a:r>
            <a:r>
              <a:rPr lang="ru-RU" dirty="0"/>
              <a:t> </a:t>
            </a:r>
            <a:r>
              <a:rPr lang="ru-RU" dirty="0" err="1"/>
              <a:t>кўзлаб</a:t>
            </a:r>
            <a:r>
              <a:rPr lang="ru-RU" dirty="0"/>
              <a:t> </a:t>
            </a:r>
            <a:r>
              <a:rPr lang="ru-RU" dirty="0" err="1"/>
              <a:t>мурожаат</a:t>
            </a:r>
            <a:r>
              <a:rPr lang="ru-RU" dirty="0"/>
              <a:t> </a:t>
            </a:r>
            <a:r>
              <a:rPr lang="ru-RU" dirty="0" err="1"/>
              <a:t>қилишга</a:t>
            </a:r>
            <a:r>
              <a:rPr lang="ru-RU" dirty="0"/>
              <a:t> </a:t>
            </a:r>
            <a:r>
              <a:rPr lang="ru-RU" dirty="0" err="1"/>
              <a:t>ҳақли</a:t>
            </a:r>
            <a:r>
              <a:rPr lang="ru-RU" dirty="0"/>
              <a:t>.</a:t>
            </a:r>
          </a:p>
          <a:p>
            <a:pPr algn="just"/>
            <a:endParaRPr lang="ru-RU" dirty="0"/>
          </a:p>
        </p:txBody>
      </p:sp>
    </p:spTree>
    <p:extLst>
      <p:ext uri="{BB962C8B-B14F-4D97-AF65-F5344CB8AC3E}">
        <p14:creationId xmlns:p14="http://schemas.microsoft.com/office/powerpoint/2010/main" val="14441640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562751"/>
          </a:xfrm>
        </p:spPr>
        <p:txBody>
          <a:bodyPr>
            <a:normAutofit/>
          </a:bodyPr>
          <a:lstStyle/>
          <a:p>
            <a:pPr algn="ctr"/>
            <a:r>
              <a:rPr lang="uz-Cyrl-UZ" sz="2400" dirty="0" smtClean="0"/>
              <a:t>Тарафлар</a:t>
            </a:r>
            <a:endParaRPr lang="ru-RU" sz="2400" dirty="0"/>
          </a:p>
        </p:txBody>
      </p:sp>
      <p:sp>
        <p:nvSpPr>
          <p:cNvPr id="3" name="Объект 2"/>
          <p:cNvSpPr>
            <a:spLocks noGrp="1"/>
          </p:cNvSpPr>
          <p:nvPr>
            <p:ph idx="1"/>
          </p:nvPr>
        </p:nvSpPr>
        <p:spPr>
          <a:xfrm>
            <a:off x="921327" y="1205345"/>
            <a:ext cx="10706100" cy="5018810"/>
          </a:xfrm>
        </p:spPr>
        <p:txBody>
          <a:bodyPr>
            <a:noAutofit/>
          </a:bodyPr>
          <a:lstStyle/>
          <a:p>
            <a:pPr algn="just"/>
            <a:r>
              <a:rPr lang="ru-RU" dirty="0" err="1"/>
              <a:t>Давлат</a:t>
            </a:r>
            <a:r>
              <a:rPr lang="ru-RU" dirty="0"/>
              <a:t> </a:t>
            </a:r>
            <a:r>
              <a:rPr lang="ru-RU" dirty="0" err="1"/>
              <a:t>органи</a:t>
            </a:r>
            <a:r>
              <a:rPr lang="ru-RU" dirty="0"/>
              <a:t> </a:t>
            </a:r>
            <a:r>
              <a:rPr lang="ru-RU" dirty="0" err="1"/>
              <a:t>ва</a:t>
            </a:r>
            <a:r>
              <a:rPr lang="ru-RU" dirty="0"/>
              <a:t> </a:t>
            </a:r>
            <a:r>
              <a:rPr lang="ru-RU" dirty="0" err="1"/>
              <a:t>бошқа</a:t>
            </a:r>
            <a:r>
              <a:rPr lang="ru-RU" dirty="0"/>
              <a:t> </a:t>
            </a:r>
            <a:r>
              <a:rPr lang="ru-RU" dirty="0" err="1"/>
              <a:t>шахснинг</a:t>
            </a:r>
            <a:r>
              <a:rPr lang="ru-RU" dirty="0"/>
              <a:t> </a:t>
            </a:r>
            <a:r>
              <a:rPr lang="ru-RU" dirty="0" err="1"/>
              <a:t>ўзи</a:t>
            </a:r>
            <a:r>
              <a:rPr lang="ru-RU" dirty="0"/>
              <a:t> </a:t>
            </a:r>
            <a:r>
              <a:rPr lang="ru-RU" dirty="0" err="1"/>
              <a:t>тақдим</a:t>
            </a:r>
            <a:r>
              <a:rPr lang="ru-RU" dirty="0"/>
              <a:t> </a:t>
            </a:r>
            <a:r>
              <a:rPr lang="ru-RU" dirty="0" err="1"/>
              <a:t>этган</a:t>
            </a:r>
            <a:r>
              <a:rPr lang="ru-RU" dirty="0"/>
              <a:t> </a:t>
            </a:r>
            <a:r>
              <a:rPr lang="ru-RU" dirty="0" err="1"/>
              <a:t>даъво</a:t>
            </a:r>
            <a:r>
              <a:rPr lang="ru-RU" dirty="0"/>
              <a:t> </a:t>
            </a:r>
            <a:r>
              <a:rPr lang="ru-RU" dirty="0" err="1"/>
              <a:t>аризасидан</a:t>
            </a:r>
            <a:r>
              <a:rPr lang="ru-RU" dirty="0"/>
              <a:t> (</a:t>
            </a:r>
            <a:r>
              <a:rPr lang="ru-RU" dirty="0" err="1"/>
              <a:t>аризадан</a:t>
            </a:r>
            <a:r>
              <a:rPr lang="ru-RU" dirty="0"/>
              <a:t>) воз </a:t>
            </a:r>
            <a:r>
              <a:rPr lang="ru-RU" dirty="0" err="1"/>
              <a:t>кечиши</a:t>
            </a:r>
            <a:r>
              <a:rPr lang="ru-RU" dirty="0"/>
              <a:t> </a:t>
            </a:r>
            <a:r>
              <a:rPr lang="ru-RU" dirty="0" err="1"/>
              <a:t>даъвогарни</a:t>
            </a:r>
            <a:r>
              <a:rPr lang="ru-RU" dirty="0"/>
              <a:t> (</a:t>
            </a:r>
            <a:r>
              <a:rPr lang="ru-RU" dirty="0" err="1"/>
              <a:t>аризачини</a:t>
            </a:r>
            <a:r>
              <a:rPr lang="ru-RU" dirty="0"/>
              <a:t>) </a:t>
            </a:r>
            <a:r>
              <a:rPr lang="ru-RU" dirty="0" err="1"/>
              <a:t>ишни</a:t>
            </a:r>
            <a:r>
              <a:rPr lang="ru-RU" dirty="0"/>
              <a:t> </a:t>
            </a:r>
            <a:r>
              <a:rPr lang="ru-RU" dirty="0" err="1"/>
              <a:t>мазмунан</a:t>
            </a:r>
            <a:r>
              <a:rPr lang="ru-RU" dirty="0"/>
              <a:t> </a:t>
            </a:r>
            <a:r>
              <a:rPr lang="ru-RU" dirty="0" err="1"/>
              <a:t>кўришни</a:t>
            </a:r>
            <a:r>
              <a:rPr lang="ru-RU" dirty="0"/>
              <a:t> </a:t>
            </a:r>
            <a:r>
              <a:rPr lang="ru-RU" dirty="0" err="1"/>
              <a:t>талаб</a:t>
            </a:r>
            <a:r>
              <a:rPr lang="ru-RU" dirty="0"/>
              <a:t> </a:t>
            </a:r>
            <a:r>
              <a:rPr lang="ru-RU" dirty="0" err="1"/>
              <a:t>қилиш</a:t>
            </a:r>
            <a:r>
              <a:rPr lang="ru-RU" dirty="0"/>
              <a:t> </a:t>
            </a:r>
            <a:r>
              <a:rPr lang="ru-RU" dirty="0" err="1"/>
              <a:t>ҳуқуқидан</a:t>
            </a:r>
            <a:r>
              <a:rPr lang="ru-RU" dirty="0"/>
              <a:t> </a:t>
            </a:r>
            <a:r>
              <a:rPr lang="ru-RU" dirty="0" err="1"/>
              <a:t>маҳрум</a:t>
            </a:r>
            <a:r>
              <a:rPr lang="ru-RU" dirty="0"/>
              <a:t> </a:t>
            </a:r>
            <a:r>
              <a:rPr lang="ru-RU" dirty="0" err="1"/>
              <a:t>этмайди</a:t>
            </a:r>
            <a:r>
              <a:rPr lang="ru-RU" dirty="0"/>
              <a:t>. </a:t>
            </a:r>
            <a:r>
              <a:rPr lang="ru-RU" dirty="0" err="1"/>
              <a:t>Давлат</a:t>
            </a:r>
            <a:r>
              <a:rPr lang="ru-RU" dirty="0"/>
              <a:t> </a:t>
            </a:r>
            <a:r>
              <a:rPr lang="ru-RU" dirty="0" err="1"/>
              <a:t>органи</a:t>
            </a:r>
            <a:r>
              <a:rPr lang="ru-RU" dirty="0"/>
              <a:t> </a:t>
            </a:r>
            <a:r>
              <a:rPr lang="ru-RU" dirty="0" err="1"/>
              <a:t>ва</a:t>
            </a:r>
            <a:r>
              <a:rPr lang="ru-RU" dirty="0"/>
              <a:t> </a:t>
            </a:r>
            <a:r>
              <a:rPr lang="ru-RU" dirty="0" err="1"/>
              <a:t>бошқа</a:t>
            </a:r>
            <a:r>
              <a:rPr lang="ru-RU" dirty="0"/>
              <a:t> </a:t>
            </a:r>
            <a:r>
              <a:rPr lang="ru-RU" dirty="0" err="1"/>
              <a:t>шахс</a:t>
            </a:r>
            <a:r>
              <a:rPr lang="ru-RU" dirty="0"/>
              <a:t> </a:t>
            </a:r>
            <a:r>
              <a:rPr lang="ru-RU" dirty="0" err="1"/>
              <a:t>томонидан</a:t>
            </a:r>
            <a:r>
              <a:rPr lang="ru-RU" dirty="0"/>
              <a:t> </a:t>
            </a:r>
            <a:r>
              <a:rPr lang="ru-RU" dirty="0" err="1"/>
              <a:t>даъвогарнинг</a:t>
            </a:r>
            <a:r>
              <a:rPr lang="ru-RU" dirty="0"/>
              <a:t> </a:t>
            </a:r>
            <a:r>
              <a:rPr lang="ru-RU" dirty="0" err="1"/>
              <a:t>ҳуқуқларини</a:t>
            </a:r>
            <a:r>
              <a:rPr lang="ru-RU" dirty="0"/>
              <a:t> </a:t>
            </a:r>
            <a:r>
              <a:rPr lang="ru-RU" dirty="0" err="1"/>
              <a:t>ҳимоя</a:t>
            </a:r>
            <a:r>
              <a:rPr lang="ru-RU" dirty="0"/>
              <a:t> </a:t>
            </a:r>
            <a:r>
              <a:rPr lang="ru-RU" dirty="0" err="1"/>
              <a:t>қилиш</a:t>
            </a:r>
            <a:r>
              <a:rPr lang="ru-RU" dirty="0"/>
              <a:t> </a:t>
            </a:r>
            <a:r>
              <a:rPr lang="ru-RU" dirty="0" err="1"/>
              <a:t>мақсадида</a:t>
            </a:r>
            <a:r>
              <a:rPr lang="ru-RU" dirty="0"/>
              <a:t> </a:t>
            </a:r>
            <a:r>
              <a:rPr lang="ru-RU" dirty="0" err="1"/>
              <a:t>тақдим</a:t>
            </a:r>
            <a:r>
              <a:rPr lang="ru-RU" dirty="0"/>
              <a:t> </a:t>
            </a:r>
            <a:r>
              <a:rPr lang="ru-RU" dirty="0" err="1"/>
              <a:t>этилган</a:t>
            </a:r>
            <a:r>
              <a:rPr lang="ru-RU" dirty="0"/>
              <a:t> </a:t>
            </a:r>
            <a:r>
              <a:rPr lang="ru-RU" dirty="0" err="1"/>
              <a:t>даъво</a:t>
            </a:r>
            <a:r>
              <a:rPr lang="ru-RU" dirty="0"/>
              <a:t> </a:t>
            </a:r>
            <a:r>
              <a:rPr lang="ru-RU" dirty="0" err="1"/>
              <a:t>аризасидан</a:t>
            </a:r>
            <a:r>
              <a:rPr lang="ru-RU" dirty="0"/>
              <a:t> (</a:t>
            </a:r>
            <a:r>
              <a:rPr lang="ru-RU" dirty="0" err="1"/>
              <a:t>аризасидан</a:t>
            </a:r>
            <a:r>
              <a:rPr lang="ru-RU" dirty="0"/>
              <a:t>) </a:t>
            </a:r>
            <a:r>
              <a:rPr lang="ru-RU" dirty="0" err="1"/>
              <a:t>даъвогарнинг</a:t>
            </a:r>
            <a:r>
              <a:rPr lang="ru-RU" dirty="0"/>
              <a:t> (</a:t>
            </a:r>
            <a:r>
              <a:rPr lang="ru-RU" dirty="0" err="1"/>
              <a:t>аризачининг</a:t>
            </a:r>
            <a:r>
              <a:rPr lang="ru-RU" dirty="0"/>
              <a:t>) воз </a:t>
            </a:r>
            <a:r>
              <a:rPr lang="ru-RU" dirty="0" err="1"/>
              <a:t>кечиши</a:t>
            </a:r>
            <a:r>
              <a:rPr lang="ru-RU" dirty="0"/>
              <a:t> </a:t>
            </a:r>
            <a:r>
              <a:rPr lang="ru-RU" dirty="0" err="1"/>
              <a:t>даъво</a:t>
            </a:r>
            <a:r>
              <a:rPr lang="ru-RU" dirty="0"/>
              <a:t> </a:t>
            </a:r>
            <a:r>
              <a:rPr lang="ru-RU" dirty="0" err="1"/>
              <a:t>аризасини</a:t>
            </a:r>
            <a:r>
              <a:rPr lang="ru-RU" dirty="0"/>
              <a:t> (</a:t>
            </a:r>
            <a:r>
              <a:rPr lang="ru-RU" dirty="0" err="1"/>
              <a:t>аризани</a:t>
            </a:r>
            <a:r>
              <a:rPr lang="ru-RU" dirty="0"/>
              <a:t>) </a:t>
            </a:r>
            <a:r>
              <a:rPr lang="ru-RU" dirty="0" err="1"/>
              <a:t>кўрмасдан</a:t>
            </a:r>
            <a:r>
              <a:rPr lang="ru-RU" dirty="0"/>
              <a:t> </a:t>
            </a:r>
            <a:r>
              <a:rPr lang="ru-RU" dirty="0" err="1"/>
              <a:t>қолдиришга</a:t>
            </a:r>
            <a:r>
              <a:rPr lang="ru-RU" dirty="0"/>
              <a:t> </a:t>
            </a:r>
            <a:r>
              <a:rPr lang="ru-RU" dirty="0" err="1"/>
              <a:t>олиб</a:t>
            </a:r>
            <a:r>
              <a:rPr lang="ru-RU" dirty="0"/>
              <a:t> </a:t>
            </a:r>
            <a:r>
              <a:rPr lang="ru-RU" dirty="0" err="1"/>
              <a:t>келади</a:t>
            </a:r>
            <a:r>
              <a:rPr lang="ru-RU" dirty="0"/>
              <a:t> (ИПК 50-модда).</a:t>
            </a:r>
          </a:p>
          <a:p>
            <a:pPr algn="just"/>
            <a:r>
              <a:rPr lang="ru-RU" dirty="0" err="1"/>
              <a:t>Процессуал</a:t>
            </a:r>
            <a:r>
              <a:rPr lang="ru-RU" dirty="0"/>
              <a:t> </a:t>
            </a:r>
            <a:r>
              <a:rPr lang="ru-RU" dirty="0" err="1"/>
              <a:t>маънодаги</a:t>
            </a:r>
            <a:r>
              <a:rPr lang="ru-RU" dirty="0"/>
              <a:t> </a:t>
            </a:r>
            <a:r>
              <a:rPr lang="ru-RU" dirty="0" err="1"/>
              <a:t>тарафлар</a:t>
            </a:r>
            <a:r>
              <a:rPr lang="ru-RU" dirty="0"/>
              <a:t> суд </a:t>
            </a:r>
            <a:r>
              <a:rPr lang="ru-RU" dirty="0" err="1"/>
              <a:t>ишларини</a:t>
            </a:r>
            <a:r>
              <a:rPr lang="ru-RU" dirty="0"/>
              <a:t> </a:t>
            </a:r>
            <a:r>
              <a:rPr lang="ru-RU" dirty="0" err="1"/>
              <a:t>юритишнинг</a:t>
            </a:r>
            <a:r>
              <a:rPr lang="ru-RU" dirty="0"/>
              <a:t> </a:t>
            </a:r>
            <a:r>
              <a:rPr lang="ru-RU" dirty="0" err="1"/>
              <a:t>шундай</a:t>
            </a:r>
            <a:r>
              <a:rPr lang="ru-RU" dirty="0"/>
              <a:t> </a:t>
            </a:r>
            <a:r>
              <a:rPr lang="ru-RU" dirty="0" err="1"/>
              <a:t>иштирокчисики</a:t>
            </a:r>
            <a:r>
              <a:rPr lang="ru-RU" dirty="0"/>
              <a:t>, улар </a:t>
            </a:r>
            <a:r>
              <a:rPr lang="ru-RU" dirty="0" err="1"/>
              <a:t>низоли</a:t>
            </a:r>
            <a:r>
              <a:rPr lang="ru-RU" dirty="0"/>
              <a:t> </a:t>
            </a:r>
            <a:r>
              <a:rPr lang="ru-RU" dirty="0" err="1"/>
              <a:t>моддий-ҳуқуқий</a:t>
            </a:r>
            <a:r>
              <a:rPr lang="ru-RU" dirty="0"/>
              <a:t> </a:t>
            </a:r>
            <a:r>
              <a:rPr lang="ru-RU" dirty="0" err="1"/>
              <a:t>муносабат</a:t>
            </a:r>
            <a:r>
              <a:rPr lang="ru-RU" dirty="0"/>
              <a:t> </a:t>
            </a:r>
            <a:r>
              <a:rPr lang="ru-RU" dirty="0" err="1"/>
              <a:t>субъекти</a:t>
            </a:r>
            <a:r>
              <a:rPr lang="ru-RU" dirty="0"/>
              <a:t> </a:t>
            </a:r>
            <a:r>
              <a:rPr lang="ru-RU" dirty="0" err="1"/>
              <a:t>бўлиб</a:t>
            </a:r>
            <a:r>
              <a:rPr lang="ru-RU" dirty="0"/>
              <a:t> </a:t>
            </a:r>
            <a:r>
              <a:rPr lang="ru-RU" dirty="0" err="1"/>
              <a:t>ҳисобланмайди</a:t>
            </a:r>
            <a:r>
              <a:rPr lang="ru-RU" dirty="0"/>
              <a:t>, </a:t>
            </a:r>
            <a:r>
              <a:rPr lang="ru-RU" dirty="0" err="1"/>
              <a:t>яъни</a:t>
            </a:r>
            <a:r>
              <a:rPr lang="ru-RU" dirty="0"/>
              <a:t> </a:t>
            </a:r>
            <a:r>
              <a:rPr lang="ru-RU" dirty="0" err="1"/>
              <a:t>низоли</a:t>
            </a:r>
            <a:r>
              <a:rPr lang="ru-RU" dirty="0"/>
              <a:t> </a:t>
            </a:r>
            <a:r>
              <a:rPr lang="ru-RU" dirty="0" err="1"/>
              <a:t>ҳуқуқ</a:t>
            </a:r>
            <a:r>
              <a:rPr lang="ru-RU" dirty="0"/>
              <a:t> </a:t>
            </a:r>
            <a:r>
              <a:rPr lang="ru-RU" dirty="0" err="1"/>
              <a:t>ёки</a:t>
            </a:r>
            <a:r>
              <a:rPr lang="ru-RU" dirty="0"/>
              <a:t> </a:t>
            </a:r>
            <a:r>
              <a:rPr lang="ru-RU" dirty="0" err="1"/>
              <a:t>манфаатнинг</a:t>
            </a:r>
            <a:r>
              <a:rPr lang="ru-RU" dirty="0"/>
              <a:t> </a:t>
            </a:r>
            <a:r>
              <a:rPr lang="ru-RU" dirty="0" err="1"/>
              <a:t>эгаси</a:t>
            </a:r>
            <a:r>
              <a:rPr lang="ru-RU" dirty="0"/>
              <a:t> </a:t>
            </a:r>
            <a:r>
              <a:rPr lang="ru-RU" dirty="0" err="1"/>
              <a:t>бўлмайди</a:t>
            </a:r>
            <a:r>
              <a:rPr lang="ru-RU" dirty="0"/>
              <a:t>, </a:t>
            </a:r>
            <a:r>
              <a:rPr lang="ru-RU" dirty="0" err="1"/>
              <a:t>шундай</a:t>
            </a:r>
            <a:r>
              <a:rPr lang="ru-RU" dirty="0"/>
              <a:t> </a:t>
            </a:r>
            <a:r>
              <a:rPr lang="ru-RU" dirty="0" err="1"/>
              <a:t>бўлса</a:t>
            </a:r>
            <a:r>
              <a:rPr lang="ru-RU" dirty="0"/>
              <a:t>-да, </a:t>
            </a:r>
            <a:r>
              <a:rPr lang="ru-RU" dirty="0" err="1"/>
              <a:t>қонунда</a:t>
            </a:r>
            <a:r>
              <a:rPr lang="ru-RU" dirty="0"/>
              <a:t> </a:t>
            </a:r>
            <a:r>
              <a:rPr lang="ru-RU" dirty="0" err="1"/>
              <a:t>тўғридан</a:t>
            </a:r>
            <a:r>
              <a:rPr lang="ru-RU" dirty="0"/>
              <a:t> </a:t>
            </a:r>
            <a:r>
              <a:rPr lang="ru-RU" dirty="0" err="1"/>
              <a:t>тўғри</a:t>
            </a:r>
            <a:r>
              <a:rPr lang="ru-RU" dirty="0"/>
              <a:t> </a:t>
            </a:r>
            <a:r>
              <a:rPr lang="ru-RU" dirty="0" err="1"/>
              <a:t>назарда</a:t>
            </a:r>
            <a:r>
              <a:rPr lang="ru-RU" dirty="0"/>
              <a:t> </a:t>
            </a:r>
            <a:r>
              <a:rPr lang="ru-RU" dirty="0" err="1"/>
              <a:t>тутилгани</a:t>
            </a:r>
            <a:r>
              <a:rPr lang="ru-RU" dirty="0"/>
              <a:t> </a:t>
            </a:r>
            <a:r>
              <a:rPr lang="ru-RU" dirty="0" err="1"/>
              <a:t>боис</a:t>
            </a:r>
            <a:r>
              <a:rPr lang="ru-RU" dirty="0"/>
              <a:t> </a:t>
            </a:r>
            <a:r>
              <a:rPr lang="ru-RU" dirty="0" err="1"/>
              <a:t>ўз</a:t>
            </a:r>
            <a:r>
              <a:rPr lang="ru-RU" dirty="0"/>
              <a:t> </a:t>
            </a:r>
            <a:r>
              <a:rPr lang="ru-RU" dirty="0" err="1"/>
              <a:t>номидан</a:t>
            </a:r>
            <a:r>
              <a:rPr lang="ru-RU" dirty="0"/>
              <a:t>, </a:t>
            </a:r>
            <a:r>
              <a:rPr lang="ru-RU" dirty="0" err="1"/>
              <a:t>бироқ</a:t>
            </a:r>
            <a:r>
              <a:rPr lang="ru-RU" dirty="0"/>
              <a:t> </a:t>
            </a:r>
            <a:r>
              <a:rPr lang="ru-RU" dirty="0" err="1"/>
              <a:t>бошқа</a:t>
            </a:r>
            <a:r>
              <a:rPr lang="ru-RU" dirty="0"/>
              <a:t> </a:t>
            </a:r>
            <a:r>
              <a:rPr lang="ru-RU" dirty="0" err="1"/>
              <a:t>шахснинг</a:t>
            </a:r>
            <a:r>
              <a:rPr lang="ru-RU" dirty="0"/>
              <a:t> </a:t>
            </a:r>
            <a:r>
              <a:rPr lang="ru-RU" dirty="0" err="1"/>
              <a:t>ҳуқуқ</a:t>
            </a:r>
            <a:r>
              <a:rPr lang="ru-RU" dirty="0"/>
              <a:t> </a:t>
            </a:r>
            <a:r>
              <a:rPr lang="ru-RU" dirty="0" err="1"/>
              <a:t>ва</a:t>
            </a:r>
            <a:r>
              <a:rPr lang="ru-RU" dirty="0"/>
              <a:t> </a:t>
            </a:r>
            <a:r>
              <a:rPr lang="ru-RU" dirty="0" err="1"/>
              <a:t>манфаатларини</a:t>
            </a:r>
            <a:r>
              <a:rPr lang="ru-RU" dirty="0"/>
              <a:t> </a:t>
            </a:r>
            <a:r>
              <a:rPr lang="ru-RU" dirty="0" err="1"/>
              <a:t>ҳимоя</a:t>
            </a:r>
            <a:r>
              <a:rPr lang="ru-RU" dirty="0"/>
              <a:t> </a:t>
            </a:r>
            <a:r>
              <a:rPr lang="ru-RU" dirty="0" err="1"/>
              <a:t>қилиш</a:t>
            </a:r>
            <a:r>
              <a:rPr lang="ru-RU" dirty="0"/>
              <a:t> </a:t>
            </a:r>
            <a:r>
              <a:rPr lang="ru-RU" dirty="0" err="1"/>
              <a:t>учун</a:t>
            </a:r>
            <a:r>
              <a:rPr lang="ru-RU" dirty="0"/>
              <a:t>, </a:t>
            </a:r>
            <a:r>
              <a:rPr lang="ru-RU" dirty="0" err="1"/>
              <a:t>яъни</a:t>
            </a:r>
            <a:r>
              <a:rPr lang="ru-RU" dirty="0"/>
              <a:t> </a:t>
            </a:r>
            <a:r>
              <a:rPr lang="ru-RU" dirty="0" err="1"/>
              <a:t>низоли</a:t>
            </a:r>
            <a:r>
              <a:rPr lang="ru-RU" dirty="0"/>
              <a:t> </a:t>
            </a:r>
            <a:r>
              <a:rPr lang="ru-RU" dirty="0" err="1"/>
              <a:t>моддий-ҳуқуқий</a:t>
            </a:r>
            <a:r>
              <a:rPr lang="ru-RU" dirty="0"/>
              <a:t> </a:t>
            </a:r>
            <a:r>
              <a:rPr lang="ru-RU" dirty="0" err="1"/>
              <a:t>муносабат</a:t>
            </a:r>
            <a:r>
              <a:rPr lang="ru-RU" dirty="0"/>
              <a:t> </a:t>
            </a:r>
            <a:r>
              <a:rPr lang="ru-RU" dirty="0" err="1"/>
              <a:t>субъектларининг</a:t>
            </a:r>
            <a:r>
              <a:rPr lang="ru-RU" dirty="0"/>
              <a:t> </a:t>
            </a:r>
            <a:r>
              <a:rPr lang="ru-RU" dirty="0" err="1"/>
              <a:t>ҳуқуқ</a:t>
            </a:r>
            <a:r>
              <a:rPr lang="ru-RU" dirty="0"/>
              <a:t> </a:t>
            </a:r>
            <a:r>
              <a:rPr lang="ru-RU" dirty="0" err="1"/>
              <a:t>ва</a:t>
            </a:r>
            <a:r>
              <a:rPr lang="ru-RU" dirty="0"/>
              <a:t> </a:t>
            </a:r>
            <a:r>
              <a:rPr lang="ru-RU" dirty="0" err="1"/>
              <a:t>манфаатларини</a:t>
            </a:r>
            <a:r>
              <a:rPr lang="ru-RU" dirty="0"/>
              <a:t> </a:t>
            </a:r>
            <a:r>
              <a:rPr lang="ru-RU" dirty="0" err="1"/>
              <a:t>ҳимоя</a:t>
            </a:r>
            <a:r>
              <a:rPr lang="ru-RU" dirty="0"/>
              <a:t> </a:t>
            </a:r>
            <a:r>
              <a:rPr lang="ru-RU" dirty="0" err="1"/>
              <a:t>қилишни</a:t>
            </a:r>
            <a:r>
              <a:rPr lang="ru-RU" dirty="0"/>
              <a:t> </a:t>
            </a:r>
            <a:r>
              <a:rPr lang="ru-RU" dirty="0" err="1"/>
              <a:t>талаб</a:t>
            </a:r>
            <a:r>
              <a:rPr lang="ru-RU" dirty="0"/>
              <a:t> </a:t>
            </a:r>
            <a:r>
              <a:rPr lang="ru-RU" dirty="0" err="1"/>
              <a:t>қилади</a:t>
            </a:r>
            <a:r>
              <a:rPr lang="ru-RU" dirty="0"/>
              <a:t>. </a:t>
            </a:r>
            <a:r>
              <a:rPr lang="ru-RU" dirty="0" err="1"/>
              <a:t>Процессуал</a:t>
            </a:r>
            <a:r>
              <a:rPr lang="ru-RU" dirty="0"/>
              <a:t> </a:t>
            </a:r>
            <a:r>
              <a:rPr lang="ru-RU" dirty="0" err="1"/>
              <a:t>маънода</a:t>
            </a:r>
            <a:r>
              <a:rPr lang="ru-RU" dirty="0"/>
              <a:t> </a:t>
            </a:r>
            <a:r>
              <a:rPr lang="ru-RU" dirty="0" err="1"/>
              <a:t>иштирок</a:t>
            </a:r>
            <a:r>
              <a:rPr lang="ru-RU" dirty="0"/>
              <a:t> </a:t>
            </a:r>
            <a:r>
              <a:rPr lang="ru-RU" dirty="0" err="1"/>
              <a:t>этиш</a:t>
            </a:r>
            <a:r>
              <a:rPr lang="ru-RU" dirty="0"/>
              <a:t> </a:t>
            </a:r>
            <a:r>
              <a:rPr lang="ru-RU" dirty="0" err="1"/>
              <a:t>ҳуқуқига</a:t>
            </a:r>
            <a:r>
              <a:rPr lang="ru-RU" dirty="0"/>
              <a:t> </a:t>
            </a:r>
            <a:r>
              <a:rPr lang="ru-RU" dirty="0" err="1"/>
              <a:t>эга</a:t>
            </a:r>
            <a:r>
              <a:rPr lang="ru-RU" dirty="0"/>
              <a:t> </a:t>
            </a:r>
            <a:r>
              <a:rPr lang="ru-RU" dirty="0" err="1"/>
              <a:t>бўлган</a:t>
            </a:r>
            <a:r>
              <a:rPr lang="ru-RU" dirty="0"/>
              <a:t> </a:t>
            </a:r>
            <a:r>
              <a:rPr lang="ru-RU" dirty="0" err="1"/>
              <a:t>шахслар</a:t>
            </a:r>
            <a:r>
              <a:rPr lang="ru-RU" dirty="0"/>
              <a:t> </a:t>
            </a:r>
            <a:r>
              <a:rPr lang="ru-RU" dirty="0" err="1"/>
              <a:t>рўйхати</a:t>
            </a:r>
            <a:r>
              <a:rPr lang="ru-RU" dirty="0"/>
              <a:t> </a:t>
            </a:r>
            <a:r>
              <a:rPr lang="ru-RU" dirty="0" err="1"/>
              <a:t>процессуал</a:t>
            </a:r>
            <a:r>
              <a:rPr lang="ru-RU" dirty="0"/>
              <a:t> </a:t>
            </a:r>
            <a:r>
              <a:rPr lang="ru-RU" dirty="0" err="1"/>
              <a:t>қонунчиликда</a:t>
            </a:r>
            <a:r>
              <a:rPr lang="ru-RU" dirty="0"/>
              <a:t> </a:t>
            </a:r>
            <a:r>
              <a:rPr lang="ru-RU" dirty="0" err="1"/>
              <a:t>тўғридан</a:t>
            </a:r>
            <a:r>
              <a:rPr lang="ru-RU" dirty="0"/>
              <a:t> </a:t>
            </a:r>
            <a:r>
              <a:rPr lang="ru-RU" dirty="0" err="1"/>
              <a:t>тўғри</a:t>
            </a:r>
            <a:r>
              <a:rPr lang="ru-RU" dirty="0"/>
              <a:t> </a:t>
            </a:r>
            <a:r>
              <a:rPr lang="ru-RU" dirty="0" err="1"/>
              <a:t>кўрсатиб</a:t>
            </a:r>
            <a:r>
              <a:rPr lang="ru-RU" dirty="0"/>
              <a:t> </a:t>
            </a:r>
            <a:r>
              <a:rPr lang="ru-RU" dirty="0" err="1"/>
              <a:t>қўйилган</a:t>
            </a:r>
            <a:r>
              <a:rPr lang="ru-RU" dirty="0"/>
              <a:t>. </a:t>
            </a:r>
            <a:r>
              <a:rPr lang="ru-RU" dirty="0" err="1"/>
              <a:t>Жумладан</a:t>
            </a:r>
            <a:r>
              <a:rPr lang="ru-RU" dirty="0"/>
              <a:t>, прокурор, </a:t>
            </a:r>
            <a:r>
              <a:rPr lang="ru-RU" dirty="0" err="1"/>
              <a:t>давлат</a:t>
            </a:r>
            <a:r>
              <a:rPr lang="ru-RU" dirty="0"/>
              <a:t> </a:t>
            </a:r>
            <a:r>
              <a:rPr lang="ru-RU" dirty="0" err="1"/>
              <a:t>органлари</a:t>
            </a:r>
            <a:r>
              <a:rPr lang="ru-RU" dirty="0"/>
              <a:t> </a:t>
            </a:r>
            <a:r>
              <a:rPr lang="ru-RU" dirty="0" err="1"/>
              <a:t>ва</a:t>
            </a:r>
            <a:r>
              <a:rPr lang="ru-RU" dirty="0"/>
              <a:t> </a:t>
            </a:r>
            <a:r>
              <a:rPr lang="ru-RU" dirty="0" err="1"/>
              <a:t>бошқа</a:t>
            </a:r>
            <a:r>
              <a:rPr lang="ru-RU" dirty="0"/>
              <a:t> </a:t>
            </a:r>
            <a:r>
              <a:rPr lang="ru-RU" dirty="0" err="1"/>
              <a:t>шахслар</a:t>
            </a:r>
            <a:r>
              <a:rPr lang="ru-RU" dirty="0"/>
              <a:t> </a:t>
            </a:r>
            <a:r>
              <a:rPr lang="ru-RU" dirty="0" err="1"/>
              <a:t>процессуал</a:t>
            </a:r>
            <a:r>
              <a:rPr lang="ru-RU" dirty="0"/>
              <a:t> </a:t>
            </a:r>
            <a:r>
              <a:rPr lang="ru-RU" dirty="0" err="1"/>
              <a:t>даъвогар</a:t>
            </a:r>
            <a:r>
              <a:rPr lang="ru-RU" dirty="0"/>
              <a:t> </a:t>
            </a:r>
            <a:r>
              <a:rPr lang="ru-RU" dirty="0" err="1"/>
              <a:t>ва</a:t>
            </a:r>
            <a:r>
              <a:rPr lang="ru-RU" dirty="0"/>
              <a:t> </a:t>
            </a:r>
            <a:r>
              <a:rPr lang="ru-RU" dirty="0" err="1"/>
              <a:t>жавобгар</a:t>
            </a:r>
            <a:r>
              <a:rPr lang="ru-RU" dirty="0"/>
              <a:t> </a:t>
            </a:r>
            <a:r>
              <a:rPr lang="ru-RU" dirty="0" err="1"/>
              <a:t>сифатида</a:t>
            </a:r>
            <a:r>
              <a:rPr lang="ru-RU" dirty="0"/>
              <a:t> </a:t>
            </a:r>
            <a:r>
              <a:rPr lang="ru-RU" dirty="0" err="1"/>
              <a:t>кўрилиши</a:t>
            </a:r>
            <a:r>
              <a:rPr lang="ru-RU" dirty="0"/>
              <a:t> </a:t>
            </a:r>
            <a:r>
              <a:rPr lang="ru-RU" dirty="0" err="1"/>
              <a:t>мумкин</a:t>
            </a:r>
            <a:r>
              <a:rPr lang="ru-RU" dirty="0"/>
              <a:t> (ИПК 41-модда</a:t>
            </a:r>
            <a:r>
              <a:rPr lang="ru-RU" dirty="0" smtClean="0"/>
              <a:t>).</a:t>
            </a:r>
            <a:endParaRPr lang="ru-RU" dirty="0"/>
          </a:p>
        </p:txBody>
      </p:sp>
    </p:spTree>
    <p:extLst>
      <p:ext uri="{BB962C8B-B14F-4D97-AF65-F5344CB8AC3E}">
        <p14:creationId xmlns:p14="http://schemas.microsoft.com/office/powerpoint/2010/main" val="1198359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562751"/>
          </a:xfrm>
        </p:spPr>
        <p:txBody>
          <a:bodyPr>
            <a:normAutofit/>
          </a:bodyPr>
          <a:lstStyle/>
          <a:p>
            <a:pPr algn="ctr"/>
            <a:r>
              <a:rPr lang="uz-Cyrl-UZ" sz="2400" dirty="0" smtClean="0"/>
              <a:t>Тарафлар</a:t>
            </a:r>
            <a:endParaRPr lang="ru-RU" sz="2400" dirty="0"/>
          </a:p>
        </p:txBody>
      </p:sp>
      <p:sp>
        <p:nvSpPr>
          <p:cNvPr id="3" name="Объект 2"/>
          <p:cNvSpPr>
            <a:spLocks noGrp="1"/>
          </p:cNvSpPr>
          <p:nvPr>
            <p:ph idx="1"/>
          </p:nvPr>
        </p:nvSpPr>
        <p:spPr>
          <a:xfrm>
            <a:off x="921327" y="1205345"/>
            <a:ext cx="10706100" cy="5018810"/>
          </a:xfrm>
        </p:spPr>
        <p:txBody>
          <a:bodyPr>
            <a:noAutofit/>
          </a:bodyPr>
          <a:lstStyle/>
          <a:p>
            <a:pPr algn="just"/>
            <a:r>
              <a:rPr lang="ru-RU" sz="2400" dirty="0" err="1"/>
              <a:t>Моддий-ҳуқуқий</a:t>
            </a:r>
            <a:r>
              <a:rPr lang="ru-RU" sz="2400" dirty="0"/>
              <a:t> </a:t>
            </a:r>
            <a:r>
              <a:rPr lang="ru-RU" sz="2400" dirty="0" err="1"/>
              <a:t>маънодаги</a:t>
            </a:r>
            <a:r>
              <a:rPr lang="ru-RU" sz="2400" dirty="0"/>
              <a:t> тараф </a:t>
            </a:r>
            <a:r>
              <a:rPr lang="ru-RU" sz="2400" dirty="0" err="1"/>
              <a:t>сифатида</a:t>
            </a:r>
            <a:r>
              <a:rPr lang="ru-RU" sz="2400" dirty="0"/>
              <a:t> </a:t>
            </a:r>
            <a:r>
              <a:rPr lang="ru-RU" sz="2400" dirty="0" err="1"/>
              <a:t>низоли</a:t>
            </a:r>
            <a:r>
              <a:rPr lang="ru-RU" sz="2400" dirty="0"/>
              <a:t> </a:t>
            </a:r>
            <a:r>
              <a:rPr lang="ru-RU" sz="2400" dirty="0" err="1"/>
              <a:t>моддий-ҳуқуқий</a:t>
            </a:r>
            <a:r>
              <a:rPr lang="ru-RU" sz="2400" dirty="0"/>
              <a:t> </a:t>
            </a:r>
            <a:r>
              <a:rPr lang="ru-RU" sz="2400" dirty="0" err="1"/>
              <a:t>муносабатнинг</a:t>
            </a:r>
            <a:r>
              <a:rPr lang="ru-RU" sz="2400" dirty="0"/>
              <a:t> </a:t>
            </a:r>
            <a:r>
              <a:rPr lang="ru-RU" sz="2400" dirty="0" err="1"/>
              <a:t>ҳақиқий</a:t>
            </a:r>
            <a:r>
              <a:rPr lang="ru-RU" sz="2400" dirty="0"/>
              <a:t> </a:t>
            </a:r>
            <a:r>
              <a:rPr lang="ru-RU" sz="2400" dirty="0" err="1"/>
              <a:t>ёки</a:t>
            </a:r>
            <a:r>
              <a:rPr lang="ru-RU" sz="2400" dirty="0"/>
              <a:t> </a:t>
            </a:r>
            <a:r>
              <a:rPr lang="ru-RU" sz="2400" dirty="0" err="1"/>
              <a:t>тахмин</a:t>
            </a:r>
            <a:r>
              <a:rPr lang="ru-RU" sz="2400" dirty="0"/>
              <a:t> </a:t>
            </a:r>
            <a:r>
              <a:rPr lang="ru-RU" sz="2400" dirty="0" err="1"/>
              <a:t>қилинаётган</a:t>
            </a:r>
            <a:r>
              <a:rPr lang="ru-RU" sz="2400" dirty="0"/>
              <a:t> </a:t>
            </a:r>
            <a:r>
              <a:rPr lang="ru-RU" sz="2400" dirty="0" err="1"/>
              <a:t>субъекти</a:t>
            </a:r>
            <a:r>
              <a:rPr lang="ru-RU" sz="2400" dirty="0"/>
              <a:t> (</a:t>
            </a:r>
            <a:r>
              <a:rPr lang="ru-RU" sz="2400" dirty="0" err="1"/>
              <a:t>шартномали</a:t>
            </a:r>
            <a:r>
              <a:rPr lang="ru-RU" sz="2400" dirty="0"/>
              <a:t>, </a:t>
            </a:r>
            <a:r>
              <a:rPr lang="ru-RU" sz="2400" dirty="0" err="1"/>
              <a:t>фуқаролик</a:t>
            </a:r>
            <a:r>
              <a:rPr lang="ru-RU" sz="2400" dirty="0"/>
              <a:t>, </a:t>
            </a:r>
            <a:r>
              <a:rPr lang="ru-RU" sz="2400" dirty="0" err="1"/>
              <a:t>хўжалик</a:t>
            </a:r>
            <a:r>
              <a:rPr lang="ru-RU" sz="2400" dirty="0"/>
              <a:t>, </a:t>
            </a:r>
            <a:r>
              <a:rPr lang="ru-RU" sz="2400" dirty="0" err="1"/>
              <a:t>тадбиркорлик</a:t>
            </a:r>
            <a:r>
              <a:rPr lang="ru-RU" sz="2400" dirty="0"/>
              <a:t>) </a:t>
            </a:r>
            <a:r>
              <a:rPr lang="ru-RU" sz="2400" dirty="0" err="1"/>
              <a:t>тушунилади</a:t>
            </a:r>
            <a:r>
              <a:rPr lang="ru-RU" sz="2400" dirty="0"/>
              <a:t>. Улар </a:t>
            </a:r>
            <a:r>
              <a:rPr lang="ru-RU" sz="2400" dirty="0" err="1"/>
              <a:t>ўзларининг</a:t>
            </a:r>
            <a:r>
              <a:rPr lang="ru-RU" sz="2400" dirty="0"/>
              <a:t> </a:t>
            </a:r>
            <a:r>
              <a:rPr lang="ru-RU" sz="2400" dirty="0" err="1"/>
              <a:t>субъектив</a:t>
            </a:r>
            <a:r>
              <a:rPr lang="ru-RU" sz="2400" dirty="0"/>
              <a:t> </a:t>
            </a:r>
            <a:r>
              <a:rPr lang="ru-RU" sz="2400" dirty="0" err="1"/>
              <a:t>ҳуқуқлари</a:t>
            </a:r>
            <a:r>
              <a:rPr lang="ru-RU" sz="2400" dirty="0"/>
              <a:t> </a:t>
            </a:r>
            <a:r>
              <a:rPr lang="ru-RU" sz="2400" dirty="0" err="1"/>
              <a:t>ва</a:t>
            </a:r>
            <a:r>
              <a:rPr lang="ru-RU" sz="2400" dirty="0"/>
              <a:t> </a:t>
            </a:r>
            <a:r>
              <a:rPr lang="ru-RU" sz="2400" dirty="0" err="1"/>
              <a:t>судда</a:t>
            </a:r>
            <a:r>
              <a:rPr lang="ru-RU" sz="2400" dirty="0"/>
              <a:t> </a:t>
            </a:r>
            <a:r>
              <a:rPr lang="ru-RU" sz="2400" dirty="0" err="1"/>
              <a:t>ишнинг</a:t>
            </a:r>
            <a:r>
              <a:rPr lang="ru-RU" sz="2400" dirty="0"/>
              <a:t> </a:t>
            </a:r>
            <a:r>
              <a:rPr lang="ru-RU" sz="2400" dirty="0" err="1"/>
              <a:t>қайси</a:t>
            </a:r>
            <a:r>
              <a:rPr lang="ru-RU" sz="2400" dirty="0"/>
              <a:t> </a:t>
            </a:r>
            <a:r>
              <a:rPr lang="ru-RU" sz="2400" dirty="0" err="1"/>
              <a:t>томонга</a:t>
            </a:r>
            <a:r>
              <a:rPr lang="ru-RU" sz="2400" dirty="0"/>
              <a:t> </a:t>
            </a:r>
            <a:r>
              <a:rPr lang="ru-RU" sz="2400" dirty="0" err="1"/>
              <a:t>ҳал</a:t>
            </a:r>
            <a:r>
              <a:rPr lang="ru-RU" sz="2400" dirty="0"/>
              <a:t> </a:t>
            </a:r>
            <a:r>
              <a:rPr lang="ru-RU" sz="2400" dirty="0" err="1"/>
              <a:t>бўлишига</a:t>
            </a:r>
            <a:r>
              <a:rPr lang="ru-RU" sz="2400" dirty="0"/>
              <a:t> </a:t>
            </a:r>
            <a:r>
              <a:rPr lang="ru-RU" sz="2400" dirty="0" err="1"/>
              <a:t>нисбатан</a:t>
            </a:r>
            <a:r>
              <a:rPr lang="ru-RU" sz="2400" dirty="0"/>
              <a:t> </a:t>
            </a:r>
            <a:r>
              <a:rPr lang="ru-RU" sz="2400" dirty="0" err="1"/>
              <a:t>қонун</a:t>
            </a:r>
            <a:r>
              <a:rPr lang="ru-RU" sz="2400" dirty="0"/>
              <a:t> </a:t>
            </a:r>
            <a:r>
              <a:rPr lang="ru-RU" sz="2400" dirty="0" err="1"/>
              <a:t>билан</a:t>
            </a:r>
            <a:r>
              <a:rPr lang="ru-RU" sz="2400" dirty="0"/>
              <a:t> </a:t>
            </a:r>
            <a:r>
              <a:rPr lang="ru-RU" sz="2400" dirty="0" err="1"/>
              <a:t>қўриқланадиган</a:t>
            </a:r>
            <a:r>
              <a:rPr lang="ru-RU" sz="2400" dirty="0"/>
              <a:t> </a:t>
            </a:r>
            <a:r>
              <a:rPr lang="ru-RU" sz="2400" dirty="0" err="1"/>
              <a:t>моддий-ҳуқуқий</a:t>
            </a:r>
            <a:r>
              <a:rPr lang="ru-RU" sz="2400" dirty="0"/>
              <a:t> </a:t>
            </a:r>
            <a:r>
              <a:rPr lang="ru-RU" sz="2400" dirty="0" err="1"/>
              <a:t>манфаатларига</a:t>
            </a:r>
            <a:r>
              <a:rPr lang="ru-RU" sz="2400" dirty="0"/>
              <a:t> </a:t>
            </a:r>
            <a:r>
              <a:rPr lang="ru-RU" sz="2400" dirty="0" err="1"/>
              <a:t>эга</a:t>
            </a:r>
            <a:r>
              <a:rPr lang="ru-RU" sz="2400" dirty="0"/>
              <a:t>. </a:t>
            </a:r>
            <a:r>
              <a:rPr lang="ru-RU" sz="2400" dirty="0" err="1"/>
              <a:t>Процессуал</a:t>
            </a:r>
            <a:r>
              <a:rPr lang="ru-RU" sz="2400" dirty="0"/>
              <a:t> </a:t>
            </a:r>
            <a:r>
              <a:rPr lang="ru-RU" sz="2400" dirty="0" err="1"/>
              <a:t>маънода</a:t>
            </a:r>
            <a:r>
              <a:rPr lang="ru-RU" sz="2400" dirty="0"/>
              <a:t> </a:t>
            </a:r>
            <a:r>
              <a:rPr lang="ru-RU" sz="2400" dirty="0" err="1"/>
              <a:t>тарафлар</a:t>
            </a:r>
            <a:r>
              <a:rPr lang="ru-RU" sz="2400" dirty="0"/>
              <a:t> </a:t>
            </a:r>
            <a:r>
              <a:rPr lang="ru-RU" sz="2400" dirty="0" err="1"/>
              <a:t>фақат</a:t>
            </a:r>
            <a:r>
              <a:rPr lang="ru-RU" sz="2400" dirty="0"/>
              <a:t> </a:t>
            </a:r>
            <a:r>
              <a:rPr lang="ru-RU" sz="2400" dirty="0" err="1"/>
              <a:t>низоли</a:t>
            </a:r>
            <a:r>
              <a:rPr lang="ru-RU" sz="2400" dirty="0"/>
              <a:t> </a:t>
            </a:r>
            <a:r>
              <a:rPr lang="ru-RU" sz="2400" dirty="0" err="1"/>
              <a:t>ҳуқуқ</a:t>
            </a:r>
            <a:r>
              <a:rPr lang="ru-RU" sz="2400" dirty="0"/>
              <a:t> </a:t>
            </a:r>
            <a:r>
              <a:rPr lang="ru-RU" sz="2400" dirty="0" err="1"/>
              <a:t>ёки</a:t>
            </a:r>
            <a:r>
              <a:rPr lang="ru-RU" sz="2400" dirty="0"/>
              <a:t> </a:t>
            </a:r>
            <a:r>
              <a:rPr lang="ru-RU" sz="2400" dirty="0" err="1"/>
              <a:t>мажбуриятнинг</a:t>
            </a:r>
            <a:r>
              <a:rPr lang="ru-RU" sz="2400" dirty="0"/>
              <a:t> </a:t>
            </a:r>
            <a:r>
              <a:rPr lang="ru-RU" sz="2400" dirty="0" err="1"/>
              <a:t>тахмин</a:t>
            </a:r>
            <a:r>
              <a:rPr lang="ru-RU" sz="2400" dirty="0"/>
              <a:t> </a:t>
            </a:r>
            <a:r>
              <a:rPr lang="ru-RU" sz="2400" dirty="0" err="1"/>
              <a:t>қилинса</a:t>
            </a:r>
            <a:r>
              <a:rPr lang="ru-RU" sz="2400" dirty="0"/>
              <a:t>, </a:t>
            </a:r>
            <a:r>
              <a:rPr lang="ru-RU" sz="2400" dirty="0" err="1"/>
              <a:t>моддий-ҳуқуқий</a:t>
            </a:r>
            <a:r>
              <a:rPr lang="ru-RU" sz="2400" dirty="0"/>
              <a:t> </a:t>
            </a:r>
            <a:r>
              <a:rPr lang="ru-RU" sz="2400" dirty="0" err="1"/>
              <a:t>маънодаги</a:t>
            </a:r>
            <a:r>
              <a:rPr lang="ru-RU" sz="2400" dirty="0"/>
              <a:t> тараф, </a:t>
            </a:r>
            <a:r>
              <a:rPr lang="ru-RU" sz="2400" dirty="0" err="1"/>
              <a:t>ўз</a:t>
            </a:r>
            <a:r>
              <a:rPr lang="ru-RU" sz="2400" dirty="0"/>
              <a:t> </a:t>
            </a:r>
            <a:r>
              <a:rPr lang="ru-RU" sz="2400" dirty="0" err="1"/>
              <a:t>навбатида</a:t>
            </a:r>
            <a:r>
              <a:rPr lang="ru-RU" sz="2400" dirty="0"/>
              <a:t>, </a:t>
            </a:r>
            <a:r>
              <a:rPr lang="ru-RU" sz="2400" dirty="0" err="1"/>
              <a:t>тегишли</a:t>
            </a:r>
            <a:r>
              <a:rPr lang="ru-RU" sz="2400" dirty="0"/>
              <a:t> тараф </a:t>
            </a:r>
            <a:r>
              <a:rPr lang="ru-RU" sz="2400" dirty="0" err="1"/>
              <a:t>бўлиши</a:t>
            </a:r>
            <a:r>
              <a:rPr lang="ru-RU" sz="2400" dirty="0"/>
              <a:t> </a:t>
            </a:r>
            <a:r>
              <a:rPr lang="ru-RU" sz="2400" dirty="0" err="1"/>
              <a:t>мумкин</a:t>
            </a:r>
            <a:r>
              <a:rPr lang="ru-RU" sz="2400" dirty="0"/>
              <a:t> (</a:t>
            </a:r>
            <a:r>
              <a:rPr lang="ru-RU" sz="2400" dirty="0" err="1"/>
              <a:t>масалан</a:t>
            </a:r>
            <a:r>
              <a:rPr lang="ru-RU" sz="2400" dirty="0"/>
              <a:t>, </a:t>
            </a:r>
            <a:r>
              <a:rPr lang="ru-RU" sz="2400" dirty="0" err="1"/>
              <a:t>мулкдор</a:t>
            </a:r>
            <a:r>
              <a:rPr lang="ru-RU" sz="2400" dirty="0"/>
              <a:t> </a:t>
            </a:r>
            <a:r>
              <a:rPr lang="ru-RU" sz="2400" dirty="0" err="1"/>
              <a:t>бўлмаган</a:t>
            </a:r>
            <a:r>
              <a:rPr lang="ru-RU" sz="2400" dirty="0"/>
              <a:t> </a:t>
            </a:r>
            <a:r>
              <a:rPr lang="ru-RU" sz="2400" dirty="0" err="1"/>
              <a:t>эга</a:t>
            </a:r>
            <a:r>
              <a:rPr lang="ru-RU" sz="2400" dirty="0"/>
              <a:t> – </a:t>
            </a:r>
            <a:r>
              <a:rPr lang="ru-RU" sz="2400" dirty="0" err="1"/>
              <a:t>бошқа</a:t>
            </a:r>
            <a:r>
              <a:rPr lang="ru-RU" sz="2400" dirty="0"/>
              <a:t> </a:t>
            </a:r>
            <a:r>
              <a:rPr lang="ru-RU" sz="2400" dirty="0" err="1"/>
              <a:t>шахснинг</a:t>
            </a:r>
            <a:r>
              <a:rPr lang="ru-RU" sz="2400" dirty="0"/>
              <a:t> </a:t>
            </a:r>
            <a:r>
              <a:rPr lang="ru-RU" sz="2400" dirty="0" err="1"/>
              <a:t>ноқонуний</a:t>
            </a:r>
            <a:r>
              <a:rPr lang="ru-RU" sz="2400" dirty="0"/>
              <a:t> </a:t>
            </a:r>
            <a:r>
              <a:rPr lang="ru-RU" sz="2400" dirty="0" err="1"/>
              <a:t>эгалигидан</a:t>
            </a:r>
            <a:r>
              <a:rPr lang="ru-RU" sz="2400" dirty="0"/>
              <a:t> </a:t>
            </a:r>
            <a:r>
              <a:rPr lang="ru-RU" sz="2400" dirty="0" err="1"/>
              <a:t>ашёни</a:t>
            </a:r>
            <a:r>
              <a:rPr lang="ru-RU" sz="2400" dirty="0"/>
              <a:t> </a:t>
            </a:r>
            <a:r>
              <a:rPr lang="ru-RU" sz="2400" dirty="0" err="1"/>
              <a:t>талаб</a:t>
            </a:r>
            <a:r>
              <a:rPr lang="ru-RU" sz="2400" dirty="0"/>
              <a:t> </a:t>
            </a:r>
            <a:r>
              <a:rPr lang="ru-RU" sz="2400" dirty="0" err="1"/>
              <a:t>қилиб</a:t>
            </a:r>
            <a:r>
              <a:rPr lang="ru-RU" sz="2400" dirty="0"/>
              <a:t> </a:t>
            </a:r>
            <a:r>
              <a:rPr lang="ru-RU" sz="2400" dirty="0" err="1"/>
              <a:t>олиш</a:t>
            </a:r>
            <a:r>
              <a:rPr lang="ru-RU" sz="2400" dirty="0"/>
              <a:t> </a:t>
            </a:r>
            <a:r>
              <a:rPr lang="ru-RU" sz="2400" dirty="0" err="1"/>
              <a:t>ҳуқуқига</a:t>
            </a:r>
            <a:r>
              <a:rPr lang="ru-RU" sz="2400" dirty="0"/>
              <a:t> </a:t>
            </a:r>
            <a:r>
              <a:rPr lang="ru-RU" sz="2400" dirty="0" err="1"/>
              <a:t>эга</a:t>
            </a:r>
            <a:r>
              <a:rPr lang="ru-RU" sz="2400" dirty="0"/>
              <a:t>). </a:t>
            </a:r>
            <a:r>
              <a:rPr lang="ru-RU" sz="2400" dirty="0" err="1"/>
              <a:t>Айрим</a:t>
            </a:r>
            <a:r>
              <a:rPr lang="ru-RU" sz="2400" dirty="0"/>
              <a:t> </a:t>
            </a:r>
            <a:r>
              <a:rPr lang="ru-RU" sz="2400" dirty="0" err="1"/>
              <a:t>ҳолларда</a:t>
            </a:r>
            <a:r>
              <a:rPr lang="ru-RU" sz="2400" dirty="0"/>
              <a:t> </a:t>
            </a:r>
            <a:r>
              <a:rPr lang="ru-RU" sz="2400" dirty="0" err="1"/>
              <a:t>тегишли</a:t>
            </a:r>
            <a:r>
              <a:rPr lang="ru-RU" sz="2400" dirty="0"/>
              <a:t> </a:t>
            </a:r>
            <a:r>
              <a:rPr lang="ru-RU" sz="2400" dirty="0" err="1"/>
              <a:t>бўлмаган</a:t>
            </a:r>
            <a:r>
              <a:rPr lang="ru-RU" sz="2400" dirty="0"/>
              <a:t> тараф (</a:t>
            </a:r>
            <a:r>
              <a:rPr lang="ru-RU" sz="2400" dirty="0" err="1"/>
              <a:t>масалан</a:t>
            </a:r>
            <a:r>
              <a:rPr lang="ru-RU" sz="2400" dirty="0"/>
              <a:t>, </a:t>
            </a:r>
            <a:r>
              <a:rPr lang="ru-RU" sz="2400" dirty="0" err="1"/>
              <a:t>ҳақиқатан</a:t>
            </a:r>
            <a:r>
              <a:rPr lang="ru-RU" sz="2400" dirty="0"/>
              <a:t> </a:t>
            </a:r>
            <a:r>
              <a:rPr lang="ru-RU" sz="2400" dirty="0" err="1"/>
              <a:t>зарар</a:t>
            </a:r>
            <a:r>
              <a:rPr lang="ru-RU" sz="2400" dirty="0"/>
              <a:t> </a:t>
            </a:r>
            <a:r>
              <a:rPr lang="ru-RU" sz="2400" dirty="0" err="1"/>
              <a:t>етказган</a:t>
            </a:r>
            <a:r>
              <a:rPr lang="ru-RU" sz="2400" dirty="0"/>
              <a:t> </a:t>
            </a:r>
            <a:r>
              <a:rPr lang="ru-RU" sz="2400" dirty="0" err="1"/>
              <a:t>шахс</a:t>
            </a:r>
            <a:r>
              <a:rPr lang="ru-RU" sz="2400" dirty="0"/>
              <a:t> – </a:t>
            </a:r>
            <a:r>
              <a:rPr lang="ru-RU" sz="2400" dirty="0" err="1"/>
              <a:t>жавобгар</a:t>
            </a:r>
            <a:r>
              <a:rPr lang="ru-RU" sz="2400" dirty="0"/>
              <a:t> </a:t>
            </a:r>
            <a:r>
              <a:rPr lang="ru-RU" sz="2400" dirty="0" err="1"/>
              <a:t>ошиқча</a:t>
            </a:r>
            <a:r>
              <a:rPr lang="ru-RU" sz="2400" dirty="0"/>
              <a:t> </a:t>
            </a:r>
            <a:r>
              <a:rPr lang="ru-RU" sz="2400" dirty="0" err="1"/>
              <a:t>хавф</a:t>
            </a:r>
            <a:r>
              <a:rPr lang="ru-RU" sz="2400" dirty="0"/>
              <a:t> </a:t>
            </a:r>
            <a:r>
              <a:rPr lang="ru-RU" sz="2400" dirty="0" err="1"/>
              <a:t>манбаидан</a:t>
            </a:r>
            <a:r>
              <a:rPr lang="ru-RU" sz="2400" dirty="0"/>
              <a:t> </a:t>
            </a:r>
            <a:r>
              <a:rPr lang="ru-RU" sz="2400" dirty="0" err="1"/>
              <a:t>етказилган</a:t>
            </a:r>
            <a:r>
              <a:rPr lang="ru-RU" sz="2400" dirty="0"/>
              <a:t> </a:t>
            </a:r>
            <a:r>
              <a:rPr lang="ru-RU" sz="2400" dirty="0" err="1"/>
              <a:t>зарарни</a:t>
            </a:r>
            <a:r>
              <a:rPr lang="ru-RU" sz="2400" dirty="0"/>
              <a:t> </a:t>
            </a:r>
            <a:r>
              <a:rPr lang="ru-RU" sz="2400" dirty="0" err="1"/>
              <a:t>қоплаш</a:t>
            </a:r>
            <a:r>
              <a:rPr lang="ru-RU" sz="2400" dirty="0"/>
              <a:t> </a:t>
            </a:r>
            <a:r>
              <a:rPr lang="ru-RU" sz="2400" dirty="0" err="1"/>
              <a:t>бўйича</a:t>
            </a:r>
            <a:r>
              <a:rPr lang="ru-RU" sz="2400" dirty="0"/>
              <a:t> </a:t>
            </a:r>
            <a:r>
              <a:rPr lang="ru-RU" sz="2400" dirty="0" err="1"/>
              <a:t>жавобгар</a:t>
            </a:r>
            <a:r>
              <a:rPr lang="ru-RU" sz="2400" dirty="0"/>
              <a:t>) </a:t>
            </a:r>
            <a:r>
              <a:rPr lang="ru-RU" sz="2400" dirty="0" err="1"/>
              <a:t>ҳам</a:t>
            </a:r>
            <a:r>
              <a:rPr lang="ru-RU" sz="2400" dirty="0"/>
              <a:t> </a:t>
            </a:r>
            <a:r>
              <a:rPr lang="ru-RU" sz="2400" dirty="0" err="1"/>
              <a:t>ҳисобланади</a:t>
            </a:r>
            <a:r>
              <a:rPr lang="ru-RU" sz="2400" dirty="0" smtClean="0"/>
              <a:t>.</a:t>
            </a:r>
          </a:p>
          <a:p>
            <a:pPr algn="just"/>
            <a:endParaRPr lang="ru-RU" sz="2400" dirty="0" smtClean="0"/>
          </a:p>
          <a:p>
            <a:pPr algn="just"/>
            <a:endParaRPr lang="ru-RU" sz="2400" dirty="0"/>
          </a:p>
          <a:p>
            <a:pPr algn="just"/>
            <a:endParaRPr lang="ru-RU" sz="2400" dirty="0"/>
          </a:p>
        </p:txBody>
      </p:sp>
    </p:spTree>
    <p:extLst>
      <p:ext uri="{BB962C8B-B14F-4D97-AF65-F5344CB8AC3E}">
        <p14:creationId xmlns:p14="http://schemas.microsoft.com/office/powerpoint/2010/main" val="3648198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687442"/>
          </a:xfrm>
        </p:spPr>
        <p:txBody>
          <a:bodyPr>
            <a:noAutofit/>
          </a:bodyPr>
          <a:lstStyle/>
          <a:p>
            <a:pPr algn="ctr"/>
            <a:r>
              <a:rPr lang="ru-RU" sz="2400" b="1" dirty="0" smtClean="0"/>
              <a:t/>
            </a:r>
            <a:br>
              <a:rPr lang="ru-RU" sz="2400" b="1" dirty="0" smtClean="0"/>
            </a:br>
            <a:r>
              <a:rPr lang="ru-RU" sz="2400" b="1" dirty="0"/>
              <a:t/>
            </a:r>
            <a:br>
              <a:rPr lang="ru-RU" sz="2400" b="1" dirty="0"/>
            </a:br>
            <a:r>
              <a:rPr lang="ru-RU" sz="2400" b="1" dirty="0" err="1" smtClean="0"/>
              <a:t>Иқтисодий</a:t>
            </a:r>
            <a:r>
              <a:rPr lang="ru-RU" sz="2400" b="1" dirty="0" smtClean="0"/>
              <a:t> </a:t>
            </a:r>
            <a:r>
              <a:rPr lang="ru-RU" sz="2400" b="1" dirty="0"/>
              <a:t>суд ишларини юритиш иштирокчиларининг таркиби</a:t>
            </a:r>
            <a:br>
              <a:rPr lang="ru-RU" sz="2400" b="1" dirty="0"/>
            </a:br>
            <a:r>
              <a:rPr lang="ru-RU" sz="2400" dirty="0"/>
              <a:t/>
            </a:r>
            <a:br>
              <a:rPr lang="ru-RU" sz="2400" dirty="0"/>
            </a:br>
            <a:endParaRPr lang="ru-RU" sz="2400" dirty="0"/>
          </a:p>
        </p:txBody>
      </p:sp>
      <p:sp>
        <p:nvSpPr>
          <p:cNvPr id="3" name="Объект 2"/>
          <p:cNvSpPr>
            <a:spLocks noGrp="1"/>
          </p:cNvSpPr>
          <p:nvPr>
            <p:ph idx="1"/>
          </p:nvPr>
        </p:nvSpPr>
        <p:spPr/>
        <p:txBody>
          <a:bodyPr>
            <a:noAutofit/>
          </a:bodyPr>
          <a:lstStyle/>
          <a:p>
            <a:pPr algn="just"/>
            <a:r>
              <a:rPr lang="ru-RU" sz="2000" dirty="0">
                <a:latin typeface="Calibri" panose="020F0502020204030204" pitchFamily="34" charset="0"/>
                <a:cs typeface="Calibri" panose="020F0502020204030204" pitchFamily="34" charset="0"/>
              </a:rPr>
              <a:t>Суд, </a:t>
            </a:r>
            <a:r>
              <a:rPr lang="ru-RU" sz="2000" dirty="0" err="1">
                <a:latin typeface="Calibri" panose="020F0502020204030204" pitchFamily="34" charset="0"/>
                <a:cs typeface="Calibri" panose="020F0502020204030204" pitchFamily="34" charset="0"/>
              </a:rPr>
              <a:t>ишда</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иштирок</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этувчи</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шахслар</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ва</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одил</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судловни</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амалга</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оширишга</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кўмаклашувчи</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шахслар</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иқтисодий</a:t>
            </a:r>
            <a:r>
              <a:rPr lang="ru-RU" sz="2000" dirty="0">
                <a:latin typeface="Calibri" panose="020F0502020204030204" pitchFamily="34" charset="0"/>
                <a:cs typeface="Calibri" panose="020F0502020204030204" pitchFamily="34" charset="0"/>
              </a:rPr>
              <a:t> суд </a:t>
            </a:r>
            <a:r>
              <a:rPr lang="ru-RU" sz="2000" dirty="0" err="1">
                <a:latin typeface="Calibri" panose="020F0502020204030204" pitchFamily="34" charset="0"/>
                <a:cs typeface="Calibri" panose="020F0502020204030204" pitchFamily="34" charset="0"/>
              </a:rPr>
              <a:t>ишларини</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юритиш</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иштирокчиларидир</a:t>
            </a:r>
            <a:r>
              <a:rPr lang="ru-RU" sz="2000" dirty="0" smtClean="0">
                <a:latin typeface="Calibri" panose="020F0502020204030204" pitchFamily="34" charset="0"/>
                <a:cs typeface="Calibri" panose="020F0502020204030204" pitchFamily="34" charset="0"/>
              </a:rPr>
              <a:t>.</a:t>
            </a:r>
          </a:p>
          <a:p>
            <a:pPr algn="ctr"/>
            <a:r>
              <a:rPr lang="ru-RU" sz="2000" b="1" dirty="0" err="1" smtClean="0">
                <a:solidFill>
                  <a:schemeClr val="accent3">
                    <a:lumMod val="75000"/>
                  </a:schemeClr>
                </a:solidFill>
                <a:latin typeface="Calibri" panose="020F0502020204030204" pitchFamily="34" charset="0"/>
                <a:cs typeface="Calibri" panose="020F0502020204030204" pitchFamily="34" charset="0"/>
              </a:rPr>
              <a:t>Ишда</a:t>
            </a:r>
            <a:r>
              <a:rPr lang="ru-RU" sz="2000" b="1" dirty="0" smtClean="0">
                <a:solidFill>
                  <a:schemeClr val="accent3">
                    <a:lumMod val="75000"/>
                  </a:schemeClr>
                </a:solidFill>
                <a:latin typeface="Calibri" panose="020F0502020204030204" pitchFamily="34" charset="0"/>
                <a:cs typeface="Calibri" panose="020F0502020204030204" pitchFamily="34" charset="0"/>
              </a:rPr>
              <a:t> </a:t>
            </a:r>
            <a:r>
              <a:rPr lang="ru-RU" sz="2000" b="1" dirty="0" err="1">
                <a:solidFill>
                  <a:schemeClr val="accent3">
                    <a:lumMod val="75000"/>
                  </a:schemeClr>
                </a:solidFill>
                <a:latin typeface="Calibri" panose="020F0502020204030204" pitchFamily="34" charset="0"/>
                <a:cs typeface="Calibri" panose="020F0502020204030204" pitchFamily="34" charset="0"/>
              </a:rPr>
              <a:t>иштирок</a:t>
            </a:r>
            <a:r>
              <a:rPr lang="ru-RU" sz="2000" b="1" dirty="0">
                <a:solidFill>
                  <a:schemeClr val="accent3">
                    <a:lumMod val="75000"/>
                  </a:schemeClr>
                </a:solidFill>
                <a:latin typeface="Calibri" panose="020F0502020204030204" pitchFamily="34" charset="0"/>
                <a:cs typeface="Calibri" panose="020F0502020204030204" pitchFamily="34" charset="0"/>
              </a:rPr>
              <a:t> </a:t>
            </a:r>
            <a:r>
              <a:rPr lang="ru-RU" sz="2000" b="1" dirty="0" err="1">
                <a:solidFill>
                  <a:schemeClr val="accent3">
                    <a:lumMod val="75000"/>
                  </a:schemeClr>
                </a:solidFill>
                <a:latin typeface="Calibri" panose="020F0502020204030204" pitchFamily="34" charset="0"/>
                <a:cs typeface="Calibri" panose="020F0502020204030204" pitchFamily="34" charset="0"/>
              </a:rPr>
              <a:t>этувчи</a:t>
            </a:r>
            <a:r>
              <a:rPr lang="ru-RU" sz="2000" b="1" dirty="0">
                <a:solidFill>
                  <a:schemeClr val="accent3">
                    <a:lumMod val="75000"/>
                  </a:schemeClr>
                </a:solidFill>
                <a:latin typeface="Calibri" panose="020F0502020204030204" pitchFamily="34" charset="0"/>
                <a:cs typeface="Calibri" panose="020F0502020204030204" pitchFamily="34" charset="0"/>
              </a:rPr>
              <a:t> </a:t>
            </a:r>
            <a:r>
              <a:rPr lang="ru-RU" sz="2000" b="1" dirty="0" err="1">
                <a:solidFill>
                  <a:schemeClr val="accent3">
                    <a:lumMod val="75000"/>
                  </a:schemeClr>
                </a:solidFill>
                <a:latin typeface="Calibri" panose="020F0502020204030204" pitchFamily="34" charset="0"/>
                <a:cs typeface="Calibri" panose="020F0502020204030204" pitchFamily="34" charset="0"/>
              </a:rPr>
              <a:t>шахслар</a:t>
            </a:r>
            <a:endParaRPr lang="ru-RU" sz="2000" b="1" dirty="0">
              <a:solidFill>
                <a:schemeClr val="accent3">
                  <a:lumMod val="75000"/>
                </a:schemeClr>
              </a:solidFill>
              <a:latin typeface="Calibri" panose="020F0502020204030204" pitchFamily="34" charset="0"/>
              <a:cs typeface="Calibri" panose="020F0502020204030204" pitchFamily="34" charset="0"/>
            </a:endParaRPr>
          </a:p>
          <a:p>
            <a:pPr algn="just"/>
            <a:r>
              <a:rPr lang="ru-RU" sz="2000" dirty="0" err="1">
                <a:latin typeface="Calibri" panose="020F0502020204030204" pitchFamily="34" charset="0"/>
                <a:cs typeface="Calibri" panose="020F0502020204030204" pitchFamily="34" charset="0"/>
              </a:rPr>
              <a:t>Тарафлар</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учинчи</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шахслар</a:t>
            </a:r>
            <a:r>
              <a:rPr lang="ru-RU" sz="2000" dirty="0">
                <a:latin typeface="Calibri" panose="020F0502020204030204" pitchFamily="34" charset="0"/>
                <a:cs typeface="Calibri" panose="020F0502020204030204" pitchFamily="34" charset="0"/>
              </a:rPr>
              <a:t>, прокурор, </a:t>
            </a:r>
            <a:r>
              <a:rPr lang="ru-RU" sz="2000" dirty="0" err="1">
                <a:latin typeface="Calibri" panose="020F0502020204030204" pitchFamily="34" charset="0"/>
                <a:cs typeface="Calibri" panose="020F0502020204030204" pitchFamily="34" charset="0"/>
              </a:rPr>
              <a:t>давлат</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органлари</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ва</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бошқа</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шахслар</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ўз</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зиммаларига</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юклатилган</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ваколатларга</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кўра</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шунингдек</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ушбу</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Кодексда</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назарда</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тутилган</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алоҳида</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тоифадаги</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ишлар</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бўйича</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аризачилар</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ҳамда</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бошқа</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манфаатдор</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шахслар</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ишда</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иштирок</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этувчи</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шахслар</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деб</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эътироф</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этилади</a:t>
            </a:r>
            <a:r>
              <a:rPr lang="ru-RU" sz="2000" dirty="0" smtClean="0">
                <a:latin typeface="Calibri" panose="020F0502020204030204" pitchFamily="34" charset="0"/>
                <a:cs typeface="Calibri" panose="020F0502020204030204" pitchFamily="34" charset="0"/>
              </a:rPr>
              <a:t>.</a:t>
            </a:r>
          </a:p>
          <a:p>
            <a:pPr algn="ctr"/>
            <a:r>
              <a:rPr lang="ru-RU" sz="2000" b="1" dirty="0" err="1" smtClean="0">
                <a:solidFill>
                  <a:schemeClr val="accent3">
                    <a:lumMod val="75000"/>
                  </a:schemeClr>
                </a:solidFill>
                <a:latin typeface="Calibri" panose="020F0502020204030204" pitchFamily="34" charset="0"/>
                <a:cs typeface="Calibri" panose="020F0502020204030204" pitchFamily="34" charset="0"/>
              </a:rPr>
              <a:t>Одил</a:t>
            </a:r>
            <a:r>
              <a:rPr lang="ru-RU" sz="2000" b="1" dirty="0" smtClean="0">
                <a:solidFill>
                  <a:schemeClr val="accent3">
                    <a:lumMod val="75000"/>
                  </a:schemeClr>
                </a:solidFill>
                <a:latin typeface="Calibri" panose="020F0502020204030204" pitchFamily="34" charset="0"/>
                <a:cs typeface="Calibri" panose="020F0502020204030204" pitchFamily="34" charset="0"/>
              </a:rPr>
              <a:t> </a:t>
            </a:r>
            <a:r>
              <a:rPr lang="ru-RU" sz="2000" b="1" dirty="0" err="1">
                <a:solidFill>
                  <a:schemeClr val="accent3">
                    <a:lumMod val="75000"/>
                  </a:schemeClr>
                </a:solidFill>
                <a:latin typeface="Calibri" panose="020F0502020204030204" pitchFamily="34" charset="0"/>
                <a:cs typeface="Calibri" panose="020F0502020204030204" pitchFamily="34" charset="0"/>
              </a:rPr>
              <a:t>судловни</a:t>
            </a:r>
            <a:r>
              <a:rPr lang="ru-RU" sz="2000" b="1" dirty="0">
                <a:solidFill>
                  <a:schemeClr val="accent3">
                    <a:lumMod val="75000"/>
                  </a:schemeClr>
                </a:solidFill>
                <a:latin typeface="Calibri" panose="020F0502020204030204" pitchFamily="34" charset="0"/>
                <a:cs typeface="Calibri" panose="020F0502020204030204" pitchFamily="34" charset="0"/>
              </a:rPr>
              <a:t> </a:t>
            </a:r>
            <a:r>
              <a:rPr lang="ru-RU" sz="2000" b="1" dirty="0" err="1">
                <a:solidFill>
                  <a:schemeClr val="accent3">
                    <a:lumMod val="75000"/>
                  </a:schemeClr>
                </a:solidFill>
                <a:latin typeface="Calibri" panose="020F0502020204030204" pitchFamily="34" charset="0"/>
                <a:cs typeface="Calibri" panose="020F0502020204030204" pitchFamily="34" charset="0"/>
              </a:rPr>
              <a:t>амалга</a:t>
            </a:r>
            <a:r>
              <a:rPr lang="ru-RU" sz="2000" b="1" dirty="0">
                <a:solidFill>
                  <a:schemeClr val="accent3">
                    <a:lumMod val="75000"/>
                  </a:schemeClr>
                </a:solidFill>
                <a:latin typeface="Calibri" panose="020F0502020204030204" pitchFamily="34" charset="0"/>
                <a:cs typeface="Calibri" panose="020F0502020204030204" pitchFamily="34" charset="0"/>
              </a:rPr>
              <a:t> </a:t>
            </a:r>
            <a:r>
              <a:rPr lang="ru-RU" sz="2000" b="1" dirty="0" err="1">
                <a:solidFill>
                  <a:schemeClr val="accent3">
                    <a:lumMod val="75000"/>
                  </a:schemeClr>
                </a:solidFill>
                <a:latin typeface="Calibri" panose="020F0502020204030204" pitchFamily="34" charset="0"/>
                <a:cs typeface="Calibri" panose="020F0502020204030204" pitchFamily="34" charset="0"/>
              </a:rPr>
              <a:t>оширишга</a:t>
            </a:r>
            <a:r>
              <a:rPr lang="ru-RU" sz="2000" b="1" dirty="0">
                <a:solidFill>
                  <a:schemeClr val="accent3">
                    <a:lumMod val="75000"/>
                  </a:schemeClr>
                </a:solidFill>
                <a:latin typeface="Calibri" panose="020F0502020204030204" pitchFamily="34" charset="0"/>
                <a:cs typeface="Calibri" panose="020F0502020204030204" pitchFamily="34" charset="0"/>
              </a:rPr>
              <a:t> </a:t>
            </a:r>
            <a:r>
              <a:rPr lang="ru-RU" sz="2000" b="1" dirty="0" err="1">
                <a:solidFill>
                  <a:schemeClr val="accent3">
                    <a:lumMod val="75000"/>
                  </a:schemeClr>
                </a:solidFill>
                <a:latin typeface="Calibri" panose="020F0502020204030204" pitchFamily="34" charset="0"/>
                <a:cs typeface="Calibri" panose="020F0502020204030204" pitchFamily="34" charset="0"/>
              </a:rPr>
              <a:t>кўмаклашувчи</a:t>
            </a:r>
            <a:r>
              <a:rPr lang="ru-RU" sz="2000" b="1" dirty="0">
                <a:solidFill>
                  <a:schemeClr val="accent3">
                    <a:lumMod val="75000"/>
                  </a:schemeClr>
                </a:solidFill>
                <a:latin typeface="Calibri" panose="020F0502020204030204" pitchFamily="34" charset="0"/>
                <a:cs typeface="Calibri" panose="020F0502020204030204" pitchFamily="34" charset="0"/>
              </a:rPr>
              <a:t> </a:t>
            </a:r>
            <a:r>
              <a:rPr lang="ru-RU" sz="2000" b="1" dirty="0" err="1">
                <a:solidFill>
                  <a:schemeClr val="accent3">
                    <a:lumMod val="75000"/>
                  </a:schemeClr>
                </a:solidFill>
                <a:latin typeface="Calibri" panose="020F0502020204030204" pitchFamily="34" charset="0"/>
                <a:cs typeface="Calibri" panose="020F0502020204030204" pitchFamily="34" charset="0"/>
              </a:rPr>
              <a:t>шахслар</a:t>
            </a:r>
            <a:endParaRPr lang="ru-RU" sz="2000" b="1" dirty="0">
              <a:solidFill>
                <a:schemeClr val="accent3">
                  <a:lumMod val="75000"/>
                </a:schemeClr>
              </a:solidFill>
              <a:latin typeface="Calibri" panose="020F0502020204030204" pitchFamily="34" charset="0"/>
              <a:cs typeface="Calibri" panose="020F0502020204030204" pitchFamily="34" charset="0"/>
            </a:endParaRPr>
          </a:p>
          <a:p>
            <a:pPr algn="just"/>
            <a:r>
              <a:rPr lang="ru-RU" sz="2000" dirty="0" err="1">
                <a:latin typeface="Calibri" panose="020F0502020204030204" pitchFamily="34" charset="0"/>
                <a:cs typeface="Calibri" panose="020F0502020204030204" pitchFamily="34" charset="0"/>
              </a:rPr>
              <a:t>Иқтисодий</a:t>
            </a:r>
            <a:r>
              <a:rPr lang="ru-RU" sz="2000" dirty="0">
                <a:latin typeface="Calibri" panose="020F0502020204030204" pitchFamily="34" charset="0"/>
                <a:cs typeface="Calibri" panose="020F0502020204030204" pitchFamily="34" charset="0"/>
              </a:rPr>
              <a:t> суд </a:t>
            </a:r>
            <a:r>
              <a:rPr lang="ru-RU" sz="2000" dirty="0" err="1">
                <a:latin typeface="Calibri" panose="020F0502020204030204" pitchFamily="34" charset="0"/>
                <a:cs typeface="Calibri" panose="020F0502020204030204" pitchFamily="34" charset="0"/>
              </a:rPr>
              <a:t>ишларини</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юритишда</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ишда</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иштирок</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этувчи</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шахслар</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билан</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бир</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қаторда</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одил</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судловни</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амалга</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оширишга</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кўмаклашувчи</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шахслар</a:t>
            </a:r>
            <a:r>
              <a:rPr lang="ru-RU" sz="2000" dirty="0">
                <a:latin typeface="Calibri" panose="020F0502020204030204" pitchFamily="34" charset="0"/>
                <a:cs typeface="Calibri" panose="020F0502020204030204" pitchFamily="34" charset="0"/>
              </a:rPr>
              <a:t> — </a:t>
            </a:r>
            <a:r>
              <a:rPr lang="ru-RU" sz="2000" dirty="0" err="1">
                <a:latin typeface="Calibri" panose="020F0502020204030204" pitchFamily="34" charset="0"/>
                <a:cs typeface="Calibri" panose="020F0502020204030204" pitchFamily="34" charset="0"/>
              </a:rPr>
              <a:t>гувоҳлар</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экспертлар</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мутахассислар</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ва</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таржимонлар</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иштирок</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этиши</a:t>
            </a:r>
            <a:r>
              <a:rPr lang="ru-RU" sz="2000" dirty="0">
                <a:latin typeface="Calibri" panose="020F0502020204030204" pitchFamily="34" charset="0"/>
                <a:cs typeface="Calibri" panose="020F0502020204030204" pitchFamily="34" charset="0"/>
              </a:rPr>
              <a:t> </a:t>
            </a:r>
            <a:r>
              <a:rPr lang="ru-RU" sz="2000" dirty="0" err="1">
                <a:latin typeface="Calibri" panose="020F0502020204030204" pitchFamily="34" charset="0"/>
                <a:cs typeface="Calibri" panose="020F0502020204030204" pitchFamily="34" charset="0"/>
              </a:rPr>
              <a:t>мумкин</a:t>
            </a:r>
            <a:r>
              <a:rPr lang="ru-RU" sz="2000"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33217145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562751"/>
          </a:xfrm>
        </p:spPr>
        <p:txBody>
          <a:bodyPr>
            <a:normAutofit/>
          </a:bodyPr>
          <a:lstStyle/>
          <a:p>
            <a:pPr algn="ctr"/>
            <a:r>
              <a:rPr lang="uz-Cyrl-UZ" sz="2400" dirty="0" smtClean="0"/>
              <a:t>Тарафлар</a:t>
            </a:r>
            <a:endParaRPr lang="ru-RU" sz="2400" dirty="0"/>
          </a:p>
        </p:txBody>
      </p:sp>
      <p:sp>
        <p:nvSpPr>
          <p:cNvPr id="3" name="Объект 2"/>
          <p:cNvSpPr>
            <a:spLocks noGrp="1"/>
          </p:cNvSpPr>
          <p:nvPr>
            <p:ph idx="1"/>
          </p:nvPr>
        </p:nvSpPr>
        <p:spPr>
          <a:xfrm>
            <a:off x="921327" y="1205345"/>
            <a:ext cx="10706100" cy="5018810"/>
          </a:xfrm>
        </p:spPr>
        <p:txBody>
          <a:bodyPr>
            <a:noAutofit/>
          </a:bodyPr>
          <a:lstStyle/>
          <a:p>
            <a:pPr algn="just"/>
            <a:r>
              <a:rPr lang="ru-RU" sz="2400" dirty="0" err="1" smtClean="0"/>
              <a:t>Корпоратив</a:t>
            </a:r>
            <a:r>
              <a:rPr lang="ru-RU" sz="2400" dirty="0" smtClean="0"/>
              <a:t> </a:t>
            </a:r>
            <a:r>
              <a:rPr lang="ru-RU" sz="2400" dirty="0" err="1"/>
              <a:t>низоларда</a:t>
            </a:r>
            <a:r>
              <a:rPr lang="ru-RU" sz="2400" dirty="0"/>
              <a:t> </a:t>
            </a:r>
            <a:r>
              <a:rPr lang="ru-RU" sz="2400" dirty="0" err="1"/>
              <a:t>айнан</a:t>
            </a:r>
            <a:r>
              <a:rPr lang="ru-RU" sz="2400" dirty="0"/>
              <a:t> </a:t>
            </a:r>
            <a:r>
              <a:rPr lang="ru-RU" sz="2400" dirty="0" err="1"/>
              <a:t>фуқаролар</a:t>
            </a:r>
            <a:r>
              <a:rPr lang="ru-RU" sz="2400" dirty="0"/>
              <a:t> </a:t>
            </a:r>
            <a:r>
              <a:rPr lang="ru-RU" sz="2400" dirty="0" err="1"/>
              <a:t>гарчи</a:t>
            </a:r>
            <a:r>
              <a:rPr lang="ru-RU" sz="2400" dirty="0"/>
              <a:t> </a:t>
            </a:r>
            <a:r>
              <a:rPr lang="ru-RU" sz="2400" dirty="0" err="1"/>
              <a:t>бошқа</a:t>
            </a:r>
            <a:r>
              <a:rPr lang="ru-RU" sz="2400" dirty="0"/>
              <a:t> </a:t>
            </a:r>
            <a:r>
              <a:rPr lang="ru-RU" sz="2400" dirty="0" err="1"/>
              <a:t>тоифадаги</a:t>
            </a:r>
            <a:r>
              <a:rPr lang="ru-RU" sz="2400" dirty="0"/>
              <a:t> </a:t>
            </a:r>
            <a:r>
              <a:rPr lang="ru-RU" sz="2400" dirty="0" err="1"/>
              <a:t>низоли</a:t>
            </a:r>
            <a:r>
              <a:rPr lang="ru-RU" sz="2400" dirty="0"/>
              <a:t> </a:t>
            </a:r>
            <a:r>
              <a:rPr lang="ru-RU" sz="2400" dirty="0" err="1"/>
              <a:t>ҳуқуқий</a:t>
            </a:r>
            <a:r>
              <a:rPr lang="ru-RU" sz="2400" dirty="0"/>
              <a:t> </a:t>
            </a:r>
            <a:r>
              <a:rPr lang="ru-RU" sz="2400" dirty="0" err="1"/>
              <a:t>муносабатларда</a:t>
            </a:r>
            <a:r>
              <a:rPr lang="ru-RU" sz="2400" dirty="0"/>
              <a:t> тараф </a:t>
            </a:r>
            <a:r>
              <a:rPr lang="ru-RU" sz="2400" dirty="0" err="1"/>
              <a:t>сифатида</a:t>
            </a:r>
            <a:r>
              <a:rPr lang="ru-RU" sz="2400" dirty="0"/>
              <a:t> </a:t>
            </a:r>
            <a:r>
              <a:rPr lang="ru-RU" sz="2400" dirty="0" err="1"/>
              <a:t>иштирок</a:t>
            </a:r>
            <a:r>
              <a:rPr lang="ru-RU" sz="2400" dirty="0"/>
              <a:t> </a:t>
            </a:r>
            <a:r>
              <a:rPr lang="ru-RU" sz="2400" dirty="0" err="1"/>
              <a:t>этмасада</a:t>
            </a:r>
            <a:r>
              <a:rPr lang="ru-RU" sz="2400" dirty="0"/>
              <a:t>, </a:t>
            </a:r>
            <a:r>
              <a:rPr lang="ru-RU" sz="2400" dirty="0" err="1"/>
              <a:t>айнан</a:t>
            </a:r>
            <a:r>
              <a:rPr lang="ru-RU" sz="2400" dirty="0"/>
              <a:t> </a:t>
            </a:r>
            <a:r>
              <a:rPr lang="ru-RU" sz="2400" dirty="0" err="1"/>
              <a:t>корпоратив</a:t>
            </a:r>
            <a:r>
              <a:rPr lang="ru-RU" sz="2400" dirty="0"/>
              <a:t> </a:t>
            </a:r>
            <a:r>
              <a:rPr lang="ru-RU" sz="2400" dirty="0" err="1"/>
              <a:t>низоларда</a:t>
            </a:r>
            <a:r>
              <a:rPr lang="ru-RU" sz="2400" dirty="0"/>
              <a:t> </a:t>
            </a:r>
            <a:r>
              <a:rPr lang="ru-RU" sz="2400" dirty="0" err="1"/>
              <a:t>акциядор</a:t>
            </a:r>
            <a:r>
              <a:rPr lang="ru-RU" sz="2400" dirty="0"/>
              <a:t>, </a:t>
            </a:r>
            <a:r>
              <a:rPr lang="ru-RU" sz="2400" dirty="0" err="1"/>
              <a:t>улуш</a:t>
            </a:r>
            <a:r>
              <a:rPr lang="ru-RU" sz="2400" dirty="0"/>
              <a:t> </a:t>
            </a:r>
            <a:r>
              <a:rPr lang="ru-RU" sz="2400" dirty="0" err="1"/>
              <a:t>эгаси</a:t>
            </a:r>
            <a:r>
              <a:rPr lang="ru-RU" sz="2400" dirty="0"/>
              <a:t>, </a:t>
            </a:r>
            <a:r>
              <a:rPr lang="ru-RU" sz="2400" dirty="0" err="1"/>
              <a:t>манфаатдор</a:t>
            </a:r>
            <a:r>
              <a:rPr lang="ru-RU" sz="2400" dirty="0"/>
              <a:t> </a:t>
            </a:r>
            <a:r>
              <a:rPr lang="ru-RU" sz="2400" dirty="0" err="1"/>
              <a:t>шахс</a:t>
            </a:r>
            <a:r>
              <a:rPr lang="ru-RU" sz="2400" dirty="0"/>
              <a:t> </a:t>
            </a:r>
            <a:r>
              <a:rPr lang="ru-RU" sz="2400" dirty="0" err="1"/>
              <a:t>сифатида</a:t>
            </a:r>
            <a:r>
              <a:rPr lang="ru-RU" sz="2400" dirty="0"/>
              <a:t> </a:t>
            </a:r>
            <a:r>
              <a:rPr lang="ru-RU" sz="2400" dirty="0" err="1"/>
              <a:t>иқтисодий</a:t>
            </a:r>
            <a:r>
              <a:rPr lang="ru-RU" sz="2400" dirty="0"/>
              <a:t> </a:t>
            </a:r>
            <a:r>
              <a:rPr lang="ru-RU" sz="2400" dirty="0" err="1"/>
              <a:t>процесснинг</a:t>
            </a:r>
            <a:r>
              <a:rPr lang="ru-RU" sz="2400" dirty="0"/>
              <a:t> </a:t>
            </a:r>
            <a:r>
              <a:rPr lang="ru-RU" sz="2400" dirty="0" err="1"/>
              <a:t>тўлақонли</a:t>
            </a:r>
            <a:r>
              <a:rPr lang="ru-RU" sz="2400" dirty="0"/>
              <a:t> </a:t>
            </a:r>
            <a:r>
              <a:rPr lang="ru-RU" sz="2400" dirty="0" err="1"/>
              <a:t>тарафи</a:t>
            </a:r>
            <a:r>
              <a:rPr lang="ru-RU" sz="2400" dirty="0"/>
              <a:t> </a:t>
            </a:r>
            <a:r>
              <a:rPr lang="ru-RU" sz="2400" dirty="0" err="1"/>
              <a:t>сифатида</a:t>
            </a:r>
            <a:r>
              <a:rPr lang="ru-RU" sz="2400" dirty="0"/>
              <a:t> </a:t>
            </a:r>
            <a:r>
              <a:rPr lang="ru-RU" sz="2400" dirty="0" err="1"/>
              <a:t>иштирок</a:t>
            </a:r>
            <a:r>
              <a:rPr lang="ru-RU" sz="2400" dirty="0"/>
              <a:t> </a:t>
            </a:r>
            <a:r>
              <a:rPr lang="ru-RU" sz="2400" dirty="0" err="1"/>
              <a:t>этади</a:t>
            </a:r>
            <a:r>
              <a:rPr lang="ru-RU" sz="2400" dirty="0"/>
              <a:t>. </a:t>
            </a:r>
            <a:r>
              <a:rPr lang="ru-RU" sz="2400" dirty="0" err="1"/>
              <a:t>Бу</a:t>
            </a:r>
            <a:r>
              <a:rPr lang="ru-RU" sz="2400" dirty="0"/>
              <a:t> </a:t>
            </a:r>
            <a:r>
              <a:rPr lang="ru-RU" sz="2400" dirty="0" err="1"/>
              <a:t>ўзига</a:t>
            </a:r>
            <a:r>
              <a:rPr lang="ru-RU" sz="2400" dirty="0"/>
              <a:t> </a:t>
            </a:r>
            <a:r>
              <a:rPr lang="ru-RU" sz="2400" dirty="0" err="1"/>
              <a:t>хос</a:t>
            </a:r>
            <a:r>
              <a:rPr lang="ru-RU" sz="2400" dirty="0"/>
              <a:t> </a:t>
            </a:r>
            <a:r>
              <a:rPr lang="ru-RU" sz="2400" dirty="0" err="1"/>
              <a:t>хусусиятлардан</a:t>
            </a:r>
            <a:r>
              <a:rPr lang="ru-RU" sz="2400" dirty="0"/>
              <a:t> </a:t>
            </a:r>
            <a:r>
              <a:rPr lang="ru-RU" sz="2400" dirty="0" err="1"/>
              <a:t>бири</a:t>
            </a:r>
            <a:r>
              <a:rPr lang="ru-RU" sz="2400" dirty="0"/>
              <a:t> </a:t>
            </a:r>
            <a:r>
              <a:rPr lang="ru-RU" sz="2400" dirty="0" err="1"/>
              <a:t>бўлиб</a:t>
            </a:r>
            <a:r>
              <a:rPr lang="ru-RU" sz="2400" dirty="0"/>
              <a:t>, </a:t>
            </a:r>
            <a:r>
              <a:rPr lang="ru-RU" sz="2400" dirty="0" err="1"/>
              <a:t>фуқарони</a:t>
            </a:r>
            <a:r>
              <a:rPr lang="ru-RU" sz="2400" dirty="0"/>
              <a:t> </a:t>
            </a:r>
            <a:r>
              <a:rPr lang="ru-RU" sz="2400" dirty="0" err="1"/>
              <a:t>ҳам</a:t>
            </a:r>
            <a:r>
              <a:rPr lang="ru-RU" sz="2400" dirty="0"/>
              <a:t> </a:t>
            </a:r>
            <a:r>
              <a:rPr lang="ru-RU" sz="2400" dirty="0" err="1"/>
              <a:t>иқтисодий</a:t>
            </a:r>
            <a:r>
              <a:rPr lang="ru-RU" sz="2400" dirty="0"/>
              <a:t> процесс </a:t>
            </a:r>
            <a:r>
              <a:rPr lang="ru-RU" sz="2400" dirty="0" err="1"/>
              <a:t>тарафи</a:t>
            </a:r>
            <a:r>
              <a:rPr lang="ru-RU" sz="2400" dirty="0"/>
              <a:t> </a:t>
            </a:r>
            <a:r>
              <a:rPr lang="ru-RU" sz="2400" dirty="0" err="1"/>
              <a:t>бўлишига</a:t>
            </a:r>
            <a:r>
              <a:rPr lang="ru-RU" sz="2400" dirty="0"/>
              <a:t> </a:t>
            </a:r>
            <a:r>
              <a:rPr lang="ru-RU" sz="2400" dirty="0" err="1"/>
              <a:t>имкон</a:t>
            </a:r>
            <a:r>
              <a:rPr lang="ru-RU" sz="2400" dirty="0"/>
              <a:t> </a:t>
            </a:r>
            <a:r>
              <a:rPr lang="ru-RU" sz="2400" dirty="0" err="1"/>
              <a:t>беради</a:t>
            </a:r>
            <a:r>
              <a:rPr lang="ru-RU" sz="2400" dirty="0"/>
              <a:t>.</a:t>
            </a:r>
            <a:endParaRPr lang="ru-RU" sz="2400" dirty="0" smtClean="0"/>
          </a:p>
          <a:p>
            <a:pPr algn="just"/>
            <a:endParaRPr lang="ru-RU" sz="2400" dirty="0"/>
          </a:p>
          <a:p>
            <a:pPr algn="just"/>
            <a:endParaRPr lang="ru-RU" sz="2400" dirty="0"/>
          </a:p>
        </p:txBody>
      </p:sp>
    </p:spTree>
    <p:extLst>
      <p:ext uri="{BB962C8B-B14F-4D97-AF65-F5344CB8AC3E}">
        <p14:creationId xmlns:p14="http://schemas.microsoft.com/office/powerpoint/2010/main" val="34756085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562751"/>
          </a:xfrm>
        </p:spPr>
        <p:txBody>
          <a:bodyPr>
            <a:normAutofit/>
          </a:bodyPr>
          <a:lstStyle/>
          <a:p>
            <a:pPr algn="ctr"/>
            <a:r>
              <a:rPr lang="uz-Cyrl-UZ" sz="2400" b="1" dirty="0" smtClean="0"/>
              <a:t>ЖАВОБГАР</a:t>
            </a:r>
            <a:endParaRPr lang="ru-RU" sz="2400" b="1" dirty="0"/>
          </a:p>
        </p:txBody>
      </p:sp>
      <p:sp>
        <p:nvSpPr>
          <p:cNvPr id="3" name="Объект 2"/>
          <p:cNvSpPr>
            <a:spLocks noGrp="1"/>
          </p:cNvSpPr>
          <p:nvPr>
            <p:ph idx="1"/>
          </p:nvPr>
        </p:nvSpPr>
        <p:spPr>
          <a:xfrm>
            <a:off x="921327" y="1205345"/>
            <a:ext cx="10706100" cy="5018810"/>
          </a:xfrm>
        </p:spPr>
        <p:txBody>
          <a:bodyPr>
            <a:noAutofit/>
          </a:bodyPr>
          <a:lstStyle/>
          <a:p>
            <a:pPr algn="just"/>
            <a:r>
              <a:rPr lang="ru-RU" sz="2000" dirty="0" err="1" smtClean="0"/>
              <a:t>Ўзларининг</a:t>
            </a:r>
            <a:r>
              <a:rPr lang="ru-RU" sz="2000" dirty="0" smtClean="0"/>
              <a:t> </a:t>
            </a:r>
            <a:r>
              <a:rPr lang="ru-RU" sz="2000" dirty="0" err="1"/>
              <a:t>ҳуқуқлари</a:t>
            </a:r>
            <a:r>
              <a:rPr lang="ru-RU" sz="2000" dirty="0"/>
              <a:t> </a:t>
            </a:r>
            <a:r>
              <a:rPr lang="ru-RU" sz="2000" dirty="0" err="1"/>
              <a:t>ва</a:t>
            </a:r>
            <a:r>
              <a:rPr lang="ru-RU" sz="2000" dirty="0"/>
              <a:t> </a:t>
            </a:r>
            <a:r>
              <a:rPr lang="ru-RU" sz="2000" dirty="0" err="1"/>
              <a:t>қонун</a:t>
            </a:r>
            <a:r>
              <a:rPr lang="ru-RU" sz="2000" dirty="0"/>
              <a:t> </a:t>
            </a:r>
            <a:r>
              <a:rPr lang="ru-RU" sz="2000" dirty="0" err="1"/>
              <a:t>билан</a:t>
            </a:r>
            <a:r>
              <a:rPr lang="ru-RU" sz="2000" dirty="0"/>
              <a:t> </a:t>
            </a:r>
            <a:r>
              <a:rPr lang="ru-RU" sz="2000" dirty="0" err="1"/>
              <a:t>қўриқланадиган</a:t>
            </a:r>
            <a:r>
              <a:rPr lang="ru-RU" sz="2000" dirty="0"/>
              <a:t> </a:t>
            </a:r>
            <a:r>
              <a:rPr lang="ru-RU" sz="2000" dirty="0" err="1"/>
              <a:t>манфаатларини</a:t>
            </a:r>
            <a:r>
              <a:rPr lang="ru-RU" sz="2000" dirty="0"/>
              <a:t> </a:t>
            </a:r>
            <a:r>
              <a:rPr lang="ru-RU" sz="2000" dirty="0" err="1"/>
              <a:t>ҳимоя</a:t>
            </a:r>
            <a:r>
              <a:rPr lang="ru-RU" sz="2000" dirty="0"/>
              <a:t> </a:t>
            </a:r>
            <a:r>
              <a:rPr lang="ru-RU" sz="2000" dirty="0" err="1"/>
              <a:t>қилиш</a:t>
            </a:r>
            <a:r>
              <a:rPr lang="ru-RU" sz="2000" dirty="0"/>
              <a:t> </a:t>
            </a:r>
            <a:r>
              <a:rPr lang="ru-RU" sz="2000" dirty="0" err="1"/>
              <a:t>мақсадида</a:t>
            </a:r>
            <a:r>
              <a:rPr lang="ru-RU" sz="2000" dirty="0"/>
              <a:t> </a:t>
            </a:r>
            <a:r>
              <a:rPr lang="ru-RU" sz="2000" dirty="0" err="1"/>
              <a:t>даъво</a:t>
            </a:r>
            <a:r>
              <a:rPr lang="ru-RU" sz="2000" dirty="0"/>
              <a:t> </a:t>
            </a:r>
            <a:r>
              <a:rPr lang="ru-RU" sz="2000" dirty="0" err="1"/>
              <a:t>тақдим</a:t>
            </a:r>
            <a:r>
              <a:rPr lang="ru-RU" sz="2000" dirty="0"/>
              <a:t> </a:t>
            </a:r>
            <a:r>
              <a:rPr lang="ru-RU" sz="2000" dirty="0" err="1"/>
              <a:t>этаётган</a:t>
            </a:r>
            <a:r>
              <a:rPr lang="ru-RU" sz="2000" dirty="0"/>
              <a:t> </a:t>
            </a:r>
            <a:r>
              <a:rPr lang="ru-RU" sz="2000" dirty="0" err="1"/>
              <a:t>ёки</a:t>
            </a:r>
            <a:r>
              <a:rPr lang="ru-RU" sz="2000" dirty="0"/>
              <a:t> </a:t>
            </a:r>
            <a:r>
              <a:rPr lang="ru-RU" sz="2000" dirty="0" err="1"/>
              <a:t>манфаатларини</a:t>
            </a:r>
            <a:r>
              <a:rPr lang="ru-RU" sz="2000" dirty="0"/>
              <a:t> </a:t>
            </a:r>
            <a:r>
              <a:rPr lang="ru-RU" sz="2000" dirty="0" err="1"/>
              <a:t>кўзлаб</a:t>
            </a:r>
            <a:r>
              <a:rPr lang="ru-RU" sz="2000" dirty="0"/>
              <a:t> </a:t>
            </a:r>
            <a:r>
              <a:rPr lang="ru-RU" sz="2000" dirty="0" err="1"/>
              <a:t>даъво</a:t>
            </a:r>
            <a:r>
              <a:rPr lang="ru-RU" sz="2000" dirty="0"/>
              <a:t> </a:t>
            </a:r>
            <a:r>
              <a:rPr lang="ru-RU" sz="2000" dirty="0" err="1"/>
              <a:t>тақдим</a:t>
            </a:r>
            <a:r>
              <a:rPr lang="ru-RU" sz="2000" dirty="0"/>
              <a:t> </a:t>
            </a:r>
            <a:r>
              <a:rPr lang="ru-RU" sz="2000" dirty="0" err="1"/>
              <a:t>этилган</a:t>
            </a:r>
            <a:r>
              <a:rPr lang="ru-RU" sz="2000" dirty="0"/>
              <a:t> </a:t>
            </a:r>
            <a:r>
              <a:rPr lang="ru-RU" sz="2000" dirty="0" err="1"/>
              <a:t>ташкилотлар</a:t>
            </a:r>
            <a:r>
              <a:rPr lang="ru-RU" sz="2000" dirty="0"/>
              <a:t> </a:t>
            </a:r>
            <a:r>
              <a:rPr lang="ru-RU" sz="2000" dirty="0" err="1"/>
              <a:t>ва</a:t>
            </a:r>
            <a:r>
              <a:rPr lang="ru-RU" sz="2000" dirty="0"/>
              <a:t> </a:t>
            </a:r>
            <a:r>
              <a:rPr lang="ru-RU" sz="2000" dirty="0" err="1"/>
              <a:t>фуқаролар</a:t>
            </a:r>
            <a:r>
              <a:rPr lang="ru-RU" sz="2000" dirty="0"/>
              <a:t> </a:t>
            </a:r>
            <a:r>
              <a:rPr lang="ru-RU" sz="2000" dirty="0" err="1"/>
              <a:t>даъвогар</a:t>
            </a:r>
            <a:r>
              <a:rPr lang="ru-RU" sz="2000" dirty="0"/>
              <a:t> </a:t>
            </a:r>
            <a:r>
              <a:rPr lang="ru-RU" sz="2000" dirty="0" err="1"/>
              <a:t>ҳисобланса</a:t>
            </a:r>
            <a:r>
              <a:rPr lang="ru-RU" sz="2000" dirty="0"/>
              <a:t>, </a:t>
            </a:r>
            <a:r>
              <a:rPr lang="ru-RU" sz="2000" dirty="0" err="1"/>
              <a:t>даъво</a:t>
            </a:r>
            <a:r>
              <a:rPr lang="ru-RU" sz="2000" dirty="0"/>
              <a:t> </a:t>
            </a:r>
            <a:r>
              <a:rPr lang="ru-RU" sz="2000" dirty="0" err="1"/>
              <a:t>талаби</a:t>
            </a:r>
            <a:r>
              <a:rPr lang="ru-RU" sz="2000" dirty="0"/>
              <a:t> </a:t>
            </a:r>
            <a:r>
              <a:rPr lang="ru-RU" sz="2000" dirty="0" err="1"/>
              <a:t>қаратилган</a:t>
            </a:r>
            <a:r>
              <a:rPr lang="ru-RU" sz="2000" dirty="0"/>
              <a:t> </a:t>
            </a:r>
            <a:r>
              <a:rPr lang="ru-RU" sz="2000" dirty="0" err="1"/>
              <a:t>ташкилотлар</a:t>
            </a:r>
            <a:r>
              <a:rPr lang="ru-RU" sz="2000" dirty="0"/>
              <a:t> </a:t>
            </a:r>
            <a:r>
              <a:rPr lang="ru-RU" sz="2000" dirty="0" err="1"/>
              <a:t>ва</a:t>
            </a:r>
            <a:r>
              <a:rPr lang="ru-RU" sz="2000" dirty="0"/>
              <a:t> </a:t>
            </a:r>
            <a:r>
              <a:rPr lang="ru-RU" sz="2000" dirty="0" err="1"/>
              <a:t>фуқаролар</a:t>
            </a:r>
            <a:r>
              <a:rPr lang="ru-RU" sz="2000" dirty="0"/>
              <a:t> </a:t>
            </a:r>
            <a:r>
              <a:rPr lang="ru-RU" sz="2000" b="1" dirty="0" err="1"/>
              <a:t>жавобгар</a:t>
            </a:r>
            <a:r>
              <a:rPr lang="ru-RU" sz="2000" dirty="0"/>
              <a:t> </a:t>
            </a:r>
            <a:r>
              <a:rPr lang="ru-RU" sz="2000" dirty="0" err="1"/>
              <a:t>бўлиб</a:t>
            </a:r>
            <a:r>
              <a:rPr lang="ru-RU" sz="2000" dirty="0"/>
              <a:t> </a:t>
            </a:r>
            <a:r>
              <a:rPr lang="ru-RU" sz="2000" dirty="0" err="1"/>
              <a:t>ҳисобланади</a:t>
            </a:r>
            <a:r>
              <a:rPr lang="ru-RU" sz="2000" dirty="0" smtClean="0"/>
              <a:t>.</a:t>
            </a:r>
          </a:p>
          <a:p>
            <a:pPr algn="just"/>
            <a:r>
              <a:rPr lang="ru-RU" sz="2000" dirty="0" err="1"/>
              <a:t>Шунингдек</a:t>
            </a:r>
            <a:r>
              <a:rPr lang="ru-RU" sz="2000" dirty="0"/>
              <a:t>, </a:t>
            </a:r>
            <a:r>
              <a:rPr lang="ru-RU" sz="2000" dirty="0" err="1"/>
              <a:t>иқтисодий</a:t>
            </a:r>
            <a:r>
              <a:rPr lang="ru-RU" sz="2000" dirty="0"/>
              <a:t> </a:t>
            </a:r>
            <a:r>
              <a:rPr lang="ru-RU" sz="2000" dirty="0" err="1"/>
              <a:t>процессда</a:t>
            </a:r>
            <a:r>
              <a:rPr lang="ru-RU" sz="2000" dirty="0"/>
              <a:t> тараф </a:t>
            </a:r>
            <a:r>
              <a:rPr lang="ru-RU" sz="2000" dirty="0" err="1"/>
              <a:t>сифатида</a:t>
            </a:r>
            <a:r>
              <a:rPr lang="ru-RU" sz="2000" dirty="0"/>
              <a:t> </a:t>
            </a:r>
            <a:r>
              <a:rPr lang="ru-RU" sz="2000" dirty="0" err="1"/>
              <a:t>қарздор</a:t>
            </a:r>
            <a:r>
              <a:rPr lang="ru-RU" sz="2000" dirty="0"/>
              <a:t> </a:t>
            </a:r>
            <a:r>
              <a:rPr lang="ru-RU" sz="2000" dirty="0" err="1"/>
              <a:t>ҳам</a:t>
            </a:r>
            <a:r>
              <a:rPr lang="ru-RU" sz="2000" dirty="0"/>
              <a:t> </a:t>
            </a:r>
            <a:r>
              <a:rPr lang="ru-RU" sz="2000" dirty="0" err="1"/>
              <a:t>иштирок</a:t>
            </a:r>
            <a:r>
              <a:rPr lang="ru-RU" sz="2000" dirty="0"/>
              <a:t> </a:t>
            </a:r>
            <a:r>
              <a:rPr lang="ru-RU" sz="2000" dirty="0" err="1"/>
              <a:t>этади</a:t>
            </a:r>
            <a:r>
              <a:rPr lang="ru-RU" sz="2000" dirty="0"/>
              <a:t>. Суд </a:t>
            </a:r>
            <a:r>
              <a:rPr lang="ru-RU" sz="2000" dirty="0" err="1"/>
              <a:t>буйруғи</a:t>
            </a:r>
            <a:r>
              <a:rPr lang="ru-RU" sz="2000" dirty="0"/>
              <a:t> </a:t>
            </a:r>
            <a:r>
              <a:rPr lang="ru-RU" sz="2000" dirty="0" err="1"/>
              <a:t>тартибида</a:t>
            </a:r>
            <a:r>
              <a:rPr lang="ru-RU" sz="2000" dirty="0"/>
              <a:t> </a:t>
            </a:r>
            <a:r>
              <a:rPr lang="ru-RU" sz="2000" dirty="0" err="1"/>
              <a:t>иш</a:t>
            </a:r>
            <a:r>
              <a:rPr lang="ru-RU" sz="2000" dirty="0"/>
              <a:t> </a:t>
            </a:r>
            <a:r>
              <a:rPr lang="ru-RU" sz="2000" dirty="0" err="1"/>
              <a:t>юритишда</a:t>
            </a:r>
            <a:r>
              <a:rPr lang="ru-RU" sz="2000" dirty="0"/>
              <a:t> </a:t>
            </a:r>
            <a:r>
              <a:rPr lang="ru-RU" sz="2000" dirty="0" err="1"/>
              <a:t>айнан</a:t>
            </a:r>
            <a:r>
              <a:rPr lang="ru-RU" sz="2000" dirty="0"/>
              <a:t> </a:t>
            </a:r>
            <a:r>
              <a:rPr lang="ru-RU" sz="2000" dirty="0" err="1"/>
              <a:t>қарздор</a:t>
            </a:r>
            <a:r>
              <a:rPr lang="ru-RU" sz="2000" dirty="0"/>
              <a:t> </a:t>
            </a:r>
            <a:r>
              <a:rPr lang="ru-RU" sz="2000" dirty="0" err="1"/>
              <a:t>иштирок</a:t>
            </a:r>
            <a:r>
              <a:rPr lang="ru-RU" sz="2000" dirty="0"/>
              <a:t> </a:t>
            </a:r>
            <a:r>
              <a:rPr lang="ru-RU" sz="2000" dirty="0" err="1"/>
              <a:t>этиши</a:t>
            </a:r>
            <a:r>
              <a:rPr lang="ru-RU" sz="2000" dirty="0"/>
              <a:t> </a:t>
            </a:r>
            <a:r>
              <a:rPr lang="ru-RU" sz="2000" dirty="0" err="1"/>
              <a:t>назарда</a:t>
            </a:r>
            <a:r>
              <a:rPr lang="ru-RU" sz="2000" dirty="0"/>
              <a:t> </a:t>
            </a:r>
            <a:r>
              <a:rPr lang="ru-RU" sz="2000" dirty="0" err="1"/>
              <a:t>тутилган</a:t>
            </a:r>
            <a:r>
              <a:rPr lang="ru-RU" sz="2000" dirty="0"/>
              <a:t>. </a:t>
            </a:r>
            <a:r>
              <a:rPr lang="ru-RU" sz="2000" dirty="0" err="1"/>
              <a:t>Айрим</a:t>
            </a:r>
            <a:r>
              <a:rPr lang="ru-RU" sz="2000" dirty="0"/>
              <a:t> </a:t>
            </a:r>
            <a:r>
              <a:rPr lang="ru-RU" sz="2000" dirty="0" err="1"/>
              <a:t>мутахассислар</a:t>
            </a:r>
            <a:r>
              <a:rPr lang="ru-RU" sz="2000" dirty="0"/>
              <a:t> </a:t>
            </a:r>
            <a:r>
              <a:rPr lang="ru-RU" sz="2000" dirty="0" err="1"/>
              <a:t>иқтисодий</a:t>
            </a:r>
            <a:r>
              <a:rPr lang="ru-RU" sz="2000" dirty="0"/>
              <a:t> </a:t>
            </a:r>
            <a:r>
              <a:rPr lang="ru-RU" sz="2000" dirty="0" err="1"/>
              <a:t>процессдаги</a:t>
            </a:r>
            <a:r>
              <a:rPr lang="ru-RU" sz="2000" dirty="0"/>
              <a:t> </a:t>
            </a:r>
            <a:r>
              <a:rPr lang="ru-RU" sz="2000" dirty="0" err="1"/>
              <a:t>жавобгарни</a:t>
            </a:r>
            <a:r>
              <a:rPr lang="ru-RU" sz="2000" dirty="0"/>
              <a:t> суд </a:t>
            </a:r>
            <a:r>
              <a:rPr lang="ru-RU" sz="2000" dirty="0" err="1"/>
              <a:t>буйруғи</a:t>
            </a:r>
            <a:r>
              <a:rPr lang="ru-RU" sz="2000" dirty="0"/>
              <a:t> </a:t>
            </a:r>
            <a:r>
              <a:rPr lang="ru-RU" sz="2000" dirty="0" err="1"/>
              <a:t>тартибидаги</a:t>
            </a:r>
            <a:r>
              <a:rPr lang="ru-RU" sz="2000" dirty="0"/>
              <a:t> </a:t>
            </a:r>
            <a:r>
              <a:rPr lang="ru-RU" sz="2000" dirty="0" err="1"/>
              <a:t>ишларда</a:t>
            </a:r>
            <a:r>
              <a:rPr lang="ru-RU" sz="2000" dirty="0"/>
              <a:t> </a:t>
            </a:r>
            <a:r>
              <a:rPr lang="ru-RU" sz="2000" dirty="0" err="1"/>
              <a:t>қарздорга</a:t>
            </a:r>
            <a:r>
              <a:rPr lang="ru-RU" sz="2000" dirty="0"/>
              <a:t> </a:t>
            </a:r>
            <a:r>
              <a:rPr lang="ru-RU" sz="2000" dirty="0" err="1"/>
              <a:t>айланиши</a:t>
            </a:r>
            <a:r>
              <a:rPr lang="ru-RU" sz="2000" dirty="0"/>
              <a:t> </a:t>
            </a:r>
            <a:r>
              <a:rPr lang="ru-RU" sz="2000" dirty="0" err="1"/>
              <a:t>ҳолатини</a:t>
            </a:r>
            <a:r>
              <a:rPr lang="ru-RU" sz="2000" dirty="0"/>
              <a:t> </a:t>
            </a:r>
            <a:r>
              <a:rPr lang="ru-RU" sz="2000" dirty="0" err="1"/>
              <a:t>назарда</a:t>
            </a:r>
            <a:r>
              <a:rPr lang="ru-RU" sz="2000" dirty="0"/>
              <a:t> </a:t>
            </a:r>
            <a:r>
              <a:rPr lang="ru-RU" sz="2000" dirty="0" err="1"/>
              <a:t>тутади</a:t>
            </a:r>
            <a:r>
              <a:rPr lang="ru-RU" sz="2000" dirty="0"/>
              <a:t> . </a:t>
            </a:r>
            <a:r>
              <a:rPr lang="ru-RU" sz="2000" dirty="0" err="1"/>
              <a:t>Бироқ</a:t>
            </a:r>
            <a:r>
              <a:rPr lang="ru-RU" sz="2000" dirty="0"/>
              <a:t> </a:t>
            </a:r>
            <a:r>
              <a:rPr lang="ru-RU" sz="2000" dirty="0" err="1"/>
              <a:t>фикримизча</a:t>
            </a:r>
            <a:r>
              <a:rPr lang="ru-RU" sz="2000" dirty="0"/>
              <a:t>, </a:t>
            </a:r>
            <a:r>
              <a:rPr lang="ru-RU" sz="2000" dirty="0" err="1"/>
              <a:t>иқтисодий</a:t>
            </a:r>
            <a:r>
              <a:rPr lang="ru-RU" sz="2000" dirty="0"/>
              <a:t> </a:t>
            </a:r>
            <a:r>
              <a:rPr lang="ru-RU" sz="2000" dirty="0" err="1"/>
              <a:t>процессда</a:t>
            </a:r>
            <a:r>
              <a:rPr lang="ru-RU" sz="2000" dirty="0"/>
              <a:t> </a:t>
            </a:r>
            <a:r>
              <a:rPr lang="ru-RU" sz="2000" dirty="0" err="1"/>
              <a:t>қарздор</a:t>
            </a:r>
            <a:r>
              <a:rPr lang="ru-RU" sz="2000" dirty="0"/>
              <a:t> </a:t>
            </a:r>
            <a:r>
              <a:rPr lang="ru-RU" sz="2000" dirty="0" err="1"/>
              <a:t>бўлиши</a:t>
            </a:r>
            <a:r>
              <a:rPr lang="ru-RU" sz="2000" dirty="0"/>
              <a:t> </a:t>
            </a:r>
            <a:r>
              <a:rPr lang="ru-RU" sz="2000" dirty="0" err="1"/>
              <a:t>учун</a:t>
            </a:r>
            <a:r>
              <a:rPr lang="ru-RU" sz="2000" dirty="0"/>
              <a:t> </a:t>
            </a:r>
            <a:r>
              <a:rPr lang="ru-RU" sz="2000" dirty="0" err="1"/>
              <a:t>шахс</a:t>
            </a:r>
            <a:r>
              <a:rPr lang="ru-RU" sz="2000" dirty="0"/>
              <a:t> </a:t>
            </a:r>
            <a:r>
              <a:rPr lang="ru-RU" sz="2000" dirty="0" err="1"/>
              <a:t>жавобгар</a:t>
            </a:r>
            <a:r>
              <a:rPr lang="ru-RU" sz="2000" dirty="0"/>
              <a:t> </a:t>
            </a:r>
            <a:r>
              <a:rPr lang="ru-RU" sz="2000" dirty="0" err="1"/>
              <a:t>сифатида</a:t>
            </a:r>
            <a:r>
              <a:rPr lang="ru-RU" sz="2000" dirty="0"/>
              <a:t> </a:t>
            </a:r>
            <a:r>
              <a:rPr lang="ru-RU" sz="2000" dirty="0" err="1"/>
              <a:t>ишга</a:t>
            </a:r>
            <a:r>
              <a:rPr lang="ru-RU" sz="2000" dirty="0"/>
              <a:t> </a:t>
            </a:r>
            <a:r>
              <a:rPr lang="ru-RU" sz="2000" dirty="0" err="1"/>
              <a:t>жалб</a:t>
            </a:r>
            <a:r>
              <a:rPr lang="ru-RU" sz="2000" dirty="0"/>
              <a:t> </a:t>
            </a:r>
            <a:r>
              <a:rPr lang="ru-RU" sz="2000" dirty="0" err="1"/>
              <a:t>қилиниши</a:t>
            </a:r>
            <a:r>
              <a:rPr lang="ru-RU" sz="2000" dirty="0"/>
              <a:t> </a:t>
            </a:r>
            <a:r>
              <a:rPr lang="ru-RU" sz="2000" dirty="0" err="1"/>
              <a:t>ва</a:t>
            </a:r>
            <a:r>
              <a:rPr lang="ru-RU" sz="2000" dirty="0"/>
              <a:t> </a:t>
            </a:r>
            <a:r>
              <a:rPr lang="ru-RU" sz="2000" dirty="0" err="1"/>
              <a:t>унинг</a:t>
            </a:r>
            <a:r>
              <a:rPr lang="ru-RU" sz="2000" dirty="0"/>
              <a:t> </a:t>
            </a:r>
            <a:r>
              <a:rPr lang="ru-RU" sz="2000" dirty="0" err="1"/>
              <a:t>жавобгарлик</a:t>
            </a:r>
            <a:r>
              <a:rPr lang="ru-RU" sz="2000" dirty="0"/>
              <a:t> </a:t>
            </a:r>
            <a:r>
              <a:rPr lang="ru-RU" sz="2000" dirty="0" err="1"/>
              <a:t>факти</a:t>
            </a:r>
            <a:r>
              <a:rPr lang="ru-RU" sz="2000" dirty="0"/>
              <a:t> </a:t>
            </a:r>
            <a:r>
              <a:rPr lang="ru-RU" sz="2000" dirty="0" err="1"/>
              <a:t>аниқланиши</a:t>
            </a:r>
            <a:r>
              <a:rPr lang="ru-RU" sz="2000" dirty="0"/>
              <a:t> </a:t>
            </a:r>
            <a:r>
              <a:rPr lang="ru-RU" sz="2000" dirty="0" err="1"/>
              <a:t>шарт</a:t>
            </a:r>
            <a:r>
              <a:rPr lang="ru-RU" sz="2000" dirty="0"/>
              <a:t> </a:t>
            </a:r>
            <a:r>
              <a:rPr lang="ru-RU" sz="2000" dirty="0" err="1"/>
              <a:t>эмас</a:t>
            </a:r>
            <a:r>
              <a:rPr lang="ru-RU" sz="2000" dirty="0"/>
              <a:t>. </a:t>
            </a:r>
            <a:r>
              <a:rPr lang="ru-RU" sz="2000" dirty="0" err="1"/>
              <a:t>Бунинг</a:t>
            </a:r>
            <a:r>
              <a:rPr lang="ru-RU" sz="2000" dirty="0"/>
              <a:t> </a:t>
            </a:r>
            <a:r>
              <a:rPr lang="ru-RU" sz="2000" dirty="0" err="1"/>
              <a:t>учун</a:t>
            </a:r>
            <a:r>
              <a:rPr lang="ru-RU" sz="2000" dirty="0"/>
              <a:t> суд </a:t>
            </a:r>
            <a:r>
              <a:rPr lang="ru-RU" sz="2000" dirty="0" err="1"/>
              <a:t>буйруғи</a:t>
            </a:r>
            <a:r>
              <a:rPr lang="ru-RU" sz="2000" dirty="0"/>
              <a:t> </a:t>
            </a:r>
            <a:r>
              <a:rPr lang="ru-RU" sz="2000" dirty="0" err="1"/>
              <a:t>тартибидаги</a:t>
            </a:r>
            <a:r>
              <a:rPr lang="ru-RU" sz="2000" dirty="0"/>
              <a:t> </a:t>
            </a:r>
            <a:r>
              <a:rPr lang="ru-RU" sz="2000" dirty="0" err="1"/>
              <a:t>ишларда</a:t>
            </a:r>
            <a:r>
              <a:rPr lang="ru-RU" sz="2000" dirty="0"/>
              <a:t> </a:t>
            </a:r>
            <a:r>
              <a:rPr lang="ru-RU" sz="2000" dirty="0" err="1"/>
              <a:t>ундирувчи</a:t>
            </a:r>
            <a:r>
              <a:rPr lang="ru-RU" sz="2000" dirty="0"/>
              <a:t> </a:t>
            </a:r>
            <a:r>
              <a:rPr lang="ru-RU" sz="2000" dirty="0" err="1"/>
              <a:t>томонидан</a:t>
            </a:r>
            <a:r>
              <a:rPr lang="ru-RU" sz="2000" dirty="0"/>
              <a:t> </a:t>
            </a:r>
            <a:r>
              <a:rPr lang="ru-RU" sz="2000" dirty="0" err="1"/>
              <a:t>шахснинг</a:t>
            </a:r>
            <a:r>
              <a:rPr lang="ru-RU" sz="2000" dirty="0"/>
              <a:t> </a:t>
            </a:r>
            <a:r>
              <a:rPr lang="ru-RU" sz="2000" dirty="0" err="1"/>
              <a:t>қарздор</a:t>
            </a:r>
            <a:r>
              <a:rPr lang="ru-RU" sz="2000" dirty="0"/>
              <a:t> </a:t>
            </a:r>
            <a:r>
              <a:rPr lang="ru-RU" sz="2000" dirty="0" err="1"/>
              <a:t>экани</a:t>
            </a:r>
            <a:r>
              <a:rPr lang="ru-RU" sz="2000" dirty="0"/>
              <a:t> </a:t>
            </a:r>
            <a:r>
              <a:rPr lang="ru-RU" sz="2000" dirty="0" err="1"/>
              <a:t>исботланиши</a:t>
            </a:r>
            <a:r>
              <a:rPr lang="ru-RU" sz="2000" dirty="0"/>
              <a:t> </a:t>
            </a:r>
            <a:r>
              <a:rPr lang="ru-RU" sz="2000" dirty="0" err="1"/>
              <a:t>ва</a:t>
            </a:r>
            <a:r>
              <a:rPr lang="ru-RU" sz="2000" dirty="0"/>
              <a:t> </a:t>
            </a:r>
            <a:r>
              <a:rPr lang="ru-RU" sz="2000" dirty="0" err="1"/>
              <a:t>низонинг</a:t>
            </a:r>
            <a:r>
              <a:rPr lang="ru-RU" sz="2000" dirty="0"/>
              <a:t> </a:t>
            </a:r>
            <a:r>
              <a:rPr lang="ru-RU" sz="2000" dirty="0" err="1"/>
              <a:t>мавжуд</a:t>
            </a:r>
            <a:r>
              <a:rPr lang="ru-RU" sz="2000" dirty="0"/>
              <a:t> </a:t>
            </a:r>
            <a:r>
              <a:rPr lang="ru-RU" sz="2000" dirty="0" err="1"/>
              <a:t>эмаслиги</a:t>
            </a:r>
            <a:r>
              <a:rPr lang="ru-RU" sz="2000" dirty="0"/>
              <a:t> </a:t>
            </a:r>
            <a:r>
              <a:rPr lang="ru-RU" sz="2000" dirty="0" err="1"/>
              <a:t>кифоя</a:t>
            </a:r>
            <a:r>
              <a:rPr lang="ru-RU" sz="2000" dirty="0"/>
              <a:t> </a:t>
            </a:r>
            <a:r>
              <a:rPr lang="ru-RU" sz="2000" dirty="0" err="1"/>
              <a:t>қилади</a:t>
            </a:r>
            <a:r>
              <a:rPr lang="ru-RU" sz="2000" dirty="0"/>
              <a:t>.</a:t>
            </a:r>
          </a:p>
        </p:txBody>
      </p:sp>
    </p:spTree>
    <p:extLst>
      <p:ext uri="{BB962C8B-B14F-4D97-AF65-F5344CB8AC3E}">
        <p14:creationId xmlns:p14="http://schemas.microsoft.com/office/powerpoint/2010/main" val="24524735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562751"/>
          </a:xfrm>
        </p:spPr>
        <p:txBody>
          <a:bodyPr>
            <a:normAutofit/>
          </a:bodyPr>
          <a:lstStyle/>
          <a:p>
            <a:pPr algn="ctr"/>
            <a:r>
              <a:rPr lang="uz-Cyrl-UZ" sz="2400" b="1" dirty="0" smtClean="0"/>
              <a:t>ЖАВОБГАР</a:t>
            </a:r>
            <a:endParaRPr lang="ru-RU" sz="2400" b="1" dirty="0"/>
          </a:p>
        </p:txBody>
      </p:sp>
      <p:sp>
        <p:nvSpPr>
          <p:cNvPr id="3" name="Объект 2"/>
          <p:cNvSpPr>
            <a:spLocks noGrp="1"/>
          </p:cNvSpPr>
          <p:nvPr>
            <p:ph idx="1"/>
          </p:nvPr>
        </p:nvSpPr>
        <p:spPr>
          <a:xfrm>
            <a:off x="921327" y="1205345"/>
            <a:ext cx="10706100" cy="5018810"/>
          </a:xfrm>
        </p:spPr>
        <p:txBody>
          <a:bodyPr>
            <a:noAutofit/>
          </a:bodyPr>
          <a:lstStyle/>
          <a:p>
            <a:pPr algn="just"/>
            <a:r>
              <a:rPr lang="ru-RU" sz="2000" dirty="0" err="1"/>
              <a:t>Даъволи</a:t>
            </a:r>
            <a:r>
              <a:rPr lang="ru-RU" sz="2000" dirty="0"/>
              <a:t> </a:t>
            </a:r>
            <a:r>
              <a:rPr lang="ru-RU" sz="2000" dirty="0" err="1"/>
              <a:t>ишлардан</a:t>
            </a:r>
            <a:r>
              <a:rPr lang="ru-RU" sz="2000" dirty="0"/>
              <a:t> </a:t>
            </a:r>
            <a:r>
              <a:rPr lang="ru-RU" sz="2000" dirty="0" err="1"/>
              <a:t>фарқли</a:t>
            </a:r>
            <a:r>
              <a:rPr lang="ru-RU" sz="2000" dirty="0"/>
              <a:t> </a:t>
            </a:r>
            <a:r>
              <a:rPr lang="ru-RU" sz="2000" dirty="0" err="1"/>
              <a:t>равишда</a:t>
            </a:r>
            <a:r>
              <a:rPr lang="ru-RU" sz="2000" dirty="0"/>
              <a:t> суд </a:t>
            </a:r>
            <a:r>
              <a:rPr lang="ru-RU" sz="2000" dirty="0" err="1"/>
              <a:t>буйруғи</a:t>
            </a:r>
            <a:r>
              <a:rPr lang="ru-RU" sz="2000" dirty="0"/>
              <a:t> </a:t>
            </a:r>
            <a:r>
              <a:rPr lang="ru-RU" sz="2000" dirty="0" err="1"/>
              <a:t>тартибидаги</a:t>
            </a:r>
            <a:r>
              <a:rPr lang="ru-RU" sz="2000" dirty="0"/>
              <a:t> </a:t>
            </a:r>
            <a:r>
              <a:rPr lang="ru-RU" sz="2000" dirty="0" err="1"/>
              <a:t>ишларда</a:t>
            </a:r>
            <a:r>
              <a:rPr lang="ru-RU" sz="2000" dirty="0"/>
              <a:t> </a:t>
            </a:r>
            <a:r>
              <a:rPr lang="ru-RU" sz="2000" dirty="0" err="1"/>
              <a:t>тарафларнинг</a:t>
            </a:r>
            <a:r>
              <a:rPr lang="ru-RU" sz="2000" dirty="0"/>
              <a:t> (</a:t>
            </a:r>
            <a:r>
              <a:rPr lang="ru-RU" sz="2000" dirty="0" err="1"/>
              <a:t>ундирувчи</a:t>
            </a:r>
            <a:r>
              <a:rPr lang="ru-RU" sz="2000" dirty="0"/>
              <a:t> </a:t>
            </a:r>
            <a:r>
              <a:rPr lang="ru-RU" sz="2000" dirty="0" err="1"/>
              <a:t>ва</a:t>
            </a:r>
            <a:r>
              <a:rPr lang="ru-RU" sz="2000" dirty="0"/>
              <a:t> </a:t>
            </a:r>
            <a:r>
              <a:rPr lang="ru-RU" sz="2000" dirty="0" err="1"/>
              <a:t>қарздор</a:t>
            </a:r>
            <a:r>
              <a:rPr lang="ru-RU" sz="2000" dirty="0"/>
              <a:t>) </a:t>
            </a:r>
            <a:r>
              <a:rPr lang="ru-RU" sz="2000" dirty="0" err="1"/>
              <a:t>иштироки</a:t>
            </a:r>
            <a:r>
              <a:rPr lang="ru-RU" sz="2000" dirty="0"/>
              <a:t> </a:t>
            </a:r>
            <a:r>
              <a:rPr lang="ru-RU" sz="2000" dirty="0" err="1"/>
              <a:t>мажбурий</a:t>
            </a:r>
            <a:r>
              <a:rPr lang="ru-RU" sz="2000" dirty="0"/>
              <a:t> </a:t>
            </a:r>
            <a:r>
              <a:rPr lang="ru-RU" sz="2000" dirty="0" err="1"/>
              <a:t>бўлмайди</a:t>
            </a:r>
            <a:r>
              <a:rPr lang="ru-RU" sz="2000" dirty="0"/>
              <a:t> </a:t>
            </a:r>
            <a:r>
              <a:rPr lang="ru-RU" sz="2000" dirty="0" err="1"/>
              <a:t>ва</a:t>
            </a:r>
            <a:r>
              <a:rPr lang="ru-RU" sz="2000" dirty="0"/>
              <a:t> </a:t>
            </a:r>
            <a:r>
              <a:rPr lang="ru-RU" sz="2000" dirty="0" err="1"/>
              <a:t>қарздорлик</a:t>
            </a:r>
            <a:r>
              <a:rPr lang="ru-RU" sz="2000" dirty="0"/>
              <a:t> </a:t>
            </a:r>
            <a:r>
              <a:rPr lang="ru-RU" sz="2000" dirty="0" err="1"/>
              <a:t>фактини</a:t>
            </a:r>
            <a:r>
              <a:rPr lang="ru-RU" sz="2000" dirty="0"/>
              <a:t> </a:t>
            </a:r>
            <a:r>
              <a:rPr lang="ru-RU" sz="2000" dirty="0" err="1"/>
              <a:t>тасдиқловчи</a:t>
            </a:r>
            <a:r>
              <a:rPr lang="ru-RU" sz="2000" dirty="0"/>
              <a:t> </a:t>
            </a:r>
            <a:r>
              <a:rPr lang="ru-RU" sz="2000" dirty="0" err="1"/>
              <a:t>ҳужжатларни</a:t>
            </a:r>
            <a:r>
              <a:rPr lang="ru-RU" sz="2000" dirty="0"/>
              <a:t> </a:t>
            </a:r>
            <a:r>
              <a:rPr lang="ru-RU" sz="2000" dirty="0" err="1"/>
              <a:t>тақдим</a:t>
            </a:r>
            <a:r>
              <a:rPr lang="ru-RU" sz="2000" dirty="0"/>
              <a:t> </a:t>
            </a:r>
            <a:r>
              <a:rPr lang="ru-RU" sz="2000" dirty="0" err="1"/>
              <a:t>этиш</a:t>
            </a:r>
            <a:r>
              <a:rPr lang="ru-RU" sz="2000" dirty="0"/>
              <a:t>, </a:t>
            </a:r>
            <a:r>
              <a:rPr lang="ru-RU" sz="2000" dirty="0" err="1"/>
              <a:t>давлат</a:t>
            </a:r>
            <a:r>
              <a:rPr lang="ru-RU" sz="2000" dirty="0"/>
              <a:t> </a:t>
            </a:r>
            <a:r>
              <a:rPr lang="ru-RU" sz="2000" dirty="0" err="1"/>
              <a:t>божининг</a:t>
            </a:r>
            <a:r>
              <a:rPr lang="ru-RU" sz="2000" dirty="0"/>
              <a:t> </a:t>
            </a:r>
            <a:r>
              <a:rPr lang="ru-RU" sz="2000" dirty="0" err="1"/>
              <a:t>муайян</a:t>
            </a:r>
            <a:r>
              <a:rPr lang="ru-RU" sz="2000" dirty="0"/>
              <a:t> </a:t>
            </a:r>
            <a:r>
              <a:rPr lang="ru-RU" sz="2000" dirty="0" err="1"/>
              <a:t>қисмини</a:t>
            </a:r>
            <a:r>
              <a:rPr lang="ru-RU" sz="2000" dirty="0"/>
              <a:t> </a:t>
            </a:r>
            <a:r>
              <a:rPr lang="ru-RU" sz="2000" dirty="0" err="1"/>
              <a:t>тўлаш</a:t>
            </a:r>
            <a:r>
              <a:rPr lang="ru-RU" sz="2000" dirty="0"/>
              <a:t> </a:t>
            </a:r>
            <a:r>
              <a:rPr lang="ru-RU" sz="2000" dirty="0" err="1"/>
              <a:t>йўли</a:t>
            </a:r>
            <a:r>
              <a:rPr lang="ru-RU" sz="2000" dirty="0"/>
              <a:t> </a:t>
            </a:r>
            <a:r>
              <a:rPr lang="ru-RU" sz="2000" dirty="0" err="1"/>
              <a:t>билан</a:t>
            </a:r>
            <a:r>
              <a:rPr lang="ru-RU" sz="2000" dirty="0"/>
              <a:t> </a:t>
            </a:r>
            <a:r>
              <a:rPr lang="ru-RU" sz="2000" dirty="0" err="1"/>
              <a:t>иқтисодий</a:t>
            </a:r>
            <a:r>
              <a:rPr lang="ru-RU" sz="2000" dirty="0"/>
              <a:t> </a:t>
            </a:r>
            <a:r>
              <a:rPr lang="ru-RU" sz="2000" dirty="0" err="1"/>
              <a:t>иш</a:t>
            </a:r>
            <a:r>
              <a:rPr lang="ru-RU" sz="2000" dirty="0"/>
              <a:t> </a:t>
            </a:r>
            <a:r>
              <a:rPr lang="ru-RU" sz="2000" dirty="0" err="1"/>
              <a:t>кўриб</a:t>
            </a:r>
            <a:r>
              <a:rPr lang="ru-RU" sz="2000" dirty="0"/>
              <a:t> </a:t>
            </a:r>
            <a:r>
              <a:rPr lang="ru-RU" sz="2000" dirty="0" err="1"/>
              <a:t>чиқилади</a:t>
            </a:r>
            <a:r>
              <a:rPr lang="ru-RU" sz="2000" dirty="0"/>
              <a:t> </a:t>
            </a:r>
            <a:r>
              <a:rPr lang="ru-RU" sz="2000" dirty="0" err="1"/>
              <a:t>ва</a:t>
            </a:r>
            <a:r>
              <a:rPr lang="ru-RU" sz="2000" dirty="0"/>
              <a:t> суд </a:t>
            </a:r>
            <a:r>
              <a:rPr lang="ru-RU" sz="2000" dirty="0" err="1"/>
              <a:t>буйруғи</a:t>
            </a:r>
            <a:r>
              <a:rPr lang="ru-RU" sz="2000" dirty="0"/>
              <a:t> </a:t>
            </a:r>
            <a:r>
              <a:rPr lang="ru-RU" sz="2000" dirty="0" err="1"/>
              <a:t>қабул</a:t>
            </a:r>
            <a:r>
              <a:rPr lang="ru-RU" sz="2000" dirty="0"/>
              <a:t> </a:t>
            </a:r>
            <a:r>
              <a:rPr lang="ru-RU" sz="2000" dirty="0" err="1"/>
              <a:t>қилинади</a:t>
            </a:r>
            <a:r>
              <a:rPr lang="ru-RU" sz="2000" dirty="0"/>
              <a:t>. </a:t>
            </a:r>
            <a:r>
              <a:rPr lang="ru-RU" sz="2000" dirty="0" err="1"/>
              <a:t>Иқтисодий</a:t>
            </a:r>
            <a:r>
              <a:rPr lang="ru-RU" sz="2000" dirty="0"/>
              <a:t> </a:t>
            </a:r>
            <a:r>
              <a:rPr lang="ru-RU" sz="2000" dirty="0" err="1"/>
              <a:t>процессда</a:t>
            </a:r>
            <a:r>
              <a:rPr lang="ru-RU" sz="2000" dirty="0"/>
              <a:t> </a:t>
            </a:r>
            <a:r>
              <a:rPr lang="ru-RU" sz="2000" dirty="0" err="1"/>
              <a:t>қарздорнинг</a:t>
            </a:r>
            <a:r>
              <a:rPr lang="ru-RU" sz="2000" dirty="0"/>
              <a:t> </a:t>
            </a:r>
            <a:r>
              <a:rPr lang="ru-RU" sz="2000" dirty="0" err="1"/>
              <a:t>процессуал</a:t>
            </a:r>
            <a:r>
              <a:rPr lang="ru-RU" sz="2000" dirty="0"/>
              <a:t> </a:t>
            </a:r>
            <a:r>
              <a:rPr lang="ru-RU" sz="2000" dirty="0" err="1"/>
              <a:t>ҳуқуқ</a:t>
            </a:r>
            <a:r>
              <a:rPr lang="ru-RU" sz="2000" dirty="0"/>
              <a:t> </a:t>
            </a:r>
            <a:r>
              <a:rPr lang="ru-RU" sz="2000" dirty="0" err="1"/>
              <a:t>ва</a:t>
            </a:r>
            <a:r>
              <a:rPr lang="ru-RU" sz="2000" dirty="0"/>
              <a:t> </a:t>
            </a:r>
            <a:r>
              <a:rPr lang="ru-RU" sz="2000" dirty="0" err="1"/>
              <a:t>мажбуриятлари</a:t>
            </a:r>
            <a:r>
              <a:rPr lang="ru-RU" sz="2000" dirty="0"/>
              <a:t> </a:t>
            </a:r>
            <a:r>
              <a:rPr lang="ru-RU" sz="2000" dirty="0" err="1"/>
              <a:t>асосан</a:t>
            </a:r>
            <a:r>
              <a:rPr lang="ru-RU" sz="2000" dirty="0"/>
              <a:t> </a:t>
            </a:r>
            <a:r>
              <a:rPr lang="ru-RU" sz="2000" dirty="0" err="1"/>
              <a:t>жавобгарнинг</a:t>
            </a:r>
            <a:r>
              <a:rPr lang="ru-RU" sz="2000" dirty="0"/>
              <a:t> </a:t>
            </a:r>
            <a:r>
              <a:rPr lang="ru-RU" sz="2000" dirty="0" err="1"/>
              <a:t>процессуал</a:t>
            </a:r>
            <a:r>
              <a:rPr lang="ru-RU" sz="2000" dirty="0"/>
              <a:t> </a:t>
            </a:r>
            <a:r>
              <a:rPr lang="ru-RU" sz="2000" dirty="0" err="1"/>
              <a:t>ҳуқуқ</a:t>
            </a:r>
            <a:r>
              <a:rPr lang="ru-RU" sz="2000" dirty="0"/>
              <a:t> </a:t>
            </a:r>
            <a:r>
              <a:rPr lang="ru-RU" sz="2000" dirty="0" err="1"/>
              <a:t>ва</a:t>
            </a:r>
            <a:r>
              <a:rPr lang="ru-RU" sz="2000" dirty="0"/>
              <a:t> </a:t>
            </a:r>
            <a:r>
              <a:rPr lang="ru-RU" sz="2000" dirty="0" err="1"/>
              <a:t>мажбуриятлари</a:t>
            </a:r>
            <a:r>
              <a:rPr lang="ru-RU" sz="2000" dirty="0"/>
              <a:t> </a:t>
            </a:r>
            <a:r>
              <a:rPr lang="ru-RU" sz="2000" dirty="0" err="1"/>
              <a:t>билан</a:t>
            </a:r>
            <a:r>
              <a:rPr lang="ru-RU" sz="2000" dirty="0"/>
              <a:t> </a:t>
            </a:r>
            <a:r>
              <a:rPr lang="ru-RU" sz="2000" dirty="0" err="1"/>
              <a:t>деярли</a:t>
            </a:r>
            <a:r>
              <a:rPr lang="ru-RU" sz="2000" dirty="0"/>
              <a:t> </a:t>
            </a:r>
            <a:r>
              <a:rPr lang="ru-RU" sz="2000" dirty="0" err="1"/>
              <a:t>бир</a:t>
            </a:r>
            <a:r>
              <a:rPr lang="ru-RU" sz="2000" dirty="0"/>
              <a:t> хил. </a:t>
            </a:r>
            <a:r>
              <a:rPr lang="ru-RU" sz="2000" dirty="0" err="1"/>
              <a:t>Бироқ</a:t>
            </a:r>
            <a:r>
              <a:rPr lang="ru-RU" sz="2000" dirty="0"/>
              <a:t>, бунда </a:t>
            </a:r>
            <a:r>
              <a:rPr lang="ru-RU" sz="2000" dirty="0" err="1"/>
              <a:t>қарздор</a:t>
            </a:r>
            <a:r>
              <a:rPr lang="ru-RU" sz="2000" dirty="0"/>
              <a:t> </a:t>
            </a:r>
            <a:r>
              <a:rPr lang="ru-RU" sz="2000" dirty="0" err="1"/>
              <a:t>жавобгарга</a:t>
            </a:r>
            <a:r>
              <a:rPr lang="ru-RU" sz="2000" dirty="0"/>
              <a:t> </a:t>
            </a:r>
            <a:r>
              <a:rPr lang="ru-RU" sz="2000" dirty="0" err="1"/>
              <a:t>тегишли</a:t>
            </a:r>
            <a:r>
              <a:rPr lang="ru-RU" sz="2000" dirty="0"/>
              <a:t> </a:t>
            </a:r>
            <a:r>
              <a:rPr lang="ru-RU" sz="2000" dirty="0" err="1"/>
              <a:t>бўлган</a:t>
            </a:r>
            <a:r>
              <a:rPr lang="ru-RU" sz="2000" dirty="0"/>
              <a:t> </a:t>
            </a:r>
            <a:r>
              <a:rPr lang="ru-RU" sz="2000" dirty="0" err="1"/>
              <a:t>айрим</a:t>
            </a:r>
            <a:r>
              <a:rPr lang="ru-RU" sz="2000" dirty="0"/>
              <a:t> </a:t>
            </a:r>
            <a:r>
              <a:rPr lang="ru-RU" sz="2000" dirty="0" err="1"/>
              <a:t>ҳуқуқларга</a:t>
            </a:r>
            <a:r>
              <a:rPr lang="ru-RU" sz="2000" dirty="0"/>
              <a:t> </a:t>
            </a:r>
            <a:r>
              <a:rPr lang="ru-RU" sz="2000" dirty="0" err="1"/>
              <a:t>эга</a:t>
            </a:r>
            <a:r>
              <a:rPr lang="ru-RU" sz="2000" dirty="0"/>
              <a:t> </a:t>
            </a:r>
            <a:r>
              <a:rPr lang="ru-RU" sz="2000" dirty="0" err="1"/>
              <a:t>бўлмайди</a:t>
            </a:r>
            <a:r>
              <a:rPr lang="ru-RU" sz="2000" dirty="0"/>
              <a:t>. </a:t>
            </a:r>
            <a:r>
              <a:rPr lang="ru-RU" sz="2000" dirty="0" err="1"/>
              <a:t>Масалан</a:t>
            </a:r>
            <a:r>
              <a:rPr lang="ru-RU" sz="2000" dirty="0"/>
              <a:t>, </a:t>
            </a:r>
            <a:r>
              <a:rPr lang="ru-RU" sz="2000" dirty="0" err="1"/>
              <a:t>қарши</a:t>
            </a:r>
            <a:r>
              <a:rPr lang="ru-RU" sz="2000" dirty="0"/>
              <a:t> </a:t>
            </a:r>
            <a:r>
              <a:rPr lang="ru-RU" sz="2000" dirty="0" err="1"/>
              <a:t>даъво</a:t>
            </a:r>
            <a:r>
              <a:rPr lang="ru-RU" sz="2000" dirty="0"/>
              <a:t> </a:t>
            </a:r>
            <a:r>
              <a:rPr lang="ru-RU" sz="2000" dirty="0" err="1"/>
              <a:t>тақдим</a:t>
            </a:r>
            <a:r>
              <a:rPr lang="ru-RU" sz="2000" dirty="0"/>
              <a:t> </a:t>
            </a:r>
            <a:r>
              <a:rPr lang="ru-RU" sz="2000" dirty="0" err="1"/>
              <a:t>қила</a:t>
            </a:r>
            <a:r>
              <a:rPr lang="ru-RU" sz="2000" dirty="0"/>
              <a:t> </a:t>
            </a:r>
            <a:r>
              <a:rPr lang="ru-RU" sz="2000" dirty="0" err="1"/>
              <a:t>олмайди</a:t>
            </a:r>
            <a:r>
              <a:rPr lang="ru-RU" sz="2000" dirty="0"/>
              <a:t>, </a:t>
            </a:r>
            <a:r>
              <a:rPr lang="ru-RU" sz="2000" dirty="0" err="1"/>
              <a:t>тарафларнинг</a:t>
            </a:r>
            <a:r>
              <a:rPr lang="ru-RU" sz="2000" dirty="0"/>
              <a:t> </a:t>
            </a:r>
            <a:r>
              <a:rPr lang="ru-RU" sz="2000" dirty="0" err="1"/>
              <a:t>тортишувчанлиги</a:t>
            </a:r>
            <a:r>
              <a:rPr lang="ru-RU" sz="2000" dirty="0"/>
              <a:t> </a:t>
            </a:r>
            <a:r>
              <a:rPr lang="ru-RU" sz="2000" dirty="0" err="1"/>
              <a:t>принципидан</a:t>
            </a:r>
            <a:r>
              <a:rPr lang="ru-RU" sz="2000" dirty="0"/>
              <a:t> </a:t>
            </a:r>
            <a:r>
              <a:rPr lang="ru-RU" sz="2000" dirty="0" err="1"/>
              <a:t>фойдалана</a:t>
            </a:r>
            <a:r>
              <a:rPr lang="ru-RU" sz="2000" dirty="0"/>
              <a:t> </a:t>
            </a:r>
            <a:r>
              <a:rPr lang="ru-RU" sz="2000" dirty="0" err="1"/>
              <a:t>олмайди</a:t>
            </a:r>
            <a:r>
              <a:rPr lang="ru-RU" sz="2000" dirty="0"/>
              <a:t>, апелляция </a:t>
            </a:r>
            <a:r>
              <a:rPr lang="ru-RU" sz="2000" dirty="0" err="1"/>
              <a:t>ва</a:t>
            </a:r>
            <a:r>
              <a:rPr lang="ru-RU" sz="2000" dirty="0"/>
              <a:t> кассация </a:t>
            </a:r>
            <a:r>
              <a:rPr lang="ru-RU" sz="2000" dirty="0" err="1"/>
              <a:t>инстанциясига</a:t>
            </a:r>
            <a:r>
              <a:rPr lang="ru-RU" sz="2000" dirty="0"/>
              <a:t> </a:t>
            </a:r>
            <a:r>
              <a:rPr lang="ru-RU" sz="2000" dirty="0" err="1"/>
              <a:t>шикоят</a:t>
            </a:r>
            <a:r>
              <a:rPr lang="ru-RU" sz="2000" dirty="0"/>
              <a:t> </a:t>
            </a:r>
            <a:r>
              <a:rPr lang="ru-RU" sz="2000" dirty="0" err="1"/>
              <a:t>билан</a:t>
            </a:r>
            <a:r>
              <a:rPr lang="ru-RU" sz="2000" dirty="0"/>
              <a:t> </a:t>
            </a:r>
            <a:r>
              <a:rPr lang="ru-RU" sz="2000" dirty="0" err="1"/>
              <a:t>мурожаат</a:t>
            </a:r>
            <a:r>
              <a:rPr lang="ru-RU" sz="2000" dirty="0"/>
              <a:t> </a:t>
            </a:r>
            <a:r>
              <a:rPr lang="ru-RU" sz="2000" dirty="0" err="1"/>
              <a:t>қила</a:t>
            </a:r>
            <a:r>
              <a:rPr lang="ru-RU" sz="2000" dirty="0"/>
              <a:t> </a:t>
            </a:r>
            <a:r>
              <a:rPr lang="ru-RU" sz="2000" dirty="0" err="1"/>
              <a:t>олмайди</a:t>
            </a:r>
            <a:r>
              <a:rPr lang="ru-RU" sz="2000" dirty="0"/>
              <a:t>.</a:t>
            </a:r>
          </a:p>
        </p:txBody>
      </p:sp>
    </p:spTree>
    <p:extLst>
      <p:ext uri="{BB962C8B-B14F-4D97-AF65-F5344CB8AC3E}">
        <p14:creationId xmlns:p14="http://schemas.microsoft.com/office/powerpoint/2010/main" val="30777967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562751"/>
          </a:xfrm>
        </p:spPr>
        <p:txBody>
          <a:bodyPr>
            <a:normAutofit/>
          </a:bodyPr>
          <a:lstStyle/>
          <a:p>
            <a:pPr algn="ctr"/>
            <a:r>
              <a:rPr lang="uz-Cyrl-UZ" sz="2400" b="1" dirty="0" smtClean="0"/>
              <a:t>ЖАВОБГАР</a:t>
            </a:r>
            <a:endParaRPr lang="ru-RU" sz="2400" b="1" dirty="0"/>
          </a:p>
        </p:txBody>
      </p:sp>
      <p:sp>
        <p:nvSpPr>
          <p:cNvPr id="3" name="Объект 2"/>
          <p:cNvSpPr>
            <a:spLocks noGrp="1"/>
          </p:cNvSpPr>
          <p:nvPr>
            <p:ph idx="1"/>
          </p:nvPr>
        </p:nvSpPr>
        <p:spPr>
          <a:xfrm>
            <a:off x="921327" y="1205345"/>
            <a:ext cx="10706100" cy="5018810"/>
          </a:xfrm>
        </p:spPr>
        <p:txBody>
          <a:bodyPr>
            <a:noAutofit/>
          </a:bodyPr>
          <a:lstStyle/>
          <a:p>
            <a:pPr algn="just"/>
            <a:r>
              <a:rPr lang="ru-RU" sz="2000" dirty="0" err="1"/>
              <a:t>Хусусан</a:t>
            </a:r>
            <a:r>
              <a:rPr lang="ru-RU" sz="2000" dirty="0"/>
              <a:t>, </a:t>
            </a:r>
            <a:r>
              <a:rPr lang="ru-RU" sz="2000" dirty="0" err="1"/>
              <a:t>ушбу</a:t>
            </a:r>
            <a:r>
              <a:rPr lang="ru-RU" sz="2000" dirty="0"/>
              <a:t> </a:t>
            </a:r>
            <a:r>
              <a:rPr lang="ru-RU" sz="2000" dirty="0" err="1"/>
              <a:t>процессуал</a:t>
            </a:r>
            <a:r>
              <a:rPr lang="ru-RU" sz="2000" dirty="0"/>
              <a:t> </a:t>
            </a:r>
            <a:r>
              <a:rPr lang="ru-RU" sz="2000" dirty="0" err="1"/>
              <a:t>воситанинг</a:t>
            </a:r>
            <a:r>
              <a:rPr lang="ru-RU" sz="2000" dirty="0"/>
              <a:t> </a:t>
            </a:r>
            <a:r>
              <a:rPr lang="ru-RU" sz="2000" dirty="0" err="1"/>
              <a:t>амалий</a:t>
            </a:r>
            <a:r>
              <a:rPr lang="ru-RU" sz="2000" dirty="0"/>
              <a:t> </a:t>
            </a:r>
            <a:r>
              <a:rPr lang="ru-RU" sz="2000" dirty="0" err="1"/>
              <a:t>аҳамияти</a:t>
            </a:r>
            <a:r>
              <a:rPr lang="ru-RU" sz="2000" dirty="0"/>
              <a:t> </a:t>
            </a:r>
            <a:r>
              <a:rPr lang="ru-RU" sz="2000" dirty="0" err="1"/>
              <a:t>шундаки</a:t>
            </a:r>
            <a:r>
              <a:rPr lang="ru-RU" sz="2000" dirty="0"/>
              <a:t>, у </a:t>
            </a:r>
            <a:r>
              <a:rPr lang="ru-RU" sz="2000" dirty="0" err="1"/>
              <a:t>нафақат</a:t>
            </a:r>
            <a:r>
              <a:rPr lang="ru-RU" sz="2000" dirty="0"/>
              <a:t> </a:t>
            </a:r>
            <a:r>
              <a:rPr lang="ru-RU" sz="2000" dirty="0" err="1"/>
              <a:t>дастлабки</a:t>
            </a:r>
            <a:r>
              <a:rPr lang="ru-RU" sz="2000" dirty="0"/>
              <a:t> </a:t>
            </a:r>
            <a:r>
              <a:rPr lang="ru-RU" sz="2000" dirty="0" err="1"/>
              <a:t>даъводан</a:t>
            </a:r>
            <a:r>
              <a:rPr lang="ru-RU" sz="2000" dirty="0"/>
              <a:t> </a:t>
            </a:r>
            <a:r>
              <a:rPr lang="ru-RU" sz="2000" dirty="0" err="1"/>
              <a:t>ҳимояланиш</a:t>
            </a:r>
            <a:r>
              <a:rPr lang="ru-RU" sz="2000" dirty="0"/>
              <a:t>, балки </a:t>
            </a:r>
            <a:r>
              <a:rPr lang="ru-RU" sz="2000" dirty="0" err="1"/>
              <a:t>даъвогарга</a:t>
            </a:r>
            <a:r>
              <a:rPr lang="ru-RU" sz="2000" dirty="0"/>
              <a:t> </a:t>
            </a:r>
            <a:r>
              <a:rPr lang="ru-RU" sz="2000" dirty="0" err="1"/>
              <a:t>нисбатан</a:t>
            </a:r>
            <a:r>
              <a:rPr lang="ru-RU" sz="2000" dirty="0"/>
              <a:t> </a:t>
            </a:r>
            <a:r>
              <a:rPr lang="ru-RU" sz="2000" dirty="0" err="1"/>
              <a:t>жавобгарнинг</a:t>
            </a:r>
            <a:r>
              <a:rPr lang="ru-RU" sz="2000" dirty="0"/>
              <a:t> </a:t>
            </a:r>
            <a:r>
              <a:rPr lang="ru-RU" sz="2000" dirty="0" err="1"/>
              <a:t>ўзига</a:t>
            </a:r>
            <a:r>
              <a:rPr lang="ru-RU" sz="2000" dirty="0"/>
              <a:t> </a:t>
            </a:r>
            <a:r>
              <a:rPr lang="ru-RU" sz="2000" dirty="0" err="1"/>
              <a:t>тегишли</a:t>
            </a:r>
            <a:r>
              <a:rPr lang="ru-RU" sz="2000" dirty="0"/>
              <a:t> </a:t>
            </a:r>
            <a:r>
              <a:rPr lang="ru-RU" sz="2000" dirty="0" err="1"/>
              <a:t>бўлган</a:t>
            </a:r>
            <a:r>
              <a:rPr lang="ru-RU" sz="2000" dirty="0"/>
              <a:t> </a:t>
            </a:r>
            <a:r>
              <a:rPr lang="ru-RU" sz="2000" dirty="0" err="1"/>
              <a:t>талабларини</a:t>
            </a:r>
            <a:r>
              <a:rPr lang="ru-RU" sz="2000" dirty="0"/>
              <a:t> </a:t>
            </a:r>
            <a:r>
              <a:rPr lang="ru-RU" sz="2000" dirty="0" err="1"/>
              <a:t>ҳам</a:t>
            </a:r>
            <a:r>
              <a:rPr lang="ru-RU" sz="2000" dirty="0"/>
              <a:t> </a:t>
            </a:r>
            <a:r>
              <a:rPr lang="ru-RU" sz="2000" dirty="0" err="1"/>
              <a:t>қаноатлантириш</a:t>
            </a:r>
            <a:r>
              <a:rPr lang="ru-RU" sz="2000" dirty="0"/>
              <a:t> </a:t>
            </a:r>
            <a:r>
              <a:rPr lang="ru-RU" sz="2000" dirty="0" err="1"/>
              <a:t>имконини</a:t>
            </a:r>
            <a:r>
              <a:rPr lang="ru-RU" sz="2000" dirty="0"/>
              <a:t> </a:t>
            </a:r>
            <a:r>
              <a:rPr lang="ru-RU" sz="2000" dirty="0" err="1"/>
              <a:t>беради</a:t>
            </a:r>
            <a:r>
              <a:rPr lang="ru-RU" sz="2000" dirty="0"/>
              <a:t>. Ушбу институт </a:t>
            </a:r>
            <a:r>
              <a:rPr lang="ru-RU" sz="2000" dirty="0" err="1"/>
              <a:t>қонунчиликда</a:t>
            </a:r>
            <a:r>
              <a:rPr lang="ru-RU" sz="2000" dirty="0"/>
              <a:t> </a:t>
            </a:r>
            <a:r>
              <a:rPr lang="ru-RU" sz="2000" dirty="0" err="1"/>
              <a:t>етарли</a:t>
            </a:r>
            <a:r>
              <a:rPr lang="ru-RU" sz="2000" dirty="0"/>
              <a:t> </a:t>
            </a:r>
            <a:r>
              <a:rPr lang="ru-RU" sz="2000" dirty="0" err="1"/>
              <a:t>даражада</a:t>
            </a:r>
            <a:r>
              <a:rPr lang="ru-RU" sz="2000" dirty="0"/>
              <a:t> </a:t>
            </a:r>
            <a:r>
              <a:rPr lang="ru-RU" sz="2000" dirty="0" err="1"/>
              <a:t>тартибга</a:t>
            </a:r>
            <a:r>
              <a:rPr lang="ru-RU" sz="2000" dirty="0"/>
              <a:t> </a:t>
            </a:r>
            <a:r>
              <a:rPr lang="ru-RU" sz="2000" dirty="0" err="1"/>
              <a:t>солинмаганлиги</a:t>
            </a:r>
            <a:r>
              <a:rPr lang="ru-RU" sz="2000" dirty="0"/>
              <a:t> </a:t>
            </a:r>
            <a:r>
              <a:rPr lang="ru-RU" sz="2000" dirty="0" err="1"/>
              <a:t>сабабли</a:t>
            </a:r>
            <a:r>
              <a:rPr lang="ru-RU" sz="2000" dirty="0"/>
              <a:t> </a:t>
            </a:r>
            <a:r>
              <a:rPr lang="ru-RU" sz="2000" dirty="0" err="1"/>
              <a:t>амалиётда</a:t>
            </a:r>
            <a:r>
              <a:rPr lang="ru-RU" sz="2000" dirty="0"/>
              <a:t> </a:t>
            </a:r>
            <a:r>
              <a:rPr lang="ru-RU" sz="2000" dirty="0" err="1"/>
              <a:t>турли</a:t>
            </a:r>
            <a:r>
              <a:rPr lang="ru-RU" sz="2000" dirty="0"/>
              <a:t> </a:t>
            </a:r>
            <a:r>
              <a:rPr lang="ru-RU" sz="2000" dirty="0" err="1"/>
              <a:t>зиддиятли</a:t>
            </a:r>
            <a:r>
              <a:rPr lang="ru-RU" sz="2000" dirty="0"/>
              <a:t> </a:t>
            </a:r>
            <a:r>
              <a:rPr lang="ru-RU" sz="2000" dirty="0" err="1"/>
              <a:t>талқинлар</a:t>
            </a:r>
            <a:r>
              <a:rPr lang="ru-RU" sz="2000" dirty="0"/>
              <a:t>, </a:t>
            </a:r>
            <a:r>
              <a:rPr lang="ru-RU" sz="2000" dirty="0" err="1"/>
              <a:t>тушунмовчиликлар</a:t>
            </a:r>
            <a:r>
              <a:rPr lang="ru-RU" sz="2000" dirty="0"/>
              <a:t> </a:t>
            </a:r>
            <a:r>
              <a:rPr lang="ru-RU" sz="2000" dirty="0" err="1"/>
              <a:t>келтириб</a:t>
            </a:r>
            <a:r>
              <a:rPr lang="ru-RU" sz="2000" dirty="0"/>
              <a:t> </a:t>
            </a:r>
            <a:r>
              <a:rPr lang="ru-RU" sz="2000" dirty="0" err="1"/>
              <a:t>чиқариши</a:t>
            </a:r>
            <a:r>
              <a:rPr lang="ru-RU" sz="2000" dirty="0"/>
              <a:t> </a:t>
            </a:r>
            <a:r>
              <a:rPr lang="ru-RU" sz="2000" dirty="0" err="1"/>
              <a:t>мумкин</a:t>
            </a:r>
            <a:r>
              <a:rPr lang="ru-RU" sz="2000" dirty="0"/>
              <a:t>. </a:t>
            </a:r>
            <a:r>
              <a:rPr lang="ru-RU" sz="2000" dirty="0" err="1"/>
              <a:t>Бу</a:t>
            </a:r>
            <a:r>
              <a:rPr lang="ru-RU" sz="2000" dirty="0"/>
              <a:t> </a:t>
            </a:r>
            <a:r>
              <a:rPr lang="ru-RU" sz="2000" dirty="0" err="1"/>
              <a:t>ўринда</a:t>
            </a:r>
            <a:r>
              <a:rPr lang="ru-RU" sz="2000" dirty="0"/>
              <a:t> </a:t>
            </a:r>
            <a:r>
              <a:rPr lang="ru-RU" sz="2000" dirty="0" err="1"/>
              <a:t>ҳимоя</a:t>
            </a:r>
            <a:r>
              <a:rPr lang="ru-RU" sz="2000" dirty="0"/>
              <a:t> </a:t>
            </a:r>
            <a:r>
              <a:rPr lang="ru-RU" sz="2000" dirty="0" err="1"/>
              <a:t>усулини</a:t>
            </a:r>
            <a:r>
              <a:rPr lang="ru-RU" sz="2000" dirty="0"/>
              <a:t> </a:t>
            </a:r>
            <a:r>
              <a:rPr lang="ru-RU" sz="2000" dirty="0" err="1"/>
              <a:t>танлашда</a:t>
            </a:r>
            <a:r>
              <a:rPr lang="ru-RU" sz="2000" dirty="0"/>
              <a:t> </a:t>
            </a:r>
            <a:r>
              <a:rPr lang="ru-RU" sz="2000" dirty="0" err="1"/>
              <a:t>жавобгар</a:t>
            </a:r>
            <a:r>
              <a:rPr lang="ru-RU" sz="2000" dirty="0"/>
              <a:t> </a:t>
            </a:r>
            <a:r>
              <a:rPr lang="ru-RU" sz="2000" dirty="0" err="1"/>
              <a:t>олдида</a:t>
            </a:r>
            <a:r>
              <a:rPr lang="ru-RU" sz="2000" dirty="0"/>
              <a:t> </a:t>
            </a:r>
            <a:r>
              <a:rPr lang="ru-RU" sz="2000" dirty="0" err="1"/>
              <a:t>қуйидаги</a:t>
            </a:r>
            <a:r>
              <a:rPr lang="ru-RU" sz="2000" dirty="0"/>
              <a:t> </a:t>
            </a:r>
            <a:r>
              <a:rPr lang="ru-RU" sz="2000" dirty="0" err="1"/>
              <a:t>муаммо</a:t>
            </a:r>
            <a:r>
              <a:rPr lang="ru-RU" sz="2000" dirty="0"/>
              <a:t> </a:t>
            </a:r>
            <a:r>
              <a:rPr lang="ru-RU" sz="2000" dirty="0" err="1"/>
              <a:t>вужудга</a:t>
            </a:r>
            <a:r>
              <a:rPr lang="ru-RU" sz="2000" dirty="0"/>
              <a:t> </a:t>
            </a:r>
            <a:r>
              <a:rPr lang="ru-RU" sz="2000" dirty="0" err="1"/>
              <a:t>келади</a:t>
            </a:r>
            <a:r>
              <a:rPr lang="ru-RU" sz="2000" dirty="0"/>
              <a:t>: </a:t>
            </a:r>
            <a:r>
              <a:rPr lang="ru-RU" sz="2000" dirty="0" err="1"/>
              <a:t>қайси</a:t>
            </a:r>
            <a:r>
              <a:rPr lang="ru-RU" sz="2000" dirty="0"/>
              <a:t> </a:t>
            </a:r>
            <a:r>
              <a:rPr lang="ru-RU" sz="2000" dirty="0" err="1"/>
              <a:t>ҳолларда</a:t>
            </a:r>
            <a:r>
              <a:rPr lang="ru-RU" sz="2000" dirty="0"/>
              <a:t> </a:t>
            </a:r>
            <a:r>
              <a:rPr lang="ru-RU" sz="2000" dirty="0" err="1"/>
              <a:t>даъво</a:t>
            </a:r>
            <a:r>
              <a:rPr lang="ru-RU" sz="2000" dirty="0"/>
              <a:t> </a:t>
            </a:r>
            <a:r>
              <a:rPr lang="ru-RU" sz="2000" dirty="0" err="1"/>
              <a:t>аризасига</a:t>
            </a:r>
            <a:r>
              <a:rPr lang="ru-RU" sz="2000" dirty="0"/>
              <a:t> </a:t>
            </a:r>
            <a:r>
              <a:rPr lang="ru-RU" sz="2000" dirty="0" err="1"/>
              <a:t>нисбатан</a:t>
            </a:r>
            <a:r>
              <a:rPr lang="ru-RU" sz="2000" dirty="0"/>
              <a:t> </a:t>
            </a:r>
            <a:r>
              <a:rPr lang="ru-RU" sz="2000" dirty="0" err="1"/>
              <a:t>ёзма</a:t>
            </a:r>
            <a:r>
              <a:rPr lang="ru-RU" sz="2000" dirty="0"/>
              <a:t> </a:t>
            </a:r>
            <a:r>
              <a:rPr lang="ru-RU" sz="2000" dirty="0" err="1"/>
              <a:t>фикр</a:t>
            </a:r>
            <a:r>
              <a:rPr lang="ru-RU" sz="2000" dirty="0"/>
              <a:t> </a:t>
            </a:r>
            <a:r>
              <a:rPr lang="ru-RU" sz="2000" dirty="0" err="1"/>
              <a:t>билдириш</a:t>
            </a:r>
            <a:r>
              <a:rPr lang="ru-RU" sz="2000" dirty="0"/>
              <a:t>, </a:t>
            </a:r>
            <a:r>
              <a:rPr lang="ru-RU" sz="2000" dirty="0" err="1"/>
              <a:t>қайси</a:t>
            </a:r>
            <a:r>
              <a:rPr lang="ru-RU" sz="2000" dirty="0"/>
              <a:t> </a:t>
            </a:r>
            <a:r>
              <a:rPr lang="ru-RU" sz="2000" dirty="0" err="1"/>
              <a:t>ҳолларда</a:t>
            </a:r>
            <a:r>
              <a:rPr lang="ru-RU" sz="2000" dirty="0"/>
              <a:t> </a:t>
            </a:r>
            <a:r>
              <a:rPr lang="ru-RU" sz="2000" dirty="0" err="1"/>
              <a:t>эса</a:t>
            </a:r>
            <a:r>
              <a:rPr lang="ru-RU" sz="2000" dirty="0"/>
              <a:t> </a:t>
            </a:r>
            <a:r>
              <a:rPr lang="ru-RU" sz="2000" dirty="0" err="1"/>
              <a:t>қарши</a:t>
            </a:r>
            <a:r>
              <a:rPr lang="ru-RU" sz="2000" dirty="0"/>
              <a:t> </a:t>
            </a:r>
            <a:r>
              <a:rPr lang="ru-RU" sz="2000" dirty="0" err="1"/>
              <a:t>даъво</a:t>
            </a:r>
            <a:r>
              <a:rPr lang="ru-RU" sz="2000" dirty="0"/>
              <a:t> </a:t>
            </a:r>
            <a:r>
              <a:rPr lang="ru-RU" sz="2000" dirty="0" err="1"/>
              <a:t>ариза</a:t>
            </a:r>
            <a:r>
              <a:rPr lang="ru-RU" sz="2000" dirty="0"/>
              <a:t> </a:t>
            </a:r>
            <a:r>
              <a:rPr lang="ru-RU" sz="2000" dirty="0" err="1"/>
              <a:t>тақдим</a:t>
            </a:r>
            <a:r>
              <a:rPr lang="ru-RU" sz="2000" dirty="0"/>
              <a:t> </a:t>
            </a:r>
            <a:r>
              <a:rPr lang="ru-RU" sz="2000" dirty="0" err="1"/>
              <a:t>қилиш</a:t>
            </a:r>
            <a:r>
              <a:rPr lang="ru-RU" sz="2000" dirty="0"/>
              <a:t> </a:t>
            </a:r>
            <a:r>
              <a:rPr lang="ru-RU" sz="2000" dirty="0" err="1"/>
              <a:t>лозим</a:t>
            </a:r>
            <a:r>
              <a:rPr lang="ru-RU" sz="2000" dirty="0"/>
              <a:t>?</a:t>
            </a:r>
          </a:p>
        </p:txBody>
      </p:sp>
    </p:spTree>
    <p:extLst>
      <p:ext uri="{BB962C8B-B14F-4D97-AF65-F5344CB8AC3E}">
        <p14:creationId xmlns:p14="http://schemas.microsoft.com/office/powerpoint/2010/main" val="23772724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562751"/>
          </a:xfrm>
        </p:spPr>
        <p:txBody>
          <a:bodyPr>
            <a:normAutofit fontScale="90000"/>
          </a:bodyPr>
          <a:lstStyle/>
          <a:p>
            <a:pPr algn="ctr"/>
            <a:r>
              <a:rPr lang="ru-RU" sz="2400" dirty="0"/>
              <a:t>44-модда. </a:t>
            </a:r>
            <a:r>
              <a:rPr lang="ru-RU" sz="2400" dirty="0" err="1"/>
              <a:t>Ишда</a:t>
            </a:r>
            <a:r>
              <a:rPr lang="ru-RU" sz="2400" dirty="0"/>
              <a:t> </a:t>
            </a:r>
            <a:r>
              <a:rPr lang="ru-RU" sz="2400" dirty="0" err="1"/>
              <a:t>бир</a:t>
            </a:r>
            <a:r>
              <a:rPr lang="ru-RU" sz="2400" dirty="0"/>
              <a:t> </a:t>
            </a:r>
            <a:r>
              <a:rPr lang="ru-RU" sz="2400" dirty="0" err="1"/>
              <a:t>неча</a:t>
            </a:r>
            <a:r>
              <a:rPr lang="ru-RU" sz="2400" dirty="0"/>
              <a:t> </a:t>
            </a:r>
            <a:r>
              <a:rPr lang="ru-RU" sz="2400" dirty="0" err="1"/>
              <a:t>даъвогар</a:t>
            </a:r>
            <a:r>
              <a:rPr lang="ru-RU" sz="2400" dirty="0"/>
              <a:t> </a:t>
            </a:r>
            <a:r>
              <a:rPr lang="ru-RU" sz="2400" dirty="0" err="1"/>
              <a:t>ва</a:t>
            </a:r>
            <a:r>
              <a:rPr lang="ru-RU" sz="2400" dirty="0"/>
              <a:t> </a:t>
            </a:r>
            <a:r>
              <a:rPr lang="ru-RU" sz="2400" dirty="0" err="1"/>
              <a:t>жавобгарнинг</a:t>
            </a:r>
            <a:r>
              <a:rPr lang="ru-RU" sz="2400" dirty="0"/>
              <a:t> </a:t>
            </a:r>
            <a:r>
              <a:rPr lang="ru-RU" sz="2400" dirty="0" err="1"/>
              <a:t>иштирок</a:t>
            </a:r>
            <a:r>
              <a:rPr lang="ru-RU" sz="2400" dirty="0"/>
              <a:t> </a:t>
            </a:r>
            <a:r>
              <a:rPr lang="ru-RU" sz="2400" dirty="0" err="1"/>
              <a:t>этиши</a:t>
            </a:r>
            <a:r>
              <a:rPr lang="ru-RU" sz="2400" dirty="0"/>
              <a:t/>
            </a:r>
            <a:br>
              <a:rPr lang="ru-RU" sz="2400" dirty="0"/>
            </a:br>
            <a:endParaRPr lang="ru-RU" sz="2400" dirty="0"/>
          </a:p>
        </p:txBody>
      </p:sp>
      <p:sp>
        <p:nvSpPr>
          <p:cNvPr id="3" name="Объект 2"/>
          <p:cNvSpPr>
            <a:spLocks noGrp="1"/>
          </p:cNvSpPr>
          <p:nvPr>
            <p:ph idx="1"/>
          </p:nvPr>
        </p:nvSpPr>
        <p:spPr>
          <a:xfrm>
            <a:off x="921327" y="1205345"/>
            <a:ext cx="10706100" cy="5018810"/>
          </a:xfrm>
        </p:spPr>
        <p:txBody>
          <a:bodyPr>
            <a:noAutofit/>
          </a:bodyPr>
          <a:lstStyle/>
          <a:p>
            <a:pPr algn="just"/>
            <a:r>
              <a:rPr lang="ru-RU" sz="2400" dirty="0" err="1" smtClean="0"/>
              <a:t>Даъво</a:t>
            </a:r>
            <a:r>
              <a:rPr lang="ru-RU" sz="2400" dirty="0" smtClean="0"/>
              <a:t> </a:t>
            </a:r>
            <a:r>
              <a:rPr lang="ru-RU" sz="2400" dirty="0" err="1"/>
              <a:t>бир</a:t>
            </a:r>
            <a:r>
              <a:rPr lang="ru-RU" sz="2400" dirty="0"/>
              <a:t> </a:t>
            </a:r>
            <a:r>
              <a:rPr lang="ru-RU" sz="2400" dirty="0" err="1"/>
              <a:t>неча</a:t>
            </a:r>
            <a:r>
              <a:rPr lang="ru-RU" sz="2400" dirty="0"/>
              <a:t> </a:t>
            </a:r>
            <a:r>
              <a:rPr lang="ru-RU" sz="2400" dirty="0" err="1"/>
              <a:t>даъвогар</a:t>
            </a:r>
            <a:r>
              <a:rPr lang="ru-RU" sz="2400" dirty="0"/>
              <a:t> (</a:t>
            </a:r>
            <a:r>
              <a:rPr lang="ru-RU" sz="2400" dirty="0" err="1"/>
              <a:t>шерик</a:t>
            </a:r>
            <a:r>
              <a:rPr lang="ru-RU" sz="2400" dirty="0"/>
              <a:t> </a:t>
            </a:r>
            <a:r>
              <a:rPr lang="ru-RU" sz="2400" dirty="0" err="1"/>
              <a:t>даъвогарлар</a:t>
            </a:r>
            <a:r>
              <a:rPr lang="ru-RU" sz="2400" dirty="0"/>
              <a:t>) </a:t>
            </a:r>
            <a:r>
              <a:rPr lang="ru-RU" sz="2400" dirty="0" err="1"/>
              <a:t>томонидан</a:t>
            </a:r>
            <a:r>
              <a:rPr lang="ru-RU" sz="2400" dirty="0"/>
              <a:t> </a:t>
            </a:r>
            <a:r>
              <a:rPr lang="ru-RU" sz="2400" dirty="0" err="1"/>
              <a:t>биргаликда</a:t>
            </a:r>
            <a:r>
              <a:rPr lang="ru-RU" sz="2400" dirty="0"/>
              <a:t> </a:t>
            </a:r>
            <a:r>
              <a:rPr lang="ru-RU" sz="2400" dirty="0" err="1"/>
              <a:t>ёки</a:t>
            </a:r>
            <a:r>
              <a:rPr lang="ru-RU" sz="2400" dirty="0"/>
              <a:t> </a:t>
            </a:r>
            <a:r>
              <a:rPr lang="ru-RU" sz="2400" dirty="0" err="1"/>
              <a:t>бир</a:t>
            </a:r>
            <a:r>
              <a:rPr lang="ru-RU" sz="2400" dirty="0"/>
              <a:t> </a:t>
            </a:r>
            <a:r>
              <a:rPr lang="ru-RU" sz="2400" dirty="0" err="1"/>
              <a:t>неча</a:t>
            </a:r>
            <a:r>
              <a:rPr lang="ru-RU" sz="2400" dirty="0"/>
              <a:t> </a:t>
            </a:r>
            <a:r>
              <a:rPr lang="ru-RU" sz="2400" dirty="0" err="1"/>
              <a:t>жавобгарга</a:t>
            </a:r>
            <a:r>
              <a:rPr lang="ru-RU" sz="2400" dirty="0"/>
              <a:t> (</a:t>
            </a:r>
            <a:r>
              <a:rPr lang="ru-RU" sz="2400" dirty="0" err="1"/>
              <a:t>шерик</a:t>
            </a:r>
            <a:r>
              <a:rPr lang="ru-RU" sz="2400" dirty="0"/>
              <a:t> </a:t>
            </a:r>
            <a:r>
              <a:rPr lang="ru-RU" sz="2400" dirty="0" err="1"/>
              <a:t>жавобгарларга</a:t>
            </a:r>
            <a:r>
              <a:rPr lang="ru-RU" sz="2400" dirty="0"/>
              <a:t>) </a:t>
            </a:r>
            <a:r>
              <a:rPr lang="ru-RU" sz="2400" dirty="0" err="1"/>
              <a:t>нисбатан</a:t>
            </a:r>
            <a:r>
              <a:rPr lang="ru-RU" sz="2400" dirty="0"/>
              <a:t> </a:t>
            </a:r>
            <a:r>
              <a:rPr lang="ru-RU" sz="2400" dirty="0" err="1"/>
              <a:t>тақдим</a:t>
            </a:r>
            <a:r>
              <a:rPr lang="ru-RU" sz="2400" dirty="0"/>
              <a:t> </a:t>
            </a:r>
            <a:r>
              <a:rPr lang="ru-RU" sz="2400" dirty="0" err="1"/>
              <a:t>этилиши</a:t>
            </a:r>
            <a:r>
              <a:rPr lang="ru-RU" sz="2400" dirty="0"/>
              <a:t> </a:t>
            </a:r>
            <a:r>
              <a:rPr lang="ru-RU" sz="2400" dirty="0" err="1"/>
              <a:t>мумкин</a:t>
            </a:r>
            <a:r>
              <a:rPr lang="ru-RU" sz="2400" dirty="0"/>
              <a:t>.</a:t>
            </a:r>
          </a:p>
          <a:p>
            <a:pPr algn="just"/>
            <a:r>
              <a:rPr lang="ru-RU" sz="2400" dirty="0" err="1"/>
              <a:t>Даъвогарлар</a:t>
            </a:r>
            <a:r>
              <a:rPr lang="ru-RU" sz="2400" dirty="0"/>
              <a:t> </a:t>
            </a:r>
            <a:r>
              <a:rPr lang="ru-RU" sz="2400" dirty="0" err="1"/>
              <a:t>ва</a:t>
            </a:r>
            <a:r>
              <a:rPr lang="ru-RU" sz="2400" dirty="0"/>
              <a:t> </a:t>
            </a:r>
            <a:r>
              <a:rPr lang="ru-RU" sz="2400" dirty="0" err="1"/>
              <a:t>жавобгарларнинг</a:t>
            </a:r>
            <a:r>
              <a:rPr lang="ru-RU" sz="2400" dirty="0"/>
              <a:t> </a:t>
            </a:r>
            <a:r>
              <a:rPr lang="ru-RU" sz="2400" dirty="0" err="1"/>
              <a:t>ҳар</a:t>
            </a:r>
            <a:r>
              <a:rPr lang="ru-RU" sz="2400" dirty="0"/>
              <a:t> </a:t>
            </a:r>
            <a:r>
              <a:rPr lang="ru-RU" sz="2400" dirty="0" err="1"/>
              <a:t>бири</a:t>
            </a:r>
            <a:r>
              <a:rPr lang="ru-RU" sz="2400" dirty="0"/>
              <a:t> </a:t>
            </a:r>
            <a:r>
              <a:rPr lang="ru-RU" sz="2400" dirty="0" err="1"/>
              <a:t>бошқа</a:t>
            </a:r>
            <a:r>
              <a:rPr lang="ru-RU" sz="2400" dirty="0"/>
              <a:t> </a:t>
            </a:r>
            <a:r>
              <a:rPr lang="ru-RU" sz="2400" dirty="0" err="1"/>
              <a:t>тарафга</a:t>
            </a:r>
            <a:r>
              <a:rPr lang="ru-RU" sz="2400" dirty="0"/>
              <a:t> </a:t>
            </a:r>
            <a:r>
              <a:rPr lang="ru-RU" sz="2400" dirty="0" err="1"/>
              <a:t>нисбатан</a:t>
            </a:r>
            <a:r>
              <a:rPr lang="ru-RU" sz="2400" dirty="0"/>
              <a:t> суд </a:t>
            </a:r>
            <a:r>
              <a:rPr lang="ru-RU" sz="2400" dirty="0" err="1"/>
              <a:t>процессида</a:t>
            </a:r>
            <a:r>
              <a:rPr lang="ru-RU" sz="2400" dirty="0"/>
              <a:t> </a:t>
            </a:r>
            <a:r>
              <a:rPr lang="ru-RU" sz="2400" dirty="0" err="1"/>
              <a:t>мустақил</a:t>
            </a:r>
            <a:r>
              <a:rPr lang="ru-RU" sz="2400" dirty="0"/>
              <a:t> </a:t>
            </a:r>
            <a:r>
              <a:rPr lang="ru-RU" sz="2400" dirty="0" err="1"/>
              <a:t>иштирок</a:t>
            </a:r>
            <a:r>
              <a:rPr lang="ru-RU" sz="2400" dirty="0"/>
              <a:t> </a:t>
            </a:r>
            <a:r>
              <a:rPr lang="ru-RU" sz="2400" dirty="0" err="1"/>
              <a:t>этади</a:t>
            </a:r>
            <a:r>
              <a:rPr lang="ru-RU" sz="2400" dirty="0"/>
              <a:t>.</a:t>
            </a:r>
          </a:p>
          <a:p>
            <a:pPr algn="just"/>
            <a:r>
              <a:rPr lang="ru-RU" sz="2400" dirty="0" err="1"/>
              <a:t>Процессда</a:t>
            </a:r>
            <a:r>
              <a:rPr lang="ru-RU" sz="2400" dirty="0"/>
              <a:t> </a:t>
            </a:r>
            <a:r>
              <a:rPr lang="ru-RU" sz="2400" dirty="0" err="1"/>
              <a:t>биргаликда</a:t>
            </a:r>
            <a:r>
              <a:rPr lang="ru-RU" sz="2400" dirty="0"/>
              <a:t> </a:t>
            </a:r>
            <a:r>
              <a:rPr lang="ru-RU" sz="2400" dirty="0" err="1"/>
              <a:t>иштирок</a:t>
            </a:r>
            <a:r>
              <a:rPr lang="ru-RU" sz="2400" dirty="0"/>
              <a:t> </a:t>
            </a:r>
            <a:r>
              <a:rPr lang="ru-RU" sz="2400" dirty="0" err="1"/>
              <a:t>этувчилар</a:t>
            </a:r>
            <a:r>
              <a:rPr lang="ru-RU" sz="2400" dirty="0"/>
              <a:t> </a:t>
            </a:r>
            <a:r>
              <a:rPr lang="ru-RU" sz="2400" dirty="0" err="1"/>
              <a:t>ишни</a:t>
            </a:r>
            <a:r>
              <a:rPr lang="ru-RU" sz="2400" dirty="0"/>
              <a:t> </a:t>
            </a:r>
            <a:r>
              <a:rPr lang="ru-RU" sz="2400" dirty="0" err="1"/>
              <a:t>олиб</a:t>
            </a:r>
            <a:r>
              <a:rPr lang="ru-RU" sz="2400" dirty="0"/>
              <a:t> </a:t>
            </a:r>
            <a:r>
              <a:rPr lang="ru-RU" sz="2400" dirty="0" err="1"/>
              <a:t>боришни</a:t>
            </a:r>
            <a:r>
              <a:rPr lang="ru-RU" sz="2400" dirty="0"/>
              <a:t> </a:t>
            </a:r>
            <a:r>
              <a:rPr lang="ru-RU" sz="2400" dirty="0" err="1"/>
              <a:t>шерик</a:t>
            </a:r>
            <a:r>
              <a:rPr lang="ru-RU" sz="2400" dirty="0"/>
              <a:t> </a:t>
            </a:r>
            <a:r>
              <a:rPr lang="ru-RU" sz="2400" dirty="0" err="1"/>
              <a:t>иштирокчилардан</a:t>
            </a:r>
            <a:r>
              <a:rPr lang="ru-RU" sz="2400" dirty="0"/>
              <a:t> </a:t>
            </a:r>
            <a:r>
              <a:rPr lang="ru-RU" sz="2400" dirty="0" err="1"/>
              <a:t>бирига</a:t>
            </a:r>
            <a:r>
              <a:rPr lang="ru-RU" sz="2400" dirty="0"/>
              <a:t> </a:t>
            </a:r>
            <a:r>
              <a:rPr lang="ru-RU" sz="2400" dirty="0" err="1"/>
              <a:t>топшириши</a:t>
            </a:r>
            <a:r>
              <a:rPr lang="ru-RU" sz="2400" dirty="0"/>
              <a:t> </a:t>
            </a:r>
            <a:r>
              <a:rPr lang="ru-RU" sz="2400" dirty="0" err="1"/>
              <a:t>мумкин</a:t>
            </a:r>
            <a:r>
              <a:rPr lang="ru-RU" sz="2400" dirty="0"/>
              <a:t>.</a:t>
            </a:r>
          </a:p>
          <a:p>
            <a:pPr algn="just"/>
            <a:r>
              <a:rPr lang="ru-RU" sz="2400" dirty="0" err="1"/>
              <a:t>Бошқа</a:t>
            </a:r>
            <a:r>
              <a:rPr lang="ru-RU" sz="2400" dirty="0"/>
              <a:t> </a:t>
            </a:r>
            <a:r>
              <a:rPr lang="ru-RU" sz="2400" dirty="0" err="1"/>
              <a:t>жавобгарнинг</a:t>
            </a:r>
            <a:r>
              <a:rPr lang="ru-RU" sz="2400" dirty="0"/>
              <a:t> </a:t>
            </a:r>
            <a:r>
              <a:rPr lang="ru-RU" sz="2400" dirty="0" err="1"/>
              <a:t>иштирокисиз</a:t>
            </a:r>
            <a:r>
              <a:rPr lang="ru-RU" sz="2400" dirty="0"/>
              <a:t> </a:t>
            </a:r>
            <a:r>
              <a:rPr lang="ru-RU" sz="2400" dirty="0" err="1"/>
              <a:t>ишни</a:t>
            </a:r>
            <a:r>
              <a:rPr lang="ru-RU" sz="2400" dirty="0"/>
              <a:t> </a:t>
            </a:r>
            <a:r>
              <a:rPr lang="ru-RU" sz="2400" dirty="0" err="1"/>
              <a:t>кўриш</a:t>
            </a:r>
            <a:r>
              <a:rPr lang="ru-RU" sz="2400" dirty="0"/>
              <a:t> </a:t>
            </a:r>
            <a:r>
              <a:rPr lang="ru-RU" sz="2400" dirty="0" err="1"/>
              <a:t>мумкин</a:t>
            </a:r>
            <a:r>
              <a:rPr lang="ru-RU" sz="2400" dirty="0"/>
              <a:t> </a:t>
            </a:r>
            <a:r>
              <a:rPr lang="ru-RU" sz="2400" dirty="0" err="1"/>
              <a:t>бўлмаган</a:t>
            </a:r>
            <a:r>
              <a:rPr lang="ru-RU" sz="2400" dirty="0"/>
              <a:t> </a:t>
            </a:r>
            <a:r>
              <a:rPr lang="ru-RU" sz="2400" dirty="0" err="1"/>
              <a:t>тақдирда</a:t>
            </a:r>
            <a:r>
              <a:rPr lang="ru-RU" sz="2400" dirty="0"/>
              <a:t>, </a:t>
            </a:r>
            <a:r>
              <a:rPr lang="ru-RU" sz="2400" dirty="0" err="1"/>
              <a:t>биринчи</a:t>
            </a:r>
            <a:r>
              <a:rPr lang="ru-RU" sz="2400" dirty="0"/>
              <a:t> инстанция суди </a:t>
            </a:r>
            <a:r>
              <a:rPr lang="ru-RU" sz="2400" dirty="0" err="1"/>
              <a:t>ҳал</a:t>
            </a:r>
            <a:r>
              <a:rPr lang="ru-RU" sz="2400" dirty="0"/>
              <a:t> </a:t>
            </a:r>
            <a:r>
              <a:rPr lang="ru-RU" sz="2400" dirty="0" err="1"/>
              <a:t>қилув</a:t>
            </a:r>
            <a:r>
              <a:rPr lang="ru-RU" sz="2400" dirty="0"/>
              <a:t> </a:t>
            </a:r>
            <a:r>
              <a:rPr lang="ru-RU" sz="2400" dirty="0" err="1"/>
              <a:t>қарори</a:t>
            </a:r>
            <a:r>
              <a:rPr lang="ru-RU" sz="2400" dirty="0"/>
              <a:t> </a:t>
            </a:r>
            <a:r>
              <a:rPr lang="ru-RU" sz="2400" dirty="0" err="1"/>
              <a:t>қабул</a:t>
            </a:r>
            <a:r>
              <a:rPr lang="ru-RU" sz="2400" dirty="0"/>
              <a:t> </a:t>
            </a:r>
            <a:r>
              <a:rPr lang="ru-RU" sz="2400" dirty="0" err="1"/>
              <a:t>қилингунига</a:t>
            </a:r>
            <a:r>
              <a:rPr lang="ru-RU" sz="2400" dirty="0"/>
              <a:t> </a:t>
            </a:r>
            <a:r>
              <a:rPr lang="ru-RU" sz="2400" dirty="0" err="1"/>
              <a:t>қадар</a:t>
            </a:r>
            <a:r>
              <a:rPr lang="ru-RU" sz="2400" dirty="0"/>
              <a:t> </a:t>
            </a:r>
            <a:r>
              <a:rPr lang="ru-RU" sz="2400" dirty="0" err="1"/>
              <a:t>даъвогарнинг</a:t>
            </a:r>
            <a:r>
              <a:rPr lang="ru-RU" sz="2400" dirty="0"/>
              <a:t> (</a:t>
            </a:r>
            <a:r>
              <a:rPr lang="ru-RU" sz="2400" dirty="0" err="1"/>
              <a:t>даъвогарларнинг</a:t>
            </a:r>
            <a:r>
              <a:rPr lang="ru-RU" sz="2400" dirty="0"/>
              <a:t>) </a:t>
            </a:r>
            <a:r>
              <a:rPr lang="ru-RU" sz="2400" dirty="0" err="1"/>
              <a:t>розилиги</a:t>
            </a:r>
            <a:r>
              <a:rPr lang="ru-RU" sz="2400" dirty="0"/>
              <a:t> </a:t>
            </a:r>
            <a:r>
              <a:rPr lang="ru-RU" sz="2400" dirty="0" err="1"/>
              <a:t>билан</a:t>
            </a:r>
            <a:r>
              <a:rPr lang="ru-RU" sz="2400" dirty="0"/>
              <a:t> </a:t>
            </a:r>
            <a:r>
              <a:rPr lang="ru-RU" sz="2400" dirty="0" err="1"/>
              <a:t>ўша</a:t>
            </a:r>
            <a:r>
              <a:rPr lang="ru-RU" sz="2400" dirty="0"/>
              <a:t> </a:t>
            </a:r>
            <a:r>
              <a:rPr lang="ru-RU" sz="2400" dirty="0" err="1"/>
              <a:t>жавобгарни</a:t>
            </a:r>
            <a:r>
              <a:rPr lang="ru-RU" sz="2400" dirty="0"/>
              <a:t> (</a:t>
            </a:r>
            <a:r>
              <a:rPr lang="ru-RU" sz="2400" dirty="0" err="1"/>
              <a:t>жавобгарларни</a:t>
            </a:r>
            <a:r>
              <a:rPr lang="ru-RU" sz="2400" dirty="0"/>
              <a:t>) </a:t>
            </a:r>
            <a:r>
              <a:rPr lang="ru-RU" sz="2400" dirty="0" err="1"/>
              <a:t>ишда</a:t>
            </a:r>
            <a:r>
              <a:rPr lang="ru-RU" sz="2400" dirty="0"/>
              <a:t> </a:t>
            </a:r>
            <a:r>
              <a:rPr lang="ru-RU" sz="2400" dirty="0" err="1"/>
              <a:t>иштирок</a:t>
            </a:r>
            <a:r>
              <a:rPr lang="ru-RU" sz="2400" dirty="0"/>
              <a:t> </a:t>
            </a:r>
            <a:r>
              <a:rPr lang="ru-RU" sz="2400" dirty="0" err="1"/>
              <a:t>этиш</a:t>
            </a:r>
            <a:r>
              <a:rPr lang="ru-RU" sz="2400" dirty="0"/>
              <a:t> </a:t>
            </a:r>
            <a:r>
              <a:rPr lang="ru-RU" sz="2400" dirty="0" err="1"/>
              <a:t>учун</a:t>
            </a:r>
            <a:r>
              <a:rPr lang="ru-RU" sz="2400" dirty="0"/>
              <a:t> </a:t>
            </a:r>
            <a:r>
              <a:rPr lang="ru-RU" sz="2400" dirty="0" err="1"/>
              <a:t>жалб</a:t>
            </a:r>
            <a:r>
              <a:rPr lang="ru-RU" sz="2400" dirty="0"/>
              <a:t> </a:t>
            </a:r>
            <a:r>
              <a:rPr lang="ru-RU" sz="2400" dirty="0" err="1"/>
              <a:t>этади</a:t>
            </a:r>
            <a:r>
              <a:rPr lang="ru-RU" sz="2400" dirty="0"/>
              <a:t>.</a:t>
            </a:r>
          </a:p>
          <a:p>
            <a:pPr algn="just"/>
            <a:endParaRPr lang="ru-RU" sz="2400" dirty="0"/>
          </a:p>
        </p:txBody>
      </p:sp>
    </p:spTree>
    <p:extLst>
      <p:ext uri="{BB962C8B-B14F-4D97-AF65-F5344CB8AC3E}">
        <p14:creationId xmlns:p14="http://schemas.microsoft.com/office/powerpoint/2010/main" val="10013611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562751"/>
          </a:xfrm>
        </p:spPr>
        <p:txBody>
          <a:bodyPr>
            <a:normAutofit fontScale="90000"/>
          </a:bodyPr>
          <a:lstStyle/>
          <a:p>
            <a:pPr algn="ctr"/>
            <a:r>
              <a:rPr lang="ru-RU" sz="2400" dirty="0"/>
              <a:t>44-модда. </a:t>
            </a:r>
            <a:r>
              <a:rPr lang="ru-RU" sz="2400" dirty="0" err="1"/>
              <a:t>Ишда</a:t>
            </a:r>
            <a:r>
              <a:rPr lang="ru-RU" sz="2400" dirty="0"/>
              <a:t> </a:t>
            </a:r>
            <a:r>
              <a:rPr lang="ru-RU" sz="2400" dirty="0" err="1"/>
              <a:t>бир</a:t>
            </a:r>
            <a:r>
              <a:rPr lang="ru-RU" sz="2400" dirty="0"/>
              <a:t> </a:t>
            </a:r>
            <a:r>
              <a:rPr lang="ru-RU" sz="2400" dirty="0" err="1"/>
              <a:t>неча</a:t>
            </a:r>
            <a:r>
              <a:rPr lang="ru-RU" sz="2400" dirty="0"/>
              <a:t> </a:t>
            </a:r>
            <a:r>
              <a:rPr lang="ru-RU" sz="2400" dirty="0" err="1"/>
              <a:t>даъвогар</a:t>
            </a:r>
            <a:r>
              <a:rPr lang="ru-RU" sz="2400" dirty="0"/>
              <a:t> </a:t>
            </a:r>
            <a:r>
              <a:rPr lang="ru-RU" sz="2400" dirty="0" err="1"/>
              <a:t>ва</a:t>
            </a:r>
            <a:r>
              <a:rPr lang="ru-RU" sz="2400" dirty="0"/>
              <a:t> </a:t>
            </a:r>
            <a:r>
              <a:rPr lang="ru-RU" sz="2400" dirty="0" err="1"/>
              <a:t>жавобгарнинг</a:t>
            </a:r>
            <a:r>
              <a:rPr lang="ru-RU" sz="2400" dirty="0"/>
              <a:t> </a:t>
            </a:r>
            <a:r>
              <a:rPr lang="ru-RU" sz="2400" dirty="0" err="1"/>
              <a:t>иштирок</a:t>
            </a:r>
            <a:r>
              <a:rPr lang="ru-RU" sz="2400" dirty="0"/>
              <a:t> </a:t>
            </a:r>
            <a:r>
              <a:rPr lang="ru-RU" sz="2400" dirty="0" err="1"/>
              <a:t>этиши</a:t>
            </a:r>
            <a:r>
              <a:rPr lang="ru-RU" sz="2400" dirty="0"/>
              <a:t/>
            </a:r>
            <a:br>
              <a:rPr lang="ru-RU" sz="2400" dirty="0"/>
            </a:br>
            <a:endParaRPr lang="ru-RU" sz="2400" dirty="0"/>
          </a:p>
        </p:txBody>
      </p:sp>
      <p:sp>
        <p:nvSpPr>
          <p:cNvPr id="3" name="Объект 2"/>
          <p:cNvSpPr>
            <a:spLocks noGrp="1"/>
          </p:cNvSpPr>
          <p:nvPr>
            <p:ph idx="1"/>
          </p:nvPr>
        </p:nvSpPr>
        <p:spPr>
          <a:xfrm>
            <a:off x="921327" y="1205345"/>
            <a:ext cx="10706100" cy="5018810"/>
          </a:xfrm>
        </p:spPr>
        <p:txBody>
          <a:bodyPr>
            <a:noAutofit/>
          </a:bodyPr>
          <a:lstStyle/>
          <a:p>
            <a:pPr algn="just"/>
            <a:r>
              <a:rPr lang="ru-RU" sz="2400" dirty="0" err="1" smtClean="0"/>
              <a:t>Агар</a:t>
            </a:r>
            <a:r>
              <a:rPr lang="ru-RU" sz="2400" dirty="0" smtClean="0"/>
              <a:t> </a:t>
            </a:r>
            <a:r>
              <a:rPr lang="ru-RU" sz="2400" dirty="0" err="1"/>
              <a:t>қонунчиликда</a:t>
            </a:r>
            <a:r>
              <a:rPr lang="ru-RU" sz="2400" dirty="0"/>
              <a:t> </a:t>
            </a:r>
            <a:r>
              <a:rPr lang="ru-RU" sz="2400" dirty="0" err="1"/>
              <a:t>ишда</a:t>
            </a:r>
            <a:r>
              <a:rPr lang="ru-RU" sz="2400" dirty="0"/>
              <a:t> </a:t>
            </a:r>
            <a:r>
              <a:rPr lang="ru-RU" sz="2400" dirty="0" err="1"/>
              <a:t>бошқа</a:t>
            </a:r>
            <a:r>
              <a:rPr lang="ru-RU" sz="2400" dirty="0"/>
              <a:t> </a:t>
            </a:r>
            <a:r>
              <a:rPr lang="ru-RU" sz="2400" dirty="0" err="1"/>
              <a:t>жавобгар</a:t>
            </a:r>
            <a:r>
              <a:rPr lang="ru-RU" sz="2400" dirty="0"/>
              <a:t> </a:t>
            </a:r>
            <a:r>
              <a:rPr lang="ru-RU" sz="2400" dirty="0" err="1"/>
              <a:t>иштирокининг</a:t>
            </a:r>
            <a:r>
              <a:rPr lang="ru-RU" sz="2400" dirty="0"/>
              <a:t> </a:t>
            </a:r>
            <a:r>
              <a:rPr lang="ru-RU" sz="2400" dirty="0" err="1"/>
              <a:t>мажбурийлиги</a:t>
            </a:r>
            <a:r>
              <a:rPr lang="ru-RU" sz="2400" dirty="0"/>
              <a:t> </a:t>
            </a:r>
            <a:r>
              <a:rPr lang="ru-RU" sz="2400" dirty="0" err="1"/>
              <a:t>назарда</a:t>
            </a:r>
            <a:r>
              <a:rPr lang="ru-RU" sz="2400" dirty="0"/>
              <a:t> </a:t>
            </a:r>
            <a:r>
              <a:rPr lang="ru-RU" sz="2400" dirty="0" err="1"/>
              <a:t>тутилган</a:t>
            </a:r>
            <a:r>
              <a:rPr lang="ru-RU" sz="2400" dirty="0"/>
              <a:t> </a:t>
            </a:r>
            <a:r>
              <a:rPr lang="ru-RU" sz="2400" dirty="0" err="1"/>
              <a:t>бўлса</a:t>
            </a:r>
            <a:r>
              <a:rPr lang="ru-RU" sz="2400" dirty="0"/>
              <a:t>, суд шу </a:t>
            </a:r>
            <a:r>
              <a:rPr lang="ru-RU" sz="2400" dirty="0" err="1"/>
              <a:t>жавобгарни</a:t>
            </a:r>
            <a:r>
              <a:rPr lang="ru-RU" sz="2400" dirty="0"/>
              <a:t> </a:t>
            </a:r>
            <a:r>
              <a:rPr lang="ru-RU" sz="2400" dirty="0" err="1"/>
              <a:t>ишда</a:t>
            </a:r>
            <a:r>
              <a:rPr lang="ru-RU" sz="2400" dirty="0"/>
              <a:t> </a:t>
            </a:r>
            <a:r>
              <a:rPr lang="ru-RU" sz="2400" dirty="0" err="1"/>
              <a:t>иштирок</a:t>
            </a:r>
            <a:r>
              <a:rPr lang="ru-RU" sz="2400" dirty="0"/>
              <a:t> </a:t>
            </a:r>
            <a:r>
              <a:rPr lang="ru-RU" sz="2400" dirty="0" err="1"/>
              <a:t>этиш</a:t>
            </a:r>
            <a:r>
              <a:rPr lang="ru-RU" sz="2400" dirty="0"/>
              <a:t> </a:t>
            </a:r>
            <a:r>
              <a:rPr lang="ru-RU" sz="2400" dirty="0" err="1"/>
              <a:t>учун</a:t>
            </a:r>
            <a:r>
              <a:rPr lang="ru-RU" sz="2400" dirty="0"/>
              <a:t> </a:t>
            </a:r>
            <a:r>
              <a:rPr lang="ru-RU" sz="2400" dirty="0" err="1"/>
              <a:t>ўз</a:t>
            </a:r>
            <a:r>
              <a:rPr lang="ru-RU" sz="2400" dirty="0"/>
              <a:t> </a:t>
            </a:r>
            <a:r>
              <a:rPr lang="ru-RU" sz="2400" dirty="0" err="1"/>
              <a:t>ташаббуси</a:t>
            </a:r>
            <a:r>
              <a:rPr lang="ru-RU" sz="2400" dirty="0"/>
              <a:t> </a:t>
            </a:r>
            <a:r>
              <a:rPr lang="ru-RU" sz="2400" dirty="0" err="1"/>
              <a:t>билан</a:t>
            </a:r>
            <a:r>
              <a:rPr lang="ru-RU" sz="2400" dirty="0"/>
              <a:t> </a:t>
            </a:r>
            <a:r>
              <a:rPr lang="ru-RU" sz="2400" dirty="0" err="1"/>
              <a:t>жалб</a:t>
            </a:r>
            <a:r>
              <a:rPr lang="ru-RU" sz="2400" dirty="0"/>
              <a:t> </a:t>
            </a:r>
            <a:r>
              <a:rPr lang="ru-RU" sz="2400" dirty="0" err="1"/>
              <a:t>этади</a:t>
            </a:r>
            <a:r>
              <a:rPr lang="ru-RU" sz="2400" dirty="0" smtClean="0"/>
              <a:t>. </a:t>
            </a:r>
            <a:r>
              <a:rPr lang="ru-RU" sz="2400" dirty="0" err="1" smtClean="0"/>
              <a:t>Масалан</a:t>
            </a:r>
            <a:r>
              <a:rPr lang="ru-RU" sz="2400" dirty="0" smtClean="0"/>
              <a:t>, </a:t>
            </a:r>
            <a:r>
              <a:rPr lang="ru-RU" sz="2400" dirty="0" err="1" smtClean="0"/>
              <a:t>молия</a:t>
            </a:r>
            <a:r>
              <a:rPr lang="ru-RU" sz="2400" dirty="0" smtClean="0"/>
              <a:t> </a:t>
            </a:r>
            <a:r>
              <a:rPr lang="ru-RU" sz="2400" dirty="0" err="1" smtClean="0"/>
              <a:t>бўлими</a:t>
            </a:r>
            <a:r>
              <a:rPr lang="ru-RU" sz="2400" dirty="0"/>
              <a:t> </a:t>
            </a:r>
            <a:r>
              <a:rPr lang="ru-RU" sz="2400" dirty="0" err="1" smtClean="0"/>
              <a:t>эмас</a:t>
            </a:r>
            <a:r>
              <a:rPr lang="ru-RU" sz="2400" dirty="0"/>
              <a:t>, </a:t>
            </a:r>
            <a:r>
              <a:rPr lang="ru-RU" sz="2400" dirty="0" err="1"/>
              <a:t>Қорақалпоғистон</a:t>
            </a:r>
            <a:r>
              <a:rPr lang="ru-RU" sz="2400" dirty="0"/>
              <a:t> </a:t>
            </a:r>
            <a:r>
              <a:rPr lang="ru-RU" sz="2400" dirty="0" err="1"/>
              <a:t>Республикаси</a:t>
            </a:r>
            <a:r>
              <a:rPr lang="ru-RU" sz="2400" dirty="0"/>
              <a:t> </a:t>
            </a:r>
            <a:r>
              <a:rPr lang="ru-RU" sz="2400" dirty="0" err="1"/>
              <a:t>Вазирлар</a:t>
            </a:r>
            <a:r>
              <a:rPr lang="ru-RU" sz="2400" dirty="0"/>
              <a:t> </a:t>
            </a:r>
            <a:r>
              <a:rPr lang="ru-RU" sz="2400" dirty="0" err="1"/>
              <a:t>Кенгаши</a:t>
            </a:r>
            <a:r>
              <a:rPr lang="ru-RU" sz="2400" dirty="0"/>
              <a:t>, </a:t>
            </a:r>
            <a:r>
              <a:rPr lang="ru-RU" sz="2400" dirty="0" err="1"/>
              <a:t>вилоятлар</a:t>
            </a:r>
            <a:r>
              <a:rPr lang="ru-RU" sz="2400" dirty="0"/>
              <a:t>, </a:t>
            </a:r>
            <a:r>
              <a:rPr lang="ru-RU" sz="2400" dirty="0" err="1"/>
              <a:t>Тошкент</a:t>
            </a:r>
            <a:r>
              <a:rPr lang="ru-RU" sz="2400" dirty="0"/>
              <a:t> </a:t>
            </a:r>
            <a:r>
              <a:rPr lang="ru-RU" sz="2400" dirty="0" err="1"/>
              <a:t>шаҳар</a:t>
            </a:r>
            <a:r>
              <a:rPr lang="ru-RU" sz="2400" dirty="0"/>
              <a:t>, туман (</a:t>
            </a:r>
            <a:r>
              <a:rPr lang="ru-RU" sz="2400" dirty="0" err="1"/>
              <a:t>шаҳар</a:t>
            </a:r>
            <a:r>
              <a:rPr lang="ru-RU" sz="2400" dirty="0"/>
              <a:t>) </a:t>
            </a:r>
            <a:r>
              <a:rPr lang="ru-RU" sz="2400" dirty="0" err="1" smtClean="0"/>
              <a:t>ҳокимликлари</a:t>
            </a:r>
            <a:r>
              <a:rPr lang="ru-RU" sz="2400" dirty="0" smtClean="0"/>
              <a:t> компенсация </a:t>
            </a:r>
            <a:r>
              <a:rPr lang="ru-RU" sz="2400" dirty="0" err="1" smtClean="0"/>
              <a:t>тўлайди</a:t>
            </a:r>
            <a:r>
              <a:rPr lang="ru-RU" sz="2400" dirty="0" smtClean="0"/>
              <a:t>. </a:t>
            </a:r>
          </a:p>
          <a:p>
            <a:pPr algn="just"/>
            <a:r>
              <a:rPr lang="ru-RU" sz="2400" dirty="0" smtClean="0"/>
              <a:t>Суд </a:t>
            </a:r>
            <a:r>
              <a:rPr lang="ru-RU" sz="2400" dirty="0" err="1"/>
              <a:t>даъвогарнинг</a:t>
            </a:r>
            <a:r>
              <a:rPr lang="ru-RU" sz="2400" dirty="0"/>
              <a:t> </a:t>
            </a:r>
            <a:r>
              <a:rPr lang="ru-RU" sz="2400" dirty="0" err="1"/>
              <a:t>илтимосномаси</a:t>
            </a:r>
            <a:r>
              <a:rPr lang="ru-RU" sz="2400" dirty="0"/>
              <a:t> </a:t>
            </a:r>
            <a:r>
              <a:rPr lang="ru-RU" sz="2400" dirty="0" err="1"/>
              <a:t>бўйича</a:t>
            </a:r>
            <a:r>
              <a:rPr lang="ru-RU" sz="2400" dirty="0"/>
              <a:t> </a:t>
            </a:r>
            <a:r>
              <a:rPr lang="ru-RU" sz="2400" dirty="0" err="1"/>
              <a:t>ҳам</a:t>
            </a:r>
            <a:r>
              <a:rPr lang="ru-RU" sz="2400" dirty="0"/>
              <a:t> </a:t>
            </a:r>
            <a:r>
              <a:rPr lang="ru-RU" sz="2400" dirty="0" err="1"/>
              <a:t>бошқа</a:t>
            </a:r>
            <a:r>
              <a:rPr lang="ru-RU" sz="2400" dirty="0"/>
              <a:t> </a:t>
            </a:r>
            <a:r>
              <a:rPr lang="ru-RU" sz="2400" dirty="0" err="1"/>
              <a:t>жавобгарни</a:t>
            </a:r>
            <a:r>
              <a:rPr lang="ru-RU" sz="2400" dirty="0"/>
              <a:t> </a:t>
            </a:r>
            <a:r>
              <a:rPr lang="ru-RU" sz="2400" dirty="0" err="1"/>
              <a:t>ишда</a:t>
            </a:r>
            <a:r>
              <a:rPr lang="ru-RU" sz="2400" dirty="0"/>
              <a:t> </a:t>
            </a:r>
            <a:r>
              <a:rPr lang="ru-RU" sz="2400" dirty="0" err="1"/>
              <a:t>иштирок</a:t>
            </a:r>
            <a:r>
              <a:rPr lang="ru-RU" sz="2400" dirty="0"/>
              <a:t> </a:t>
            </a:r>
            <a:r>
              <a:rPr lang="ru-RU" sz="2400" dirty="0" err="1"/>
              <a:t>этиш</a:t>
            </a:r>
            <a:r>
              <a:rPr lang="ru-RU" sz="2400" dirty="0"/>
              <a:t> </a:t>
            </a:r>
            <a:r>
              <a:rPr lang="ru-RU" sz="2400" dirty="0" err="1"/>
              <a:t>учун</a:t>
            </a:r>
            <a:r>
              <a:rPr lang="ru-RU" sz="2400" dirty="0"/>
              <a:t> </a:t>
            </a:r>
            <a:r>
              <a:rPr lang="ru-RU" sz="2400" dirty="0" err="1"/>
              <a:t>жалб</a:t>
            </a:r>
            <a:r>
              <a:rPr lang="ru-RU" sz="2400" dirty="0"/>
              <a:t> </a:t>
            </a:r>
            <a:r>
              <a:rPr lang="ru-RU" sz="2400" dirty="0" err="1"/>
              <a:t>этишга</a:t>
            </a:r>
            <a:r>
              <a:rPr lang="ru-RU" sz="2400" dirty="0"/>
              <a:t> </a:t>
            </a:r>
            <a:r>
              <a:rPr lang="ru-RU" sz="2400" dirty="0" err="1"/>
              <a:t>ҳақли</a:t>
            </a:r>
            <a:r>
              <a:rPr lang="ru-RU" sz="2400" dirty="0"/>
              <a:t>.</a:t>
            </a:r>
          </a:p>
          <a:p>
            <a:pPr algn="just"/>
            <a:r>
              <a:rPr lang="ru-RU" sz="2400" dirty="0" err="1"/>
              <a:t>Бошқа</a:t>
            </a:r>
            <a:r>
              <a:rPr lang="ru-RU" sz="2400" dirty="0"/>
              <a:t> </a:t>
            </a:r>
            <a:r>
              <a:rPr lang="ru-RU" sz="2400" dirty="0" err="1"/>
              <a:t>жавобгарни</a:t>
            </a:r>
            <a:r>
              <a:rPr lang="ru-RU" sz="2400" dirty="0"/>
              <a:t> </a:t>
            </a:r>
            <a:r>
              <a:rPr lang="ru-RU" sz="2400" dirty="0" err="1"/>
              <a:t>ишда</a:t>
            </a:r>
            <a:r>
              <a:rPr lang="ru-RU" sz="2400" dirty="0"/>
              <a:t> </a:t>
            </a:r>
            <a:r>
              <a:rPr lang="ru-RU" sz="2400" dirty="0" err="1"/>
              <a:t>иштирок</a:t>
            </a:r>
            <a:r>
              <a:rPr lang="ru-RU" sz="2400" dirty="0"/>
              <a:t> </a:t>
            </a:r>
            <a:r>
              <a:rPr lang="ru-RU" sz="2400" dirty="0" err="1"/>
              <a:t>этишга</a:t>
            </a:r>
            <a:r>
              <a:rPr lang="ru-RU" sz="2400" dirty="0"/>
              <a:t> </a:t>
            </a:r>
            <a:r>
              <a:rPr lang="ru-RU" sz="2400" dirty="0" err="1"/>
              <a:t>жалб</a:t>
            </a:r>
            <a:r>
              <a:rPr lang="ru-RU" sz="2400" dirty="0"/>
              <a:t> </a:t>
            </a:r>
            <a:r>
              <a:rPr lang="ru-RU" sz="2400" dirty="0" err="1"/>
              <a:t>этиш</a:t>
            </a:r>
            <a:r>
              <a:rPr lang="ru-RU" sz="2400" dirty="0"/>
              <a:t> </a:t>
            </a:r>
            <a:r>
              <a:rPr lang="ru-RU" sz="2400" dirty="0" err="1"/>
              <a:t>ёки</a:t>
            </a:r>
            <a:r>
              <a:rPr lang="ru-RU" sz="2400" dirty="0"/>
              <a:t> </a:t>
            </a:r>
            <a:r>
              <a:rPr lang="ru-RU" sz="2400" dirty="0" err="1"/>
              <a:t>жалб</a:t>
            </a:r>
            <a:r>
              <a:rPr lang="ru-RU" sz="2400" dirty="0"/>
              <a:t> </a:t>
            </a:r>
            <a:r>
              <a:rPr lang="ru-RU" sz="2400" dirty="0" err="1"/>
              <a:t>этишни</a:t>
            </a:r>
            <a:r>
              <a:rPr lang="ru-RU" sz="2400" dirty="0"/>
              <a:t> рад </a:t>
            </a:r>
            <a:r>
              <a:rPr lang="ru-RU" sz="2400" dirty="0" err="1"/>
              <a:t>қилиш</a:t>
            </a:r>
            <a:r>
              <a:rPr lang="ru-RU" sz="2400" dirty="0"/>
              <a:t> </a:t>
            </a:r>
            <a:r>
              <a:rPr lang="ru-RU" sz="2400" dirty="0" err="1"/>
              <a:t>тўғрисида</a:t>
            </a:r>
            <a:r>
              <a:rPr lang="ru-RU" sz="2400" dirty="0"/>
              <a:t> </a:t>
            </a:r>
            <a:r>
              <a:rPr lang="ru-RU" sz="2400" dirty="0" err="1"/>
              <a:t>ажрим</a:t>
            </a:r>
            <a:r>
              <a:rPr lang="ru-RU" sz="2400" dirty="0"/>
              <a:t> </a:t>
            </a:r>
            <a:r>
              <a:rPr lang="ru-RU" sz="2400" dirty="0" err="1"/>
              <a:t>чиқарилади</a:t>
            </a:r>
            <a:r>
              <a:rPr lang="ru-RU" sz="2400" dirty="0"/>
              <a:t>.</a:t>
            </a:r>
          </a:p>
          <a:p>
            <a:pPr algn="just"/>
            <a:r>
              <a:rPr lang="ru-RU" sz="2400" b="1" dirty="0" err="1"/>
              <a:t>Бошқа</a:t>
            </a:r>
            <a:r>
              <a:rPr lang="ru-RU" sz="2400" b="1" dirty="0"/>
              <a:t> </a:t>
            </a:r>
            <a:r>
              <a:rPr lang="ru-RU" sz="2400" b="1" dirty="0" err="1"/>
              <a:t>жавобгар</a:t>
            </a:r>
            <a:r>
              <a:rPr lang="ru-RU" sz="2400" b="1" dirty="0"/>
              <a:t> </a:t>
            </a:r>
            <a:r>
              <a:rPr lang="ru-RU" sz="2400" b="1" dirty="0" err="1"/>
              <a:t>ишда</a:t>
            </a:r>
            <a:r>
              <a:rPr lang="ru-RU" sz="2400" b="1" dirty="0"/>
              <a:t> </a:t>
            </a:r>
            <a:r>
              <a:rPr lang="ru-RU" sz="2400" b="1" dirty="0" err="1"/>
              <a:t>иштирок</a:t>
            </a:r>
            <a:r>
              <a:rPr lang="ru-RU" sz="2400" b="1" dirty="0"/>
              <a:t> </a:t>
            </a:r>
            <a:r>
              <a:rPr lang="ru-RU" sz="2400" b="1" dirty="0" err="1"/>
              <a:t>этиш</a:t>
            </a:r>
            <a:r>
              <a:rPr lang="ru-RU" sz="2400" b="1" dirty="0"/>
              <a:t> </a:t>
            </a:r>
            <a:r>
              <a:rPr lang="ru-RU" sz="2400" b="1" dirty="0" err="1"/>
              <a:t>учун</a:t>
            </a:r>
            <a:r>
              <a:rPr lang="ru-RU" sz="2400" b="1" dirty="0"/>
              <a:t> </a:t>
            </a:r>
            <a:r>
              <a:rPr lang="ru-RU" sz="2400" b="1" dirty="0" err="1"/>
              <a:t>жалб</a:t>
            </a:r>
            <a:r>
              <a:rPr lang="ru-RU" sz="2400" b="1" dirty="0"/>
              <a:t> </a:t>
            </a:r>
            <a:r>
              <a:rPr lang="ru-RU" sz="2400" b="1" dirty="0" err="1"/>
              <a:t>этилганда</a:t>
            </a:r>
            <a:r>
              <a:rPr lang="ru-RU" sz="2400" b="1" dirty="0"/>
              <a:t> </a:t>
            </a:r>
            <a:r>
              <a:rPr lang="ru-RU" sz="2400" b="1" dirty="0" err="1"/>
              <a:t>ишни</a:t>
            </a:r>
            <a:r>
              <a:rPr lang="ru-RU" sz="2400" b="1" dirty="0"/>
              <a:t> </a:t>
            </a:r>
            <a:r>
              <a:rPr lang="ru-RU" sz="2400" b="1" dirty="0" err="1"/>
              <a:t>кўриш</a:t>
            </a:r>
            <a:r>
              <a:rPr lang="ru-RU" sz="2400" b="1" dirty="0"/>
              <a:t> </a:t>
            </a:r>
            <a:r>
              <a:rPr lang="ru-RU" sz="2400" b="1" dirty="0" err="1"/>
              <a:t>бошидан</a:t>
            </a:r>
            <a:r>
              <a:rPr lang="ru-RU" sz="2400" b="1" dirty="0"/>
              <a:t> </a:t>
            </a:r>
            <a:r>
              <a:rPr lang="ru-RU" sz="2400" b="1" dirty="0" err="1"/>
              <a:t>бошланади</a:t>
            </a:r>
            <a:r>
              <a:rPr lang="ru-RU" sz="2400" b="1" dirty="0"/>
              <a:t>.</a:t>
            </a:r>
          </a:p>
          <a:p>
            <a:pPr algn="just"/>
            <a:endParaRPr lang="ru-RU" sz="2400" dirty="0"/>
          </a:p>
        </p:txBody>
      </p:sp>
    </p:spTree>
    <p:extLst>
      <p:ext uri="{BB962C8B-B14F-4D97-AF65-F5344CB8AC3E}">
        <p14:creationId xmlns:p14="http://schemas.microsoft.com/office/powerpoint/2010/main" val="11622564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562751"/>
          </a:xfrm>
        </p:spPr>
        <p:txBody>
          <a:bodyPr>
            <a:normAutofit fontScale="90000"/>
          </a:bodyPr>
          <a:lstStyle/>
          <a:p>
            <a:pPr algn="ctr"/>
            <a:r>
              <a:rPr lang="ru-RU" sz="2400" dirty="0"/>
              <a:t>44-модда. </a:t>
            </a:r>
            <a:r>
              <a:rPr lang="ru-RU" sz="2400" dirty="0" err="1"/>
              <a:t>Ишда</a:t>
            </a:r>
            <a:r>
              <a:rPr lang="ru-RU" sz="2400" dirty="0"/>
              <a:t> </a:t>
            </a:r>
            <a:r>
              <a:rPr lang="ru-RU" sz="2400" dirty="0" err="1"/>
              <a:t>бир</a:t>
            </a:r>
            <a:r>
              <a:rPr lang="ru-RU" sz="2400" dirty="0"/>
              <a:t> </a:t>
            </a:r>
            <a:r>
              <a:rPr lang="ru-RU" sz="2400" dirty="0" err="1"/>
              <a:t>неча</a:t>
            </a:r>
            <a:r>
              <a:rPr lang="ru-RU" sz="2400" dirty="0"/>
              <a:t> </a:t>
            </a:r>
            <a:r>
              <a:rPr lang="ru-RU" sz="2400" dirty="0" err="1"/>
              <a:t>даъвогар</a:t>
            </a:r>
            <a:r>
              <a:rPr lang="ru-RU" sz="2400" dirty="0"/>
              <a:t> </a:t>
            </a:r>
            <a:r>
              <a:rPr lang="ru-RU" sz="2400" dirty="0" err="1"/>
              <a:t>ва</a:t>
            </a:r>
            <a:r>
              <a:rPr lang="ru-RU" sz="2400" dirty="0"/>
              <a:t> </a:t>
            </a:r>
            <a:r>
              <a:rPr lang="ru-RU" sz="2400" dirty="0" err="1"/>
              <a:t>жавобгарнинг</a:t>
            </a:r>
            <a:r>
              <a:rPr lang="ru-RU" sz="2400" dirty="0"/>
              <a:t> </a:t>
            </a:r>
            <a:r>
              <a:rPr lang="ru-RU" sz="2400" dirty="0" err="1"/>
              <a:t>иштирок</a:t>
            </a:r>
            <a:r>
              <a:rPr lang="ru-RU" sz="2400" dirty="0"/>
              <a:t> </a:t>
            </a:r>
            <a:r>
              <a:rPr lang="ru-RU" sz="2400" dirty="0" err="1"/>
              <a:t>этиши</a:t>
            </a:r>
            <a:r>
              <a:rPr lang="ru-RU" sz="2400" dirty="0"/>
              <a:t/>
            </a:r>
            <a:br>
              <a:rPr lang="ru-RU" sz="2400" dirty="0"/>
            </a:br>
            <a:endParaRPr lang="ru-RU" sz="2400" dirty="0"/>
          </a:p>
        </p:txBody>
      </p:sp>
      <p:sp>
        <p:nvSpPr>
          <p:cNvPr id="3" name="Объект 2"/>
          <p:cNvSpPr>
            <a:spLocks noGrp="1"/>
          </p:cNvSpPr>
          <p:nvPr>
            <p:ph idx="1"/>
          </p:nvPr>
        </p:nvSpPr>
        <p:spPr>
          <a:xfrm>
            <a:off x="921327" y="1205345"/>
            <a:ext cx="10706100" cy="5018810"/>
          </a:xfrm>
        </p:spPr>
        <p:txBody>
          <a:bodyPr>
            <a:noAutofit/>
          </a:bodyPr>
          <a:lstStyle/>
          <a:p>
            <a:pPr algn="just"/>
            <a:r>
              <a:rPr lang="ru-RU" sz="2000" dirty="0" err="1"/>
              <a:t>Иқтисодий</a:t>
            </a:r>
            <a:r>
              <a:rPr lang="ru-RU" sz="2000" dirty="0"/>
              <a:t> </a:t>
            </a:r>
            <a:r>
              <a:rPr lang="ru-RU" sz="2000" dirty="0" err="1"/>
              <a:t>процессда</a:t>
            </a:r>
            <a:r>
              <a:rPr lang="ru-RU" sz="2000" dirty="0"/>
              <a:t> </a:t>
            </a:r>
            <a:r>
              <a:rPr lang="ru-RU" sz="2000" dirty="0" err="1"/>
              <a:t>фақат</a:t>
            </a:r>
            <a:r>
              <a:rPr lang="ru-RU" sz="2000" dirty="0"/>
              <a:t> </a:t>
            </a:r>
            <a:r>
              <a:rPr lang="ru-RU" sz="2000" dirty="0" err="1"/>
              <a:t>даъвогар</a:t>
            </a:r>
            <a:r>
              <a:rPr lang="ru-RU" sz="2000" dirty="0"/>
              <a:t> </a:t>
            </a:r>
            <a:r>
              <a:rPr lang="ru-RU" sz="2000" dirty="0" err="1"/>
              <a:t>ёки</a:t>
            </a:r>
            <a:r>
              <a:rPr lang="ru-RU" sz="2000" dirty="0"/>
              <a:t> </a:t>
            </a:r>
            <a:r>
              <a:rPr lang="ru-RU" sz="2000" dirty="0" err="1"/>
              <a:t>жавобгар</a:t>
            </a:r>
            <a:r>
              <a:rPr lang="ru-RU" sz="2000" dirty="0"/>
              <a:t> </a:t>
            </a:r>
            <a:r>
              <a:rPr lang="ru-RU" sz="2000" dirty="0" err="1"/>
              <a:t>тарафида</a:t>
            </a:r>
            <a:r>
              <a:rPr lang="ru-RU" sz="2000" dirty="0"/>
              <a:t> </a:t>
            </a:r>
            <a:r>
              <a:rPr lang="ru-RU" sz="2000" dirty="0" err="1"/>
              <a:t>нафақат</a:t>
            </a:r>
            <a:r>
              <a:rPr lang="ru-RU" sz="2000" dirty="0"/>
              <a:t> </a:t>
            </a:r>
            <a:r>
              <a:rPr lang="ru-RU" sz="2000" dirty="0" err="1"/>
              <a:t>битта</a:t>
            </a:r>
            <a:r>
              <a:rPr lang="ru-RU" sz="2000" dirty="0"/>
              <a:t> </a:t>
            </a:r>
            <a:r>
              <a:rPr lang="ru-RU" sz="2000" dirty="0" err="1"/>
              <a:t>шахс</a:t>
            </a:r>
            <a:r>
              <a:rPr lang="ru-RU" sz="2000" dirty="0"/>
              <a:t> </a:t>
            </a:r>
            <a:r>
              <a:rPr lang="ru-RU" sz="2000" dirty="0" err="1"/>
              <a:t>иштирок</a:t>
            </a:r>
            <a:r>
              <a:rPr lang="ru-RU" sz="2000" dirty="0"/>
              <a:t> </a:t>
            </a:r>
            <a:r>
              <a:rPr lang="ru-RU" sz="2000" dirty="0" err="1"/>
              <a:t>этади</a:t>
            </a:r>
            <a:r>
              <a:rPr lang="ru-RU" sz="2000" dirty="0"/>
              <a:t>, балки </a:t>
            </a:r>
            <a:r>
              <a:rPr lang="ru-RU" sz="2000" dirty="0" err="1"/>
              <a:t>даъвогар</a:t>
            </a:r>
            <a:r>
              <a:rPr lang="ru-RU" sz="2000" dirty="0"/>
              <a:t> </a:t>
            </a:r>
            <a:r>
              <a:rPr lang="ru-RU" sz="2000" dirty="0" err="1"/>
              <a:t>ва</a:t>
            </a:r>
            <a:r>
              <a:rPr lang="ru-RU" sz="2000" dirty="0"/>
              <a:t> </a:t>
            </a:r>
            <a:r>
              <a:rPr lang="ru-RU" sz="2000" dirty="0" err="1"/>
              <a:t>жавобгар</a:t>
            </a:r>
            <a:r>
              <a:rPr lang="ru-RU" sz="2000" dirty="0"/>
              <a:t> </a:t>
            </a:r>
            <a:r>
              <a:rPr lang="ru-RU" sz="2000" dirty="0" err="1"/>
              <a:t>тарафида</a:t>
            </a:r>
            <a:r>
              <a:rPr lang="ru-RU" sz="2000" dirty="0"/>
              <a:t> </a:t>
            </a:r>
            <a:r>
              <a:rPr lang="ru-RU" sz="2000" dirty="0" err="1"/>
              <a:t>бир</a:t>
            </a:r>
            <a:r>
              <a:rPr lang="ru-RU" sz="2000" dirty="0"/>
              <a:t> </a:t>
            </a:r>
            <a:r>
              <a:rPr lang="ru-RU" sz="2000" dirty="0" err="1"/>
              <a:t>неча</a:t>
            </a:r>
            <a:r>
              <a:rPr lang="ru-RU" sz="2000" dirty="0"/>
              <a:t> </a:t>
            </a:r>
            <a:r>
              <a:rPr lang="ru-RU" sz="2000" dirty="0" err="1"/>
              <a:t>шахслар</a:t>
            </a:r>
            <a:r>
              <a:rPr lang="ru-RU" sz="2000" dirty="0"/>
              <a:t> </a:t>
            </a:r>
            <a:r>
              <a:rPr lang="ru-RU" sz="2000" dirty="0" err="1"/>
              <a:t>иштирок</a:t>
            </a:r>
            <a:r>
              <a:rPr lang="ru-RU" sz="2000" dirty="0"/>
              <a:t> </a:t>
            </a:r>
            <a:r>
              <a:rPr lang="ru-RU" sz="2000" dirty="0" err="1"/>
              <a:t>этиши</a:t>
            </a:r>
            <a:r>
              <a:rPr lang="ru-RU" sz="2000" dirty="0"/>
              <a:t> </a:t>
            </a:r>
            <a:r>
              <a:rPr lang="ru-RU" sz="2000" dirty="0" err="1"/>
              <a:t>мумкин</a:t>
            </a:r>
            <a:r>
              <a:rPr lang="ru-RU" sz="2000" dirty="0"/>
              <a:t>. </a:t>
            </a:r>
            <a:r>
              <a:rPr lang="ru-RU" sz="2000" dirty="0" err="1"/>
              <a:t>Бу</a:t>
            </a:r>
            <a:r>
              <a:rPr lang="ru-RU" sz="2000" dirty="0"/>
              <a:t> </a:t>
            </a:r>
            <a:r>
              <a:rPr lang="ru-RU" sz="2000" dirty="0" err="1"/>
              <a:t>ҳолат</a:t>
            </a:r>
            <a:r>
              <a:rPr lang="ru-RU" sz="2000" dirty="0"/>
              <a:t> </a:t>
            </a:r>
            <a:r>
              <a:rPr lang="ru-RU" sz="2000" dirty="0" err="1"/>
              <a:t>процессуал</a:t>
            </a:r>
            <a:r>
              <a:rPr lang="ru-RU" sz="2000" dirty="0"/>
              <a:t> </a:t>
            </a:r>
            <a:r>
              <a:rPr lang="ru-RU" sz="2000" dirty="0" err="1"/>
              <a:t>иштирокчилик</a:t>
            </a:r>
            <a:r>
              <a:rPr lang="ru-RU" sz="2000" dirty="0"/>
              <a:t> </a:t>
            </a:r>
            <a:r>
              <a:rPr lang="ru-RU" sz="2000" dirty="0" err="1"/>
              <a:t>деб</a:t>
            </a:r>
            <a:r>
              <a:rPr lang="ru-RU" sz="2000" dirty="0"/>
              <a:t> </a:t>
            </a:r>
            <a:r>
              <a:rPr lang="ru-RU" sz="2000" dirty="0" err="1"/>
              <a:t>номланади</a:t>
            </a:r>
            <a:r>
              <a:rPr lang="ru-RU" sz="2000" dirty="0"/>
              <a:t>. </a:t>
            </a:r>
            <a:r>
              <a:rPr lang="ru-RU" sz="2000" dirty="0" err="1"/>
              <a:t>Моддий-ҳуқуқий</a:t>
            </a:r>
            <a:r>
              <a:rPr lang="ru-RU" sz="2000" dirty="0"/>
              <a:t> </a:t>
            </a:r>
            <a:r>
              <a:rPr lang="ru-RU" sz="2000" dirty="0" err="1"/>
              <a:t>муносабатлардаги</a:t>
            </a:r>
            <a:r>
              <a:rPr lang="ru-RU" sz="2000" dirty="0"/>
              <a:t> кредитор </a:t>
            </a:r>
            <a:r>
              <a:rPr lang="ru-RU" sz="2000" dirty="0" err="1"/>
              <a:t>ва</a:t>
            </a:r>
            <a:r>
              <a:rPr lang="ru-RU" sz="2000" dirty="0"/>
              <a:t> </a:t>
            </a:r>
            <a:r>
              <a:rPr lang="ru-RU" sz="2000" dirty="0" err="1"/>
              <a:t>қарздор</a:t>
            </a:r>
            <a:r>
              <a:rPr lang="ru-RU" sz="2000" dirty="0"/>
              <a:t> </a:t>
            </a:r>
            <a:r>
              <a:rPr lang="ru-RU" sz="2000" dirty="0" err="1"/>
              <a:t>томонидан</a:t>
            </a:r>
            <a:r>
              <a:rPr lang="ru-RU" sz="2000" dirty="0"/>
              <a:t> </a:t>
            </a:r>
            <a:r>
              <a:rPr lang="ru-RU" sz="2000" dirty="0" err="1"/>
              <a:t>бир</a:t>
            </a:r>
            <a:r>
              <a:rPr lang="ru-RU" sz="2000" dirty="0"/>
              <a:t> </a:t>
            </a:r>
            <a:r>
              <a:rPr lang="ru-RU" sz="2000" dirty="0" err="1"/>
              <a:t>неча</a:t>
            </a:r>
            <a:r>
              <a:rPr lang="ru-RU" sz="2000" dirty="0"/>
              <a:t> </a:t>
            </a:r>
            <a:r>
              <a:rPr lang="ru-RU" sz="2000" dirty="0" err="1"/>
              <a:t>шахслар</a:t>
            </a:r>
            <a:r>
              <a:rPr lang="ru-RU" sz="2000" dirty="0"/>
              <a:t> </a:t>
            </a:r>
            <a:r>
              <a:rPr lang="ru-RU" sz="2000" dirty="0" err="1"/>
              <a:t>иштирок</a:t>
            </a:r>
            <a:r>
              <a:rPr lang="ru-RU" sz="2000" dirty="0"/>
              <a:t> </a:t>
            </a:r>
            <a:r>
              <a:rPr lang="ru-RU" sz="2000" dirty="0" err="1"/>
              <a:t>этишларидан</a:t>
            </a:r>
            <a:r>
              <a:rPr lang="ru-RU" sz="2000" dirty="0"/>
              <a:t> </a:t>
            </a:r>
            <a:r>
              <a:rPr lang="ru-RU" sz="2000" dirty="0" err="1"/>
              <a:t>фарқли</a:t>
            </a:r>
            <a:r>
              <a:rPr lang="ru-RU" sz="2000" dirty="0"/>
              <a:t> </a:t>
            </a:r>
            <a:r>
              <a:rPr lang="ru-RU" sz="2000" dirty="0" err="1"/>
              <a:t>равишда</a:t>
            </a:r>
            <a:r>
              <a:rPr lang="ru-RU" sz="2000" dirty="0"/>
              <a:t> </a:t>
            </a:r>
            <a:r>
              <a:rPr lang="ru-RU" sz="2000" dirty="0" err="1"/>
              <a:t>процессуал</a:t>
            </a:r>
            <a:r>
              <a:rPr lang="ru-RU" sz="2000" dirty="0"/>
              <a:t> </a:t>
            </a:r>
            <a:r>
              <a:rPr lang="ru-RU" sz="2000" dirty="0" err="1"/>
              <a:t>иштирокчиликда</a:t>
            </a:r>
            <a:r>
              <a:rPr lang="ru-RU" sz="2000" dirty="0"/>
              <a:t> </a:t>
            </a:r>
            <a:r>
              <a:rPr lang="ru-RU" sz="2000" dirty="0" err="1"/>
              <a:t>даъвогар</a:t>
            </a:r>
            <a:r>
              <a:rPr lang="ru-RU" sz="2000" dirty="0"/>
              <a:t> </a:t>
            </a:r>
            <a:r>
              <a:rPr lang="ru-RU" sz="2000" dirty="0" err="1"/>
              <a:t>ва</a:t>
            </a:r>
            <a:r>
              <a:rPr lang="ru-RU" sz="2000" dirty="0"/>
              <a:t> </a:t>
            </a:r>
            <a:r>
              <a:rPr lang="ru-RU" sz="2000" dirty="0" err="1"/>
              <a:t>жавобгар</a:t>
            </a:r>
            <a:r>
              <a:rPr lang="ru-RU" sz="2000" dirty="0"/>
              <a:t> </a:t>
            </a:r>
            <a:r>
              <a:rPr lang="ru-RU" sz="2000" dirty="0" err="1"/>
              <a:t>бир</a:t>
            </a:r>
            <a:r>
              <a:rPr lang="ru-RU" sz="2000" dirty="0"/>
              <a:t> </a:t>
            </a:r>
            <a:r>
              <a:rPr lang="ru-RU" sz="2000" dirty="0" err="1"/>
              <a:t>неча</a:t>
            </a:r>
            <a:r>
              <a:rPr lang="ru-RU" sz="2000" dirty="0"/>
              <a:t> </a:t>
            </a:r>
            <a:r>
              <a:rPr lang="ru-RU" sz="2000" dirty="0" err="1"/>
              <a:t>шахс</a:t>
            </a:r>
            <a:r>
              <a:rPr lang="ru-RU" sz="2000" dirty="0"/>
              <a:t> </a:t>
            </a:r>
            <a:r>
              <a:rPr lang="ru-RU" sz="2000" dirty="0" err="1"/>
              <a:t>бўлишига</a:t>
            </a:r>
            <a:r>
              <a:rPr lang="ru-RU" sz="2000" dirty="0"/>
              <a:t> </a:t>
            </a:r>
            <a:r>
              <a:rPr lang="ru-RU" sz="2000" dirty="0" err="1"/>
              <a:t>қарамасдан</a:t>
            </a:r>
            <a:r>
              <a:rPr lang="ru-RU" sz="2000" dirty="0"/>
              <a:t>, </a:t>
            </a:r>
            <a:r>
              <a:rPr lang="ru-RU" sz="2000" dirty="0" err="1"/>
              <a:t>бир-бирларидан</a:t>
            </a:r>
            <a:r>
              <a:rPr lang="ru-RU" sz="2000" dirty="0"/>
              <a:t> </a:t>
            </a:r>
            <a:r>
              <a:rPr lang="ru-RU" sz="2000" dirty="0" err="1"/>
              <a:t>алоҳида</a:t>
            </a:r>
            <a:r>
              <a:rPr lang="ru-RU" sz="2000" dirty="0"/>
              <a:t> </a:t>
            </a:r>
            <a:r>
              <a:rPr lang="ru-RU" sz="2000" dirty="0" err="1"/>
              <a:t>ҳолда</a:t>
            </a:r>
            <a:r>
              <a:rPr lang="ru-RU" sz="2000" dirty="0"/>
              <a:t> </a:t>
            </a:r>
            <a:r>
              <a:rPr lang="ru-RU" sz="2000" dirty="0" err="1"/>
              <a:t>ҳаракат</a:t>
            </a:r>
            <a:r>
              <a:rPr lang="ru-RU" sz="2000" dirty="0"/>
              <a:t> </a:t>
            </a:r>
            <a:r>
              <a:rPr lang="ru-RU" sz="2000" dirty="0" err="1"/>
              <a:t>қилади</a:t>
            </a:r>
            <a:r>
              <a:rPr lang="ru-RU" sz="2000" dirty="0"/>
              <a:t>. </a:t>
            </a:r>
            <a:r>
              <a:rPr lang="ru-RU" sz="2000" dirty="0" err="1"/>
              <a:t>Моддий-ҳуқуқий</a:t>
            </a:r>
            <a:r>
              <a:rPr lang="ru-RU" sz="2000" dirty="0"/>
              <a:t> </a:t>
            </a:r>
            <a:r>
              <a:rPr lang="ru-RU" sz="2000" dirty="0" err="1"/>
              <a:t>муносабатдаги</a:t>
            </a:r>
            <a:r>
              <a:rPr lang="ru-RU" sz="2000" dirty="0"/>
              <a:t> </a:t>
            </a:r>
            <a:r>
              <a:rPr lang="ru-RU" sz="2000" dirty="0" err="1"/>
              <a:t>иштирокчилик</a:t>
            </a:r>
            <a:r>
              <a:rPr lang="ru-RU" sz="2000" dirty="0"/>
              <a:t> </a:t>
            </a:r>
            <a:r>
              <a:rPr lang="ru-RU" sz="2000" dirty="0" err="1"/>
              <a:t>ўзига</a:t>
            </a:r>
            <a:r>
              <a:rPr lang="ru-RU" sz="2000" dirty="0"/>
              <a:t> </a:t>
            </a:r>
            <a:r>
              <a:rPr lang="ru-RU" sz="2000" dirty="0" err="1"/>
              <a:t>хос</a:t>
            </a:r>
            <a:r>
              <a:rPr lang="ru-RU" sz="2000" dirty="0"/>
              <a:t> </a:t>
            </a:r>
            <a:r>
              <a:rPr lang="ru-RU" sz="2000" dirty="0" err="1"/>
              <a:t>тарзда</a:t>
            </a:r>
            <a:r>
              <a:rPr lang="ru-RU" sz="2000" dirty="0"/>
              <a:t> </a:t>
            </a:r>
            <a:r>
              <a:rPr lang="ru-RU" sz="2000" dirty="0" err="1"/>
              <a:t>иштирокчиларни</a:t>
            </a:r>
            <a:r>
              <a:rPr lang="ru-RU" sz="2000" dirty="0"/>
              <a:t> </a:t>
            </a:r>
            <a:r>
              <a:rPr lang="ru-RU" sz="2000" dirty="0" err="1"/>
              <a:t>ҳуқуқий</a:t>
            </a:r>
            <a:r>
              <a:rPr lang="ru-RU" sz="2000" dirty="0"/>
              <a:t> </a:t>
            </a:r>
            <a:r>
              <a:rPr lang="ru-RU" sz="2000" dirty="0" err="1"/>
              <a:t>алоқадорлигига</a:t>
            </a:r>
            <a:r>
              <a:rPr lang="ru-RU" sz="2000" dirty="0"/>
              <a:t> </a:t>
            </a:r>
            <a:r>
              <a:rPr lang="ru-RU" sz="2000" dirty="0" err="1"/>
              <a:t>асосланса</a:t>
            </a:r>
            <a:r>
              <a:rPr lang="ru-RU" sz="2000" dirty="0"/>
              <a:t> </a:t>
            </a:r>
            <a:r>
              <a:rPr lang="ru-RU" sz="2000" dirty="0" err="1"/>
              <a:t>ва</a:t>
            </a:r>
            <a:r>
              <a:rPr lang="ru-RU" sz="2000" dirty="0"/>
              <a:t> улар </a:t>
            </a:r>
            <a:r>
              <a:rPr lang="ru-RU" sz="2000" dirty="0" err="1"/>
              <a:t>ўзига</a:t>
            </a:r>
            <a:r>
              <a:rPr lang="ru-RU" sz="2000" dirty="0"/>
              <a:t> </a:t>
            </a:r>
            <a:r>
              <a:rPr lang="ru-RU" sz="2000" dirty="0" err="1"/>
              <a:t>хос</a:t>
            </a:r>
            <a:r>
              <a:rPr lang="ru-RU" sz="2000" dirty="0"/>
              <a:t> </a:t>
            </a:r>
            <a:r>
              <a:rPr lang="ru-RU" sz="2000" dirty="0" err="1"/>
              <a:t>бир</a:t>
            </a:r>
            <a:r>
              <a:rPr lang="ru-RU" sz="2000" dirty="0"/>
              <a:t> </a:t>
            </a:r>
            <a:r>
              <a:rPr lang="ru-RU" sz="2000" dirty="0" err="1"/>
              <a:t>ҳуқуқий</a:t>
            </a:r>
            <a:r>
              <a:rPr lang="ru-RU" sz="2000" dirty="0"/>
              <a:t> </a:t>
            </a:r>
            <a:r>
              <a:rPr lang="ru-RU" sz="2000" dirty="0" err="1"/>
              <a:t>муносабатнинг</a:t>
            </a:r>
            <a:r>
              <a:rPr lang="ru-RU" sz="2000" dirty="0"/>
              <a:t> </a:t>
            </a:r>
            <a:r>
              <a:rPr lang="ru-RU" sz="2000" dirty="0" err="1"/>
              <a:t>ўзаро</a:t>
            </a:r>
            <a:r>
              <a:rPr lang="ru-RU" sz="2000" dirty="0"/>
              <a:t> </a:t>
            </a:r>
            <a:r>
              <a:rPr lang="ru-RU" sz="2000" dirty="0" err="1"/>
              <a:t>қарама-қарши</a:t>
            </a:r>
            <a:r>
              <a:rPr lang="ru-RU" sz="2000" dirty="0"/>
              <a:t> </a:t>
            </a:r>
            <a:r>
              <a:rPr lang="ru-RU" sz="2000" dirty="0" err="1"/>
              <a:t>икки</a:t>
            </a:r>
            <a:r>
              <a:rPr lang="ru-RU" sz="2000" dirty="0"/>
              <a:t> </a:t>
            </a:r>
            <a:r>
              <a:rPr lang="ru-RU" sz="2000" dirty="0" err="1"/>
              <a:t>томонида</a:t>
            </a:r>
            <a:r>
              <a:rPr lang="ru-RU" sz="2000" dirty="0"/>
              <a:t> </a:t>
            </a:r>
            <a:r>
              <a:rPr lang="ru-RU" sz="2000" dirty="0" err="1"/>
              <a:t>туриб</a:t>
            </a:r>
            <a:r>
              <a:rPr lang="ru-RU" sz="2000" dirty="0"/>
              <a:t> </a:t>
            </a:r>
            <a:r>
              <a:rPr lang="ru-RU" sz="2000" dirty="0" err="1"/>
              <a:t>битта</a:t>
            </a:r>
            <a:r>
              <a:rPr lang="ru-RU" sz="2000" dirty="0"/>
              <a:t> </a:t>
            </a:r>
            <a:r>
              <a:rPr lang="ru-RU" sz="2000" dirty="0" err="1"/>
              <a:t>умумий</a:t>
            </a:r>
            <a:r>
              <a:rPr lang="ru-RU" sz="2000" dirty="0"/>
              <a:t> </a:t>
            </a:r>
            <a:r>
              <a:rPr lang="ru-RU" sz="2000" dirty="0" err="1"/>
              <a:t>ҳуқуқ</a:t>
            </a:r>
            <a:r>
              <a:rPr lang="ru-RU" sz="2000" dirty="0"/>
              <a:t> </a:t>
            </a:r>
            <a:r>
              <a:rPr lang="ru-RU" sz="2000" dirty="0" err="1"/>
              <a:t>ва</a:t>
            </a:r>
            <a:r>
              <a:rPr lang="ru-RU" sz="2000" dirty="0"/>
              <a:t> </a:t>
            </a:r>
            <a:r>
              <a:rPr lang="ru-RU" sz="2000" dirty="0" err="1"/>
              <a:t>манфаатни</a:t>
            </a:r>
            <a:r>
              <a:rPr lang="ru-RU" sz="2000" dirty="0"/>
              <a:t> </a:t>
            </a:r>
            <a:r>
              <a:rPr lang="ru-RU" sz="2000" dirty="0" err="1"/>
              <a:t>амалга</a:t>
            </a:r>
            <a:r>
              <a:rPr lang="ru-RU" sz="2000" dirty="0"/>
              <a:t> </a:t>
            </a:r>
            <a:r>
              <a:rPr lang="ru-RU" sz="2000" dirty="0" err="1"/>
              <a:t>оширишга</a:t>
            </a:r>
            <a:r>
              <a:rPr lang="ru-RU" sz="2000" dirty="0"/>
              <a:t> </a:t>
            </a:r>
            <a:r>
              <a:rPr lang="ru-RU" sz="2000" dirty="0" err="1"/>
              <a:t>ҳаракат</a:t>
            </a:r>
            <a:r>
              <a:rPr lang="ru-RU" sz="2000" dirty="0"/>
              <a:t> </a:t>
            </a:r>
            <a:r>
              <a:rPr lang="ru-RU" sz="2000" dirty="0" err="1"/>
              <a:t>қилишса</a:t>
            </a:r>
            <a:r>
              <a:rPr lang="ru-RU" sz="2000" dirty="0"/>
              <a:t>, </a:t>
            </a:r>
            <a:r>
              <a:rPr lang="ru-RU" sz="2000" dirty="0" err="1"/>
              <a:t>процессуал</a:t>
            </a:r>
            <a:r>
              <a:rPr lang="ru-RU" sz="2000" dirty="0"/>
              <a:t> </a:t>
            </a:r>
            <a:r>
              <a:rPr lang="ru-RU" sz="2000" dirty="0" err="1"/>
              <a:t>иштирокчиликда</a:t>
            </a:r>
            <a:r>
              <a:rPr lang="ru-RU" sz="2000" dirty="0"/>
              <a:t> </a:t>
            </a:r>
            <a:r>
              <a:rPr lang="ru-RU" sz="2000" dirty="0" err="1"/>
              <a:t>ҳар</a:t>
            </a:r>
            <a:r>
              <a:rPr lang="ru-RU" sz="2000" dirty="0"/>
              <a:t> </a:t>
            </a:r>
            <a:r>
              <a:rPr lang="ru-RU" sz="2000" dirty="0" err="1"/>
              <a:t>бир</a:t>
            </a:r>
            <a:r>
              <a:rPr lang="ru-RU" sz="2000" dirty="0"/>
              <a:t> </a:t>
            </a:r>
            <a:r>
              <a:rPr lang="ru-RU" sz="2000" dirty="0" err="1"/>
              <a:t>даъвогар</a:t>
            </a:r>
            <a:r>
              <a:rPr lang="ru-RU" sz="2000" dirty="0"/>
              <a:t> </a:t>
            </a:r>
            <a:r>
              <a:rPr lang="ru-RU" sz="2000" dirty="0" err="1"/>
              <a:t>ёки</a:t>
            </a:r>
            <a:r>
              <a:rPr lang="ru-RU" sz="2000" dirty="0"/>
              <a:t> </a:t>
            </a:r>
            <a:r>
              <a:rPr lang="ru-RU" sz="2000" dirty="0" err="1"/>
              <a:t>ҳар</a:t>
            </a:r>
            <a:r>
              <a:rPr lang="ru-RU" sz="2000" dirty="0"/>
              <a:t> </a:t>
            </a:r>
            <a:r>
              <a:rPr lang="ru-RU" sz="2000" dirty="0" err="1"/>
              <a:t>бир</a:t>
            </a:r>
            <a:r>
              <a:rPr lang="ru-RU" sz="2000" dirty="0"/>
              <a:t> </a:t>
            </a:r>
            <a:r>
              <a:rPr lang="ru-RU" sz="2000" dirty="0" err="1"/>
              <a:t>жавобгар</a:t>
            </a:r>
            <a:r>
              <a:rPr lang="ru-RU" sz="2000" dirty="0"/>
              <a:t> </a:t>
            </a:r>
            <a:r>
              <a:rPr lang="ru-RU" sz="2000" dirty="0" err="1"/>
              <a:t>ўз</a:t>
            </a:r>
            <a:r>
              <a:rPr lang="ru-RU" sz="2000" dirty="0"/>
              <a:t> </a:t>
            </a:r>
            <a:r>
              <a:rPr lang="ru-RU" sz="2000" dirty="0" err="1"/>
              <a:t>даъво</a:t>
            </a:r>
            <a:r>
              <a:rPr lang="ru-RU" sz="2000" dirty="0"/>
              <a:t> </a:t>
            </a:r>
            <a:r>
              <a:rPr lang="ru-RU" sz="2000" dirty="0" err="1"/>
              <a:t>талабини</a:t>
            </a:r>
            <a:r>
              <a:rPr lang="ru-RU" sz="2000" dirty="0"/>
              <a:t> </a:t>
            </a:r>
            <a:r>
              <a:rPr lang="ru-RU" sz="2000" dirty="0" err="1"/>
              <a:t>мустақил</a:t>
            </a:r>
            <a:r>
              <a:rPr lang="ru-RU" sz="2000" dirty="0"/>
              <a:t> </a:t>
            </a:r>
            <a:r>
              <a:rPr lang="ru-RU" sz="2000" dirty="0" err="1"/>
              <a:t>тарзда</a:t>
            </a:r>
            <a:r>
              <a:rPr lang="ru-RU" sz="2000" dirty="0"/>
              <a:t> </a:t>
            </a:r>
            <a:r>
              <a:rPr lang="ru-RU" sz="2000" dirty="0" err="1"/>
              <a:t>ифода</a:t>
            </a:r>
            <a:r>
              <a:rPr lang="ru-RU" sz="2000" dirty="0"/>
              <a:t> </a:t>
            </a:r>
            <a:r>
              <a:rPr lang="ru-RU" sz="2000" dirty="0" err="1"/>
              <a:t>этиши</a:t>
            </a:r>
            <a:r>
              <a:rPr lang="ru-RU" sz="2000" dirty="0"/>
              <a:t> </a:t>
            </a:r>
            <a:r>
              <a:rPr lang="ru-RU" sz="2000" dirty="0" err="1"/>
              <a:t>лозим</a:t>
            </a:r>
            <a:r>
              <a:rPr lang="ru-RU" sz="2000" dirty="0"/>
              <a:t> </a:t>
            </a:r>
            <a:r>
              <a:rPr lang="ru-RU" sz="2000" dirty="0" err="1"/>
              <a:t>бўлади</a:t>
            </a:r>
            <a:r>
              <a:rPr lang="ru-RU" sz="2000" dirty="0"/>
              <a:t>. </a:t>
            </a:r>
            <a:endParaRPr lang="ru-RU" sz="2000" dirty="0" smtClean="0"/>
          </a:p>
          <a:p>
            <a:pPr algn="just"/>
            <a:r>
              <a:rPr lang="uz-Cyrl-UZ" sz="2000" dirty="0" smtClean="0"/>
              <a:t>Масалан, умумий йиғилиш қарорини, битимни ҳақиқий эмас деб топиш, шартномани бекор қилиш. </a:t>
            </a:r>
            <a:endParaRPr lang="ru-RU" sz="2000" dirty="0"/>
          </a:p>
        </p:txBody>
      </p:sp>
    </p:spTree>
    <p:extLst>
      <p:ext uri="{BB962C8B-B14F-4D97-AF65-F5344CB8AC3E}">
        <p14:creationId xmlns:p14="http://schemas.microsoft.com/office/powerpoint/2010/main" val="17656337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562751"/>
          </a:xfrm>
        </p:spPr>
        <p:txBody>
          <a:bodyPr>
            <a:normAutofit fontScale="90000"/>
          </a:bodyPr>
          <a:lstStyle/>
          <a:p>
            <a:pPr algn="ctr"/>
            <a:r>
              <a:rPr lang="ru-RU" sz="2400" dirty="0"/>
              <a:t>44-модда. </a:t>
            </a:r>
            <a:r>
              <a:rPr lang="ru-RU" sz="2400" dirty="0" err="1"/>
              <a:t>Ишда</a:t>
            </a:r>
            <a:r>
              <a:rPr lang="ru-RU" sz="2400" dirty="0"/>
              <a:t> </a:t>
            </a:r>
            <a:r>
              <a:rPr lang="ru-RU" sz="2400" dirty="0" err="1"/>
              <a:t>бир</a:t>
            </a:r>
            <a:r>
              <a:rPr lang="ru-RU" sz="2400" dirty="0"/>
              <a:t> </a:t>
            </a:r>
            <a:r>
              <a:rPr lang="ru-RU" sz="2400" dirty="0" err="1"/>
              <a:t>неча</a:t>
            </a:r>
            <a:r>
              <a:rPr lang="ru-RU" sz="2400" dirty="0"/>
              <a:t> </a:t>
            </a:r>
            <a:r>
              <a:rPr lang="ru-RU" sz="2400" dirty="0" err="1"/>
              <a:t>даъвогар</a:t>
            </a:r>
            <a:r>
              <a:rPr lang="ru-RU" sz="2400" dirty="0"/>
              <a:t> </a:t>
            </a:r>
            <a:r>
              <a:rPr lang="ru-RU" sz="2400" dirty="0" err="1"/>
              <a:t>ва</a:t>
            </a:r>
            <a:r>
              <a:rPr lang="ru-RU" sz="2400" dirty="0"/>
              <a:t> </a:t>
            </a:r>
            <a:r>
              <a:rPr lang="ru-RU" sz="2400" dirty="0" err="1"/>
              <a:t>жавобгарнинг</a:t>
            </a:r>
            <a:r>
              <a:rPr lang="ru-RU" sz="2400" dirty="0"/>
              <a:t> </a:t>
            </a:r>
            <a:r>
              <a:rPr lang="ru-RU" sz="2400" dirty="0" err="1"/>
              <a:t>иштирок</a:t>
            </a:r>
            <a:r>
              <a:rPr lang="ru-RU" sz="2400" dirty="0"/>
              <a:t> </a:t>
            </a:r>
            <a:r>
              <a:rPr lang="ru-RU" sz="2400" dirty="0" err="1"/>
              <a:t>этиши</a:t>
            </a:r>
            <a:r>
              <a:rPr lang="ru-RU" sz="2400" dirty="0"/>
              <a:t/>
            </a:r>
            <a:br>
              <a:rPr lang="ru-RU" sz="2400" dirty="0"/>
            </a:br>
            <a:endParaRPr lang="ru-RU" sz="2400" dirty="0"/>
          </a:p>
        </p:txBody>
      </p:sp>
      <p:sp>
        <p:nvSpPr>
          <p:cNvPr id="3" name="Объект 2"/>
          <p:cNvSpPr>
            <a:spLocks noGrp="1"/>
          </p:cNvSpPr>
          <p:nvPr>
            <p:ph idx="1"/>
          </p:nvPr>
        </p:nvSpPr>
        <p:spPr>
          <a:xfrm>
            <a:off x="921327" y="1205345"/>
            <a:ext cx="10706100" cy="5018810"/>
          </a:xfrm>
        </p:spPr>
        <p:txBody>
          <a:bodyPr>
            <a:noAutofit/>
          </a:bodyPr>
          <a:lstStyle/>
          <a:p>
            <a:pPr algn="just"/>
            <a:r>
              <a:rPr lang="ru-RU" sz="2000" dirty="0" err="1" smtClean="0"/>
              <a:t>Процессуал</a:t>
            </a:r>
            <a:r>
              <a:rPr lang="ru-RU" sz="2000" dirty="0" smtClean="0"/>
              <a:t> </a:t>
            </a:r>
            <a:r>
              <a:rPr lang="ru-RU" sz="2000" dirty="0" err="1"/>
              <a:t>шерик</a:t>
            </a:r>
            <a:r>
              <a:rPr lang="ru-RU" sz="2000" dirty="0"/>
              <a:t> </a:t>
            </a:r>
            <a:r>
              <a:rPr lang="ru-RU" sz="2000" dirty="0" err="1"/>
              <a:t>иштирокчилик</a:t>
            </a:r>
            <a:r>
              <a:rPr lang="ru-RU" sz="2000" dirty="0"/>
              <a:t> </a:t>
            </a:r>
            <a:r>
              <a:rPr lang="ru-RU" sz="2000" dirty="0" err="1"/>
              <a:t>институтининг</a:t>
            </a:r>
            <a:r>
              <a:rPr lang="ru-RU" sz="2000" dirty="0"/>
              <a:t> </a:t>
            </a:r>
            <a:r>
              <a:rPr lang="ru-RU" sz="2000" dirty="0" err="1"/>
              <a:t>мақсади</a:t>
            </a:r>
            <a:r>
              <a:rPr lang="ru-RU" sz="2000" dirty="0"/>
              <a:t> </a:t>
            </a:r>
            <a:r>
              <a:rPr lang="ru-RU" sz="2000" dirty="0" err="1"/>
              <a:t>нафақат</a:t>
            </a:r>
            <a:r>
              <a:rPr lang="ru-RU" sz="2000" dirty="0"/>
              <a:t> суд </a:t>
            </a:r>
            <a:r>
              <a:rPr lang="ru-RU" sz="2000" dirty="0" err="1"/>
              <a:t>иш</a:t>
            </a:r>
            <a:r>
              <a:rPr lang="ru-RU" sz="2000" dirty="0"/>
              <a:t> </a:t>
            </a:r>
            <a:r>
              <a:rPr lang="ru-RU" sz="2000" dirty="0" err="1"/>
              <a:t>юритувини</a:t>
            </a:r>
            <a:r>
              <a:rPr lang="ru-RU" sz="2000" dirty="0"/>
              <a:t> </a:t>
            </a:r>
            <a:r>
              <a:rPr lang="ru-RU" sz="2000" dirty="0" err="1"/>
              <a:t>тезлаштириш</a:t>
            </a:r>
            <a:r>
              <a:rPr lang="ru-RU" sz="2000" dirty="0"/>
              <a:t> </a:t>
            </a:r>
            <a:r>
              <a:rPr lang="ru-RU" sz="2000" dirty="0" err="1"/>
              <a:t>ва</a:t>
            </a:r>
            <a:r>
              <a:rPr lang="ru-RU" sz="2000" dirty="0"/>
              <a:t> </a:t>
            </a:r>
            <a:r>
              <a:rPr lang="ru-RU" sz="2000" dirty="0" err="1"/>
              <a:t>процессуал</a:t>
            </a:r>
            <a:r>
              <a:rPr lang="ru-RU" sz="2000" dirty="0"/>
              <a:t> </a:t>
            </a:r>
            <a:r>
              <a:rPr lang="ru-RU" sz="2000" dirty="0" err="1"/>
              <a:t>иқтисод</a:t>
            </a:r>
            <a:r>
              <a:rPr lang="ru-RU" sz="2000" dirty="0"/>
              <a:t> </a:t>
            </a:r>
            <a:r>
              <a:rPr lang="ru-RU" sz="2000" dirty="0" err="1"/>
              <a:t>қилиш</a:t>
            </a:r>
            <a:r>
              <a:rPr lang="ru-RU" sz="2000" dirty="0"/>
              <a:t> балки, </a:t>
            </a:r>
            <a:r>
              <a:rPr lang="ru-RU" sz="2000" dirty="0" err="1"/>
              <a:t>бир</a:t>
            </a:r>
            <a:r>
              <a:rPr lang="ru-RU" sz="2000" dirty="0"/>
              <a:t> хил </a:t>
            </a:r>
            <a:r>
              <a:rPr lang="ru-RU" sz="2000" dirty="0" err="1"/>
              <a:t>ёки</a:t>
            </a:r>
            <a:r>
              <a:rPr lang="ru-RU" sz="2000" dirty="0"/>
              <a:t> </a:t>
            </a:r>
            <a:r>
              <a:rPr lang="ru-RU" sz="2000" dirty="0" err="1"/>
              <a:t>бир</a:t>
            </a:r>
            <a:r>
              <a:rPr lang="ru-RU" sz="2000" dirty="0"/>
              <a:t> </a:t>
            </a:r>
            <a:r>
              <a:rPr lang="ru-RU" sz="2000" dirty="0" err="1"/>
              <a:t>тоифага</a:t>
            </a:r>
            <a:r>
              <a:rPr lang="ru-RU" sz="2000" dirty="0"/>
              <a:t> </a:t>
            </a:r>
            <a:r>
              <a:rPr lang="ru-RU" sz="2000" dirty="0" err="1"/>
              <a:t>мансуб</a:t>
            </a:r>
            <a:r>
              <a:rPr lang="ru-RU" sz="2000" dirty="0"/>
              <a:t> </a:t>
            </a:r>
            <a:r>
              <a:rPr lang="ru-RU" sz="2000" dirty="0" err="1"/>
              <a:t>моддий-ҳуқуқий</a:t>
            </a:r>
            <a:r>
              <a:rPr lang="ru-RU" sz="2000" dirty="0"/>
              <a:t> </a:t>
            </a:r>
            <a:r>
              <a:rPr lang="ru-RU" sz="2000" dirty="0" err="1"/>
              <a:t>муносабат</a:t>
            </a:r>
            <a:r>
              <a:rPr lang="ru-RU" sz="2000" dirty="0"/>
              <a:t> </a:t>
            </a:r>
            <a:r>
              <a:rPr lang="ru-RU" sz="2000" dirty="0" err="1"/>
              <a:t>субъекти</a:t>
            </a:r>
            <a:r>
              <a:rPr lang="ru-RU" sz="2000" dirty="0"/>
              <a:t> </a:t>
            </a:r>
            <a:r>
              <a:rPr lang="ru-RU" sz="2000" dirty="0" err="1"/>
              <a:t>ҳисобланган</a:t>
            </a:r>
            <a:r>
              <a:rPr lang="ru-RU" sz="2000" dirty="0"/>
              <a:t> </a:t>
            </a:r>
            <a:r>
              <a:rPr lang="ru-RU" sz="2000" dirty="0" err="1"/>
              <a:t>тарафларнинг</a:t>
            </a:r>
            <a:r>
              <a:rPr lang="ru-RU" sz="2000" dirty="0"/>
              <a:t> </a:t>
            </a:r>
            <a:r>
              <a:rPr lang="ru-RU" sz="2000" dirty="0" err="1"/>
              <a:t>ҳуқуқ</a:t>
            </a:r>
            <a:r>
              <a:rPr lang="ru-RU" sz="2000" dirty="0"/>
              <a:t> </a:t>
            </a:r>
            <a:r>
              <a:rPr lang="ru-RU" sz="2000" dirty="0" err="1"/>
              <a:t>ва</a:t>
            </a:r>
            <a:r>
              <a:rPr lang="ru-RU" sz="2000" dirty="0"/>
              <a:t> </a:t>
            </a:r>
            <a:r>
              <a:rPr lang="ru-RU" sz="2000" dirty="0" err="1"/>
              <a:t>мажбуриятларига</a:t>
            </a:r>
            <a:r>
              <a:rPr lang="ru-RU" sz="2000" dirty="0"/>
              <a:t> </a:t>
            </a:r>
            <a:r>
              <a:rPr lang="ru-RU" sz="2000" dirty="0" err="1"/>
              <a:t>доир</a:t>
            </a:r>
            <a:r>
              <a:rPr lang="ru-RU" sz="2000" dirty="0"/>
              <a:t> </a:t>
            </a:r>
            <a:r>
              <a:rPr lang="ru-RU" sz="2000" dirty="0" err="1"/>
              <a:t>қарама-қарши</a:t>
            </a:r>
            <a:r>
              <a:rPr lang="ru-RU" sz="2000" dirty="0"/>
              <a:t> </a:t>
            </a:r>
            <a:r>
              <a:rPr lang="ru-RU" sz="2000" dirty="0" err="1"/>
              <a:t>қарорлар</a:t>
            </a:r>
            <a:r>
              <a:rPr lang="ru-RU" sz="2000" dirty="0"/>
              <a:t> </a:t>
            </a:r>
            <a:r>
              <a:rPr lang="ru-RU" sz="2000" dirty="0" err="1"/>
              <a:t>қабул</a:t>
            </a:r>
            <a:r>
              <a:rPr lang="ru-RU" sz="2000" dirty="0"/>
              <a:t> </a:t>
            </a:r>
            <a:r>
              <a:rPr lang="ru-RU" sz="2000" dirty="0" err="1"/>
              <a:t>қилишни</a:t>
            </a:r>
            <a:r>
              <a:rPr lang="ru-RU" sz="2000" dirty="0"/>
              <a:t> </a:t>
            </a:r>
            <a:r>
              <a:rPr lang="ru-RU" sz="2000" dirty="0" err="1"/>
              <a:t>ҳам</a:t>
            </a:r>
            <a:r>
              <a:rPr lang="ru-RU" sz="2000" dirty="0"/>
              <a:t> </a:t>
            </a:r>
            <a:r>
              <a:rPr lang="ru-RU" sz="2000" dirty="0" err="1"/>
              <a:t>бартараф</a:t>
            </a:r>
            <a:r>
              <a:rPr lang="ru-RU" sz="2000" dirty="0"/>
              <a:t> </a:t>
            </a:r>
            <a:r>
              <a:rPr lang="ru-RU" sz="2000" dirty="0" err="1"/>
              <a:t>этиш</a:t>
            </a:r>
            <a:r>
              <a:rPr lang="ru-RU" sz="2000" dirty="0"/>
              <a:t> </a:t>
            </a:r>
            <a:r>
              <a:rPr lang="ru-RU" sz="2000" dirty="0" err="1"/>
              <a:t>имконини</a:t>
            </a:r>
            <a:r>
              <a:rPr lang="ru-RU" sz="2000" dirty="0"/>
              <a:t> </a:t>
            </a:r>
            <a:r>
              <a:rPr lang="ru-RU" sz="2000" dirty="0" err="1"/>
              <a:t>беради</a:t>
            </a:r>
            <a:r>
              <a:rPr lang="ru-RU" sz="2000" dirty="0"/>
              <a:t>. </a:t>
            </a:r>
            <a:r>
              <a:rPr lang="ru-RU" sz="2000" dirty="0" err="1"/>
              <a:t>Шерик</a:t>
            </a:r>
            <a:r>
              <a:rPr lang="ru-RU" sz="2000" dirty="0"/>
              <a:t> </a:t>
            </a:r>
            <a:r>
              <a:rPr lang="ru-RU" sz="2000" dirty="0" err="1"/>
              <a:t>даъвогарлар</a:t>
            </a:r>
            <a:r>
              <a:rPr lang="ru-RU" sz="2000" dirty="0"/>
              <a:t> </a:t>
            </a:r>
            <a:r>
              <a:rPr lang="ru-RU" sz="2000" dirty="0" err="1"/>
              <a:t>бошланган</a:t>
            </a:r>
            <a:r>
              <a:rPr lang="ru-RU" sz="2000" dirty="0"/>
              <a:t> </a:t>
            </a:r>
            <a:r>
              <a:rPr lang="ru-RU" sz="2000" dirty="0" err="1"/>
              <a:t>процессда</a:t>
            </a:r>
            <a:r>
              <a:rPr lang="ru-RU" sz="2000" dirty="0"/>
              <a:t> </a:t>
            </a:r>
            <a:r>
              <a:rPr lang="ru-RU" sz="2000" dirty="0" err="1"/>
              <a:t>иштирок</a:t>
            </a:r>
            <a:r>
              <a:rPr lang="ru-RU" sz="2000" dirty="0"/>
              <a:t> </a:t>
            </a:r>
            <a:r>
              <a:rPr lang="ru-RU" sz="2000" dirty="0" err="1"/>
              <a:t>этиб</a:t>
            </a:r>
            <a:r>
              <a:rPr lang="ru-RU" sz="2000" dirty="0"/>
              <a:t> </a:t>
            </a:r>
            <a:r>
              <a:rPr lang="ru-RU" sz="2000" dirty="0" err="1"/>
              <a:t>ўзларининг</a:t>
            </a:r>
            <a:r>
              <a:rPr lang="ru-RU" sz="2000" dirty="0"/>
              <a:t> </a:t>
            </a:r>
            <a:r>
              <a:rPr lang="ru-RU" sz="2000" dirty="0" err="1"/>
              <a:t>бузилган</a:t>
            </a:r>
            <a:r>
              <a:rPr lang="ru-RU" sz="2000" dirty="0"/>
              <a:t> </a:t>
            </a:r>
            <a:r>
              <a:rPr lang="ru-RU" sz="2000" dirty="0" err="1"/>
              <a:t>ёки</a:t>
            </a:r>
            <a:r>
              <a:rPr lang="ru-RU" sz="2000" dirty="0"/>
              <a:t> </a:t>
            </a:r>
            <a:r>
              <a:rPr lang="ru-RU" sz="2000" dirty="0" err="1"/>
              <a:t>низолашилаётган</a:t>
            </a:r>
            <a:r>
              <a:rPr lang="ru-RU" sz="2000" dirty="0"/>
              <a:t> </a:t>
            </a:r>
            <a:r>
              <a:rPr lang="ru-RU" sz="2000" dirty="0" err="1"/>
              <a:t>ҳуқуқлари</a:t>
            </a:r>
            <a:r>
              <a:rPr lang="ru-RU" sz="2000" dirty="0"/>
              <a:t> </a:t>
            </a:r>
            <a:r>
              <a:rPr lang="ru-RU" sz="2000" dirty="0" err="1"/>
              <a:t>тикланишидан</a:t>
            </a:r>
            <a:r>
              <a:rPr lang="ru-RU" sz="2000" dirty="0"/>
              <a:t> </a:t>
            </a:r>
            <a:r>
              <a:rPr lang="ru-RU" sz="2000" dirty="0" err="1"/>
              <a:t>ва</a:t>
            </a:r>
            <a:r>
              <a:rPr lang="ru-RU" sz="2000" dirty="0"/>
              <a:t> </a:t>
            </a:r>
            <a:r>
              <a:rPr lang="ru-RU" sz="2000" dirty="0" err="1"/>
              <a:t>бошқа</a:t>
            </a:r>
            <a:r>
              <a:rPr lang="ru-RU" sz="2000" dirty="0"/>
              <a:t> </a:t>
            </a:r>
            <a:r>
              <a:rPr lang="ru-RU" sz="2000" dirty="0" err="1"/>
              <a:t>томондан</a:t>
            </a:r>
            <a:r>
              <a:rPr lang="ru-RU" sz="2000" dirty="0"/>
              <a:t> </a:t>
            </a:r>
            <a:r>
              <a:rPr lang="ru-RU" sz="2000" dirty="0" err="1"/>
              <a:t>ҳам</a:t>
            </a:r>
            <a:r>
              <a:rPr lang="ru-RU" sz="2000" dirty="0"/>
              <a:t> </a:t>
            </a:r>
            <a:r>
              <a:rPr lang="ru-RU" sz="2000" dirty="0" err="1"/>
              <a:t>бир</a:t>
            </a:r>
            <a:r>
              <a:rPr lang="ru-RU" sz="2000" dirty="0"/>
              <a:t> </a:t>
            </a:r>
            <a:r>
              <a:rPr lang="ru-RU" sz="2000" dirty="0" err="1"/>
              <a:t>хилда</a:t>
            </a:r>
            <a:r>
              <a:rPr lang="ru-RU" sz="2000" dirty="0"/>
              <a:t> </a:t>
            </a:r>
            <a:r>
              <a:rPr lang="ru-RU" sz="2000" dirty="0" err="1"/>
              <a:t>ишни</a:t>
            </a:r>
            <a:r>
              <a:rPr lang="ru-RU" sz="2000" dirty="0"/>
              <a:t> </a:t>
            </a:r>
            <a:r>
              <a:rPr lang="ru-RU" sz="2000" dirty="0" err="1"/>
              <a:t>ҳал</a:t>
            </a:r>
            <a:r>
              <a:rPr lang="ru-RU" sz="2000" dirty="0"/>
              <a:t> </a:t>
            </a:r>
            <a:r>
              <a:rPr lang="ru-RU" sz="2000" dirty="0" err="1"/>
              <a:t>қилишдан</a:t>
            </a:r>
            <a:r>
              <a:rPr lang="ru-RU" sz="2000" dirty="0"/>
              <a:t> </a:t>
            </a:r>
            <a:r>
              <a:rPr lang="ru-RU" sz="2000" dirty="0" err="1"/>
              <a:t>манфаатдордир</a:t>
            </a:r>
            <a:r>
              <a:rPr lang="ru-RU" sz="2000" dirty="0"/>
              <a:t> . </a:t>
            </a:r>
            <a:r>
              <a:rPr lang="ru-RU" sz="2000" dirty="0" err="1"/>
              <a:t>Бу</a:t>
            </a:r>
            <a:r>
              <a:rPr lang="ru-RU" sz="2000" dirty="0"/>
              <a:t> </a:t>
            </a:r>
            <a:r>
              <a:rPr lang="ru-RU" sz="2000" dirty="0" err="1"/>
              <a:t>ўринда</a:t>
            </a:r>
            <a:r>
              <a:rPr lang="ru-RU" sz="2000" dirty="0"/>
              <a:t> </a:t>
            </a:r>
            <a:r>
              <a:rPr lang="ru-RU" sz="2000" dirty="0" err="1"/>
              <a:t>тарафлар</a:t>
            </a:r>
            <a:r>
              <a:rPr lang="ru-RU" sz="2000" dirty="0"/>
              <a:t> </a:t>
            </a:r>
            <a:r>
              <a:rPr lang="ru-RU" sz="2000" dirty="0" err="1"/>
              <a:t>ўртасидаги</a:t>
            </a:r>
            <a:r>
              <a:rPr lang="ru-RU" sz="2000" dirty="0"/>
              <a:t> </a:t>
            </a:r>
            <a:r>
              <a:rPr lang="ru-RU" sz="2000" dirty="0" err="1"/>
              <a:t>низо</a:t>
            </a:r>
            <a:r>
              <a:rPr lang="ru-RU" sz="2000" dirty="0"/>
              <a:t> </a:t>
            </a:r>
            <a:r>
              <a:rPr lang="ru-RU" sz="2000" dirty="0" err="1"/>
              <a:t>бир</a:t>
            </a:r>
            <a:r>
              <a:rPr lang="ru-RU" sz="2000" dirty="0"/>
              <a:t> </a:t>
            </a:r>
            <a:r>
              <a:rPr lang="ru-RU" sz="2000" dirty="0" err="1"/>
              <a:t>иш</a:t>
            </a:r>
            <a:r>
              <a:rPr lang="ru-RU" sz="2000" dirty="0"/>
              <a:t> </a:t>
            </a:r>
            <a:r>
              <a:rPr lang="ru-RU" sz="2000" dirty="0" err="1"/>
              <a:t>доирасида</a:t>
            </a:r>
            <a:r>
              <a:rPr lang="ru-RU" sz="2000" dirty="0"/>
              <a:t> </a:t>
            </a:r>
            <a:r>
              <a:rPr lang="ru-RU" sz="2000" dirty="0" err="1"/>
              <a:t>мазмунан</a:t>
            </a:r>
            <a:r>
              <a:rPr lang="ru-RU" sz="2000" dirty="0"/>
              <a:t> </a:t>
            </a:r>
            <a:r>
              <a:rPr lang="ru-RU" sz="2000" dirty="0" err="1"/>
              <a:t>кўриб</a:t>
            </a:r>
            <a:r>
              <a:rPr lang="ru-RU" sz="2000" dirty="0"/>
              <a:t> </a:t>
            </a:r>
            <a:r>
              <a:rPr lang="ru-RU" sz="2000" dirty="0" err="1"/>
              <a:t>чиқилса</a:t>
            </a:r>
            <a:r>
              <a:rPr lang="ru-RU" sz="2000" dirty="0"/>
              <a:t>, </a:t>
            </a:r>
            <a:r>
              <a:rPr lang="ru-RU" sz="2000" dirty="0" err="1"/>
              <a:t>ишга</a:t>
            </a:r>
            <a:r>
              <a:rPr lang="ru-RU" sz="2000" dirty="0"/>
              <a:t> </a:t>
            </a:r>
            <a:r>
              <a:rPr lang="ru-RU" sz="2000" dirty="0" err="1"/>
              <a:t>доир</a:t>
            </a:r>
            <a:r>
              <a:rPr lang="ru-RU" sz="2000" dirty="0"/>
              <a:t> </a:t>
            </a:r>
            <a:r>
              <a:rPr lang="ru-RU" sz="2000" dirty="0" err="1"/>
              <a:t>барча</a:t>
            </a:r>
            <a:r>
              <a:rPr lang="ru-RU" sz="2000" dirty="0"/>
              <a:t> </a:t>
            </a:r>
            <a:r>
              <a:rPr lang="ru-RU" sz="2000" dirty="0" err="1"/>
              <a:t>ҳолатлар</a:t>
            </a:r>
            <a:r>
              <a:rPr lang="ru-RU" sz="2000" dirty="0"/>
              <a:t> </a:t>
            </a:r>
            <a:r>
              <a:rPr lang="ru-RU" sz="2000" dirty="0" err="1"/>
              <a:t>аниқланса</a:t>
            </a:r>
            <a:r>
              <a:rPr lang="ru-RU" sz="2000" dirty="0"/>
              <a:t> </a:t>
            </a:r>
            <a:r>
              <a:rPr lang="ru-RU" sz="2000" dirty="0" err="1"/>
              <a:t>ва</a:t>
            </a:r>
            <a:r>
              <a:rPr lang="ru-RU" sz="2000" dirty="0"/>
              <a:t> </a:t>
            </a:r>
            <a:r>
              <a:rPr lang="ru-RU" sz="2000" dirty="0" err="1"/>
              <a:t>тарафлар</a:t>
            </a:r>
            <a:r>
              <a:rPr lang="ru-RU" sz="2000" dirty="0"/>
              <a:t> </a:t>
            </a:r>
            <a:r>
              <a:rPr lang="ru-RU" sz="2000" dirty="0" err="1"/>
              <a:t>тегишли</a:t>
            </a:r>
            <a:r>
              <a:rPr lang="ru-RU" sz="2000" dirty="0"/>
              <a:t> </a:t>
            </a:r>
            <a:r>
              <a:rPr lang="ru-RU" sz="2000" dirty="0" err="1"/>
              <a:t>исботлаш</a:t>
            </a:r>
            <a:r>
              <a:rPr lang="ru-RU" sz="2000" dirty="0"/>
              <a:t> </a:t>
            </a:r>
            <a:r>
              <a:rPr lang="ru-RU" sz="2000" dirty="0" err="1"/>
              <a:t>воситаларидан</a:t>
            </a:r>
            <a:r>
              <a:rPr lang="ru-RU" sz="2000" dirty="0"/>
              <a:t> </a:t>
            </a:r>
            <a:r>
              <a:rPr lang="ru-RU" sz="2000" dirty="0" err="1"/>
              <a:t>фойдаланган</a:t>
            </a:r>
            <a:r>
              <a:rPr lang="ru-RU" sz="2000" dirty="0"/>
              <a:t> </a:t>
            </a:r>
            <a:r>
              <a:rPr lang="ru-RU" sz="2000" dirty="0" err="1"/>
              <a:t>ҳолларда</a:t>
            </a:r>
            <a:r>
              <a:rPr lang="ru-RU" sz="2000" dirty="0"/>
              <a:t> </a:t>
            </a:r>
            <a:r>
              <a:rPr lang="ru-RU" sz="2000" dirty="0" err="1"/>
              <a:t>шерик</a:t>
            </a:r>
            <a:r>
              <a:rPr lang="ru-RU" sz="2000" dirty="0"/>
              <a:t> </a:t>
            </a:r>
            <a:r>
              <a:rPr lang="ru-RU" sz="2000" dirty="0" err="1"/>
              <a:t>иштирокчилар</a:t>
            </a:r>
            <a:r>
              <a:rPr lang="ru-RU" sz="2000" dirty="0"/>
              <a:t> </a:t>
            </a:r>
            <a:r>
              <a:rPr lang="ru-RU" sz="2000" dirty="0" err="1"/>
              <a:t>ўртасидаги</a:t>
            </a:r>
            <a:r>
              <a:rPr lang="ru-RU" sz="2000" dirty="0"/>
              <a:t> </a:t>
            </a:r>
            <a:r>
              <a:rPr lang="ru-RU" sz="2000" dirty="0" err="1"/>
              <a:t>низони</a:t>
            </a:r>
            <a:r>
              <a:rPr lang="ru-RU" sz="2000" dirty="0"/>
              <a:t> </a:t>
            </a:r>
            <a:r>
              <a:rPr lang="ru-RU" sz="2000" dirty="0" err="1"/>
              <a:t>тўғри</a:t>
            </a:r>
            <a:r>
              <a:rPr lang="ru-RU" sz="2000" dirty="0"/>
              <a:t> </a:t>
            </a:r>
            <a:r>
              <a:rPr lang="ru-RU" sz="2000" dirty="0" err="1"/>
              <a:t>ва</a:t>
            </a:r>
            <a:r>
              <a:rPr lang="ru-RU" sz="2000" dirty="0"/>
              <a:t> </a:t>
            </a:r>
            <a:r>
              <a:rPr lang="ru-RU" sz="2000" dirty="0" err="1"/>
              <a:t>қонуний</a:t>
            </a:r>
            <a:r>
              <a:rPr lang="ru-RU" sz="2000" dirty="0"/>
              <a:t> </a:t>
            </a:r>
            <a:r>
              <a:rPr lang="ru-RU" sz="2000" dirty="0" err="1"/>
              <a:t>ҳал</a:t>
            </a:r>
            <a:r>
              <a:rPr lang="ru-RU" sz="2000" dirty="0"/>
              <a:t> </a:t>
            </a:r>
            <a:r>
              <a:rPr lang="ru-RU" sz="2000" dirty="0" err="1"/>
              <a:t>қилишга</a:t>
            </a:r>
            <a:r>
              <a:rPr lang="ru-RU" sz="2000" dirty="0"/>
              <a:t> </a:t>
            </a:r>
            <a:r>
              <a:rPr lang="ru-RU" sz="2000" dirty="0" err="1"/>
              <a:t>имкон</a:t>
            </a:r>
            <a:r>
              <a:rPr lang="ru-RU" sz="2000" dirty="0"/>
              <a:t> </a:t>
            </a:r>
            <a:r>
              <a:rPr lang="ru-RU" sz="2000" dirty="0" err="1"/>
              <a:t>беради</a:t>
            </a:r>
            <a:r>
              <a:rPr lang="ru-RU" sz="2000" dirty="0"/>
              <a:t>.</a:t>
            </a:r>
          </a:p>
        </p:txBody>
      </p:sp>
    </p:spTree>
    <p:extLst>
      <p:ext uri="{BB962C8B-B14F-4D97-AF65-F5344CB8AC3E}">
        <p14:creationId xmlns:p14="http://schemas.microsoft.com/office/powerpoint/2010/main" val="28940223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562751"/>
          </a:xfrm>
        </p:spPr>
        <p:txBody>
          <a:bodyPr>
            <a:normAutofit fontScale="90000"/>
          </a:bodyPr>
          <a:lstStyle/>
          <a:p>
            <a:pPr algn="ctr"/>
            <a:r>
              <a:rPr lang="ru-RU" sz="2400" dirty="0"/>
              <a:t>44-модда. </a:t>
            </a:r>
            <a:r>
              <a:rPr lang="ru-RU" sz="2400" dirty="0" err="1"/>
              <a:t>Ишда</a:t>
            </a:r>
            <a:r>
              <a:rPr lang="ru-RU" sz="2400" dirty="0"/>
              <a:t> </a:t>
            </a:r>
            <a:r>
              <a:rPr lang="ru-RU" sz="2400" dirty="0" err="1"/>
              <a:t>бир</a:t>
            </a:r>
            <a:r>
              <a:rPr lang="ru-RU" sz="2400" dirty="0"/>
              <a:t> </a:t>
            </a:r>
            <a:r>
              <a:rPr lang="ru-RU" sz="2400" dirty="0" err="1"/>
              <a:t>неча</a:t>
            </a:r>
            <a:r>
              <a:rPr lang="ru-RU" sz="2400" dirty="0"/>
              <a:t> </a:t>
            </a:r>
            <a:r>
              <a:rPr lang="ru-RU" sz="2400" dirty="0" err="1"/>
              <a:t>даъвогар</a:t>
            </a:r>
            <a:r>
              <a:rPr lang="ru-RU" sz="2400" dirty="0"/>
              <a:t> </a:t>
            </a:r>
            <a:r>
              <a:rPr lang="ru-RU" sz="2400" dirty="0" err="1"/>
              <a:t>ва</a:t>
            </a:r>
            <a:r>
              <a:rPr lang="ru-RU" sz="2400" dirty="0"/>
              <a:t> </a:t>
            </a:r>
            <a:r>
              <a:rPr lang="ru-RU" sz="2400" dirty="0" err="1"/>
              <a:t>жавобгарнинг</a:t>
            </a:r>
            <a:r>
              <a:rPr lang="ru-RU" sz="2400" dirty="0"/>
              <a:t> </a:t>
            </a:r>
            <a:r>
              <a:rPr lang="ru-RU" sz="2400" dirty="0" err="1"/>
              <a:t>иштирок</a:t>
            </a:r>
            <a:r>
              <a:rPr lang="ru-RU" sz="2400" dirty="0"/>
              <a:t> </a:t>
            </a:r>
            <a:r>
              <a:rPr lang="ru-RU" sz="2400" dirty="0" err="1"/>
              <a:t>этиши</a:t>
            </a:r>
            <a:r>
              <a:rPr lang="ru-RU" sz="2400" dirty="0"/>
              <a:t/>
            </a:r>
            <a:br>
              <a:rPr lang="ru-RU" sz="2400" dirty="0"/>
            </a:br>
            <a:endParaRPr lang="ru-RU" sz="2400" dirty="0"/>
          </a:p>
        </p:txBody>
      </p:sp>
      <p:sp>
        <p:nvSpPr>
          <p:cNvPr id="3" name="Объект 2"/>
          <p:cNvSpPr>
            <a:spLocks noGrp="1"/>
          </p:cNvSpPr>
          <p:nvPr>
            <p:ph idx="1"/>
          </p:nvPr>
        </p:nvSpPr>
        <p:spPr>
          <a:xfrm>
            <a:off x="921327" y="1205345"/>
            <a:ext cx="10706100" cy="5018810"/>
          </a:xfrm>
        </p:spPr>
        <p:txBody>
          <a:bodyPr>
            <a:noAutofit/>
          </a:bodyPr>
          <a:lstStyle/>
          <a:p>
            <a:pPr algn="just"/>
            <a:r>
              <a:rPr lang="ru-RU" dirty="0" err="1"/>
              <a:t>Масалан</a:t>
            </a:r>
            <a:r>
              <a:rPr lang="ru-RU" dirty="0"/>
              <a:t>, </a:t>
            </a:r>
            <a:r>
              <a:rPr lang="ru-RU" dirty="0" err="1"/>
              <a:t>даъвогар</a:t>
            </a:r>
            <a:r>
              <a:rPr lang="ru-RU" dirty="0"/>
              <a:t> «</a:t>
            </a:r>
            <a:r>
              <a:rPr lang="ru-RU" dirty="0" err="1"/>
              <a:t>Бекобод</a:t>
            </a:r>
            <a:r>
              <a:rPr lang="ru-RU" dirty="0"/>
              <a:t> ТЕК» </a:t>
            </a:r>
            <a:r>
              <a:rPr lang="ru-RU" dirty="0" err="1"/>
              <a:t>масъулияти</a:t>
            </a:r>
            <a:r>
              <a:rPr lang="ru-RU" dirty="0"/>
              <a:t> </a:t>
            </a:r>
            <a:r>
              <a:rPr lang="ru-RU" dirty="0" err="1"/>
              <a:t>чекланган</a:t>
            </a:r>
            <a:r>
              <a:rPr lang="ru-RU" dirty="0"/>
              <a:t> </a:t>
            </a:r>
            <a:r>
              <a:rPr lang="ru-RU" dirty="0" err="1"/>
              <a:t>жамияти</a:t>
            </a:r>
            <a:r>
              <a:rPr lang="ru-RU" dirty="0"/>
              <a:t> </a:t>
            </a:r>
            <a:r>
              <a:rPr lang="ru-RU" dirty="0" err="1"/>
              <a:t>Бекобод</a:t>
            </a:r>
            <a:r>
              <a:rPr lang="ru-RU" dirty="0"/>
              <a:t> </a:t>
            </a:r>
            <a:r>
              <a:rPr lang="ru-RU" dirty="0" err="1"/>
              <a:t>туманлараро</a:t>
            </a:r>
            <a:r>
              <a:rPr lang="ru-RU" dirty="0"/>
              <a:t> </a:t>
            </a:r>
            <a:r>
              <a:rPr lang="ru-RU" dirty="0" err="1"/>
              <a:t>иқтисодий</a:t>
            </a:r>
            <a:r>
              <a:rPr lang="ru-RU" dirty="0"/>
              <a:t> </a:t>
            </a:r>
            <a:r>
              <a:rPr lang="ru-RU" dirty="0" err="1"/>
              <a:t>судга</a:t>
            </a:r>
            <a:r>
              <a:rPr lang="ru-RU" dirty="0"/>
              <a:t> </a:t>
            </a:r>
            <a:r>
              <a:rPr lang="ru-RU" dirty="0" err="1"/>
              <a:t>даъво</a:t>
            </a:r>
            <a:r>
              <a:rPr lang="ru-RU" dirty="0"/>
              <a:t> </a:t>
            </a:r>
            <a:r>
              <a:rPr lang="ru-RU" dirty="0" err="1"/>
              <a:t>ариза</a:t>
            </a:r>
            <a:r>
              <a:rPr lang="ru-RU" dirty="0"/>
              <a:t> </a:t>
            </a:r>
            <a:r>
              <a:rPr lang="ru-RU" dirty="0" err="1"/>
              <a:t>билан</a:t>
            </a:r>
            <a:r>
              <a:rPr lang="ru-RU" dirty="0"/>
              <a:t> </a:t>
            </a:r>
            <a:r>
              <a:rPr lang="ru-RU" dirty="0" err="1"/>
              <a:t>мурожаат</a:t>
            </a:r>
            <a:r>
              <a:rPr lang="ru-RU" dirty="0"/>
              <a:t> </a:t>
            </a:r>
            <a:r>
              <a:rPr lang="ru-RU" dirty="0" err="1"/>
              <a:t>қилиб</a:t>
            </a:r>
            <a:r>
              <a:rPr lang="ru-RU" dirty="0"/>
              <a:t>, </a:t>
            </a:r>
            <a:r>
              <a:rPr lang="ru-RU" dirty="0" err="1"/>
              <a:t>жавобгар</a:t>
            </a:r>
            <a:r>
              <a:rPr lang="ru-RU" dirty="0"/>
              <a:t> «</a:t>
            </a:r>
            <a:r>
              <a:rPr lang="ru-RU" dirty="0" err="1"/>
              <a:t>Бекобод</a:t>
            </a:r>
            <a:r>
              <a:rPr lang="ru-RU" dirty="0"/>
              <a:t> шифер» </a:t>
            </a:r>
            <a:r>
              <a:rPr lang="ru-RU" dirty="0" err="1"/>
              <a:t>масъулияти</a:t>
            </a:r>
            <a:r>
              <a:rPr lang="ru-RU" dirty="0"/>
              <a:t> </a:t>
            </a:r>
            <a:r>
              <a:rPr lang="ru-RU" dirty="0" err="1"/>
              <a:t>чекланган</a:t>
            </a:r>
            <a:r>
              <a:rPr lang="ru-RU" dirty="0"/>
              <a:t> </a:t>
            </a:r>
            <a:r>
              <a:rPr lang="ru-RU" dirty="0" err="1"/>
              <a:t>жамияти</a:t>
            </a:r>
            <a:r>
              <a:rPr lang="ru-RU" dirty="0"/>
              <a:t> </a:t>
            </a:r>
            <a:r>
              <a:rPr lang="ru-RU" dirty="0" err="1"/>
              <a:t>ҳисобидан</a:t>
            </a:r>
            <a:r>
              <a:rPr lang="ru-RU" dirty="0"/>
              <a:t> </a:t>
            </a:r>
            <a:r>
              <a:rPr lang="ru-RU" dirty="0" err="1"/>
              <a:t>тарафлар</a:t>
            </a:r>
            <a:r>
              <a:rPr lang="ru-RU" dirty="0"/>
              <a:t> </a:t>
            </a:r>
            <a:r>
              <a:rPr lang="ru-RU" dirty="0" err="1"/>
              <a:t>ўртасида</a:t>
            </a:r>
            <a:r>
              <a:rPr lang="ru-RU" dirty="0"/>
              <a:t> </a:t>
            </a:r>
            <a:r>
              <a:rPr lang="ru-RU" dirty="0" err="1"/>
              <a:t>тузилган</a:t>
            </a:r>
            <a:r>
              <a:rPr lang="ru-RU" dirty="0"/>
              <a:t> автотранспорт </a:t>
            </a:r>
            <a:r>
              <a:rPr lang="ru-RU" dirty="0" err="1"/>
              <a:t>машиналарни</a:t>
            </a:r>
            <a:r>
              <a:rPr lang="ru-RU" dirty="0"/>
              <a:t> </a:t>
            </a:r>
            <a:r>
              <a:rPr lang="ru-RU" dirty="0" err="1"/>
              <a:t>ижарага</a:t>
            </a:r>
            <a:r>
              <a:rPr lang="ru-RU" dirty="0"/>
              <a:t> </a:t>
            </a:r>
            <a:r>
              <a:rPr lang="ru-RU" dirty="0" err="1"/>
              <a:t>бериш</a:t>
            </a:r>
            <a:r>
              <a:rPr lang="ru-RU" dirty="0"/>
              <a:t> </a:t>
            </a:r>
            <a:r>
              <a:rPr lang="ru-RU" dirty="0" err="1"/>
              <a:t>тўғрисидаги</a:t>
            </a:r>
            <a:r>
              <a:rPr lang="ru-RU" dirty="0"/>
              <a:t> </a:t>
            </a:r>
            <a:r>
              <a:rPr lang="ru-RU" dirty="0" err="1"/>
              <a:t>шартномалар</a:t>
            </a:r>
            <a:r>
              <a:rPr lang="ru-RU" dirty="0"/>
              <a:t> </a:t>
            </a:r>
            <a:r>
              <a:rPr lang="ru-RU" dirty="0" err="1"/>
              <a:t>юзасидан</a:t>
            </a:r>
            <a:r>
              <a:rPr lang="ru-RU" dirty="0"/>
              <a:t> 4-1106-1701/1073-сонли </a:t>
            </a:r>
            <a:r>
              <a:rPr lang="ru-RU" dirty="0" err="1"/>
              <a:t>иқтисодий</a:t>
            </a:r>
            <a:r>
              <a:rPr lang="ru-RU" dirty="0"/>
              <a:t> </a:t>
            </a:r>
            <a:r>
              <a:rPr lang="ru-RU" dirty="0" err="1"/>
              <a:t>иш</a:t>
            </a:r>
            <a:r>
              <a:rPr lang="ru-RU" dirty="0"/>
              <a:t> </a:t>
            </a:r>
            <a:r>
              <a:rPr lang="ru-RU" dirty="0" err="1"/>
              <a:t>бўйича</a:t>
            </a:r>
            <a:r>
              <a:rPr lang="ru-RU" dirty="0"/>
              <a:t> 53 200 000 </a:t>
            </a:r>
            <a:r>
              <a:rPr lang="ru-RU" dirty="0" err="1"/>
              <a:t>сўм</a:t>
            </a:r>
            <a:r>
              <a:rPr lang="ru-RU" dirty="0"/>
              <a:t>, 4-1106-1701/1074-сонли </a:t>
            </a:r>
            <a:r>
              <a:rPr lang="ru-RU" dirty="0" err="1"/>
              <a:t>иқтисодий</a:t>
            </a:r>
            <a:r>
              <a:rPr lang="ru-RU" dirty="0"/>
              <a:t> </a:t>
            </a:r>
            <a:r>
              <a:rPr lang="ru-RU" dirty="0" err="1"/>
              <a:t>иш</a:t>
            </a:r>
            <a:r>
              <a:rPr lang="ru-RU" dirty="0"/>
              <a:t> </a:t>
            </a:r>
            <a:r>
              <a:rPr lang="ru-RU" dirty="0" err="1"/>
              <a:t>юзасидан</a:t>
            </a:r>
            <a:r>
              <a:rPr lang="ru-RU" dirty="0"/>
              <a:t> 1 733 000 </a:t>
            </a:r>
            <a:r>
              <a:rPr lang="ru-RU" dirty="0" err="1"/>
              <a:t>сўм</a:t>
            </a:r>
            <a:r>
              <a:rPr lang="ru-RU" dirty="0"/>
              <a:t>, 4-1106-1701/1075-сонли </a:t>
            </a:r>
            <a:r>
              <a:rPr lang="ru-RU" dirty="0" err="1"/>
              <a:t>иқтисодий</a:t>
            </a:r>
            <a:r>
              <a:rPr lang="ru-RU" dirty="0"/>
              <a:t> </a:t>
            </a:r>
            <a:r>
              <a:rPr lang="ru-RU" dirty="0" err="1"/>
              <a:t>иш</a:t>
            </a:r>
            <a:r>
              <a:rPr lang="ru-RU" dirty="0"/>
              <a:t> </a:t>
            </a:r>
            <a:r>
              <a:rPr lang="ru-RU" dirty="0" err="1"/>
              <a:t>юзасидан</a:t>
            </a:r>
            <a:r>
              <a:rPr lang="ru-RU" dirty="0"/>
              <a:t> 1 467 000 </a:t>
            </a:r>
            <a:r>
              <a:rPr lang="ru-RU" dirty="0" err="1"/>
              <a:t>сўм</a:t>
            </a:r>
            <a:r>
              <a:rPr lang="ru-RU" dirty="0"/>
              <a:t>, 4-1106-1701/1076- </a:t>
            </a:r>
            <a:r>
              <a:rPr lang="ru-RU" dirty="0" err="1"/>
              <a:t>сонли</a:t>
            </a:r>
            <a:r>
              <a:rPr lang="ru-RU" dirty="0"/>
              <a:t> </a:t>
            </a:r>
            <a:r>
              <a:rPr lang="ru-RU" dirty="0" err="1"/>
              <a:t>иқтисодий</a:t>
            </a:r>
            <a:r>
              <a:rPr lang="ru-RU" dirty="0"/>
              <a:t> </a:t>
            </a:r>
            <a:r>
              <a:rPr lang="ru-RU" dirty="0" err="1"/>
              <a:t>иш</a:t>
            </a:r>
            <a:r>
              <a:rPr lang="ru-RU" dirty="0"/>
              <a:t> </a:t>
            </a:r>
            <a:r>
              <a:rPr lang="ru-RU" dirty="0" err="1"/>
              <a:t>юзасидан</a:t>
            </a:r>
            <a:r>
              <a:rPr lang="ru-RU" dirty="0"/>
              <a:t> 15 061 200 </a:t>
            </a:r>
            <a:r>
              <a:rPr lang="ru-RU" dirty="0" err="1"/>
              <a:t>сўм</a:t>
            </a:r>
            <a:r>
              <a:rPr lang="ru-RU" dirty="0"/>
              <a:t> </a:t>
            </a:r>
            <a:r>
              <a:rPr lang="ru-RU" dirty="0" err="1"/>
              <a:t>ундиришни</a:t>
            </a:r>
            <a:r>
              <a:rPr lang="ru-RU" dirty="0"/>
              <a:t> </a:t>
            </a:r>
            <a:r>
              <a:rPr lang="ru-RU" dirty="0" err="1"/>
              <a:t>сўраган</a:t>
            </a:r>
            <a:r>
              <a:rPr lang="ru-RU" dirty="0"/>
              <a:t>. Суд </a:t>
            </a:r>
            <a:r>
              <a:rPr lang="ru-RU" dirty="0" err="1"/>
              <a:t>мажлисида</a:t>
            </a:r>
            <a:r>
              <a:rPr lang="ru-RU" dirty="0"/>
              <a:t> </a:t>
            </a:r>
            <a:r>
              <a:rPr lang="ru-RU" dirty="0" err="1"/>
              <a:t>иштирок</a:t>
            </a:r>
            <a:r>
              <a:rPr lang="ru-RU" dirty="0"/>
              <a:t> </a:t>
            </a:r>
            <a:r>
              <a:rPr lang="ru-RU" dirty="0" err="1"/>
              <a:t>этган</a:t>
            </a:r>
            <a:r>
              <a:rPr lang="ru-RU" dirty="0"/>
              <a:t> </a:t>
            </a:r>
            <a:r>
              <a:rPr lang="ru-RU" dirty="0" err="1"/>
              <a:t>даъвогар</a:t>
            </a:r>
            <a:r>
              <a:rPr lang="ru-RU" dirty="0"/>
              <a:t> </a:t>
            </a:r>
            <a:r>
              <a:rPr lang="ru-RU" dirty="0" err="1"/>
              <a:t>вакиллари</a:t>
            </a:r>
            <a:r>
              <a:rPr lang="ru-RU" dirty="0"/>
              <a:t> 4-1106-1701/1073, 4-1106-1701/1074, 4-1106-1701/1075, 4-1106-1701/1076-сонли </a:t>
            </a:r>
            <a:r>
              <a:rPr lang="ru-RU" dirty="0" err="1"/>
              <a:t>иқтисодий</a:t>
            </a:r>
            <a:r>
              <a:rPr lang="ru-RU" dirty="0"/>
              <a:t> </a:t>
            </a:r>
            <a:r>
              <a:rPr lang="ru-RU" dirty="0" err="1"/>
              <a:t>ишларни</a:t>
            </a:r>
            <a:r>
              <a:rPr lang="ru-RU" dirty="0"/>
              <a:t> </a:t>
            </a:r>
            <a:r>
              <a:rPr lang="ru-RU" dirty="0" err="1"/>
              <a:t>бирлаштиришига</a:t>
            </a:r>
            <a:r>
              <a:rPr lang="ru-RU" dirty="0"/>
              <a:t> </a:t>
            </a:r>
            <a:r>
              <a:rPr lang="ru-RU" dirty="0" err="1"/>
              <a:t>эътирозлари</a:t>
            </a:r>
            <a:r>
              <a:rPr lang="ru-RU" dirty="0"/>
              <a:t> </a:t>
            </a:r>
            <a:r>
              <a:rPr lang="ru-RU" dirty="0" err="1"/>
              <a:t>йўқлигини</a:t>
            </a:r>
            <a:r>
              <a:rPr lang="ru-RU" dirty="0"/>
              <a:t> </a:t>
            </a:r>
            <a:r>
              <a:rPr lang="ru-RU" dirty="0" err="1"/>
              <a:t>билдиришган</a:t>
            </a:r>
            <a:r>
              <a:rPr lang="ru-RU" dirty="0"/>
              <a:t>. </a:t>
            </a:r>
            <a:r>
              <a:rPr lang="ru-RU" dirty="0" err="1"/>
              <a:t>Ўзбекистон</a:t>
            </a:r>
            <a:r>
              <a:rPr lang="ru-RU" dirty="0"/>
              <a:t> </a:t>
            </a:r>
            <a:r>
              <a:rPr lang="ru-RU" dirty="0" err="1"/>
              <a:t>Республикаси</a:t>
            </a:r>
            <a:r>
              <a:rPr lang="ru-RU" dirty="0"/>
              <a:t> </a:t>
            </a:r>
            <a:r>
              <a:rPr lang="ru-RU" dirty="0" err="1"/>
              <a:t>Иқтисодий</a:t>
            </a:r>
            <a:r>
              <a:rPr lang="ru-RU" dirty="0"/>
              <a:t> </a:t>
            </a:r>
            <a:r>
              <a:rPr lang="ru-RU" dirty="0" err="1"/>
              <a:t>процессуал</a:t>
            </a:r>
            <a:r>
              <a:rPr lang="ru-RU" dirty="0"/>
              <a:t> </a:t>
            </a:r>
            <a:r>
              <a:rPr lang="ru-RU" dirty="0" err="1"/>
              <a:t>кодексининг</a:t>
            </a:r>
            <a:r>
              <a:rPr lang="ru-RU" dirty="0"/>
              <a:t> 158-моддасига </a:t>
            </a:r>
            <a:r>
              <a:rPr lang="ru-RU" dirty="0" err="1"/>
              <a:t>асосан</a:t>
            </a:r>
            <a:r>
              <a:rPr lang="ru-RU" dirty="0"/>
              <a:t> </a:t>
            </a:r>
            <a:r>
              <a:rPr lang="ru-RU" dirty="0" err="1"/>
              <a:t>иқтисодий</a:t>
            </a:r>
            <a:r>
              <a:rPr lang="ru-RU" dirty="0"/>
              <a:t> суд </a:t>
            </a:r>
            <a:r>
              <a:rPr lang="ru-RU" dirty="0" err="1"/>
              <a:t>айни</a:t>
            </a:r>
            <a:r>
              <a:rPr lang="ru-RU" dirty="0"/>
              <a:t> </a:t>
            </a:r>
            <a:r>
              <a:rPr lang="ru-RU" dirty="0" err="1"/>
              <a:t>бир</a:t>
            </a:r>
            <a:r>
              <a:rPr lang="ru-RU" dirty="0"/>
              <a:t> </a:t>
            </a:r>
            <a:r>
              <a:rPr lang="ru-RU" dirty="0" err="1"/>
              <a:t>шахслар</a:t>
            </a:r>
            <a:r>
              <a:rPr lang="ru-RU" dirty="0"/>
              <a:t> </a:t>
            </a:r>
            <a:r>
              <a:rPr lang="ru-RU" dirty="0" err="1"/>
              <a:t>иштирок</a:t>
            </a:r>
            <a:r>
              <a:rPr lang="ru-RU" dirty="0"/>
              <a:t> </a:t>
            </a:r>
            <a:r>
              <a:rPr lang="ru-RU" dirty="0" err="1"/>
              <a:t>этувчи</a:t>
            </a:r>
            <a:r>
              <a:rPr lang="ru-RU" dirty="0"/>
              <a:t> </a:t>
            </a:r>
            <a:r>
              <a:rPr lang="ru-RU" dirty="0" err="1"/>
              <a:t>бир</a:t>
            </a:r>
            <a:r>
              <a:rPr lang="ru-RU" dirty="0"/>
              <a:t> </a:t>
            </a:r>
            <a:r>
              <a:rPr lang="ru-RU" dirty="0" err="1"/>
              <a:t>турдаги</a:t>
            </a:r>
            <a:r>
              <a:rPr lang="ru-RU" dirty="0"/>
              <a:t> </a:t>
            </a:r>
            <a:r>
              <a:rPr lang="ru-RU" dirty="0" err="1"/>
              <a:t>бир</a:t>
            </a:r>
            <a:r>
              <a:rPr lang="ru-RU" dirty="0"/>
              <a:t> </a:t>
            </a:r>
            <a:r>
              <a:rPr lang="ru-RU" dirty="0" err="1"/>
              <a:t>неча</a:t>
            </a:r>
            <a:r>
              <a:rPr lang="ru-RU" dirty="0"/>
              <a:t> </a:t>
            </a:r>
            <a:r>
              <a:rPr lang="ru-RU" dirty="0" err="1"/>
              <a:t>ишни</a:t>
            </a:r>
            <a:r>
              <a:rPr lang="ru-RU" dirty="0"/>
              <a:t> </a:t>
            </a:r>
            <a:r>
              <a:rPr lang="ru-RU" dirty="0" err="1"/>
              <a:t>битта</a:t>
            </a:r>
            <a:r>
              <a:rPr lang="ru-RU" dirty="0"/>
              <a:t> </a:t>
            </a:r>
            <a:r>
              <a:rPr lang="ru-RU" dirty="0" err="1"/>
              <a:t>иш</a:t>
            </a:r>
            <a:r>
              <a:rPr lang="ru-RU" dirty="0"/>
              <a:t> </a:t>
            </a:r>
            <a:r>
              <a:rPr lang="ru-RU" dirty="0" err="1"/>
              <a:t>юритишга</a:t>
            </a:r>
            <a:r>
              <a:rPr lang="ru-RU" dirty="0"/>
              <a:t> </a:t>
            </a:r>
            <a:r>
              <a:rPr lang="ru-RU" dirty="0" err="1"/>
              <a:t>бирлаштиришга</a:t>
            </a:r>
            <a:r>
              <a:rPr lang="ru-RU" dirty="0"/>
              <a:t> </a:t>
            </a:r>
            <a:r>
              <a:rPr lang="ru-RU" dirty="0" err="1"/>
              <a:t>ҳақли</a:t>
            </a:r>
            <a:r>
              <a:rPr lang="ru-RU" dirty="0"/>
              <a:t>. Шу </a:t>
            </a:r>
            <a:r>
              <a:rPr lang="ru-RU" dirty="0" err="1"/>
              <a:t>боисдан</a:t>
            </a:r>
            <a:r>
              <a:rPr lang="ru-RU" dirty="0"/>
              <a:t> суд </a:t>
            </a:r>
            <a:r>
              <a:rPr lang="ru-RU" dirty="0" err="1"/>
              <a:t>иш</a:t>
            </a:r>
            <a:r>
              <a:rPr lang="ru-RU" dirty="0"/>
              <a:t> </a:t>
            </a:r>
            <a:r>
              <a:rPr lang="ru-RU" dirty="0" err="1"/>
              <a:t>юритувида</a:t>
            </a:r>
            <a:r>
              <a:rPr lang="ru-RU" dirty="0"/>
              <a:t> </a:t>
            </a:r>
            <a:r>
              <a:rPr lang="ru-RU" dirty="0" err="1"/>
              <a:t>бўлган</a:t>
            </a:r>
            <a:r>
              <a:rPr lang="ru-RU" dirty="0"/>
              <a:t> </a:t>
            </a:r>
            <a:r>
              <a:rPr lang="ru-RU" dirty="0" err="1"/>
              <a:t>айни</a:t>
            </a:r>
            <a:r>
              <a:rPr lang="ru-RU" dirty="0"/>
              <a:t> </a:t>
            </a:r>
            <a:r>
              <a:rPr lang="ru-RU" dirty="0" err="1"/>
              <a:t>бир</a:t>
            </a:r>
            <a:r>
              <a:rPr lang="ru-RU" dirty="0"/>
              <a:t> </a:t>
            </a:r>
            <a:r>
              <a:rPr lang="ru-RU" dirty="0" err="1"/>
              <a:t>шахслар</a:t>
            </a:r>
            <a:r>
              <a:rPr lang="ru-RU" dirty="0"/>
              <a:t> </a:t>
            </a:r>
            <a:r>
              <a:rPr lang="ru-RU" dirty="0" err="1"/>
              <a:t>иштирокидаги</a:t>
            </a:r>
            <a:r>
              <a:rPr lang="ru-RU" dirty="0"/>
              <a:t> </a:t>
            </a:r>
            <a:r>
              <a:rPr lang="ru-RU" dirty="0" err="1"/>
              <a:t>ҳамда</a:t>
            </a:r>
            <a:r>
              <a:rPr lang="ru-RU" dirty="0"/>
              <a:t> </a:t>
            </a:r>
            <a:r>
              <a:rPr lang="ru-RU" dirty="0" err="1"/>
              <a:t>бир-бири</a:t>
            </a:r>
            <a:r>
              <a:rPr lang="ru-RU" dirty="0"/>
              <a:t> </a:t>
            </a:r>
            <a:r>
              <a:rPr lang="ru-RU" dirty="0" err="1"/>
              <a:t>билан</a:t>
            </a:r>
            <a:r>
              <a:rPr lang="ru-RU" dirty="0"/>
              <a:t> </a:t>
            </a:r>
            <a:r>
              <a:rPr lang="ru-RU" dirty="0" err="1"/>
              <a:t>боғлиқ</a:t>
            </a:r>
            <a:r>
              <a:rPr lang="ru-RU" dirty="0"/>
              <a:t> </a:t>
            </a:r>
            <a:r>
              <a:rPr lang="ru-RU" dirty="0" err="1"/>
              <a:t>талабларда</a:t>
            </a:r>
            <a:r>
              <a:rPr lang="ru-RU" dirty="0"/>
              <a:t> </a:t>
            </a:r>
            <a:r>
              <a:rPr lang="ru-RU" dirty="0" err="1"/>
              <a:t>ифодаланган</a:t>
            </a:r>
            <a:r>
              <a:rPr lang="ru-RU" dirty="0"/>
              <a:t>, </a:t>
            </a:r>
            <a:r>
              <a:rPr lang="ru-RU" dirty="0" err="1"/>
              <a:t>бир</a:t>
            </a:r>
            <a:r>
              <a:rPr lang="ru-RU" dirty="0"/>
              <a:t> хил </a:t>
            </a:r>
            <a:r>
              <a:rPr lang="ru-RU" dirty="0" err="1"/>
              <a:t>автотрнаспортни</a:t>
            </a:r>
            <a:r>
              <a:rPr lang="ru-RU" dirty="0"/>
              <a:t> </a:t>
            </a:r>
            <a:r>
              <a:rPr lang="ru-RU" dirty="0" err="1"/>
              <a:t>ижарага</a:t>
            </a:r>
            <a:r>
              <a:rPr lang="ru-RU" dirty="0"/>
              <a:t> </a:t>
            </a:r>
            <a:r>
              <a:rPr lang="ru-RU" dirty="0" err="1"/>
              <a:t>бериш</a:t>
            </a:r>
            <a:r>
              <a:rPr lang="ru-RU" dirty="0"/>
              <a:t> </a:t>
            </a:r>
            <a:r>
              <a:rPr lang="ru-RU" dirty="0" err="1"/>
              <a:t>шартномасидан</a:t>
            </a:r>
            <a:r>
              <a:rPr lang="ru-RU" dirty="0"/>
              <a:t> </a:t>
            </a:r>
            <a:r>
              <a:rPr lang="ru-RU" dirty="0" err="1"/>
              <a:t>келиб</a:t>
            </a:r>
            <a:r>
              <a:rPr lang="ru-RU" dirty="0"/>
              <a:t> </a:t>
            </a:r>
            <a:r>
              <a:rPr lang="ru-RU" dirty="0" err="1"/>
              <a:t>чиққан</a:t>
            </a:r>
            <a:r>
              <a:rPr lang="ru-RU" dirty="0"/>
              <a:t> 4-1106-1701/1073, 4-1106-1701/1074, 4-1106-1701/1075, 4-1106-1701/1076-сонли </a:t>
            </a:r>
            <a:r>
              <a:rPr lang="ru-RU" dirty="0" err="1"/>
              <a:t>иқтисодий</a:t>
            </a:r>
            <a:r>
              <a:rPr lang="ru-RU" dirty="0"/>
              <a:t> </a:t>
            </a:r>
            <a:r>
              <a:rPr lang="ru-RU" dirty="0" err="1"/>
              <a:t>ишлар</a:t>
            </a:r>
            <a:r>
              <a:rPr lang="ru-RU" dirty="0"/>
              <a:t> </a:t>
            </a:r>
            <a:r>
              <a:rPr lang="ru-RU" dirty="0" err="1" smtClean="0"/>
              <a:t>бирлаштирилган</a:t>
            </a:r>
            <a:r>
              <a:rPr lang="ru-RU" dirty="0" smtClean="0"/>
              <a:t>.</a:t>
            </a:r>
            <a:endParaRPr lang="ru-RU" dirty="0"/>
          </a:p>
        </p:txBody>
      </p:sp>
    </p:spTree>
    <p:extLst>
      <p:ext uri="{BB962C8B-B14F-4D97-AF65-F5344CB8AC3E}">
        <p14:creationId xmlns:p14="http://schemas.microsoft.com/office/powerpoint/2010/main" val="5542894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562751"/>
          </a:xfrm>
        </p:spPr>
        <p:txBody>
          <a:bodyPr>
            <a:normAutofit fontScale="90000"/>
          </a:bodyPr>
          <a:lstStyle/>
          <a:p>
            <a:pPr algn="ctr"/>
            <a:r>
              <a:rPr lang="ru-RU" sz="2400" dirty="0"/>
              <a:t>44-модда. </a:t>
            </a:r>
            <a:r>
              <a:rPr lang="ru-RU" sz="2400" dirty="0" err="1"/>
              <a:t>Ишда</a:t>
            </a:r>
            <a:r>
              <a:rPr lang="ru-RU" sz="2400" dirty="0"/>
              <a:t> </a:t>
            </a:r>
            <a:r>
              <a:rPr lang="ru-RU" sz="2400" dirty="0" err="1"/>
              <a:t>бир</a:t>
            </a:r>
            <a:r>
              <a:rPr lang="ru-RU" sz="2400" dirty="0"/>
              <a:t> </a:t>
            </a:r>
            <a:r>
              <a:rPr lang="ru-RU" sz="2400" dirty="0" err="1"/>
              <a:t>неча</a:t>
            </a:r>
            <a:r>
              <a:rPr lang="ru-RU" sz="2400" dirty="0"/>
              <a:t> </a:t>
            </a:r>
            <a:r>
              <a:rPr lang="ru-RU" sz="2400" dirty="0" err="1"/>
              <a:t>даъвогар</a:t>
            </a:r>
            <a:r>
              <a:rPr lang="ru-RU" sz="2400" dirty="0"/>
              <a:t> </a:t>
            </a:r>
            <a:r>
              <a:rPr lang="ru-RU" sz="2400" dirty="0" err="1"/>
              <a:t>ва</a:t>
            </a:r>
            <a:r>
              <a:rPr lang="ru-RU" sz="2400" dirty="0"/>
              <a:t> </a:t>
            </a:r>
            <a:r>
              <a:rPr lang="ru-RU" sz="2400" dirty="0" err="1"/>
              <a:t>жавобгарнинг</a:t>
            </a:r>
            <a:r>
              <a:rPr lang="ru-RU" sz="2400" dirty="0"/>
              <a:t> </a:t>
            </a:r>
            <a:r>
              <a:rPr lang="ru-RU" sz="2400" dirty="0" err="1"/>
              <a:t>иштирок</a:t>
            </a:r>
            <a:r>
              <a:rPr lang="ru-RU" sz="2400" dirty="0"/>
              <a:t> </a:t>
            </a:r>
            <a:r>
              <a:rPr lang="ru-RU" sz="2400" dirty="0" err="1"/>
              <a:t>этиши</a:t>
            </a:r>
            <a:r>
              <a:rPr lang="ru-RU" sz="2400" dirty="0"/>
              <a:t/>
            </a:r>
            <a:br>
              <a:rPr lang="ru-RU" sz="2400" dirty="0"/>
            </a:br>
            <a:endParaRPr lang="ru-RU" sz="2400" dirty="0"/>
          </a:p>
        </p:txBody>
      </p:sp>
      <p:sp>
        <p:nvSpPr>
          <p:cNvPr id="3" name="Объект 2"/>
          <p:cNvSpPr>
            <a:spLocks noGrp="1"/>
          </p:cNvSpPr>
          <p:nvPr>
            <p:ph idx="1"/>
          </p:nvPr>
        </p:nvSpPr>
        <p:spPr>
          <a:xfrm>
            <a:off x="921327" y="1205345"/>
            <a:ext cx="10706100" cy="5018810"/>
          </a:xfrm>
        </p:spPr>
        <p:txBody>
          <a:bodyPr>
            <a:noAutofit/>
          </a:bodyPr>
          <a:lstStyle/>
          <a:p>
            <a:pPr algn="just"/>
            <a:r>
              <a:rPr lang="ru-RU" dirty="0" err="1"/>
              <a:t>Масалан</a:t>
            </a:r>
            <a:r>
              <a:rPr lang="ru-RU" dirty="0"/>
              <a:t>, </a:t>
            </a:r>
            <a:r>
              <a:rPr lang="ru-RU" dirty="0" err="1"/>
              <a:t>даъвогар</a:t>
            </a:r>
            <a:r>
              <a:rPr lang="ru-RU" dirty="0"/>
              <a:t> «</a:t>
            </a:r>
            <a:r>
              <a:rPr lang="ru-RU" dirty="0" err="1"/>
              <a:t>Бекобод</a:t>
            </a:r>
            <a:r>
              <a:rPr lang="ru-RU" dirty="0"/>
              <a:t> ТЕК» </a:t>
            </a:r>
            <a:r>
              <a:rPr lang="ru-RU" dirty="0" err="1"/>
              <a:t>масъулияти</a:t>
            </a:r>
            <a:r>
              <a:rPr lang="ru-RU" dirty="0"/>
              <a:t> </a:t>
            </a:r>
            <a:r>
              <a:rPr lang="ru-RU" dirty="0" err="1"/>
              <a:t>чекланган</a:t>
            </a:r>
            <a:r>
              <a:rPr lang="ru-RU" dirty="0"/>
              <a:t> </a:t>
            </a:r>
            <a:r>
              <a:rPr lang="ru-RU" dirty="0" err="1"/>
              <a:t>жамияти</a:t>
            </a:r>
            <a:r>
              <a:rPr lang="ru-RU" dirty="0"/>
              <a:t> </a:t>
            </a:r>
            <a:r>
              <a:rPr lang="ru-RU" dirty="0" err="1"/>
              <a:t>Бекобод</a:t>
            </a:r>
            <a:r>
              <a:rPr lang="ru-RU" dirty="0"/>
              <a:t> </a:t>
            </a:r>
            <a:r>
              <a:rPr lang="ru-RU" dirty="0" err="1"/>
              <a:t>туманлараро</a:t>
            </a:r>
            <a:r>
              <a:rPr lang="ru-RU" dirty="0"/>
              <a:t> </a:t>
            </a:r>
            <a:r>
              <a:rPr lang="ru-RU" dirty="0" err="1"/>
              <a:t>иқтисодий</a:t>
            </a:r>
            <a:r>
              <a:rPr lang="ru-RU" dirty="0"/>
              <a:t> </a:t>
            </a:r>
            <a:r>
              <a:rPr lang="ru-RU" dirty="0" err="1"/>
              <a:t>судга</a:t>
            </a:r>
            <a:r>
              <a:rPr lang="ru-RU" dirty="0"/>
              <a:t> </a:t>
            </a:r>
            <a:r>
              <a:rPr lang="ru-RU" dirty="0" err="1"/>
              <a:t>даъво</a:t>
            </a:r>
            <a:r>
              <a:rPr lang="ru-RU" dirty="0"/>
              <a:t> </a:t>
            </a:r>
            <a:r>
              <a:rPr lang="ru-RU" dirty="0" err="1"/>
              <a:t>ариза</a:t>
            </a:r>
            <a:r>
              <a:rPr lang="ru-RU" dirty="0"/>
              <a:t> </a:t>
            </a:r>
            <a:r>
              <a:rPr lang="ru-RU" dirty="0" err="1"/>
              <a:t>билан</a:t>
            </a:r>
            <a:r>
              <a:rPr lang="ru-RU" dirty="0"/>
              <a:t> </a:t>
            </a:r>
            <a:r>
              <a:rPr lang="ru-RU" dirty="0" err="1"/>
              <a:t>мурожаат</a:t>
            </a:r>
            <a:r>
              <a:rPr lang="ru-RU" dirty="0"/>
              <a:t> </a:t>
            </a:r>
            <a:r>
              <a:rPr lang="ru-RU" dirty="0" err="1"/>
              <a:t>қилиб</a:t>
            </a:r>
            <a:r>
              <a:rPr lang="ru-RU" dirty="0"/>
              <a:t>, </a:t>
            </a:r>
            <a:r>
              <a:rPr lang="ru-RU" dirty="0" err="1"/>
              <a:t>жавобгар</a:t>
            </a:r>
            <a:r>
              <a:rPr lang="ru-RU" dirty="0"/>
              <a:t> «</a:t>
            </a:r>
            <a:r>
              <a:rPr lang="ru-RU" dirty="0" err="1"/>
              <a:t>Бекобод</a:t>
            </a:r>
            <a:r>
              <a:rPr lang="ru-RU" dirty="0"/>
              <a:t> шифер» </a:t>
            </a:r>
            <a:r>
              <a:rPr lang="ru-RU" dirty="0" err="1"/>
              <a:t>масъулияти</a:t>
            </a:r>
            <a:r>
              <a:rPr lang="ru-RU" dirty="0"/>
              <a:t> </a:t>
            </a:r>
            <a:r>
              <a:rPr lang="ru-RU" dirty="0" err="1"/>
              <a:t>чекланган</a:t>
            </a:r>
            <a:r>
              <a:rPr lang="ru-RU" dirty="0"/>
              <a:t> </a:t>
            </a:r>
            <a:r>
              <a:rPr lang="ru-RU" dirty="0" err="1"/>
              <a:t>жамияти</a:t>
            </a:r>
            <a:r>
              <a:rPr lang="ru-RU" dirty="0"/>
              <a:t> </a:t>
            </a:r>
            <a:r>
              <a:rPr lang="ru-RU" dirty="0" err="1"/>
              <a:t>ҳисобидан</a:t>
            </a:r>
            <a:r>
              <a:rPr lang="ru-RU" dirty="0"/>
              <a:t> </a:t>
            </a:r>
            <a:r>
              <a:rPr lang="ru-RU" dirty="0" err="1"/>
              <a:t>тарафлар</a:t>
            </a:r>
            <a:r>
              <a:rPr lang="ru-RU" dirty="0"/>
              <a:t> </a:t>
            </a:r>
            <a:r>
              <a:rPr lang="ru-RU" dirty="0" err="1"/>
              <a:t>ўртасида</a:t>
            </a:r>
            <a:r>
              <a:rPr lang="ru-RU" dirty="0"/>
              <a:t> </a:t>
            </a:r>
            <a:r>
              <a:rPr lang="ru-RU" dirty="0" err="1"/>
              <a:t>тузилган</a:t>
            </a:r>
            <a:r>
              <a:rPr lang="ru-RU" dirty="0"/>
              <a:t> автотранспорт </a:t>
            </a:r>
            <a:r>
              <a:rPr lang="ru-RU" dirty="0" err="1"/>
              <a:t>машиналарни</a:t>
            </a:r>
            <a:r>
              <a:rPr lang="ru-RU" dirty="0"/>
              <a:t> </a:t>
            </a:r>
            <a:r>
              <a:rPr lang="ru-RU" dirty="0" err="1"/>
              <a:t>ижарага</a:t>
            </a:r>
            <a:r>
              <a:rPr lang="ru-RU" dirty="0"/>
              <a:t> </a:t>
            </a:r>
            <a:r>
              <a:rPr lang="ru-RU" dirty="0" err="1"/>
              <a:t>бериш</a:t>
            </a:r>
            <a:r>
              <a:rPr lang="ru-RU" dirty="0"/>
              <a:t> </a:t>
            </a:r>
            <a:r>
              <a:rPr lang="ru-RU" dirty="0" err="1"/>
              <a:t>тўғрисидаги</a:t>
            </a:r>
            <a:r>
              <a:rPr lang="ru-RU" dirty="0"/>
              <a:t> </a:t>
            </a:r>
            <a:r>
              <a:rPr lang="ru-RU" dirty="0" err="1"/>
              <a:t>шартномалар</a:t>
            </a:r>
            <a:r>
              <a:rPr lang="ru-RU" dirty="0"/>
              <a:t> </a:t>
            </a:r>
            <a:r>
              <a:rPr lang="ru-RU" dirty="0" err="1"/>
              <a:t>юзасидан</a:t>
            </a:r>
            <a:r>
              <a:rPr lang="ru-RU" dirty="0"/>
              <a:t> 4-1106-1701/1073-сонли </a:t>
            </a:r>
            <a:r>
              <a:rPr lang="ru-RU" dirty="0" err="1"/>
              <a:t>иқтисодий</a:t>
            </a:r>
            <a:r>
              <a:rPr lang="ru-RU" dirty="0"/>
              <a:t> </a:t>
            </a:r>
            <a:r>
              <a:rPr lang="ru-RU" dirty="0" err="1"/>
              <a:t>иш</a:t>
            </a:r>
            <a:r>
              <a:rPr lang="ru-RU" dirty="0"/>
              <a:t> </a:t>
            </a:r>
            <a:r>
              <a:rPr lang="ru-RU" dirty="0" err="1"/>
              <a:t>бўйича</a:t>
            </a:r>
            <a:r>
              <a:rPr lang="ru-RU" dirty="0"/>
              <a:t> 53 200 000 </a:t>
            </a:r>
            <a:r>
              <a:rPr lang="ru-RU" dirty="0" err="1"/>
              <a:t>сўм</a:t>
            </a:r>
            <a:r>
              <a:rPr lang="ru-RU" dirty="0"/>
              <a:t>, 4-1106-1701/1074-сонли </a:t>
            </a:r>
            <a:r>
              <a:rPr lang="ru-RU" dirty="0" err="1"/>
              <a:t>иқтисодий</a:t>
            </a:r>
            <a:r>
              <a:rPr lang="ru-RU" dirty="0"/>
              <a:t> </a:t>
            </a:r>
            <a:r>
              <a:rPr lang="ru-RU" dirty="0" err="1"/>
              <a:t>иш</a:t>
            </a:r>
            <a:r>
              <a:rPr lang="ru-RU" dirty="0"/>
              <a:t> </a:t>
            </a:r>
            <a:r>
              <a:rPr lang="ru-RU" dirty="0" err="1"/>
              <a:t>юзасидан</a:t>
            </a:r>
            <a:r>
              <a:rPr lang="ru-RU" dirty="0"/>
              <a:t> 1 733 000 </a:t>
            </a:r>
            <a:r>
              <a:rPr lang="ru-RU" dirty="0" err="1"/>
              <a:t>сўм</a:t>
            </a:r>
            <a:r>
              <a:rPr lang="ru-RU" dirty="0"/>
              <a:t>, 4-1106-1701/1075-сонли </a:t>
            </a:r>
            <a:r>
              <a:rPr lang="ru-RU" dirty="0" err="1"/>
              <a:t>иқтисодий</a:t>
            </a:r>
            <a:r>
              <a:rPr lang="ru-RU" dirty="0"/>
              <a:t> </a:t>
            </a:r>
            <a:r>
              <a:rPr lang="ru-RU" dirty="0" err="1"/>
              <a:t>иш</a:t>
            </a:r>
            <a:r>
              <a:rPr lang="ru-RU" dirty="0"/>
              <a:t> </a:t>
            </a:r>
            <a:r>
              <a:rPr lang="ru-RU" dirty="0" err="1"/>
              <a:t>юзасидан</a:t>
            </a:r>
            <a:r>
              <a:rPr lang="ru-RU" dirty="0"/>
              <a:t> 1 467 000 </a:t>
            </a:r>
            <a:r>
              <a:rPr lang="ru-RU" dirty="0" err="1"/>
              <a:t>сўм</a:t>
            </a:r>
            <a:r>
              <a:rPr lang="ru-RU" dirty="0"/>
              <a:t>, 4-1106-1701/1076- </a:t>
            </a:r>
            <a:r>
              <a:rPr lang="ru-RU" dirty="0" err="1"/>
              <a:t>сонли</a:t>
            </a:r>
            <a:r>
              <a:rPr lang="ru-RU" dirty="0"/>
              <a:t> </a:t>
            </a:r>
            <a:r>
              <a:rPr lang="ru-RU" dirty="0" err="1"/>
              <a:t>иқтисодий</a:t>
            </a:r>
            <a:r>
              <a:rPr lang="ru-RU" dirty="0"/>
              <a:t> </a:t>
            </a:r>
            <a:r>
              <a:rPr lang="ru-RU" dirty="0" err="1"/>
              <a:t>иш</a:t>
            </a:r>
            <a:r>
              <a:rPr lang="ru-RU" dirty="0"/>
              <a:t> </a:t>
            </a:r>
            <a:r>
              <a:rPr lang="ru-RU" dirty="0" err="1"/>
              <a:t>юзасидан</a:t>
            </a:r>
            <a:r>
              <a:rPr lang="ru-RU" dirty="0"/>
              <a:t> 15 061 200 </a:t>
            </a:r>
            <a:r>
              <a:rPr lang="ru-RU" dirty="0" err="1"/>
              <a:t>сўм</a:t>
            </a:r>
            <a:r>
              <a:rPr lang="ru-RU" dirty="0"/>
              <a:t> </a:t>
            </a:r>
            <a:r>
              <a:rPr lang="ru-RU" dirty="0" err="1"/>
              <a:t>ундиришни</a:t>
            </a:r>
            <a:r>
              <a:rPr lang="ru-RU" dirty="0"/>
              <a:t> </a:t>
            </a:r>
            <a:r>
              <a:rPr lang="ru-RU" dirty="0" err="1"/>
              <a:t>сўраган</a:t>
            </a:r>
            <a:r>
              <a:rPr lang="ru-RU" dirty="0"/>
              <a:t>. Суд </a:t>
            </a:r>
            <a:r>
              <a:rPr lang="ru-RU" dirty="0" err="1"/>
              <a:t>мажлисида</a:t>
            </a:r>
            <a:r>
              <a:rPr lang="ru-RU" dirty="0"/>
              <a:t> </a:t>
            </a:r>
            <a:r>
              <a:rPr lang="ru-RU" dirty="0" err="1"/>
              <a:t>иштирок</a:t>
            </a:r>
            <a:r>
              <a:rPr lang="ru-RU" dirty="0"/>
              <a:t> </a:t>
            </a:r>
            <a:r>
              <a:rPr lang="ru-RU" dirty="0" err="1"/>
              <a:t>этган</a:t>
            </a:r>
            <a:r>
              <a:rPr lang="ru-RU" dirty="0"/>
              <a:t> </a:t>
            </a:r>
            <a:r>
              <a:rPr lang="ru-RU" dirty="0" err="1"/>
              <a:t>даъвогар</a:t>
            </a:r>
            <a:r>
              <a:rPr lang="ru-RU" dirty="0"/>
              <a:t> </a:t>
            </a:r>
            <a:r>
              <a:rPr lang="ru-RU" dirty="0" err="1"/>
              <a:t>вакиллари</a:t>
            </a:r>
            <a:r>
              <a:rPr lang="ru-RU" dirty="0"/>
              <a:t> 4-1106-1701/1073, 4-1106-1701/1074, 4-1106-1701/1075, 4-1106-1701/1076-сонли </a:t>
            </a:r>
            <a:r>
              <a:rPr lang="ru-RU" dirty="0" err="1"/>
              <a:t>иқтисодий</a:t>
            </a:r>
            <a:r>
              <a:rPr lang="ru-RU" dirty="0"/>
              <a:t> </a:t>
            </a:r>
            <a:r>
              <a:rPr lang="ru-RU" dirty="0" err="1"/>
              <a:t>ишларни</a:t>
            </a:r>
            <a:r>
              <a:rPr lang="ru-RU" dirty="0"/>
              <a:t> </a:t>
            </a:r>
            <a:r>
              <a:rPr lang="ru-RU" dirty="0" err="1"/>
              <a:t>бирлаштиришига</a:t>
            </a:r>
            <a:r>
              <a:rPr lang="ru-RU" dirty="0"/>
              <a:t> </a:t>
            </a:r>
            <a:r>
              <a:rPr lang="ru-RU" dirty="0" err="1"/>
              <a:t>эътирозлари</a:t>
            </a:r>
            <a:r>
              <a:rPr lang="ru-RU" dirty="0"/>
              <a:t> </a:t>
            </a:r>
            <a:r>
              <a:rPr lang="ru-RU" dirty="0" err="1"/>
              <a:t>йўқлигини</a:t>
            </a:r>
            <a:r>
              <a:rPr lang="ru-RU" dirty="0"/>
              <a:t> </a:t>
            </a:r>
            <a:r>
              <a:rPr lang="ru-RU" dirty="0" err="1"/>
              <a:t>билдиришган</a:t>
            </a:r>
            <a:r>
              <a:rPr lang="ru-RU" dirty="0"/>
              <a:t>. </a:t>
            </a:r>
            <a:r>
              <a:rPr lang="ru-RU" dirty="0" err="1"/>
              <a:t>Ўзбекистон</a:t>
            </a:r>
            <a:r>
              <a:rPr lang="ru-RU" dirty="0"/>
              <a:t> </a:t>
            </a:r>
            <a:r>
              <a:rPr lang="ru-RU" dirty="0" err="1"/>
              <a:t>Республикаси</a:t>
            </a:r>
            <a:r>
              <a:rPr lang="ru-RU" dirty="0"/>
              <a:t> </a:t>
            </a:r>
            <a:r>
              <a:rPr lang="ru-RU" dirty="0" err="1"/>
              <a:t>Иқтисодий</a:t>
            </a:r>
            <a:r>
              <a:rPr lang="ru-RU" dirty="0"/>
              <a:t> </a:t>
            </a:r>
            <a:r>
              <a:rPr lang="ru-RU" dirty="0" err="1"/>
              <a:t>процессуал</a:t>
            </a:r>
            <a:r>
              <a:rPr lang="ru-RU" dirty="0"/>
              <a:t> </a:t>
            </a:r>
            <a:r>
              <a:rPr lang="ru-RU" dirty="0" err="1"/>
              <a:t>кодексининг</a:t>
            </a:r>
            <a:r>
              <a:rPr lang="ru-RU" dirty="0"/>
              <a:t> 158-моддасига </a:t>
            </a:r>
            <a:r>
              <a:rPr lang="ru-RU" dirty="0" err="1"/>
              <a:t>асосан</a:t>
            </a:r>
            <a:r>
              <a:rPr lang="ru-RU" dirty="0"/>
              <a:t> </a:t>
            </a:r>
            <a:r>
              <a:rPr lang="ru-RU" dirty="0" err="1"/>
              <a:t>иқтисодий</a:t>
            </a:r>
            <a:r>
              <a:rPr lang="ru-RU" dirty="0"/>
              <a:t> суд </a:t>
            </a:r>
            <a:r>
              <a:rPr lang="ru-RU" dirty="0" err="1"/>
              <a:t>айни</a:t>
            </a:r>
            <a:r>
              <a:rPr lang="ru-RU" dirty="0"/>
              <a:t> </a:t>
            </a:r>
            <a:r>
              <a:rPr lang="ru-RU" dirty="0" err="1"/>
              <a:t>бир</a:t>
            </a:r>
            <a:r>
              <a:rPr lang="ru-RU" dirty="0"/>
              <a:t> </a:t>
            </a:r>
            <a:r>
              <a:rPr lang="ru-RU" dirty="0" err="1"/>
              <a:t>шахслар</a:t>
            </a:r>
            <a:r>
              <a:rPr lang="ru-RU" dirty="0"/>
              <a:t> </a:t>
            </a:r>
            <a:r>
              <a:rPr lang="ru-RU" dirty="0" err="1"/>
              <a:t>иштирок</a:t>
            </a:r>
            <a:r>
              <a:rPr lang="ru-RU" dirty="0"/>
              <a:t> </a:t>
            </a:r>
            <a:r>
              <a:rPr lang="ru-RU" dirty="0" err="1"/>
              <a:t>этувчи</a:t>
            </a:r>
            <a:r>
              <a:rPr lang="ru-RU" dirty="0"/>
              <a:t> </a:t>
            </a:r>
            <a:r>
              <a:rPr lang="ru-RU" dirty="0" err="1"/>
              <a:t>бир</a:t>
            </a:r>
            <a:r>
              <a:rPr lang="ru-RU" dirty="0"/>
              <a:t> </a:t>
            </a:r>
            <a:r>
              <a:rPr lang="ru-RU" dirty="0" err="1"/>
              <a:t>турдаги</a:t>
            </a:r>
            <a:r>
              <a:rPr lang="ru-RU" dirty="0"/>
              <a:t> </a:t>
            </a:r>
            <a:r>
              <a:rPr lang="ru-RU" dirty="0" err="1"/>
              <a:t>бир</a:t>
            </a:r>
            <a:r>
              <a:rPr lang="ru-RU" dirty="0"/>
              <a:t> </a:t>
            </a:r>
            <a:r>
              <a:rPr lang="ru-RU" dirty="0" err="1"/>
              <a:t>неча</a:t>
            </a:r>
            <a:r>
              <a:rPr lang="ru-RU" dirty="0"/>
              <a:t> </a:t>
            </a:r>
            <a:r>
              <a:rPr lang="ru-RU" dirty="0" err="1"/>
              <a:t>ишни</a:t>
            </a:r>
            <a:r>
              <a:rPr lang="ru-RU" dirty="0"/>
              <a:t> </a:t>
            </a:r>
            <a:r>
              <a:rPr lang="ru-RU" dirty="0" err="1"/>
              <a:t>битта</a:t>
            </a:r>
            <a:r>
              <a:rPr lang="ru-RU" dirty="0"/>
              <a:t> </a:t>
            </a:r>
            <a:r>
              <a:rPr lang="ru-RU" dirty="0" err="1"/>
              <a:t>иш</a:t>
            </a:r>
            <a:r>
              <a:rPr lang="ru-RU" dirty="0"/>
              <a:t> </a:t>
            </a:r>
            <a:r>
              <a:rPr lang="ru-RU" dirty="0" err="1"/>
              <a:t>юритишга</a:t>
            </a:r>
            <a:r>
              <a:rPr lang="ru-RU" dirty="0"/>
              <a:t> </a:t>
            </a:r>
            <a:r>
              <a:rPr lang="ru-RU" dirty="0" err="1"/>
              <a:t>бирлаштиришга</a:t>
            </a:r>
            <a:r>
              <a:rPr lang="ru-RU" dirty="0"/>
              <a:t> </a:t>
            </a:r>
            <a:r>
              <a:rPr lang="ru-RU" dirty="0" err="1"/>
              <a:t>ҳақли</a:t>
            </a:r>
            <a:r>
              <a:rPr lang="ru-RU" dirty="0"/>
              <a:t>. Шу </a:t>
            </a:r>
            <a:r>
              <a:rPr lang="ru-RU" dirty="0" err="1"/>
              <a:t>боисдан</a:t>
            </a:r>
            <a:r>
              <a:rPr lang="ru-RU" dirty="0"/>
              <a:t> суд </a:t>
            </a:r>
            <a:r>
              <a:rPr lang="ru-RU" dirty="0" err="1"/>
              <a:t>иш</a:t>
            </a:r>
            <a:r>
              <a:rPr lang="ru-RU" dirty="0"/>
              <a:t> </a:t>
            </a:r>
            <a:r>
              <a:rPr lang="ru-RU" dirty="0" err="1"/>
              <a:t>юритувида</a:t>
            </a:r>
            <a:r>
              <a:rPr lang="ru-RU" dirty="0"/>
              <a:t> </a:t>
            </a:r>
            <a:r>
              <a:rPr lang="ru-RU" dirty="0" err="1"/>
              <a:t>бўлган</a:t>
            </a:r>
            <a:r>
              <a:rPr lang="ru-RU" dirty="0"/>
              <a:t> </a:t>
            </a:r>
            <a:r>
              <a:rPr lang="ru-RU" dirty="0" err="1"/>
              <a:t>айни</a:t>
            </a:r>
            <a:r>
              <a:rPr lang="ru-RU" dirty="0"/>
              <a:t> </a:t>
            </a:r>
            <a:r>
              <a:rPr lang="ru-RU" dirty="0" err="1"/>
              <a:t>бир</a:t>
            </a:r>
            <a:r>
              <a:rPr lang="ru-RU" dirty="0"/>
              <a:t> </a:t>
            </a:r>
            <a:r>
              <a:rPr lang="ru-RU" dirty="0" err="1"/>
              <a:t>шахслар</a:t>
            </a:r>
            <a:r>
              <a:rPr lang="ru-RU" dirty="0"/>
              <a:t> </a:t>
            </a:r>
            <a:r>
              <a:rPr lang="ru-RU" dirty="0" err="1"/>
              <a:t>иштирокидаги</a:t>
            </a:r>
            <a:r>
              <a:rPr lang="ru-RU" dirty="0"/>
              <a:t> </a:t>
            </a:r>
            <a:r>
              <a:rPr lang="ru-RU" dirty="0" err="1"/>
              <a:t>ҳамда</a:t>
            </a:r>
            <a:r>
              <a:rPr lang="ru-RU" dirty="0"/>
              <a:t> </a:t>
            </a:r>
            <a:r>
              <a:rPr lang="ru-RU" dirty="0" err="1"/>
              <a:t>бир-бири</a:t>
            </a:r>
            <a:r>
              <a:rPr lang="ru-RU" dirty="0"/>
              <a:t> </a:t>
            </a:r>
            <a:r>
              <a:rPr lang="ru-RU" dirty="0" err="1"/>
              <a:t>билан</a:t>
            </a:r>
            <a:r>
              <a:rPr lang="ru-RU" dirty="0"/>
              <a:t> </a:t>
            </a:r>
            <a:r>
              <a:rPr lang="ru-RU" dirty="0" err="1"/>
              <a:t>боғлиқ</a:t>
            </a:r>
            <a:r>
              <a:rPr lang="ru-RU" dirty="0"/>
              <a:t> </a:t>
            </a:r>
            <a:r>
              <a:rPr lang="ru-RU" dirty="0" err="1"/>
              <a:t>талабларда</a:t>
            </a:r>
            <a:r>
              <a:rPr lang="ru-RU" dirty="0"/>
              <a:t> </a:t>
            </a:r>
            <a:r>
              <a:rPr lang="ru-RU" dirty="0" err="1"/>
              <a:t>ифодаланган</a:t>
            </a:r>
            <a:r>
              <a:rPr lang="ru-RU" dirty="0"/>
              <a:t>, </a:t>
            </a:r>
            <a:r>
              <a:rPr lang="ru-RU" dirty="0" err="1"/>
              <a:t>бир</a:t>
            </a:r>
            <a:r>
              <a:rPr lang="ru-RU" dirty="0"/>
              <a:t> хил </a:t>
            </a:r>
            <a:r>
              <a:rPr lang="ru-RU" dirty="0" err="1"/>
              <a:t>автотрнаспортни</a:t>
            </a:r>
            <a:r>
              <a:rPr lang="ru-RU" dirty="0"/>
              <a:t> </a:t>
            </a:r>
            <a:r>
              <a:rPr lang="ru-RU" dirty="0" err="1"/>
              <a:t>ижарага</a:t>
            </a:r>
            <a:r>
              <a:rPr lang="ru-RU" dirty="0"/>
              <a:t> </a:t>
            </a:r>
            <a:r>
              <a:rPr lang="ru-RU" dirty="0" err="1"/>
              <a:t>бериш</a:t>
            </a:r>
            <a:r>
              <a:rPr lang="ru-RU" dirty="0"/>
              <a:t> </a:t>
            </a:r>
            <a:r>
              <a:rPr lang="ru-RU" dirty="0" err="1"/>
              <a:t>шартномасидан</a:t>
            </a:r>
            <a:r>
              <a:rPr lang="ru-RU" dirty="0"/>
              <a:t> </a:t>
            </a:r>
            <a:r>
              <a:rPr lang="ru-RU" dirty="0" err="1"/>
              <a:t>келиб</a:t>
            </a:r>
            <a:r>
              <a:rPr lang="ru-RU" dirty="0"/>
              <a:t> </a:t>
            </a:r>
            <a:r>
              <a:rPr lang="ru-RU" dirty="0" err="1"/>
              <a:t>чиққан</a:t>
            </a:r>
            <a:r>
              <a:rPr lang="ru-RU" dirty="0"/>
              <a:t> 4-1106-1701/1073, 4-1106-1701/1074, 4-1106-1701/1075, 4-1106-1701/1076-сонли </a:t>
            </a:r>
            <a:r>
              <a:rPr lang="ru-RU" dirty="0" err="1"/>
              <a:t>иқтисодий</a:t>
            </a:r>
            <a:r>
              <a:rPr lang="ru-RU" dirty="0"/>
              <a:t> </a:t>
            </a:r>
            <a:r>
              <a:rPr lang="ru-RU" dirty="0" err="1"/>
              <a:t>ишлар</a:t>
            </a:r>
            <a:r>
              <a:rPr lang="ru-RU" dirty="0"/>
              <a:t> </a:t>
            </a:r>
            <a:r>
              <a:rPr lang="ru-RU" dirty="0" err="1" smtClean="0"/>
              <a:t>бирлаштирилган</a:t>
            </a:r>
            <a:r>
              <a:rPr lang="ru-RU" dirty="0" smtClean="0"/>
              <a:t>.</a:t>
            </a:r>
            <a:endParaRPr lang="ru-RU" dirty="0"/>
          </a:p>
        </p:txBody>
      </p:sp>
    </p:spTree>
    <p:extLst>
      <p:ext uri="{BB962C8B-B14F-4D97-AF65-F5344CB8AC3E}">
        <p14:creationId xmlns:p14="http://schemas.microsoft.com/office/powerpoint/2010/main" val="4178640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800" b="1" dirty="0" smtClean="0"/>
              <a:t/>
            </a:r>
            <a:br>
              <a:rPr lang="ru-RU" sz="2800" b="1" dirty="0" smtClean="0"/>
            </a:br>
            <a:r>
              <a:rPr lang="ru-RU" sz="2800" b="1" dirty="0" err="1" smtClean="0"/>
              <a:t>Савол</a:t>
            </a:r>
            <a:r>
              <a:rPr lang="ru-RU" sz="2800" b="1" dirty="0" smtClean="0"/>
              <a:t>: Суд </a:t>
            </a:r>
            <a:r>
              <a:rPr lang="ru-RU" sz="2800" b="1" dirty="0" err="1" smtClean="0"/>
              <a:t>мажлиси</a:t>
            </a:r>
            <a:r>
              <a:rPr lang="ru-RU" sz="2800" b="1" dirty="0" smtClean="0"/>
              <a:t> </a:t>
            </a:r>
            <a:r>
              <a:rPr lang="ru-RU" sz="2800" b="1" dirty="0" err="1" smtClean="0"/>
              <a:t>котиби</a:t>
            </a:r>
            <a:r>
              <a:rPr lang="ru-RU" sz="2800" b="1" dirty="0" smtClean="0"/>
              <a:t> суд </a:t>
            </a:r>
            <a:r>
              <a:rPr lang="ru-RU" sz="2800" b="1" dirty="0" err="1" smtClean="0"/>
              <a:t>таркибига</a:t>
            </a:r>
            <a:r>
              <a:rPr lang="ru-RU" sz="2800" b="1" dirty="0" smtClean="0"/>
              <a:t> </a:t>
            </a:r>
            <a:r>
              <a:rPr lang="ru-RU" sz="2800" b="1" dirty="0" err="1" smtClean="0"/>
              <a:t>кирадими</a:t>
            </a:r>
            <a:r>
              <a:rPr lang="ru-RU" sz="2800" b="1" dirty="0" smtClean="0"/>
              <a:t>? Суд </a:t>
            </a:r>
            <a:r>
              <a:rPr lang="ru-RU" sz="2800" b="1" dirty="0" err="1" smtClean="0"/>
              <a:t>таркиби</a:t>
            </a:r>
            <a:r>
              <a:rPr lang="ru-RU" sz="2800" b="1" dirty="0"/>
              <a:t> </a:t>
            </a:r>
            <a:r>
              <a:rPr lang="ru-RU" sz="2800" b="1" dirty="0" err="1" smtClean="0"/>
              <a:t>деганда</a:t>
            </a:r>
            <a:r>
              <a:rPr lang="ru-RU" sz="2800" b="1" dirty="0" smtClean="0"/>
              <a:t> </a:t>
            </a:r>
            <a:r>
              <a:rPr lang="ru-RU" sz="2800" b="1" dirty="0" err="1" smtClean="0"/>
              <a:t>нимани</a:t>
            </a:r>
            <a:r>
              <a:rPr lang="ru-RU" sz="2800" b="1" dirty="0" smtClean="0"/>
              <a:t> </a:t>
            </a:r>
            <a:r>
              <a:rPr lang="ru-RU" sz="2800" b="1" dirty="0" err="1" smtClean="0"/>
              <a:t>тушунасиз</a:t>
            </a:r>
            <a:r>
              <a:rPr lang="ru-RU" sz="2800" b="1" dirty="0" smtClean="0"/>
              <a:t>? </a:t>
            </a:r>
            <a:r>
              <a:rPr lang="ru-RU" sz="2800" b="1" dirty="0" err="1" smtClean="0"/>
              <a:t>Жавобингизни</a:t>
            </a:r>
            <a:r>
              <a:rPr lang="ru-RU" sz="2800" b="1" dirty="0" smtClean="0"/>
              <a:t> </a:t>
            </a:r>
            <a:r>
              <a:rPr lang="ru-RU" sz="2800" b="1" dirty="0" err="1"/>
              <a:t>ёзма</a:t>
            </a:r>
            <a:r>
              <a:rPr lang="ru-RU" sz="2800" b="1" dirty="0"/>
              <a:t> </a:t>
            </a:r>
            <a:r>
              <a:rPr lang="ru-RU" sz="2800" b="1" dirty="0" err="1" smtClean="0"/>
              <a:t>қисқа</a:t>
            </a:r>
            <a:r>
              <a:rPr lang="ru-RU" sz="2800" b="1" dirty="0" smtClean="0"/>
              <a:t> </a:t>
            </a:r>
            <a:r>
              <a:rPr lang="ru-RU" sz="2800" b="1" dirty="0" err="1" smtClean="0"/>
              <a:t>баён</a:t>
            </a:r>
            <a:r>
              <a:rPr lang="ru-RU" sz="2800" b="1" dirty="0" smtClean="0"/>
              <a:t> </a:t>
            </a:r>
            <a:r>
              <a:rPr lang="ru-RU" sz="2800" b="1" dirty="0" err="1" smtClean="0"/>
              <a:t>этинг</a:t>
            </a:r>
            <a:r>
              <a:rPr lang="ru-RU" sz="2800" b="1" dirty="0" smtClean="0"/>
              <a:t>. </a:t>
            </a:r>
            <a:br>
              <a:rPr lang="ru-RU" sz="2800" b="1" dirty="0" smtClean="0"/>
            </a:br>
            <a:endParaRPr lang="ru-RU" sz="2800" b="1" dirty="0"/>
          </a:p>
        </p:txBody>
      </p:sp>
      <p:pic>
        <p:nvPicPr>
          <p:cNvPr id="4" name="Объект 3"/>
          <p:cNvPicPr>
            <a:picLocks noGrp="1" noChangeAspect="1"/>
          </p:cNvPicPr>
          <p:nvPr>
            <p:ph idx="1"/>
          </p:nvPr>
        </p:nvPicPr>
        <p:blipFill>
          <a:blip r:embed="rId2"/>
          <a:stretch>
            <a:fillRect/>
          </a:stretch>
        </p:blipFill>
        <p:spPr>
          <a:xfrm>
            <a:off x="1830523" y="2103438"/>
            <a:ext cx="8530954" cy="3932237"/>
          </a:xfrm>
          <a:prstGeom prst="rect">
            <a:avLst/>
          </a:prstGeom>
        </p:spPr>
      </p:pic>
    </p:spTree>
    <p:extLst>
      <p:ext uri="{BB962C8B-B14F-4D97-AF65-F5344CB8AC3E}">
        <p14:creationId xmlns:p14="http://schemas.microsoft.com/office/powerpoint/2010/main" val="36065911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562751"/>
          </a:xfrm>
        </p:spPr>
        <p:txBody>
          <a:bodyPr>
            <a:normAutofit/>
          </a:bodyPr>
          <a:lstStyle/>
          <a:p>
            <a:pPr algn="ctr"/>
            <a:r>
              <a:rPr lang="ru-RU" sz="2400" b="1" dirty="0" smtClean="0"/>
              <a:t>САВОЛ</a:t>
            </a:r>
            <a:endParaRPr lang="ru-RU" sz="2400" b="1" dirty="0"/>
          </a:p>
        </p:txBody>
      </p:sp>
      <p:sp>
        <p:nvSpPr>
          <p:cNvPr id="3" name="Объект 2"/>
          <p:cNvSpPr>
            <a:spLocks noGrp="1"/>
          </p:cNvSpPr>
          <p:nvPr>
            <p:ph idx="1"/>
          </p:nvPr>
        </p:nvSpPr>
        <p:spPr>
          <a:xfrm>
            <a:off x="921327" y="1205345"/>
            <a:ext cx="10706100" cy="5018810"/>
          </a:xfrm>
        </p:spPr>
        <p:txBody>
          <a:bodyPr>
            <a:noAutofit/>
          </a:bodyPr>
          <a:lstStyle/>
          <a:p>
            <a:pPr algn="just"/>
            <a:r>
              <a:rPr lang="uz-Cyrl-UZ" sz="2800" dirty="0" smtClean="0">
                <a:latin typeface="+mj-lt"/>
              </a:rPr>
              <a:t>Битта </a:t>
            </a:r>
            <a:r>
              <a:rPr lang="uz-Cyrl-UZ" sz="2800" dirty="0">
                <a:latin typeface="+mj-lt"/>
              </a:rPr>
              <a:t>объектда бир неча мулкдорнинг мулкига бошқа шахс томонидан зарар етказилган. Улар ҳаммаси ҳам судга даъво тақдим этганда битта юридик фактга асосланишади. Улар биргаликда судга даъво тақдим этишга ҳақлими?</a:t>
            </a:r>
            <a:endParaRPr lang="ru-RU" sz="2800" dirty="0">
              <a:latin typeface="+mj-lt"/>
            </a:endParaRPr>
          </a:p>
          <a:p>
            <a:pPr algn="just"/>
            <a:endParaRPr lang="ru-RU" sz="2800" dirty="0">
              <a:latin typeface="+mj-lt"/>
            </a:endParaRPr>
          </a:p>
        </p:txBody>
      </p:sp>
    </p:spTree>
    <p:extLst>
      <p:ext uri="{BB962C8B-B14F-4D97-AF65-F5344CB8AC3E}">
        <p14:creationId xmlns:p14="http://schemas.microsoft.com/office/powerpoint/2010/main" val="13660600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562751"/>
          </a:xfrm>
        </p:spPr>
        <p:txBody>
          <a:bodyPr>
            <a:normAutofit fontScale="90000"/>
          </a:bodyPr>
          <a:lstStyle/>
          <a:p>
            <a:pPr algn="ctr"/>
            <a:r>
              <a:rPr lang="ru-RU" sz="2400" b="1" dirty="0"/>
              <a:t>45-модда. </a:t>
            </a:r>
            <a:r>
              <a:rPr lang="ru-RU" sz="2400" b="1" dirty="0" err="1"/>
              <a:t>Ишга</a:t>
            </a:r>
            <a:r>
              <a:rPr lang="ru-RU" sz="2400" b="1" dirty="0"/>
              <a:t> </a:t>
            </a:r>
            <a:r>
              <a:rPr lang="ru-RU" sz="2400" b="1" dirty="0" err="1"/>
              <a:t>дахлдор</a:t>
            </a:r>
            <a:r>
              <a:rPr lang="ru-RU" sz="2400" b="1" dirty="0"/>
              <a:t> </a:t>
            </a:r>
            <a:r>
              <a:rPr lang="ru-RU" sz="2400" b="1" dirty="0" err="1"/>
              <a:t>бўлмаган</a:t>
            </a:r>
            <a:r>
              <a:rPr lang="ru-RU" sz="2400" b="1" dirty="0"/>
              <a:t> </a:t>
            </a:r>
            <a:r>
              <a:rPr lang="ru-RU" sz="2400" b="1" dirty="0" err="1"/>
              <a:t>жавобгарни</a:t>
            </a:r>
            <a:r>
              <a:rPr lang="ru-RU" sz="2400" b="1" dirty="0"/>
              <a:t> </a:t>
            </a:r>
            <a:r>
              <a:rPr lang="ru-RU" sz="2400" b="1" dirty="0" err="1"/>
              <a:t>алмаштириш</a:t>
            </a:r>
            <a:r>
              <a:rPr lang="ru-RU" sz="2400" b="1" dirty="0"/>
              <a:t/>
            </a:r>
            <a:br>
              <a:rPr lang="ru-RU" sz="2400" b="1" dirty="0"/>
            </a:br>
            <a:endParaRPr lang="ru-RU" sz="2400" dirty="0"/>
          </a:p>
        </p:txBody>
      </p:sp>
      <p:sp>
        <p:nvSpPr>
          <p:cNvPr id="3" name="Объект 2"/>
          <p:cNvSpPr>
            <a:spLocks noGrp="1"/>
          </p:cNvSpPr>
          <p:nvPr>
            <p:ph idx="1"/>
          </p:nvPr>
        </p:nvSpPr>
        <p:spPr>
          <a:xfrm>
            <a:off x="921327" y="1205345"/>
            <a:ext cx="10706100" cy="5018810"/>
          </a:xfrm>
        </p:spPr>
        <p:txBody>
          <a:bodyPr>
            <a:noAutofit/>
          </a:bodyPr>
          <a:lstStyle/>
          <a:p>
            <a:r>
              <a:rPr lang="ru-RU" dirty="0" smtClean="0"/>
              <a:t>Суд </a:t>
            </a:r>
            <a:r>
              <a:rPr lang="ru-RU" dirty="0" err="1"/>
              <a:t>даъво</a:t>
            </a:r>
            <a:r>
              <a:rPr lang="ru-RU" dirty="0"/>
              <a:t> </a:t>
            </a:r>
            <a:r>
              <a:rPr lang="ru-RU" dirty="0" err="1"/>
              <a:t>бўйича</a:t>
            </a:r>
            <a:r>
              <a:rPr lang="ru-RU" dirty="0"/>
              <a:t> </a:t>
            </a:r>
            <a:r>
              <a:rPr lang="ru-RU" dirty="0" err="1"/>
              <a:t>жавоб</a:t>
            </a:r>
            <a:r>
              <a:rPr lang="ru-RU" dirty="0"/>
              <a:t> </a:t>
            </a:r>
            <a:r>
              <a:rPr lang="ru-RU" dirty="0" err="1"/>
              <a:t>бериши</a:t>
            </a:r>
            <a:r>
              <a:rPr lang="ru-RU" dirty="0"/>
              <a:t> </a:t>
            </a:r>
            <a:r>
              <a:rPr lang="ru-RU" dirty="0" err="1"/>
              <a:t>лозим</a:t>
            </a:r>
            <a:r>
              <a:rPr lang="ru-RU" dirty="0"/>
              <a:t> </a:t>
            </a:r>
            <a:r>
              <a:rPr lang="ru-RU" dirty="0" err="1"/>
              <a:t>бўлмаган</a:t>
            </a:r>
            <a:r>
              <a:rPr lang="ru-RU" dirty="0"/>
              <a:t> </a:t>
            </a:r>
            <a:r>
              <a:rPr lang="ru-RU" dirty="0" err="1"/>
              <a:t>шахсга</a:t>
            </a:r>
            <a:r>
              <a:rPr lang="ru-RU" dirty="0"/>
              <a:t> </a:t>
            </a:r>
            <a:r>
              <a:rPr lang="ru-RU" dirty="0" err="1"/>
              <a:t>нисбатан</a:t>
            </a:r>
            <a:r>
              <a:rPr lang="ru-RU" dirty="0"/>
              <a:t> </a:t>
            </a:r>
            <a:r>
              <a:rPr lang="ru-RU" dirty="0" err="1"/>
              <a:t>даъво</a:t>
            </a:r>
            <a:r>
              <a:rPr lang="ru-RU" dirty="0"/>
              <a:t> </a:t>
            </a:r>
            <a:r>
              <a:rPr lang="ru-RU" dirty="0" err="1"/>
              <a:t>тақдим</a:t>
            </a:r>
            <a:r>
              <a:rPr lang="ru-RU" dirty="0"/>
              <a:t> </a:t>
            </a:r>
            <a:r>
              <a:rPr lang="ru-RU" dirty="0" err="1"/>
              <a:t>этилганлигини</a:t>
            </a:r>
            <a:r>
              <a:rPr lang="ru-RU" dirty="0"/>
              <a:t> </a:t>
            </a:r>
            <a:r>
              <a:rPr lang="ru-RU" dirty="0" err="1"/>
              <a:t>аниқласа</a:t>
            </a:r>
            <a:r>
              <a:rPr lang="ru-RU" dirty="0"/>
              <a:t>, </a:t>
            </a:r>
            <a:r>
              <a:rPr lang="ru-RU" dirty="0" err="1"/>
              <a:t>ишга</a:t>
            </a:r>
            <a:r>
              <a:rPr lang="ru-RU" dirty="0"/>
              <a:t> </a:t>
            </a:r>
            <a:r>
              <a:rPr lang="ru-RU" dirty="0" err="1"/>
              <a:t>дахлдор</a:t>
            </a:r>
            <a:r>
              <a:rPr lang="ru-RU" dirty="0"/>
              <a:t> </a:t>
            </a:r>
            <a:r>
              <a:rPr lang="ru-RU" dirty="0" err="1"/>
              <a:t>бўлмаган</a:t>
            </a:r>
            <a:r>
              <a:rPr lang="ru-RU" dirty="0"/>
              <a:t> </a:t>
            </a:r>
            <a:r>
              <a:rPr lang="ru-RU" dirty="0" err="1"/>
              <a:t>жавобгарни</a:t>
            </a:r>
            <a:r>
              <a:rPr lang="ru-RU" dirty="0"/>
              <a:t> </a:t>
            </a:r>
            <a:r>
              <a:rPr lang="ru-RU" dirty="0" err="1"/>
              <a:t>ҳал</a:t>
            </a:r>
            <a:r>
              <a:rPr lang="ru-RU" dirty="0"/>
              <a:t> </a:t>
            </a:r>
            <a:r>
              <a:rPr lang="ru-RU" dirty="0" err="1"/>
              <a:t>қилув</a:t>
            </a:r>
            <a:r>
              <a:rPr lang="ru-RU" dirty="0"/>
              <a:t> </a:t>
            </a:r>
            <a:r>
              <a:rPr lang="ru-RU" dirty="0" err="1"/>
              <a:t>қарори</a:t>
            </a:r>
            <a:r>
              <a:rPr lang="ru-RU" dirty="0"/>
              <a:t> </a:t>
            </a:r>
            <a:r>
              <a:rPr lang="ru-RU" dirty="0" err="1"/>
              <a:t>қабул</a:t>
            </a:r>
            <a:r>
              <a:rPr lang="ru-RU" dirty="0"/>
              <a:t> </a:t>
            </a:r>
            <a:r>
              <a:rPr lang="ru-RU" dirty="0" err="1"/>
              <a:t>қилингунига</a:t>
            </a:r>
            <a:r>
              <a:rPr lang="ru-RU" dirty="0"/>
              <a:t> </a:t>
            </a:r>
            <a:r>
              <a:rPr lang="ru-RU" dirty="0" err="1"/>
              <a:t>қадар</a:t>
            </a:r>
            <a:r>
              <a:rPr lang="ru-RU" dirty="0"/>
              <a:t> </a:t>
            </a:r>
            <a:r>
              <a:rPr lang="ru-RU" dirty="0" err="1"/>
              <a:t>даъвогарнинг</a:t>
            </a:r>
            <a:r>
              <a:rPr lang="ru-RU" dirty="0"/>
              <a:t> </a:t>
            </a:r>
            <a:r>
              <a:rPr lang="ru-RU" dirty="0" err="1"/>
              <a:t>розилиги</a:t>
            </a:r>
            <a:r>
              <a:rPr lang="ru-RU" dirty="0"/>
              <a:t> </a:t>
            </a:r>
            <a:r>
              <a:rPr lang="ru-RU" dirty="0" err="1"/>
              <a:t>билан</a:t>
            </a:r>
            <a:r>
              <a:rPr lang="ru-RU" dirty="0"/>
              <a:t> </a:t>
            </a:r>
            <a:r>
              <a:rPr lang="ru-RU" dirty="0" err="1"/>
              <a:t>ишга</a:t>
            </a:r>
            <a:r>
              <a:rPr lang="ru-RU" dirty="0"/>
              <a:t> </a:t>
            </a:r>
            <a:r>
              <a:rPr lang="ru-RU" dirty="0" err="1"/>
              <a:t>дахлдор</a:t>
            </a:r>
            <a:r>
              <a:rPr lang="ru-RU" dirty="0"/>
              <a:t> </a:t>
            </a:r>
            <a:r>
              <a:rPr lang="ru-RU" dirty="0" err="1"/>
              <a:t>жавобгар</a:t>
            </a:r>
            <a:r>
              <a:rPr lang="ru-RU" dirty="0"/>
              <a:t> </a:t>
            </a:r>
            <a:r>
              <a:rPr lang="ru-RU" dirty="0" err="1"/>
              <a:t>билан</a:t>
            </a:r>
            <a:r>
              <a:rPr lang="ru-RU" dirty="0"/>
              <a:t> </a:t>
            </a:r>
            <a:r>
              <a:rPr lang="ru-RU" dirty="0" err="1"/>
              <a:t>алмаштиришга</a:t>
            </a:r>
            <a:r>
              <a:rPr lang="ru-RU" dirty="0"/>
              <a:t> </a:t>
            </a:r>
            <a:r>
              <a:rPr lang="ru-RU" dirty="0" err="1"/>
              <a:t>йўл</a:t>
            </a:r>
            <a:r>
              <a:rPr lang="ru-RU" dirty="0"/>
              <a:t> </a:t>
            </a:r>
            <a:r>
              <a:rPr lang="ru-RU" dirty="0" err="1"/>
              <a:t>қўйиши</a:t>
            </a:r>
            <a:r>
              <a:rPr lang="ru-RU" dirty="0"/>
              <a:t> </a:t>
            </a:r>
            <a:r>
              <a:rPr lang="ru-RU" dirty="0" err="1"/>
              <a:t>мумкин</a:t>
            </a:r>
            <a:r>
              <a:rPr lang="ru-RU" dirty="0"/>
              <a:t>.</a:t>
            </a:r>
          </a:p>
          <a:p>
            <a:r>
              <a:rPr lang="ru-RU" dirty="0" err="1"/>
              <a:t>Агар</a:t>
            </a:r>
            <a:r>
              <a:rPr lang="ru-RU" dirty="0"/>
              <a:t> </a:t>
            </a:r>
            <a:r>
              <a:rPr lang="ru-RU" dirty="0" err="1"/>
              <a:t>даъвогар</a:t>
            </a:r>
            <a:r>
              <a:rPr lang="ru-RU" dirty="0"/>
              <a:t> </a:t>
            </a:r>
            <a:r>
              <a:rPr lang="ru-RU" dirty="0" err="1"/>
              <a:t>жавобгарни</a:t>
            </a:r>
            <a:r>
              <a:rPr lang="ru-RU" dirty="0"/>
              <a:t> </a:t>
            </a:r>
            <a:r>
              <a:rPr lang="ru-RU" dirty="0" err="1"/>
              <a:t>бошқа</a:t>
            </a:r>
            <a:r>
              <a:rPr lang="ru-RU" dirty="0"/>
              <a:t> </a:t>
            </a:r>
            <a:r>
              <a:rPr lang="ru-RU" dirty="0" err="1"/>
              <a:t>шахс</a:t>
            </a:r>
            <a:r>
              <a:rPr lang="ru-RU" dirty="0"/>
              <a:t> </a:t>
            </a:r>
            <a:r>
              <a:rPr lang="ru-RU" dirty="0" err="1"/>
              <a:t>билан</a:t>
            </a:r>
            <a:r>
              <a:rPr lang="ru-RU" dirty="0"/>
              <a:t> </a:t>
            </a:r>
            <a:r>
              <a:rPr lang="ru-RU" dirty="0" err="1"/>
              <a:t>алмаштиришга</a:t>
            </a:r>
            <a:r>
              <a:rPr lang="ru-RU" dirty="0"/>
              <a:t> </a:t>
            </a:r>
            <a:r>
              <a:rPr lang="ru-RU" dirty="0" err="1"/>
              <a:t>рози</a:t>
            </a:r>
            <a:r>
              <a:rPr lang="ru-RU" dirty="0"/>
              <a:t> </a:t>
            </a:r>
            <a:r>
              <a:rPr lang="ru-RU" dirty="0" err="1"/>
              <a:t>бўлмаса</a:t>
            </a:r>
            <a:r>
              <a:rPr lang="ru-RU" dirty="0"/>
              <a:t>, суд </a:t>
            </a:r>
            <a:r>
              <a:rPr lang="ru-RU" dirty="0" err="1"/>
              <a:t>бу</a:t>
            </a:r>
            <a:r>
              <a:rPr lang="ru-RU" dirty="0"/>
              <a:t> </a:t>
            </a:r>
            <a:r>
              <a:rPr lang="ru-RU" dirty="0" err="1"/>
              <a:t>шахсни</a:t>
            </a:r>
            <a:r>
              <a:rPr lang="ru-RU" dirty="0"/>
              <a:t> </a:t>
            </a:r>
            <a:r>
              <a:rPr lang="ru-RU" dirty="0" err="1"/>
              <a:t>даъвогарнинг</a:t>
            </a:r>
            <a:r>
              <a:rPr lang="ru-RU" dirty="0"/>
              <a:t> </a:t>
            </a:r>
            <a:r>
              <a:rPr lang="ru-RU" dirty="0" err="1"/>
              <a:t>розилиги</a:t>
            </a:r>
            <a:r>
              <a:rPr lang="ru-RU" dirty="0"/>
              <a:t> </a:t>
            </a:r>
            <a:r>
              <a:rPr lang="ru-RU" dirty="0" err="1"/>
              <a:t>билан</a:t>
            </a:r>
            <a:r>
              <a:rPr lang="ru-RU" dirty="0"/>
              <a:t> </a:t>
            </a:r>
            <a:r>
              <a:rPr lang="ru-RU" dirty="0" err="1"/>
              <a:t>иккинчи</a:t>
            </a:r>
            <a:r>
              <a:rPr lang="ru-RU" dirty="0"/>
              <a:t> </a:t>
            </a:r>
            <a:r>
              <a:rPr lang="ru-RU" dirty="0" err="1"/>
              <a:t>жавобгар</a:t>
            </a:r>
            <a:r>
              <a:rPr lang="ru-RU" dirty="0"/>
              <a:t> </a:t>
            </a:r>
            <a:r>
              <a:rPr lang="ru-RU" dirty="0" err="1"/>
              <a:t>сифатида</a:t>
            </a:r>
            <a:r>
              <a:rPr lang="ru-RU" dirty="0"/>
              <a:t> </a:t>
            </a:r>
            <a:r>
              <a:rPr lang="ru-RU" dirty="0" err="1"/>
              <a:t>ишга</a:t>
            </a:r>
            <a:r>
              <a:rPr lang="ru-RU" dirty="0"/>
              <a:t> </a:t>
            </a:r>
            <a:r>
              <a:rPr lang="ru-RU" dirty="0" err="1"/>
              <a:t>жалб</a:t>
            </a:r>
            <a:r>
              <a:rPr lang="ru-RU" dirty="0"/>
              <a:t> </a:t>
            </a:r>
            <a:r>
              <a:rPr lang="ru-RU" dirty="0" err="1"/>
              <a:t>этиши</a:t>
            </a:r>
            <a:r>
              <a:rPr lang="ru-RU" dirty="0"/>
              <a:t> </a:t>
            </a:r>
            <a:r>
              <a:rPr lang="ru-RU" dirty="0" err="1"/>
              <a:t>мумкин</a:t>
            </a:r>
            <a:r>
              <a:rPr lang="ru-RU" dirty="0"/>
              <a:t>.</a:t>
            </a:r>
          </a:p>
          <a:p>
            <a:r>
              <a:rPr lang="ru-RU" dirty="0" err="1"/>
              <a:t>Ишга</a:t>
            </a:r>
            <a:r>
              <a:rPr lang="ru-RU" dirty="0"/>
              <a:t> </a:t>
            </a:r>
            <a:r>
              <a:rPr lang="ru-RU" dirty="0" err="1"/>
              <a:t>дахлдор</a:t>
            </a:r>
            <a:r>
              <a:rPr lang="ru-RU" dirty="0"/>
              <a:t> </a:t>
            </a:r>
            <a:r>
              <a:rPr lang="ru-RU" dirty="0" err="1"/>
              <a:t>бўлмаган</a:t>
            </a:r>
            <a:r>
              <a:rPr lang="ru-RU" dirty="0"/>
              <a:t> </a:t>
            </a:r>
            <a:r>
              <a:rPr lang="ru-RU" dirty="0" err="1"/>
              <a:t>жавобгар</a:t>
            </a:r>
            <a:r>
              <a:rPr lang="ru-RU" dirty="0"/>
              <a:t> </a:t>
            </a:r>
            <a:r>
              <a:rPr lang="ru-RU" dirty="0" err="1"/>
              <a:t>алмаштирилганлиги</a:t>
            </a:r>
            <a:r>
              <a:rPr lang="ru-RU" dirty="0"/>
              <a:t> </a:t>
            </a:r>
            <a:r>
              <a:rPr lang="ru-RU" dirty="0" err="1"/>
              <a:t>тўғрисида</a:t>
            </a:r>
            <a:r>
              <a:rPr lang="ru-RU" dirty="0"/>
              <a:t> суд </a:t>
            </a:r>
            <a:r>
              <a:rPr lang="ru-RU" dirty="0" err="1"/>
              <a:t>ажрим</a:t>
            </a:r>
            <a:r>
              <a:rPr lang="ru-RU" dirty="0"/>
              <a:t> </a:t>
            </a:r>
            <a:r>
              <a:rPr lang="ru-RU" dirty="0" err="1"/>
              <a:t>чиқаради</a:t>
            </a:r>
            <a:r>
              <a:rPr lang="ru-RU" dirty="0"/>
              <a:t>.</a:t>
            </a:r>
          </a:p>
          <a:p>
            <a:r>
              <a:rPr lang="ru-RU" dirty="0" err="1"/>
              <a:t>Ишга</a:t>
            </a:r>
            <a:r>
              <a:rPr lang="ru-RU" dirty="0"/>
              <a:t> </a:t>
            </a:r>
            <a:r>
              <a:rPr lang="ru-RU" dirty="0" err="1"/>
              <a:t>дахлдор</a:t>
            </a:r>
            <a:r>
              <a:rPr lang="ru-RU" dirty="0"/>
              <a:t> </a:t>
            </a:r>
            <a:r>
              <a:rPr lang="ru-RU" dirty="0" err="1"/>
              <a:t>бўлмаган</a:t>
            </a:r>
            <a:r>
              <a:rPr lang="ru-RU" dirty="0"/>
              <a:t> </a:t>
            </a:r>
            <a:r>
              <a:rPr lang="ru-RU" dirty="0" err="1"/>
              <a:t>жавобгар</a:t>
            </a:r>
            <a:r>
              <a:rPr lang="ru-RU" dirty="0"/>
              <a:t> </a:t>
            </a:r>
            <a:r>
              <a:rPr lang="ru-RU" dirty="0" err="1"/>
              <a:t>алмаштирилганидан</a:t>
            </a:r>
            <a:r>
              <a:rPr lang="ru-RU" dirty="0"/>
              <a:t> </a:t>
            </a:r>
            <a:r>
              <a:rPr lang="ru-RU" dirty="0" err="1"/>
              <a:t>сўнг</a:t>
            </a:r>
            <a:r>
              <a:rPr lang="ru-RU" dirty="0"/>
              <a:t> </a:t>
            </a:r>
            <a:r>
              <a:rPr lang="ru-RU" dirty="0" err="1"/>
              <a:t>ишни</a:t>
            </a:r>
            <a:r>
              <a:rPr lang="ru-RU" dirty="0"/>
              <a:t> </a:t>
            </a:r>
            <a:r>
              <a:rPr lang="ru-RU" dirty="0" err="1"/>
              <a:t>кўриш</a:t>
            </a:r>
            <a:r>
              <a:rPr lang="ru-RU" dirty="0"/>
              <a:t> </a:t>
            </a:r>
            <a:r>
              <a:rPr lang="ru-RU" dirty="0" err="1"/>
              <a:t>бошидан</a:t>
            </a:r>
            <a:r>
              <a:rPr lang="ru-RU" dirty="0"/>
              <a:t> </a:t>
            </a:r>
            <a:r>
              <a:rPr lang="ru-RU" dirty="0" err="1"/>
              <a:t>бошланади</a:t>
            </a:r>
            <a:r>
              <a:rPr lang="ru-RU" dirty="0"/>
              <a:t>.</a:t>
            </a:r>
          </a:p>
          <a:p>
            <a:pPr algn="just"/>
            <a:endParaRPr lang="ru-RU" dirty="0"/>
          </a:p>
        </p:txBody>
      </p:sp>
    </p:spTree>
    <p:extLst>
      <p:ext uri="{BB962C8B-B14F-4D97-AF65-F5344CB8AC3E}">
        <p14:creationId xmlns:p14="http://schemas.microsoft.com/office/powerpoint/2010/main" val="33858962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562751"/>
          </a:xfrm>
        </p:spPr>
        <p:txBody>
          <a:bodyPr>
            <a:normAutofit fontScale="90000"/>
          </a:bodyPr>
          <a:lstStyle/>
          <a:p>
            <a:pPr algn="ctr"/>
            <a:r>
              <a:rPr lang="ru-RU" sz="2400" b="1" dirty="0"/>
              <a:t>45-модда. </a:t>
            </a:r>
            <a:r>
              <a:rPr lang="ru-RU" sz="2400" b="1" dirty="0" err="1"/>
              <a:t>Ишга</a:t>
            </a:r>
            <a:r>
              <a:rPr lang="ru-RU" sz="2400" b="1" dirty="0"/>
              <a:t> </a:t>
            </a:r>
            <a:r>
              <a:rPr lang="ru-RU" sz="2400" b="1" dirty="0" err="1"/>
              <a:t>дахлдор</a:t>
            </a:r>
            <a:r>
              <a:rPr lang="ru-RU" sz="2400" b="1" dirty="0"/>
              <a:t> </a:t>
            </a:r>
            <a:r>
              <a:rPr lang="ru-RU" sz="2400" b="1" dirty="0" err="1"/>
              <a:t>бўлмаган</a:t>
            </a:r>
            <a:r>
              <a:rPr lang="ru-RU" sz="2400" b="1" dirty="0"/>
              <a:t> </a:t>
            </a:r>
            <a:r>
              <a:rPr lang="ru-RU" sz="2400" b="1" dirty="0" err="1"/>
              <a:t>жавобгарни</a:t>
            </a:r>
            <a:r>
              <a:rPr lang="ru-RU" sz="2400" b="1" dirty="0"/>
              <a:t> </a:t>
            </a:r>
            <a:r>
              <a:rPr lang="ru-RU" sz="2400" b="1" dirty="0" err="1"/>
              <a:t>алмаштириш</a:t>
            </a:r>
            <a:r>
              <a:rPr lang="ru-RU" sz="2400" b="1" dirty="0"/>
              <a:t/>
            </a:r>
            <a:br>
              <a:rPr lang="ru-RU" sz="2400" b="1" dirty="0"/>
            </a:br>
            <a:endParaRPr lang="ru-RU" sz="2400" dirty="0"/>
          </a:p>
        </p:txBody>
      </p:sp>
      <p:sp>
        <p:nvSpPr>
          <p:cNvPr id="3" name="Объект 2"/>
          <p:cNvSpPr>
            <a:spLocks noGrp="1"/>
          </p:cNvSpPr>
          <p:nvPr>
            <p:ph idx="1"/>
          </p:nvPr>
        </p:nvSpPr>
        <p:spPr>
          <a:xfrm>
            <a:off x="921327" y="1205345"/>
            <a:ext cx="10706100" cy="5018810"/>
          </a:xfrm>
        </p:spPr>
        <p:txBody>
          <a:bodyPr>
            <a:noAutofit/>
          </a:bodyPr>
          <a:lstStyle/>
          <a:p>
            <a:pPr algn="just"/>
            <a:r>
              <a:rPr lang="uz-Cyrl-UZ" dirty="0"/>
              <a:t>Д</a:t>
            </a:r>
            <a:r>
              <a:rPr lang="uz-Cyrl-UZ" dirty="0" smtClean="0"/>
              <a:t>аъвогар </a:t>
            </a:r>
            <a:r>
              <a:rPr lang="uz-Cyrl-UZ" dirty="0"/>
              <a:t>томонидан ҳуқуқий эътироз билдириши мумкин бўлган шахсга нисбатан адашиш ҳолати кузатилади. Одатда, шартномавий мажбуриятлар бажарилмаган ёки лозим даражада бажарилмаган ҳолларда кредитор қарздорга нисбатан талабларини қўяди ҳамда бу ўринда адашиш, одатда, кўзга ташланмайди. Бошқа ҳолатларда масалан, мулк ҳуқуқини бузувчи шахсдан (ёки шахслардан) ҳимоя қилиш, зарар етказганлик учун жавобгарлик ҳолатларида жавобгарни аниқлаш бирмунча қийин кечиши мумкин. </a:t>
            </a:r>
            <a:endParaRPr lang="uz-Cyrl-UZ" dirty="0" smtClean="0"/>
          </a:p>
          <a:p>
            <a:pPr algn="just"/>
            <a:r>
              <a:rPr lang="uz-Cyrl-UZ" dirty="0" smtClean="0"/>
              <a:t>Бундан </a:t>
            </a:r>
            <a:r>
              <a:rPr lang="uz-Cyrl-UZ" dirty="0"/>
              <a:t>шундай хулосага келиш мумкинки, мутлоқ ҳуқуқий муносабатларда жавобгарни аниқлаш мушкул. Чунки, бу муносабатларда ҳуқуқ эгасига қарши турувчи субъектлар доираси номаълум ва номуайян доирада бўлади. Нисбий ҳуқуқий муносабатда эса, ҳуқуқ эгасига қарама-қарши турувчи шахс нисбатан аниқ бўлади, масалан шартномавий-ҳуқуқий муносабатларда.</a:t>
            </a:r>
            <a:endParaRPr lang="ru-RU" dirty="0"/>
          </a:p>
          <a:p>
            <a:pPr algn="just"/>
            <a:endParaRPr lang="ru-RU" dirty="0"/>
          </a:p>
        </p:txBody>
      </p:sp>
    </p:spTree>
    <p:extLst>
      <p:ext uri="{BB962C8B-B14F-4D97-AF65-F5344CB8AC3E}">
        <p14:creationId xmlns:p14="http://schemas.microsoft.com/office/powerpoint/2010/main" val="16939197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562751"/>
          </a:xfrm>
        </p:spPr>
        <p:txBody>
          <a:bodyPr>
            <a:normAutofit fontScale="90000"/>
          </a:bodyPr>
          <a:lstStyle/>
          <a:p>
            <a:pPr algn="ctr"/>
            <a:r>
              <a:rPr lang="ru-RU" sz="2400" b="1" dirty="0"/>
              <a:t>45-модда. </a:t>
            </a:r>
            <a:r>
              <a:rPr lang="ru-RU" sz="2400" b="1" dirty="0" err="1"/>
              <a:t>Ишга</a:t>
            </a:r>
            <a:r>
              <a:rPr lang="ru-RU" sz="2400" b="1" dirty="0"/>
              <a:t> </a:t>
            </a:r>
            <a:r>
              <a:rPr lang="ru-RU" sz="2400" b="1" dirty="0" err="1"/>
              <a:t>дахлдор</a:t>
            </a:r>
            <a:r>
              <a:rPr lang="ru-RU" sz="2400" b="1" dirty="0"/>
              <a:t> </a:t>
            </a:r>
            <a:r>
              <a:rPr lang="ru-RU" sz="2400" b="1" dirty="0" err="1"/>
              <a:t>бўлмаган</a:t>
            </a:r>
            <a:r>
              <a:rPr lang="ru-RU" sz="2400" b="1" dirty="0"/>
              <a:t> </a:t>
            </a:r>
            <a:r>
              <a:rPr lang="ru-RU" sz="2400" b="1" dirty="0" err="1"/>
              <a:t>жавобгарни</a:t>
            </a:r>
            <a:r>
              <a:rPr lang="ru-RU" sz="2400" b="1" dirty="0"/>
              <a:t> </a:t>
            </a:r>
            <a:r>
              <a:rPr lang="ru-RU" sz="2400" b="1" dirty="0" err="1"/>
              <a:t>алмаштириш</a:t>
            </a:r>
            <a:r>
              <a:rPr lang="ru-RU" sz="2400" b="1" dirty="0"/>
              <a:t/>
            </a:r>
            <a:br>
              <a:rPr lang="ru-RU" sz="2400" b="1" dirty="0"/>
            </a:br>
            <a:endParaRPr lang="ru-RU" sz="2400" dirty="0"/>
          </a:p>
        </p:txBody>
      </p:sp>
      <p:sp>
        <p:nvSpPr>
          <p:cNvPr id="3" name="Объект 2"/>
          <p:cNvSpPr>
            <a:spLocks noGrp="1"/>
          </p:cNvSpPr>
          <p:nvPr>
            <p:ph idx="1"/>
          </p:nvPr>
        </p:nvSpPr>
        <p:spPr>
          <a:xfrm>
            <a:off x="921327" y="1205345"/>
            <a:ext cx="10706100" cy="5018810"/>
          </a:xfrm>
        </p:spPr>
        <p:txBody>
          <a:bodyPr>
            <a:noAutofit/>
          </a:bodyPr>
          <a:lstStyle/>
          <a:p>
            <a:pPr algn="just" hangingPunct="0"/>
            <a:r>
              <a:rPr lang="uz-Cyrl-UZ" dirty="0"/>
              <a:t>А</a:t>
            </a:r>
            <a:r>
              <a:rPr lang="uz-Cyrl-UZ" dirty="0" smtClean="0"/>
              <a:t>гар </a:t>
            </a:r>
            <a:r>
              <a:rPr lang="uz-Cyrl-UZ" dirty="0"/>
              <a:t>даъвогар жавобгарни бошқа шахс билан алмаштиришга рози бўлмаса, суд даъвогарнинг розилиги билан бу шахсни иккинчи жавобгар сифатида ишга жалб қилиши мумкин. Бунга розилик олинса, иқтисодий процесс иккита жавобгар иштирокида кўриб чиқилади. </a:t>
            </a:r>
            <a:endParaRPr lang="ru-RU" dirty="0"/>
          </a:p>
          <a:p>
            <a:pPr algn="just" hangingPunct="0"/>
            <a:r>
              <a:rPr lang="uz-Cyrl-UZ" i="1" dirty="0"/>
              <a:t>Масалан, даъвогар- “Каросув пахта тозалаш заводи” АЖ иқтисодий судга даъво аризаси билан мурожаат қилиб, жавобгар “Шерзод Фазлиддин агро” фермер хўжалиги ҳисобидан 32 756 900 сўм жарима ундириб беришни сўраган.</a:t>
            </a:r>
            <a:endParaRPr lang="ru-RU" dirty="0"/>
          </a:p>
          <a:p>
            <a:pPr algn="just" hangingPunct="0"/>
            <a:r>
              <a:rPr lang="uz-Cyrl-UZ" i="1" dirty="0"/>
              <a:t>Ишдаги ҳужжатлардан кўринишича, “Шерзод Фазлиддин агро” фермер хўжалиги ер майдони У.Чирчик туман хокимининг </a:t>
            </a:r>
            <a:r>
              <a:rPr lang="uz-Cyrl-UZ" i="1" dirty="0" smtClean="0"/>
              <a:t>2019 </a:t>
            </a:r>
            <a:r>
              <a:rPr lang="uz-Cyrl-UZ" i="1" dirty="0"/>
              <a:t>йил 7 июндаги №402-сонли карори билан Давлат ер захирасига кайтган шу сабабли “Абдулла Мухтабар” фермер хўжалигига ер майдони ўтганлиги сабабли суд жавобгар “Шерзод Фазлиддин агро” фермер хўжалигини “Абдулла Мухтабар” фермер хўжаликларига алмаштиришни лозим топган.</a:t>
            </a:r>
            <a:endParaRPr lang="ru-RU" dirty="0"/>
          </a:p>
          <a:p>
            <a:pPr algn="just"/>
            <a:r>
              <a:rPr lang="uz-Cyrl-UZ" dirty="0" smtClean="0"/>
              <a:t>Бекобод туманлараро иқтисодий судининг 2020 </a:t>
            </a:r>
            <a:r>
              <a:rPr lang="uz-Cyrl-UZ" dirty="0"/>
              <a:t>йил 21 январь </a:t>
            </a:r>
            <a:r>
              <a:rPr lang="uz-Cyrl-UZ" dirty="0" smtClean="0"/>
              <a:t>11-2006/18626-сонли </a:t>
            </a:r>
            <a:r>
              <a:rPr lang="uz-Cyrl-UZ" dirty="0"/>
              <a:t>иш материаллари.</a:t>
            </a:r>
            <a:endParaRPr lang="ru-RU" dirty="0"/>
          </a:p>
          <a:p>
            <a:pPr algn="just"/>
            <a:endParaRPr lang="ru-RU" dirty="0"/>
          </a:p>
        </p:txBody>
      </p:sp>
    </p:spTree>
    <p:extLst>
      <p:ext uri="{BB962C8B-B14F-4D97-AF65-F5344CB8AC3E}">
        <p14:creationId xmlns:p14="http://schemas.microsoft.com/office/powerpoint/2010/main" val="19801372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562751"/>
          </a:xfrm>
        </p:spPr>
        <p:txBody>
          <a:bodyPr>
            <a:normAutofit/>
          </a:bodyPr>
          <a:lstStyle/>
          <a:p>
            <a:pPr algn="ctr"/>
            <a:r>
              <a:rPr lang="uz-Cyrl-UZ" sz="2400" dirty="0" smtClean="0"/>
              <a:t>САВОЛ 1-гуруҳга</a:t>
            </a:r>
            <a:endParaRPr lang="ru-RU" sz="2400" dirty="0"/>
          </a:p>
        </p:txBody>
      </p:sp>
      <p:sp>
        <p:nvSpPr>
          <p:cNvPr id="3" name="Объект 2"/>
          <p:cNvSpPr>
            <a:spLocks noGrp="1"/>
          </p:cNvSpPr>
          <p:nvPr>
            <p:ph idx="1"/>
          </p:nvPr>
        </p:nvSpPr>
        <p:spPr>
          <a:xfrm>
            <a:off x="921327" y="1205345"/>
            <a:ext cx="10706100" cy="5018810"/>
          </a:xfrm>
        </p:spPr>
        <p:txBody>
          <a:bodyPr>
            <a:noAutofit/>
          </a:bodyPr>
          <a:lstStyle/>
          <a:p>
            <a:pPr algn="just"/>
            <a:r>
              <a:rPr lang="uz-Cyrl-UZ" sz="3600" dirty="0" smtClean="0"/>
              <a:t>Даъвогар жавобгарни алмаштиришга рози бўлмаса қандай оқибат вужудга келади?</a:t>
            </a:r>
          </a:p>
          <a:p>
            <a:pPr algn="just"/>
            <a:r>
              <a:rPr lang="uz-Cyrl-UZ" sz="3600" dirty="0" smtClean="0"/>
              <a:t>Фикрингизни асосланг. </a:t>
            </a:r>
            <a:endParaRPr lang="ru-RU" sz="3600" dirty="0"/>
          </a:p>
        </p:txBody>
      </p:sp>
    </p:spTree>
    <p:extLst>
      <p:ext uri="{BB962C8B-B14F-4D97-AF65-F5344CB8AC3E}">
        <p14:creationId xmlns:p14="http://schemas.microsoft.com/office/powerpoint/2010/main" val="23684146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562751"/>
          </a:xfrm>
        </p:spPr>
        <p:txBody>
          <a:bodyPr>
            <a:normAutofit/>
          </a:bodyPr>
          <a:lstStyle/>
          <a:p>
            <a:pPr algn="ctr"/>
            <a:r>
              <a:rPr lang="uz-Cyrl-UZ" sz="2400" dirty="0" smtClean="0"/>
              <a:t>САВОЛ 2-гуруҳга</a:t>
            </a:r>
            <a:endParaRPr lang="ru-RU" sz="2400" dirty="0"/>
          </a:p>
        </p:txBody>
      </p:sp>
      <p:sp>
        <p:nvSpPr>
          <p:cNvPr id="3" name="Объект 2"/>
          <p:cNvSpPr>
            <a:spLocks noGrp="1"/>
          </p:cNvSpPr>
          <p:nvPr>
            <p:ph idx="1"/>
          </p:nvPr>
        </p:nvSpPr>
        <p:spPr>
          <a:xfrm>
            <a:off x="921327" y="1205345"/>
            <a:ext cx="10706100" cy="5018810"/>
          </a:xfrm>
        </p:spPr>
        <p:txBody>
          <a:bodyPr>
            <a:noAutofit/>
          </a:bodyPr>
          <a:lstStyle/>
          <a:p>
            <a:pPr algn="just"/>
            <a:r>
              <a:rPr lang="uz-Cyrl-UZ" sz="3600" dirty="0" smtClean="0"/>
              <a:t>Даъвогарни алмаштиришнинг асосларини айтинг.</a:t>
            </a:r>
          </a:p>
          <a:p>
            <a:pPr algn="just"/>
            <a:r>
              <a:rPr lang="uz-Cyrl-UZ" sz="3600" dirty="0" smtClean="0"/>
              <a:t>Фикрингизни асосланг. </a:t>
            </a:r>
            <a:endParaRPr lang="ru-RU" sz="3600" dirty="0"/>
          </a:p>
        </p:txBody>
      </p:sp>
    </p:spTree>
    <p:extLst>
      <p:ext uri="{BB962C8B-B14F-4D97-AF65-F5344CB8AC3E}">
        <p14:creationId xmlns:p14="http://schemas.microsoft.com/office/powerpoint/2010/main" val="13547295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5"/>
            <a:ext cx="10058400" cy="136724"/>
          </a:xfrm>
        </p:spPr>
        <p:txBody>
          <a:bodyPr>
            <a:normAutofit fontScale="90000"/>
          </a:bodyPr>
          <a:lstStyle/>
          <a:p>
            <a:pPr algn="ctr"/>
            <a:r>
              <a:rPr lang="ru-RU" sz="2400" dirty="0"/>
              <a:t>46-модда. </a:t>
            </a:r>
            <a:r>
              <a:rPr lang="ru-RU" sz="2400" dirty="0" err="1"/>
              <a:t>Процессуал</a:t>
            </a:r>
            <a:r>
              <a:rPr lang="ru-RU" sz="2400" dirty="0"/>
              <a:t> </a:t>
            </a:r>
            <a:r>
              <a:rPr lang="ru-RU" sz="2400" dirty="0" err="1"/>
              <a:t>ҳуқуқий</a:t>
            </a:r>
            <a:r>
              <a:rPr lang="ru-RU" sz="2400" dirty="0"/>
              <a:t> </a:t>
            </a:r>
            <a:r>
              <a:rPr lang="ru-RU" sz="2400" dirty="0" err="1"/>
              <a:t>ворислик</a:t>
            </a:r>
            <a:r>
              <a:rPr lang="ru-RU" sz="2400" dirty="0"/>
              <a:t/>
            </a:r>
            <a:br>
              <a:rPr lang="ru-RU" sz="2400" dirty="0"/>
            </a:br>
            <a:endParaRPr lang="ru-RU" sz="2400" dirty="0"/>
          </a:p>
        </p:txBody>
      </p:sp>
      <p:sp>
        <p:nvSpPr>
          <p:cNvPr id="3" name="Объект 2"/>
          <p:cNvSpPr>
            <a:spLocks noGrp="1"/>
          </p:cNvSpPr>
          <p:nvPr>
            <p:ph idx="1"/>
          </p:nvPr>
        </p:nvSpPr>
        <p:spPr>
          <a:xfrm>
            <a:off x="921327" y="935182"/>
            <a:ext cx="10706100" cy="5288973"/>
          </a:xfrm>
        </p:spPr>
        <p:txBody>
          <a:bodyPr>
            <a:noAutofit/>
          </a:bodyPr>
          <a:lstStyle/>
          <a:p>
            <a:pPr algn="just"/>
            <a:r>
              <a:rPr lang="ru-RU" dirty="0" err="1" smtClean="0"/>
              <a:t>Тарафлардан</a:t>
            </a:r>
            <a:r>
              <a:rPr lang="ru-RU" dirty="0" smtClean="0"/>
              <a:t> </a:t>
            </a:r>
            <a:r>
              <a:rPr lang="ru-RU" dirty="0" err="1"/>
              <a:t>бири</a:t>
            </a:r>
            <a:r>
              <a:rPr lang="ru-RU" dirty="0"/>
              <a:t> </a:t>
            </a:r>
            <a:r>
              <a:rPr lang="ru-RU" dirty="0" err="1"/>
              <a:t>низоли</a:t>
            </a:r>
            <a:r>
              <a:rPr lang="ru-RU" dirty="0"/>
              <a:t> </a:t>
            </a:r>
            <a:r>
              <a:rPr lang="ru-RU" dirty="0" err="1"/>
              <a:t>ёки</a:t>
            </a:r>
            <a:r>
              <a:rPr lang="ru-RU" dirty="0"/>
              <a:t> суд </a:t>
            </a:r>
            <a:r>
              <a:rPr lang="ru-RU" dirty="0" err="1"/>
              <a:t>ҳужжати</a:t>
            </a:r>
            <a:r>
              <a:rPr lang="ru-RU" dirty="0"/>
              <a:t> </a:t>
            </a:r>
            <a:r>
              <a:rPr lang="ru-RU" dirty="0" err="1"/>
              <a:t>билан</a:t>
            </a:r>
            <a:r>
              <a:rPr lang="ru-RU" dirty="0"/>
              <a:t> </a:t>
            </a:r>
            <a:r>
              <a:rPr lang="ru-RU" dirty="0" err="1"/>
              <a:t>аниқланган</a:t>
            </a:r>
            <a:r>
              <a:rPr lang="ru-RU" dirty="0"/>
              <a:t> </a:t>
            </a:r>
            <a:r>
              <a:rPr lang="ru-RU" dirty="0" err="1"/>
              <a:t>ҳуқуқий</a:t>
            </a:r>
            <a:r>
              <a:rPr lang="ru-RU" dirty="0"/>
              <a:t> </a:t>
            </a:r>
            <a:r>
              <a:rPr lang="ru-RU" dirty="0" err="1"/>
              <a:t>муносабатдан</a:t>
            </a:r>
            <a:r>
              <a:rPr lang="ru-RU" dirty="0"/>
              <a:t> </a:t>
            </a:r>
            <a:r>
              <a:rPr lang="ru-RU" dirty="0" err="1"/>
              <a:t>чиқиб</a:t>
            </a:r>
            <a:r>
              <a:rPr lang="ru-RU" dirty="0"/>
              <a:t> </a:t>
            </a:r>
            <a:r>
              <a:rPr lang="ru-RU" dirty="0" err="1"/>
              <a:t>кетган</a:t>
            </a:r>
            <a:r>
              <a:rPr lang="ru-RU" dirty="0"/>
              <a:t> </a:t>
            </a:r>
            <a:r>
              <a:rPr lang="ru-RU" dirty="0" err="1"/>
              <a:t>ҳолларда</a:t>
            </a:r>
            <a:r>
              <a:rPr lang="ru-RU" dirty="0"/>
              <a:t> (</a:t>
            </a:r>
            <a:r>
              <a:rPr lang="ru-RU" dirty="0" err="1"/>
              <a:t>юридик</a:t>
            </a:r>
            <a:r>
              <a:rPr lang="ru-RU" dirty="0"/>
              <a:t> </a:t>
            </a:r>
            <a:r>
              <a:rPr lang="ru-RU" dirty="0" err="1"/>
              <a:t>шахснинг</a:t>
            </a:r>
            <a:r>
              <a:rPr lang="ru-RU" dirty="0"/>
              <a:t> </a:t>
            </a:r>
            <a:r>
              <a:rPr lang="ru-RU" dirty="0" err="1"/>
              <a:t>қайта</a:t>
            </a:r>
            <a:r>
              <a:rPr lang="ru-RU" dirty="0"/>
              <a:t> </a:t>
            </a:r>
            <a:r>
              <a:rPr lang="ru-RU" dirty="0" err="1"/>
              <a:t>ташкил</a:t>
            </a:r>
            <a:r>
              <a:rPr lang="ru-RU" dirty="0"/>
              <a:t> </a:t>
            </a:r>
            <a:r>
              <a:rPr lang="ru-RU" dirty="0" err="1"/>
              <a:t>этилиши</a:t>
            </a:r>
            <a:r>
              <a:rPr lang="ru-RU" dirty="0"/>
              <a:t>, </a:t>
            </a:r>
            <a:r>
              <a:rPr lang="ru-RU" dirty="0" err="1"/>
              <a:t>талаб</a:t>
            </a:r>
            <a:r>
              <a:rPr lang="ru-RU" dirty="0"/>
              <a:t> </a:t>
            </a:r>
            <a:r>
              <a:rPr lang="ru-RU" dirty="0" err="1"/>
              <a:t>қилиш</a:t>
            </a:r>
            <a:r>
              <a:rPr lang="ru-RU" dirty="0"/>
              <a:t> </a:t>
            </a:r>
            <a:r>
              <a:rPr lang="ru-RU" dirty="0" err="1"/>
              <a:t>ҳуқуқидан</a:t>
            </a:r>
            <a:r>
              <a:rPr lang="ru-RU" dirty="0"/>
              <a:t> </a:t>
            </a:r>
            <a:r>
              <a:rPr lang="ru-RU" dirty="0" err="1"/>
              <a:t>бошқа</a:t>
            </a:r>
            <a:r>
              <a:rPr lang="ru-RU" dirty="0"/>
              <a:t> </a:t>
            </a:r>
            <a:r>
              <a:rPr lang="ru-RU" dirty="0" err="1"/>
              <a:t>шахс</a:t>
            </a:r>
            <a:r>
              <a:rPr lang="ru-RU" dirty="0"/>
              <a:t> </a:t>
            </a:r>
            <a:r>
              <a:rPr lang="ru-RU" dirty="0" err="1"/>
              <a:t>фойдасига</a:t>
            </a:r>
            <a:r>
              <a:rPr lang="ru-RU" dirty="0"/>
              <a:t> воз </a:t>
            </a:r>
            <a:r>
              <a:rPr lang="ru-RU" dirty="0" err="1"/>
              <a:t>кечиш</a:t>
            </a:r>
            <a:r>
              <a:rPr lang="ru-RU" dirty="0"/>
              <a:t>, </a:t>
            </a:r>
            <a:r>
              <a:rPr lang="ru-RU" dirty="0" err="1"/>
              <a:t>қарзнинг</a:t>
            </a:r>
            <a:r>
              <a:rPr lang="ru-RU" dirty="0"/>
              <a:t> </a:t>
            </a:r>
            <a:r>
              <a:rPr lang="ru-RU" dirty="0" err="1"/>
              <a:t>бошқа</a:t>
            </a:r>
            <a:r>
              <a:rPr lang="ru-RU" dirty="0"/>
              <a:t> </a:t>
            </a:r>
            <a:r>
              <a:rPr lang="ru-RU" dirty="0" err="1"/>
              <a:t>шахсга</a:t>
            </a:r>
            <a:r>
              <a:rPr lang="ru-RU" dirty="0"/>
              <a:t> </a:t>
            </a:r>
            <a:r>
              <a:rPr lang="ru-RU" dirty="0" err="1"/>
              <a:t>ўтказилиши</a:t>
            </a:r>
            <a:r>
              <a:rPr lang="ru-RU" dirty="0"/>
              <a:t>, </a:t>
            </a:r>
            <a:r>
              <a:rPr lang="ru-RU" dirty="0" err="1"/>
              <a:t>фуқаронинг</a:t>
            </a:r>
            <a:r>
              <a:rPr lang="ru-RU" dirty="0"/>
              <a:t> </a:t>
            </a:r>
            <a:r>
              <a:rPr lang="ru-RU" dirty="0" err="1"/>
              <a:t>ўлими</a:t>
            </a:r>
            <a:r>
              <a:rPr lang="ru-RU" dirty="0"/>
              <a:t> </a:t>
            </a:r>
            <a:r>
              <a:rPr lang="ru-RU" dirty="0" err="1"/>
              <a:t>ва</a:t>
            </a:r>
            <a:r>
              <a:rPr lang="ru-RU" dirty="0"/>
              <a:t> </a:t>
            </a:r>
            <a:r>
              <a:rPr lang="ru-RU" dirty="0" err="1"/>
              <a:t>мажбуриятлардаги</a:t>
            </a:r>
            <a:r>
              <a:rPr lang="ru-RU" dirty="0"/>
              <a:t> </a:t>
            </a:r>
            <a:r>
              <a:rPr lang="ru-RU" dirty="0" err="1"/>
              <a:t>шахслар</a:t>
            </a:r>
            <a:r>
              <a:rPr lang="ru-RU" dirty="0"/>
              <a:t> </a:t>
            </a:r>
            <a:r>
              <a:rPr lang="ru-RU" dirty="0" err="1"/>
              <a:t>ўзгаришининг</a:t>
            </a:r>
            <a:r>
              <a:rPr lang="ru-RU" dirty="0"/>
              <a:t> </a:t>
            </a:r>
            <a:r>
              <a:rPr lang="ru-RU" dirty="0" err="1"/>
              <a:t>бошқа</a:t>
            </a:r>
            <a:r>
              <a:rPr lang="ru-RU" dirty="0"/>
              <a:t> </a:t>
            </a:r>
            <a:r>
              <a:rPr lang="ru-RU" dirty="0" err="1"/>
              <a:t>ҳолларида</a:t>
            </a:r>
            <a:r>
              <a:rPr lang="ru-RU" dirty="0"/>
              <a:t>) суд </a:t>
            </a:r>
            <a:r>
              <a:rPr lang="ru-RU" dirty="0" err="1"/>
              <a:t>бу</a:t>
            </a:r>
            <a:r>
              <a:rPr lang="ru-RU" dirty="0"/>
              <a:t> </a:t>
            </a:r>
            <a:r>
              <a:rPr lang="ru-RU" dirty="0" err="1"/>
              <a:t>тарафни</a:t>
            </a:r>
            <a:r>
              <a:rPr lang="ru-RU" dirty="0"/>
              <a:t> </a:t>
            </a:r>
            <a:r>
              <a:rPr lang="ru-RU" dirty="0" err="1"/>
              <a:t>унинг</a:t>
            </a:r>
            <a:r>
              <a:rPr lang="ru-RU" dirty="0"/>
              <a:t> </a:t>
            </a:r>
            <a:r>
              <a:rPr lang="ru-RU" dirty="0" err="1"/>
              <a:t>ҳуқуқий</a:t>
            </a:r>
            <a:r>
              <a:rPr lang="ru-RU" dirty="0"/>
              <a:t> </a:t>
            </a:r>
            <a:r>
              <a:rPr lang="ru-RU" dirty="0" err="1"/>
              <a:t>вориси</a:t>
            </a:r>
            <a:r>
              <a:rPr lang="ru-RU" dirty="0"/>
              <a:t> </a:t>
            </a:r>
            <a:r>
              <a:rPr lang="ru-RU" dirty="0" err="1"/>
              <a:t>билан</a:t>
            </a:r>
            <a:r>
              <a:rPr lang="ru-RU" dirty="0"/>
              <a:t> </a:t>
            </a:r>
            <a:r>
              <a:rPr lang="ru-RU" dirty="0" err="1"/>
              <a:t>алмаштиради</a:t>
            </a:r>
            <a:r>
              <a:rPr lang="ru-RU" dirty="0"/>
              <a:t>.</a:t>
            </a:r>
          </a:p>
          <a:p>
            <a:pPr algn="just"/>
            <a:r>
              <a:rPr lang="ru-RU" dirty="0" err="1"/>
              <a:t>Ҳуқуқий</a:t>
            </a:r>
            <a:r>
              <a:rPr lang="ru-RU" dirty="0"/>
              <a:t> </a:t>
            </a:r>
            <a:r>
              <a:rPr lang="ru-RU" dirty="0" err="1"/>
              <a:t>ворислик</a:t>
            </a:r>
            <a:r>
              <a:rPr lang="ru-RU" dirty="0"/>
              <a:t> </a:t>
            </a:r>
            <a:r>
              <a:rPr lang="ru-RU" dirty="0" err="1"/>
              <a:t>иқтисодий</a:t>
            </a:r>
            <a:r>
              <a:rPr lang="ru-RU" dirty="0"/>
              <a:t> суд </a:t>
            </a:r>
            <a:r>
              <a:rPr lang="ru-RU" dirty="0" err="1"/>
              <a:t>ишларини</a:t>
            </a:r>
            <a:r>
              <a:rPr lang="ru-RU" dirty="0"/>
              <a:t> </a:t>
            </a:r>
            <a:r>
              <a:rPr lang="ru-RU" dirty="0" err="1"/>
              <a:t>юритишнинг</a:t>
            </a:r>
            <a:r>
              <a:rPr lang="ru-RU" dirty="0"/>
              <a:t> </a:t>
            </a:r>
            <a:r>
              <a:rPr lang="ru-RU" dirty="0" err="1"/>
              <a:t>ҳар</a:t>
            </a:r>
            <a:r>
              <a:rPr lang="ru-RU" dirty="0"/>
              <a:t> </a:t>
            </a:r>
            <a:r>
              <a:rPr lang="ru-RU" dirty="0" err="1"/>
              <a:t>қандай</a:t>
            </a:r>
            <a:r>
              <a:rPr lang="ru-RU" dirty="0"/>
              <a:t> </a:t>
            </a:r>
            <a:r>
              <a:rPr lang="ru-RU" dirty="0" err="1"/>
              <a:t>босқичида</a:t>
            </a:r>
            <a:r>
              <a:rPr lang="ru-RU" dirty="0"/>
              <a:t> </a:t>
            </a:r>
            <a:r>
              <a:rPr lang="ru-RU" dirty="0" err="1"/>
              <a:t>амалга</a:t>
            </a:r>
            <a:r>
              <a:rPr lang="ru-RU" dirty="0"/>
              <a:t> </a:t>
            </a:r>
            <a:r>
              <a:rPr lang="ru-RU" dirty="0" err="1"/>
              <a:t>оширилиши</a:t>
            </a:r>
            <a:r>
              <a:rPr lang="ru-RU" dirty="0"/>
              <a:t> </a:t>
            </a:r>
            <a:r>
              <a:rPr lang="ru-RU" dirty="0" err="1"/>
              <a:t>мумкин</a:t>
            </a:r>
            <a:r>
              <a:rPr lang="ru-RU" dirty="0"/>
              <a:t>.</a:t>
            </a:r>
          </a:p>
          <a:p>
            <a:pPr algn="just"/>
            <a:r>
              <a:rPr lang="ru-RU" dirty="0" err="1"/>
              <a:t>Тарафни</a:t>
            </a:r>
            <a:r>
              <a:rPr lang="ru-RU" dirty="0"/>
              <a:t> </a:t>
            </a:r>
            <a:r>
              <a:rPr lang="ru-RU" dirty="0" err="1"/>
              <a:t>ҳуқуқий</a:t>
            </a:r>
            <a:r>
              <a:rPr lang="ru-RU" dirty="0"/>
              <a:t> </a:t>
            </a:r>
            <a:r>
              <a:rPr lang="ru-RU" dirty="0" err="1"/>
              <a:t>ворис</a:t>
            </a:r>
            <a:r>
              <a:rPr lang="ru-RU" dirty="0"/>
              <a:t> </a:t>
            </a:r>
            <a:r>
              <a:rPr lang="ru-RU" dirty="0" err="1"/>
              <a:t>билан</a:t>
            </a:r>
            <a:r>
              <a:rPr lang="ru-RU" dirty="0"/>
              <a:t> </a:t>
            </a:r>
            <a:r>
              <a:rPr lang="ru-RU" dirty="0" err="1"/>
              <a:t>алмаштириш</a:t>
            </a:r>
            <a:r>
              <a:rPr lang="ru-RU" dirty="0"/>
              <a:t> </a:t>
            </a:r>
            <a:r>
              <a:rPr lang="ru-RU" dirty="0" err="1"/>
              <a:t>тўғрисида</a:t>
            </a:r>
            <a:r>
              <a:rPr lang="ru-RU" dirty="0"/>
              <a:t> суд </a:t>
            </a:r>
            <a:r>
              <a:rPr lang="ru-RU" dirty="0" err="1"/>
              <a:t>ажрим</a:t>
            </a:r>
            <a:r>
              <a:rPr lang="ru-RU" dirty="0"/>
              <a:t> </a:t>
            </a:r>
            <a:r>
              <a:rPr lang="ru-RU" dirty="0" err="1"/>
              <a:t>чиқаради</a:t>
            </a:r>
            <a:r>
              <a:rPr lang="ru-RU" dirty="0"/>
              <a:t>.</a:t>
            </a:r>
          </a:p>
          <a:p>
            <a:pPr algn="just"/>
            <a:r>
              <a:rPr lang="ru-RU" dirty="0" err="1"/>
              <a:t>Тарафни</a:t>
            </a:r>
            <a:r>
              <a:rPr lang="ru-RU" dirty="0"/>
              <a:t> </a:t>
            </a:r>
            <a:r>
              <a:rPr lang="ru-RU" dirty="0" err="1"/>
              <a:t>ҳуқуқий</a:t>
            </a:r>
            <a:r>
              <a:rPr lang="ru-RU" dirty="0"/>
              <a:t> </a:t>
            </a:r>
            <a:r>
              <a:rPr lang="ru-RU" dirty="0" err="1"/>
              <a:t>ворис</a:t>
            </a:r>
            <a:r>
              <a:rPr lang="ru-RU" dirty="0"/>
              <a:t> </a:t>
            </a:r>
            <a:r>
              <a:rPr lang="ru-RU" dirty="0" err="1"/>
              <a:t>билан</a:t>
            </a:r>
            <a:r>
              <a:rPr lang="ru-RU" dirty="0"/>
              <a:t> </a:t>
            </a:r>
            <a:r>
              <a:rPr lang="ru-RU" dirty="0" err="1"/>
              <a:t>алмаштириш</a:t>
            </a:r>
            <a:r>
              <a:rPr lang="ru-RU" dirty="0"/>
              <a:t> </a:t>
            </a:r>
            <a:r>
              <a:rPr lang="ru-RU" dirty="0" err="1"/>
              <a:t>тўғрисидаги</a:t>
            </a:r>
            <a:r>
              <a:rPr lang="ru-RU" dirty="0"/>
              <a:t> </a:t>
            </a:r>
            <a:r>
              <a:rPr lang="ru-RU" dirty="0" err="1"/>
              <a:t>ажрим</a:t>
            </a:r>
            <a:r>
              <a:rPr lang="ru-RU" dirty="0"/>
              <a:t> </a:t>
            </a:r>
            <a:r>
              <a:rPr lang="ru-RU" dirty="0" err="1"/>
              <a:t>устидан</a:t>
            </a:r>
            <a:r>
              <a:rPr lang="ru-RU" dirty="0"/>
              <a:t> </a:t>
            </a:r>
            <a:r>
              <a:rPr lang="ru-RU" dirty="0" err="1"/>
              <a:t>шикоят</a:t>
            </a:r>
            <a:r>
              <a:rPr lang="ru-RU" dirty="0"/>
              <a:t> </a:t>
            </a:r>
            <a:r>
              <a:rPr lang="ru-RU" dirty="0" err="1"/>
              <a:t>қилиниши</a:t>
            </a:r>
            <a:r>
              <a:rPr lang="ru-RU" dirty="0"/>
              <a:t> (протест </a:t>
            </a:r>
            <a:r>
              <a:rPr lang="ru-RU" dirty="0" err="1"/>
              <a:t>келтирилиши</a:t>
            </a:r>
            <a:r>
              <a:rPr lang="ru-RU" dirty="0"/>
              <a:t>) </a:t>
            </a:r>
            <a:r>
              <a:rPr lang="ru-RU" dirty="0" err="1"/>
              <a:t>мумкин</a:t>
            </a:r>
            <a:r>
              <a:rPr lang="ru-RU" dirty="0"/>
              <a:t>.</a:t>
            </a:r>
          </a:p>
          <a:p>
            <a:pPr algn="just"/>
            <a:r>
              <a:rPr lang="ru-RU" dirty="0"/>
              <a:t>Тараф </a:t>
            </a:r>
            <a:r>
              <a:rPr lang="ru-RU" dirty="0" err="1"/>
              <a:t>ҳуқуқий</a:t>
            </a:r>
            <a:r>
              <a:rPr lang="ru-RU" dirty="0"/>
              <a:t> </a:t>
            </a:r>
            <a:r>
              <a:rPr lang="ru-RU" dirty="0" err="1"/>
              <a:t>ворис</a:t>
            </a:r>
            <a:r>
              <a:rPr lang="ru-RU" dirty="0"/>
              <a:t> </a:t>
            </a:r>
            <a:r>
              <a:rPr lang="ru-RU" dirty="0" err="1"/>
              <a:t>билан</a:t>
            </a:r>
            <a:r>
              <a:rPr lang="ru-RU" dirty="0"/>
              <a:t> </a:t>
            </a:r>
            <a:r>
              <a:rPr lang="ru-RU" dirty="0" err="1"/>
              <a:t>алмаштирилганидан</a:t>
            </a:r>
            <a:r>
              <a:rPr lang="ru-RU" dirty="0"/>
              <a:t> </a:t>
            </a:r>
            <a:r>
              <a:rPr lang="ru-RU" dirty="0" err="1"/>
              <a:t>кейин</a:t>
            </a:r>
            <a:r>
              <a:rPr lang="ru-RU" dirty="0"/>
              <a:t> </a:t>
            </a:r>
            <a:r>
              <a:rPr lang="ru-RU" dirty="0" err="1"/>
              <a:t>иқтисодий</a:t>
            </a:r>
            <a:r>
              <a:rPr lang="ru-RU" dirty="0"/>
              <a:t> суд </a:t>
            </a:r>
            <a:r>
              <a:rPr lang="ru-RU" dirty="0" err="1"/>
              <a:t>ишларини</a:t>
            </a:r>
            <a:r>
              <a:rPr lang="ru-RU" dirty="0"/>
              <a:t> </a:t>
            </a:r>
            <a:r>
              <a:rPr lang="ru-RU" dirty="0" err="1"/>
              <a:t>юритиш</a:t>
            </a:r>
            <a:r>
              <a:rPr lang="ru-RU" dirty="0"/>
              <a:t> </a:t>
            </a:r>
            <a:r>
              <a:rPr lang="ru-RU" dirty="0" err="1"/>
              <a:t>алмаштириш</a:t>
            </a:r>
            <a:r>
              <a:rPr lang="ru-RU" dirty="0"/>
              <a:t> </a:t>
            </a:r>
            <a:r>
              <a:rPr lang="ru-RU" dirty="0" err="1"/>
              <a:t>амалга</a:t>
            </a:r>
            <a:r>
              <a:rPr lang="ru-RU" dirty="0"/>
              <a:t> </a:t>
            </a:r>
            <a:r>
              <a:rPr lang="ru-RU" dirty="0" err="1"/>
              <a:t>оширилган</a:t>
            </a:r>
            <a:r>
              <a:rPr lang="ru-RU" dirty="0"/>
              <a:t> </a:t>
            </a:r>
            <a:r>
              <a:rPr lang="ru-RU" dirty="0" err="1"/>
              <a:t>босқичнинг</a:t>
            </a:r>
            <a:r>
              <a:rPr lang="ru-RU" dirty="0"/>
              <a:t> </a:t>
            </a:r>
            <a:r>
              <a:rPr lang="ru-RU" dirty="0" err="1"/>
              <a:t>ўзидан</a:t>
            </a:r>
            <a:r>
              <a:rPr lang="ru-RU" dirty="0"/>
              <a:t> </a:t>
            </a:r>
            <a:r>
              <a:rPr lang="ru-RU" dirty="0" err="1"/>
              <a:t>давом</a:t>
            </a:r>
            <a:r>
              <a:rPr lang="ru-RU" dirty="0"/>
              <a:t> </a:t>
            </a:r>
            <a:r>
              <a:rPr lang="ru-RU" dirty="0" err="1"/>
              <a:t>эттирилади</a:t>
            </a:r>
            <a:r>
              <a:rPr lang="ru-RU" dirty="0"/>
              <a:t>.</a:t>
            </a:r>
          </a:p>
          <a:p>
            <a:pPr algn="just"/>
            <a:r>
              <a:rPr lang="ru-RU" dirty="0" err="1"/>
              <a:t>Ҳуқуқий</a:t>
            </a:r>
            <a:r>
              <a:rPr lang="ru-RU" dirty="0"/>
              <a:t> </a:t>
            </a:r>
            <a:r>
              <a:rPr lang="ru-RU" dirty="0" err="1"/>
              <a:t>ворис</a:t>
            </a:r>
            <a:r>
              <a:rPr lang="ru-RU" dirty="0"/>
              <a:t> </a:t>
            </a:r>
            <a:r>
              <a:rPr lang="ru-RU" dirty="0" err="1"/>
              <a:t>ишга</a:t>
            </a:r>
            <a:r>
              <a:rPr lang="ru-RU" dirty="0"/>
              <a:t> </a:t>
            </a:r>
            <a:r>
              <a:rPr lang="ru-RU" dirty="0" err="1"/>
              <a:t>киришгунига</a:t>
            </a:r>
            <a:r>
              <a:rPr lang="ru-RU" dirty="0"/>
              <a:t> </a:t>
            </a:r>
            <a:r>
              <a:rPr lang="ru-RU" dirty="0" err="1"/>
              <a:t>қадар</a:t>
            </a:r>
            <a:r>
              <a:rPr lang="ru-RU" dirty="0"/>
              <a:t> суд </a:t>
            </a:r>
            <a:r>
              <a:rPr lang="ru-RU" dirty="0" err="1"/>
              <a:t>процессида</a:t>
            </a:r>
            <a:r>
              <a:rPr lang="ru-RU" dirty="0"/>
              <a:t> </a:t>
            </a:r>
            <a:r>
              <a:rPr lang="ru-RU" dirty="0" err="1"/>
              <a:t>амалга</a:t>
            </a:r>
            <a:r>
              <a:rPr lang="ru-RU" dirty="0"/>
              <a:t> </a:t>
            </a:r>
            <a:r>
              <a:rPr lang="ru-RU" dirty="0" err="1"/>
              <a:t>оширилган</a:t>
            </a:r>
            <a:r>
              <a:rPr lang="ru-RU" dirty="0"/>
              <a:t> </a:t>
            </a:r>
            <a:r>
              <a:rPr lang="ru-RU" dirty="0" err="1"/>
              <a:t>барча</a:t>
            </a:r>
            <a:r>
              <a:rPr lang="ru-RU" dirty="0"/>
              <a:t> </a:t>
            </a:r>
            <a:r>
              <a:rPr lang="ru-RU" dirty="0" err="1"/>
              <a:t>ҳаракатлар</a:t>
            </a:r>
            <a:r>
              <a:rPr lang="ru-RU" dirty="0"/>
              <a:t> </a:t>
            </a:r>
            <a:r>
              <a:rPr lang="ru-RU" dirty="0" err="1"/>
              <a:t>ҳуқуқий</a:t>
            </a:r>
            <a:r>
              <a:rPr lang="ru-RU" dirty="0"/>
              <a:t> </a:t>
            </a:r>
            <a:r>
              <a:rPr lang="ru-RU" dirty="0" err="1"/>
              <a:t>ворисга</a:t>
            </a:r>
            <a:r>
              <a:rPr lang="ru-RU" dirty="0"/>
              <a:t> </a:t>
            </a:r>
            <a:r>
              <a:rPr lang="ru-RU" dirty="0" err="1"/>
              <a:t>ўрнини</a:t>
            </a:r>
            <a:r>
              <a:rPr lang="ru-RU" dirty="0"/>
              <a:t> </a:t>
            </a:r>
            <a:r>
              <a:rPr lang="ru-RU" dirty="0" err="1"/>
              <a:t>бўшатиб</a:t>
            </a:r>
            <a:r>
              <a:rPr lang="ru-RU" dirty="0"/>
              <a:t> </a:t>
            </a:r>
            <a:r>
              <a:rPr lang="ru-RU" dirty="0" err="1"/>
              <a:t>берган</a:t>
            </a:r>
            <a:r>
              <a:rPr lang="ru-RU" dirty="0"/>
              <a:t> </a:t>
            </a:r>
            <a:r>
              <a:rPr lang="ru-RU" dirty="0" err="1"/>
              <a:t>шахсга</a:t>
            </a:r>
            <a:r>
              <a:rPr lang="ru-RU" dirty="0"/>
              <a:t> </a:t>
            </a:r>
            <a:r>
              <a:rPr lang="ru-RU" dirty="0" err="1"/>
              <a:t>қай</a:t>
            </a:r>
            <a:r>
              <a:rPr lang="ru-RU" dirty="0"/>
              <a:t> </a:t>
            </a:r>
            <a:r>
              <a:rPr lang="ru-RU" dirty="0" err="1"/>
              <a:t>даражада</a:t>
            </a:r>
            <a:r>
              <a:rPr lang="ru-RU" dirty="0"/>
              <a:t> </a:t>
            </a:r>
            <a:r>
              <a:rPr lang="ru-RU" dirty="0" err="1"/>
              <a:t>мажбурий</a:t>
            </a:r>
            <a:r>
              <a:rPr lang="ru-RU" dirty="0"/>
              <a:t> </a:t>
            </a:r>
            <a:r>
              <a:rPr lang="ru-RU" dirty="0" err="1"/>
              <a:t>бўлган</a:t>
            </a:r>
            <a:r>
              <a:rPr lang="ru-RU" dirty="0"/>
              <a:t> </a:t>
            </a:r>
            <a:r>
              <a:rPr lang="ru-RU" dirty="0" err="1"/>
              <a:t>бўлса</a:t>
            </a:r>
            <a:r>
              <a:rPr lang="ru-RU" dirty="0"/>
              <a:t>, </a:t>
            </a:r>
            <a:r>
              <a:rPr lang="ru-RU" dirty="0" err="1"/>
              <a:t>ҳуқуқий</a:t>
            </a:r>
            <a:r>
              <a:rPr lang="ru-RU" dirty="0"/>
              <a:t> </a:t>
            </a:r>
            <a:r>
              <a:rPr lang="ru-RU" dirty="0" err="1"/>
              <a:t>ворис</a:t>
            </a:r>
            <a:r>
              <a:rPr lang="ru-RU" dirty="0"/>
              <a:t> </a:t>
            </a:r>
            <a:r>
              <a:rPr lang="ru-RU" dirty="0" err="1"/>
              <a:t>учун</a:t>
            </a:r>
            <a:r>
              <a:rPr lang="ru-RU" dirty="0"/>
              <a:t> </a:t>
            </a:r>
            <a:r>
              <a:rPr lang="ru-RU" dirty="0" err="1"/>
              <a:t>ҳам</a:t>
            </a:r>
            <a:r>
              <a:rPr lang="ru-RU" dirty="0"/>
              <a:t> шу </a:t>
            </a:r>
            <a:r>
              <a:rPr lang="ru-RU" dirty="0" err="1"/>
              <a:t>даражада</a:t>
            </a:r>
            <a:r>
              <a:rPr lang="ru-RU" dirty="0"/>
              <a:t> </a:t>
            </a:r>
            <a:r>
              <a:rPr lang="ru-RU" dirty="0" err="1"/>
              <a:t>мажбурий</a:t>
            </a:r>
            <a:r>
              <a:rPr lang="ru-RU" dirty="0"/>
              <a:t> </a:t>
            </a:r>
            <a:r>
              <a:rPr lang="ru-RU" dirty="0" err="1"/>
              <a:t>бўлади</a:t>
            </a:r>
            <a:r>
              <a:rPr lang="ru-RU" dirty="0"/>
              <a:t>.</a:t>
            </a:r>
          </a:p>
        </p:txBody>
      </p:sp>
    </p:spTree>
    <p:extLst>
      <p:ext uri="{BB962C8B-B14F-4D97-AF65-F5344CB8AC3E}">
        <p14:creationId xmlns:p14="http://schemas.microsoft.com/office/powerpoint/2010/main" val="692889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5"/>
            <a:ext cx="10058400" cy="136724"/>
          </a:xfrm>
        </p:spPr>
        <p:txBody>
          <a:bodyPr>
            <a:normAutofit fontScale="90000"/>
          </a:bodyPr>
          <a:lstStyle/>
          <a:p>
            <a:pPr algn="ctr"/>
            <a:r>
              <a:rPr lang="uz-Cyrl-UZ" sz="2400" dirty="0" smtClean="0"/>
              <a:t>УЧИНЧИ ШАХСЛАР</a:t>
            </a:r>
            <a:endParaRPr lang="ru-RU" sz="2400" dirty="0"/>
          </a:p>
        </p:txBody>
      </p:sp>
      <p:sp>
        <p:nvSpPr>
          <p:cNvPr id="3" name="Объект 2"/>
          <p:cNvSpPr>
            <a:spLocks noGrp="1"/>
          </p:cNvSpPr>
          <p:nvPr>
            <p:ph idx="1"/>
          </p:nvPr>
        </p:nvSpPr>
        <p:spPr>
          <a:xfrm>
            <a:off x="921327" y="935182"/>
            <a:ext cx="10706100" cy="5288973"/>
          </a:xfrm>
        </p:spPr>
        <p:txBody>
          <a:bodyPr>
            <a:noAutofit/>
          </a:bodyPr>
          <a:lstStyle/>
          <a:p>
            <a:pPr algn="just"/>
            <a:r>
              <a:rPr lang="ru-RU" sz="2000" dirty="0" err="1"/>
              <a:t>Одатда</a:t>
            </a:r>
            <a:r>
              <a:rPr lang="ru-RU" sz="2000" dirty="0"/>
              <a:t>, </a:t>
            </a:r>
            <a:r>
              <a:rPr lang="ru-RU" sz="2000" dirty="0" err="1"/>
              <a:t>иқтисодий</a:t>
            </a:r>
            <a:r>
              <a:rPr lang="ru-RU" sz="2000" dirty="0"/>
              <a:t> </a:t>
            </a:r>
            <a:r>
              <a:rPr lang="ru-RU" sz="2000" dirty="0" err="1"/>
              <a:t>процессда</a:t>
            </a:r>
            <a:r>
              <a:rPr lang="ru-RU" sz="2000" dirty="0"/>
              <a:t> </a:t>
            </a:r>
            <a:r>
              <a:rPr lang="ru-RU" sz="2000" dirty="0" err="1"/>
              <a:t>тарафлар</a:t>
            </a:r>
            <a:r>
              <a:rPr lang="ru-RU" sz="2000" dirty="0"/>
              <a:t>, </a:t>
            </a:r>
            <a:r>
              <a:rPr lang="ru-RU" sz="2000" dirty="0" err="1"/>
              <a:t>яъни</a:t>
            </a:r>
            <a:r>
              <a:rPr lang="ru-RU" sz="2000" dirty="0"/>
              <a:t> </a:t>
            </a:r>
            <a:r>
              <a:rPr lang="ru-RU" sz="2000" dirty="0" err="1"/>
              <a:t>даъвогар</a:t>
            </a:r>
            <a:r>
              <a:rPr lang="ru-RU" sz="2000" dirty="0"/>
              <a:t> </a:t>
            </a:r>
            <a:r>
              <a:rPr lang="ru-RU" sz="2000" dirty="0" err="1"/>
              <a:t>ва</a:t>
            </a:r>
            <a:r>
              <a:rPr lang="ru-RU" sz="2000" dirty="0"/>
              <a:t> </a:t>
            </a:r>
            <a:r>
              <a:rPr lang="ru-RU" sz="2000" dirty="0" err="1"/>
              <a:t>жавобгар</a:t>
            </a:r>
            <a:r>
              <a:rPr lang="ru-RU" sz="2000" dirty="0"/>
              <a:t> </a:t>
            </a:r>
            <a:r>
              <a:rPr lang="ru-RU" sz="2000" dirty="0" err="1"/>
              <a:t>сифатида</a:t>
            </a:r>
            <a:r>
              <a:rPr lang="ru-RU" sz="2000" dirty="0"/>
              <a:t> </a:t>
            </a:r>
            <a:r>
              <a:rPr lang="ru-RU" sz="2000" dirty="0" err="1"/>
              <a:t>фуқаролар</a:t>
            </a:r>
            <a:r>
              <a:rPr lang="ru-RU" sz="2000" dirty="0"/>
              <a:t> (</a:t>
            </a:r>
            <a:r>
              <a:rPr lang="ru-RU" sz="2000" dirty="0" err="1"/>
              <a:t>тадбиркорлар</a:t>
            </a:r>
            <a:r>
              <a:rPr lang="ru-RU" sz="2000" dirty="0"/>
              <a:t>), </a:t>
            </a:r>
            <a:r>
              <a:rPr lang="ru-RU" sz="2000" dirty="0" err="1"/>
              <a:t>шунингдек</a:t>
            </a:r>
            <a:r>
              <a:rPr lang="ru-RU" sz="2000" dirty="0"/>
              <a:t> </a:t>
            </a:r>
            <a:r>
              <a:rPr lang="ru-RU" sz="2000" dirty="0" err="1"/>
              <a:t>корхоналар</a:t>
            </a:r>
            <a:r>
              <a:rPr lang="ru-RU" sz="2000" dirty="0"/>
              <a:t>, </a:t>
            </a:r>
            <a:r>
              <a:rPr lang="ru-RU" sz="2000" dirty="0" err="1"/>
              <a:t>муассасалар</a:t>
            </a:r>
            <a:r>
              <a:rPr lang="ru-RU" sz="2000" dirty="0"/>
              <a:t>, </a:t>
            </a:r>
            <a:r>
              <a:rPr lang="ru-RU" sz="2000" dirty="0" err="1"/>
              <a:t>ташкилотлар</a:t>
            </a:r>
            <a:r>
              <a:rPr lang="ru-RU" sz="2000" dirty="0"/>
              <a:t> </a:t>
            </a:r>
            <a:r>
              <a:rPr lang="ru-RU" sz="2000" dirty="0" err="1"/>
              <a:t>ва</a:t>
            </a:r>
            <a:r>
              <a:rPr lang="ru-RU" sz="2000" dirty="0"/>
              <a:t> </a:t>
            </a:r>
            <a:r>
              <a:rPr lang="ru-RU" sz="2000" dirty="0" err="1"/>
              <a:t>жамоат</a:t>
            </a:r>
            <a:r>
              <a:rPr lang="ru-RU" sz="2000" dirty="0"/>
              <a:t> </a:t>
            </a:r>
            <a:r>
              <a:rPr lang="ru-RU" sz="2000" dirty="0" err="1"/>
              <a:t>бирлашмалари</a:t>
            </a:r>
            <a:r>
              <a:rPr lang="ru-RU" sz="2000" dirty="0"/>
              <a:t> </a:t>
            </a:r>
            <a:r>
              <a:rPr lang="ru-RU" sz="2000" dirty="0" err="1"/>
              <a:t>бўлиши</a:t>
            </a:r>
            <a:r>
              <a:rPr lang="ru-RU" sz="2000" dirty="0"/>
              <a:t> </a:t>
            </a:r>
            <a:r>
              <a:rPr lang="ru-RU" sz="2000" dirty="0" err="1"/>
              <a:t>мумкин</a:t>
            </a:r>
            <a:r>
              <a:rPr lang="ru-RU" sz="2000" dirty="0"/>
              <a:t>. </a:t>
            </a:r>
            <a:r>
              <a:rPr lang="ru-RU" sz="2000" dirty="0" err="1"/>
              <a:t>Баъзан</a:t>
            </a:r>
            <a:r>
              <a:rPr lang="ru-RU" sz="2000" dirty="0"/>
              <a:t> </a:t>
            </a:r>
            <a:r>
              <a:rPr lang="ru-RU" sz="2000" dirty="0" err="1"/>
              <a:t>шундай</a:t>
            </a:r>
            <a:r>
              <a:rPr lang="ru-RU" sz="2000" dirty="0"/>
              <a:t> </a:t>
            </a:r>
            <a:r>
              <a:rPr lang="ru-RU" sz="2000" dirty="0" err="1"/>
              <a:t>ҳоллар</a:t>
            </a:r>
            <a:r>
              <a:rPr lang="ru-RU" sz="2000" dirty="0"/>
              <a:t> </a:t>
            </a:r>
            <a:r>
              <a:rPr lang="ru-RU" sz="2000" dirty="0" err="1"/>
              <a:t>ҳам</a:t>
            </a:r>
            <a:r>
              <a:rPr lang="ru-RU" sz="2000" dirty="0"/>
              <a:t> </a:t>
            </a:r>
            <a:r>
              <a:rPr lang="ru-RU" sz="2000" dirty="0" err="1"/>
              <a:t>бўладики</a:t>
            </a:r>
            <a:r>
              <a:rPr lang="ru-RU" sz="2000" dirty="0"/>
              <a:t>, </a:t>
            </a:r>
            <a:r>
              <a:rPr lang="ru-RU" sz="2000" dirty="0" err="1"/>
              <a:t>низонинг</a:t>
            </a:r>
            <a:r>
              <a:rPr lang="ru-RU" sz="2000" dirty="0"/>
              <a:t> </a:t>
            </a:r>
            <a:r>
              <a:rPr lang="ru-RU" sz="2000" dirty="0" err="1"/>
              <a:t>ҳал</a:t>
            </a:r>
            <a:r>
              <a:rPr lang="ru-RU" sz="2000" dirty="0"/>
              <a:t> </a:t>
            </a:r>
            <a:r>
              <a:rPr lang="ru-RU" sz="2000" dirty="0" err="1"/>
              <a:t>этилишида</a:t>
            </a:r>
            <a:r>
              <a:rPr lang="ru-RU" sz="2000" dirty="0"/>
              <a:t> </a:t>
            </a:r>
            <a:r>
              <a:rPr lang="ru-RU" sz="2000" dirty="0" err="1"/>
              <a:t>тарафлардан</a:t>
            </a:r>
            <a:r>
              <a:rPr lang="ru-RU" sz="2000" dirty="0"/>
              <a:t> </a:t>
            </a:r>
            <a:r>
              <a:rPr lang="ru-RU" sz="2000" dirty="0" err="1"/>
              <a:t>ташқари</a:t>
            </a:r>
            <a:r>
              <a:rPr lang="ru-RU" sz="2000" dirty="0"/>
              <a:t>, </a:t>
            </a:r>
            <a:r>
              <a:rPr lang="ru-RU" sz="2000" dirty="0" err="1"/>
              <a:t>бошқа</a:t>
            </a:r>
            <a:r>
              <a:rPr lang="ru-RU" sz="2000" dirty="0"/>
              <a:t> </a:t>
            </a:r>
            <a:r>
              <a:rPr lang="ru-RU" sz="2000" dirty="0" err="1"/>
              <a:t>шахслар</a:t>
            </a:r>
            <a:r>
              <a:rPr lang="ru-RU" sz="2000" dirty="0"/>
              <a:t> </a:t>
            </a:r>
            <a:r>
              <a:rPr lang="ru-RU" sz="2000" dirty="0" err="1"/>
              <a:t>ҳам</a:t>
            </a:r>
            <a:r>
              <a:rPr lang="ru-RU" sz="2000" dirty="0"/>
              <a:t> </a:t>
            </a:r>
            <a:r>
              <a:rPr lang="ru-RU" sz="2000" dirty="0" err="1"/>
              <a:t>манфаатдор</a:t>
            </a:r>
            <a:r>
              <a:rPr lang="ru-RU" sz="2000" dirty="0"/>
              <a:t> </a:t>
            </a:r>
            <a:r>
              <a:rPr lang="ru-RU" sz="2000" dirty="0" err="1"/>
              <a:t>бўладилар</a:t>
            </a:r>
            <a:r>
              <a:rPr lang="ru-RU" sz="2000" dirty="0"/>
              <a:t>. </a:t>
            </a:r>
            <a:r>
              <a:rPr lang="ru-RU" sz="2000" dirty="0" err="1"/>
              <a:t>Бундай</a:t>
            </a:r>
            <a:r>
              <a:rPr lang="ru-RU" sz="2000" dirty="0"/>
              <a:t> </a:t>
            </a:r>
            <a:r>
              <a:rPr lang="ru-RU" sz="2000" dirty="0" err="1"/>
              <a:t>шахсларнинг</a:t>
            </a:r>
            <a:r>
              <a:rPr lang="ru-RU" sz="2000" dirty="0"/>
              <a:t> </a:t>
            </a:r>
            <a:r>
              <a:rPr lang="ru-RU" sz="2000" dirty="0" err="1"/>
              <a:t>манфаати</a:t>
            </a:r>
            <a:r>
              <a:rPr lang="ru-RU" sz="2000" dirty="0"/>
              <a:t> </a:t>
            </a:r>
            <a:r>
              <a:rPr lang="ru-RU" sz="2000" dirty="0" err="1"/>
              <a:t>ҳуқуқий</a:t>
            </a:r>
            <a:r>
              <a:rPr lang="ru-RU" sz="2000" dirty="0"/>
              <a:t> </a:t>
            </a:r>
            <a:r>
              <a:rPr lang="ru-RU" sz="2000" dirty="0" err="1"/>
              <a:t>манфаат</a:t>
            </a:r>
            <a:r>
              <a:rPr lang="ru-RU" sz="2000" dirty="0"/>
              <a:t> </a:t>
            </a:r>
            <a:r>
              <a:rPr lang="ru-RU" sz="2000" dirty="0" err="1"/>
              <a:t>бўлиб</a:t>
            </a:r>
            <a:r>
              <a:rPr lang="ru-RU" sz="2000" dirty="0"/>
              <a:t> </a:t>
            </a:r>
            <a:r>
              <a:rPr lang="ru-RU" sz="2000" dirty="0" err="1"/>
              <a:t>кўрилади</a:t>
            </a:r>
            <a:r>
              <a:rPr lang="ru-RU" sz="2000" dirty="0"/>
              <a:t>, </a:t>
            </a:r>
            <a:r>
              <a:rPr lang="ru-RU" sz="2000" dirty="0" err="1"/>
              <a:t>чунки</a:t>
            </a:r>
            <a:r>
              <a:rPr lang="ru-RU" sz="2000" dirty="0"/>
              <a:t> </a:t>
            </a:r>
            <a:r>
              <a:rPr lang="ru-RU" sz="2000" dirty="0" err="1"/>
              <a:t>иш</a:t>
            </a:r>
            <a:r>
              <a:rPr lang="ru-RU" sz="2000" dirty="0"/>
              <a:t> </a:t>
            </a:r>
            <a:r>
              <a:rPr lang="ru-RU" sz="2000" dirty="0" err="1"/>
              <a:t>юзасидан</a:t>
            </a:r>
            <a:r>
              <a:rPr lang="ru-RU" sz="2000" dirty="0"/>
              <a:t> </a:t>
            </a:r>
            <a:r>
              <a:rPr lang="ru-RU" sz="2000" dirty="0" err="1"/>
              <a:t>чиқарилган</a:t>
            </a:r>
            <a:r>
              <a:rPr lang="ru-RU" sz="2000" dirty="0"/>
              <a:t> суд </a:t>
            </a:r>
            <a:r>
              <a:rPr lang="ru-RU" sz="2000" dirty="0" err="1"/>
              <a:t>қарори</a:t>
            </a:r>
            <a:r>
              <a:rPr lang="ru-RU" sz="2000" dirty="0"/>
              <a:t> </a:t>
            </a:r>
            <a:r>
              <a:rPr lang="ru-RU" sz="2000" dirty="0" err="1"/>
              <a:t>маълум</a:t>
            </a:r>
            <a:r>
              <a:rPr lang="ru-RU" sz="2000" dirty="0"/>
              <a:t> </a:t>
            </a:r>
            <a:r>
              <a:rPr lang="ru-RU" sz="2000" dirty="0" err="1"/>
              <a:t>даражада</a:t>
            </a:r>
            <a:r>
              <a:rPr lang="ru-RU" sz="2000" dirty="0"/>
              <a:t> </a:t>
            </a:r>
            <a:r>
              <a:rPr lang="ru-RU" sz="2000" dirty="0" err="1"/>
              <a:t>уларнинг</a:t>
            </a:r>
            <a:r>
              <a:rPr lang="ru-RU" sz="2000" dirty="0"/>
              <a:t> </a:t>
            </a:r>
            <a:r>
              <a:rPr lang="ru-RU" sz="2000" dirty="0" err="1"/>
              <a:t>моддий</a:t>
            </a:r>
            <a:r>
              <a:rPr lang="ru-RU" sz="2000" dirty="0"/>
              <a:t> </a:t>
            </a:r>
            <a:r>
              <a:rPr lang="ru-RU" sz="2000" dirty="0" err="1"/>
              <a:t>ҳуқуқига</a:t>
            </a:r>
            <a:r>
              <a:rPr lang="ru-RU" sz="2000" dirty="0"/>
              <a:t> </a:t>
            </a:r>
            <a:r>
              <a:rPr lang="ru-RU" sz="2000" dirty="0" err="1"/>
              <a:t>таъсир</a:t>
            </a:r>
            <a:r>
              <a:rPr lang="ru-RU" sz="2000" dirty="0"/>
              <a:t> </a:t>
            </a:r>
            <a:r>
              <a:rPr lang="ru-RU" sz="2000" dirty="0" err="1"/>
              <a:t>этиши</a:t>
            </a:r>
            <a:r>
              <a:rPr lang="ru-RU" sz="2000" dirty="0"/>
              <a:t>, </a:t>
            </a:r>
            <a:r>
              <a:rPr lang="ru-RU" sz="2000" dirty="0" err="1"/>
              <a:t>ишнинг</a:t>
            </a:r>
            <a:r>
              <a:rPr lang="ru-RU" sz="2000" dirty="0"/>
              <a:t> </a:t>
            </a:r>
            <a:r>
              <a:rPr lang="ru-RU" sz="2000" dirty="0" err="1" smtClean="0"/>
              <a:t>иқтисодий</a:t>
            </a:r>
            <a:r>
              <a:rPr lang="ru-RU" sz="2000" dirty="0" smtClean="0"/>
              <a:t> </a:t>
            </a:r>
            <a:r>
              <a:rPr lang="ru-RU" sz="2000" dirty="0" err="1"/>
              <a:t>судида</a:t>
            </a:r>
            <a:r>
              <a:rPr lang="ru-RU" sz="2000" dirty="0"/>
              <a:t> </a:t>
            </a:r>
            <a:r>
              <a:rPr lang="ru-RU" sz="2000" dirty="0" err="1"/>
              <a:t>ҳал</a:t>
            </a:r>
            <a:r>
              <a:rPr lang="ru-RU" sz="2000" dirty="0"/>
              <a:t> </a:t>
            </a:r>
            <a:r>
              <a:rPr lang="ru-RU" sz="2000" dirty="0" err="1"/>
              <a:t>этилиши</a:t>
            </a:r>
            <a:r>
              <a:rPr lang="ru-RU" sz="2000" dirty="0"/>
              <a:t> </a:t>
            </a:r>
            <a:r>
              <a:rPr lang="ru-RU" sz="2000" dirty="0" err="1"/>
              <a:t>натижасида</a:t>
            </a:r>
            <a:r>
              <a:rPr lang="ru-RU" sz="2000" dirty="0"/>
              <a:t> </a:t>
            </a:r>
            <a:r>
              <a:rPr lang="ru-RU" sz="2000" dirty="0" err="1"/>
              <a:t>уларга</a:t>
            </a:r>
            <a:r>
              <a:rPr lang="ru-RU" sz="2000" dirty="0"/>
              <a:t> </a:t>
            </a:r>
            <a:r>
              <a:rPr lang="ru-RU" sz="2000" dirty="0" err="1"/>
              <a:t>нисбатан</a:t>
            </a:r>
            <a:r>
              <a:rPr lang="ru-RU" sz="2000" dirty="0"/>
              <a:t> </a:t>
            </a:r>
            <a:r>
              <a:rPr lang="ru-RU" sz="2000" dirty="0" err="1"/>
              <a:t>муайян</a:t>
            </a:r>
            <a:r>
              <a:rPr lang="ru-RU" sz="2000" dirty="0"/>
              <a:t> </a:t>
            </a:r>
            <a:r>
              <a:rPr lang="ru-RU" sz="2000" dirty="0" err="1"/>
              <a:t>ҳуқуқ</a:t>
            </a:r>
            <a:r>
              <a:rPr lang="ru-RU" sz="2000" dirty="0"/>
              <a:t> </a:t>
            </a:r>
            <a:r>
              <a:rPr lang="ru-RU" sz="2000" dirty="0" err="1"/>
              <a:t>ёки</a:t>
            </a:r>
            <a:r>
              <a:rPr lang="ru-RU" sz="2000" dirty="0"/>
              <a:t> </a:t>
            </a:r>
            <a:r>
              <a:rPr lang="ru-RU" sz="2000" dirty="0" err="1"/>
              <a:t>мажбурият</a:t>
            </a:r>
            <a:r>
              <a:rPr lang="ru-RU" sz="2000" dirty="0"/>
              <a:t> </a:t>
            </a:r>
            <a:r>
              <a:rPr lang="ru-RU" sz="2000" dirty="0" err="1"/>
              <a:t>вужудга</a:t>
            </a:r>
            <a:r>
              <a:rPr lang="ru-RU" sz="2000" dirty="0"/>
              <a:t> </a:t>
            </a:r>
            <a:r>
              <a:rPr lang="ru-RU" sz="2000" dirty="0" err="1"/>
              <a:t>келтириши</a:t>
            </a:r>
            <a:r>
              <a:rPr lang="ru-RU" sz="2000" dirty="0"/>
              <a:t> </a:t>
            </a:r>
            <a:r>
              <a:rPr lang="ru-RU" sz="2000" dirty="0" err="1"/>
              <a:t>мумкин</a:t>
            </a:r>
            <a:r>
              <a:rPr lang="ru-RU" sz="2000" dirty="0"/>
              <a:t>. Шу </a:t>
            </a:r>
            <a:r>
              <a:rPr lang="ru-RU" sz="2000" dirty="0" err="1"/>
              <a:t>туфайли</a:t>
            </a:r>
            <a:r>
              <a:rPr lang="ru-RU" sz="2000" dirty="0"/>
              <a:t> </a:t>
            </a:r>
            <a:r>
              <a:rPr lang="ru-RU" sz="2000" dirty="0" err="1"/>
              <a:t>бу</a:t>
            </a:r>
            <a:r>
              <a:rPr lang="ru-RU" sz="2000" dirty="0"/>
              <a:t> </a:t>
            </a:r>
            <a:r>
              <a:rPr lang="ru-RU" sz="2000" dirty="0" err="1"/>
              <a:t>шахслар</a:t>
            </a:r>
            <a:r>
              <a:rPr lang="ru-RU" sz="2000" dirty="0"/>
              <a:t> </a:t>
            </a:r>
            <a:r>
              <a:rPr lang="ru-RU" sz="2000" dirty="0" err="1"/>
              <a:t>ўз</a:t>
            </a:r>
            <a:r>
              <a:rPr lang="ru-RU" sz="2000" dirty="0"/>
              <a:t> </a:t>
            </a:r>
            <a:r>
              <a:rPr lang="ru-RU" sz="2000" dirty="0" err="1"/>
              <a:t>ҳуқуқларини</a:t>
            </a:r>
            <a:r>
              <a:rPr lang="ru-RU" sz="2000" dirty="0"/>
              <a:t> </a:t>
            </a:r>
            <a:r>
              <a:rPr lang="ru-RU" sz="2000" dirty="0" err="1"/>
              <a:t>ҳимоя</a:t>
            </a:r>
            <a:r>
              <a:rPr lang="ru-RU" sz="2000" dirty="0"/>
              <a:t> </a:t>
            </a:r>
            <a:r>
              <a:rPr lang="ru-RU" sz="2000" dirty="0" err="1"/>
              <a:t>қилиш</a:t>
            </a:r>
            <a:r>
              <a:rPr lang="ru-RU" sz="2000" dirty="0"/>
              <a:t> </a:t>
            </a:r>
            <a:r>
              <a:rPr lang="ru-RU" sz="2000" dirty="0" err="1"/>
              <a:t>мақсадида</a:t>
            </a:r>
            <a:r>
              <a:rPr lang="ru-RU" sz="2000" dirty="0"/>
              <a:t> </a:t>
            </a:r>
            <a:r>
              <a:rPr lang="ru-RU" sz="2000" dirty="0" err="1"/>
              <a:t>бошланган</a:t>
            </a:r>
            <a:r>
              <a:rPr lang="ru-RU" sz="2000" dirty="0"/>
              <a:t> </a:t>
            </a:r>
            <a:r>
              <a:rPr lang="ru-RU" sz="2000" dirty="0" err="1"/>
              <a:t>иқтисодий</a:t>
            </a:r>
            <a:r>
              <a:rPr lang="ru-RU" sz="2000" dirty="0"/>
              <a:t> </a:t>
            </a:r>
            <a:r>
              <a:rPr lang="ru-RU" sz="2000" dirty="0" err="1"/>
              <a:t>ишга</a:t>
            </a:r>
            <a:r>
              <a:rPr lang="ru-RU" sz="2000" dirty="0"/>
              <a:t> </a:t>
            </a:r>
            <a:r>
              <a:rPr lang="ru-RU" sz="2000" dirty="0" err="1"/>
              <a:t>кириб</a:t>
            </a:r>
            <a:r>
              <a:rPr lang="ru-RU" sz="2000" dirty="0"/>
              <a:t> </a:t>
            </a:r>
            <a:r>
              <a:rPr lang="ru-RU" sz="2000" dirty="0" err="1"/>
              <a:t>бориши</a:t>
            </a:r>
            <a:r>
              <a:rPr lang="ru-RU" sz="2000" dirty="0"/>
              <a:t> </a:t>
            </a:r>
            <a:r>
              <a:rPr lang="ru-RU" sz="2000" dirty="0" err="1"/>
              <a:t>ёки</a:t>
            </a:r>
            <a:r>
              <a:rPr lang="ru-RU" sz="2000" dirty="0"/>
              <a:t> </a:t>
            </a:r>
            <a:r>
              <a:rPr lang="ru-RU" sz="2000" dirty="0" err="1"/>
              <a:t>бошланган</a:t>
            </a:r>
            <a:r>
              <a:rPr lang="ru-RU" sz="2000" dirty="0"/>
              <a:t> </a:t>
            </a:r>
            <a:r>
              <a:rPr lang="ru-RU" sz="2000" dirty="0" err="1"/>
              <a:t>процессда</a:t>
            </a:r>
            <a:r>
              <a:rPr lang="ru-RU" sz="2000" dirty="0"/>
              <a:t> </a:t>
            </a:r>
            <a:r>
              <a:rPr lang="ru-RU" sz="2000" dirty="0" err="1"/>
              <a:t>иштирок</a:t>
            </a:r>
            <a:r>
              <a:rPr lang="ru-RU" sz="2000" dirty="0"/>
              <a:t> </a:t>
            </a:r>
            <a:r>
              <a:rPr lang="ru-RU" sz="2000" dirty="0" err="1"/>
              <a:t>этиш</a:t>
            </a:r>
            <a:r>
              <a:rPr lang="ru-RU" sz="2000" dirty="0"/>
              <a:t> </a:t>
            </a:r>
            <a:r>
              <a:rPr lang="ru-RU" sz="2000" dirty="0" err="1"/>
              <a:t>учун</a:t>
            </a:r>
            <a:r>
              <a:rPr lang="ru-RU" sz="2000" dirty="0"/>
              <a:t> </a:t>
            </a:r>
            <a:r>
              <a:rPr lang="ru-RU" sz="2000" dirty="0" err="1" smtClean="0"/>
              <a:t>иқтисодийсуди</a:t>
            </a:r>
            <a:r>
              <a:rPr lang="ru-RU" sz="2000" dirty="0" smtClean="0"/>
              <a:t> </a:t>
            </a:r>
            <a:r>
              <a:rPr lang="ru-RU" sz="2000" dirty="0" err="1"/>
              <a:t>томонидан</a:t>
            </a:r>
            <a:r>
              <a:rPr lang="ru-RU" sz="2000" dirty="0"/>
              <a:t> </a:t>
            </a:r>
            <a:r>
              <a:rPr lang="ru-RU" sz="2000" dirty="0" err="1"/>
              <a:t>жалб</a:t>
            </a:r>
            <a:r>
              <a:rPr lang="ru-RU" sz="2000" dirty="0"/>
              <a:t> </a:t>
            </a:r>
            <a:r>
              <a:rPr lang="ru-RU" sz="2000" dirty="0" err="1"/>
              <a:t>этилишлари</a:t>
            </a:r>
            <a:r>
              <a:rPr lang="ru-RU" sz="2000" dirty="0"/>
              <a:t> </a:t>
            </a:r>
            <a:r>
              <a:rPr lang="ru-RU" sz="2000" dirty="0" err="1"/>
              <a:t>мумкин</a:t>
            </a:r>
            <a:r>
              <a:rPr lang="ru-RU" sz="2000" dirty="0"/>
              <a:t>. </a:t>
            </a:r>
            <a:r>
              <a:rPr lang="ru-RU" sz="2000" b="1" dirty="0" err="1"/>
              <a:t>Шунинг</a:t>
            </a:r>
            <a:r>
              <a:rPr lang="ru-RU" sz="2000" b="1" dirty="0"/>
              <a:t> </a:t>
            </a:r>
            <a:r>
              <a:rPr lang="ru-RU" sz="2000" b="1" dirty="0" err="1"/>
              <a:t>учун</a:t>
            </a:r>
            <a:r>
              <a:rPr lang="ru-RU" sz="2000" b="1" dirty="0"/>
              <a:t> улар </a:t>
            </a:r>
            <a:r>
              <a:rPr lang="ru-RU" sz="2000" b="1" dirty="0" err="1"/>
              <a:t>учинчи</a:t>
            </a:r>
            <a:r>
              <a:rPr lang="ru-RU" sz="2000" b="1" dirty="0"/>
              <a:t> </a:t>
            </a:r>
            <a:r>
              <a:rPr lang="ru-RU" sz="2000" b="1" dirty="0" err="1"/>
              <a:t>шахслар</a:t>
            </a:r>
            <a:r>
              <a:rPr lang="ru-RU" sz="2000" b="1" dirty="0"/>
              <a:t> </a:t>
            </a:r>
            <a:r>
              <a:rPr lang="ru-RU" sz="2000" b="1" dirty="0" err="1"/>
              <a:t>деб</a:t>
            </a:r>
            <a:r>
              <a:rPr lang="ru-RU" sz="2000" b="1" dirty="0"/>
              <a:t> </a:t>
            </a:r>
            <a:r>
              <a:rPr lang="ru-RU" sz="2000" b="1" dirty="0" err="1"/>
              <a:t>аталадилар</a:t>
            </a:r>
            <a:r>
              <a:rPr lang="ru-RU" sz="2000" b="1" dirty="0"/>
              <a:t> .</a:t>
            </a:r>
          </a:p>
        </p:txBody>
      </p:sp>
    </p:spTree>
    <p:extLst>
      <p:ext uri="{BB962C8B-B14F-4D97-AF65-F5344CB8AC3E}">
        <p14:creationId xmlns:p14="http://schemas.microsoft.com/office/powerpoint/2010/main" val="31401695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z-Cyrl-UZ" dirty="0" smtClean="0"/>
              <a:t>Учинчи шахслар турлари</a:t>
            </a:r>
            <a:endParaRPr lang="ru-RU" dirty="0"/>
          </a:p>
        </p:txBody>
      </p:sp>
      <p:sp>
        <p:nvSpPr>
          <p:cNvPr id="3" name="Объект 2"/>
          <p:cNvSpPr>
            <a:spLocks noGrp="1"/>
          </p:cNvSpPr>
          <p:nvPr>
            <p:ph sz="half" idx="1"/>
          </p:nvPr>
        </p:nvSpPr>
        <p:spPr/>
        <p:txBody>
          <a:bodyPr>
            <a:normAutofit/>
          </a:bodyPr>
          <a:lstStyle/>
          <a:p>
            <a:r>
              <a:rPr lang="ru-RU" sz="2400" dirty="0" err="1" smtClean="0"/>
              <a:t>Мустақил</a:t>
            </a:r>
            <a:r>
              <a:rPr lang="ru-RU" sz="2400" dirty="0" smtClean="0"/>
              <a:t> </a:t>
            </a:r>
            <a:r>
              <a:rPr lang="ru-RU" sz="2400" dirty="0" err="1"/>
              <a:t>талаб</a:t>
            </a:r>
            <a:r>
              <a:rPr lang="ru-RU" sz="2400" dirty="0"/>
              <a:t> </a:t>
            </a:r>
            <a:r>
              <a:rPr lang="ru-RU" sz="2400" dirty="0" err="1"/>
              <a:t>билан</a:t>
            </a:r>
            <a:r>
              <a:rPr lang="ru-RU" sz="2400" dirty="0"/>
              <a:t> </a:t>
            </a:r>
            <a:r>
              <a:rPr lang="ru-RU" sz="2400" dirty="0" err="1"/>
              <a:t>арз</a:t>
            </a:r>
            <a:r>
              <a:rPr lang="ru-RU" sz="2400" dirty="0"/>
              <a:t> </a:t>
            </a:r>
            <a:r>
              <a:rPr lang="ru-RU" sz="2400" dirty="0" err="1"/>
              <a:t>қилувчи</a:t>
            </a:r>
            <a:r>
              <a:rPr lang="ru-RU" sz="2400" dirty="0"/>
              <a:t> (</a:t>
            </a:r>
            <a:r>
              <a:rPr lang="ru-RU" sz="2400" dirty="0" err="1"/>
              <a:t>мустақил</a:t>
            </a:r>
            <a:r>
              <a:rPr lang="ru-RU" sz="2400" dirty="0"/>
              <a:t> </a:t>
            </a:r>
            <a:r>
              <a:rPr lang="ru-RU" sz="2400" dirty="0" err="1"/>
              <a:t>даъво</a:t>
            </a:r>
            <a:r>
              <a:rPr lang="ru-RU" sz="2400" dirty="0"/>
              <a:t> </a:t>
            </a:r>
            <a:r>
              <a:rPr lang="ru-RU" sz="2400" dirty="0" err="1"/>
              <a:t>қилувчи</a:t>
            </a:r>
            <a:r>
              <a:rPr lang="ru-RU" sz="2400" dirty="0"/>
              <a:t>) </a:t>
            </a:r>
            <a:r>
              <a:rPr lang="ru-RU" sz="2400" dirty="0" err="1"/>
              <a:t>учинчи</a:t>
            </a:r>
            <a:r>
              <a:rPr lang="ru-RU" sz="2400" dirty="0"/>
              <a:t> </a:t>
            </a:r>
            <a:r>
              <a:rPr lang="ru-RU" sz="2400" dirty="0" err="1" smtClean="0"/>
              <a:t>шахслар</a:t>
            </a:r>
            <a:r>
              <a:rPr lang="ru-RU" sz="2400" dirty="0" smtClean="0"/>
              <a:t> </a:t>
            </a:r>
            <a:r>
              <a:rPr lang="ru-RU" sz="2400" dirty="0"/>
              <a:t>(</a:t>
            </a:r>
            <a:r>
              <a:rPr lang="ru-RU" sz="2400" dirty="0" smtClean="0"/>
              <a:t>ИПК </a:t>
            </a:r>
            <a:r>
              <a:rPr lang="ru-RU" sz="2400" dirty="0"/>
              <a:t>47-модда</a:t>
            </a:r>
            <a:r>
              <a:rPr lang="ru-RU" sz="2400" dirty="0" smtClean="0"/>
              <a:t>)</a:t>
            </a:r>
            <a:endParaRPr lang="ru-RU" sz="2400" dirty="0"/>
          </a:p>
        </p:txBody>
      </p:sp>
      <p:sp>
        <p:nvSpPr>
          <p:cNvPr id="4" name="Объект 3"/>
          <p:cNvSpPr>
            <a:spLocks noGrp="1"/>
          </p:cNvSpPr>
          <p:nvPr>
            <p:ph sz="half" idx="2"/>
          </p:nvPr>
        </p:nvSpPr>
        <p:spPr>
          <a:xfrm>
            <a:off x="6130636" y="2103120"/>
            <a:ext cx="4994564" cy="3749040"/>
          </a:xfrm>
        </p:spPr>
        <p:txBody>
          <a:bodyPr>
            <a:normAutofit/>
          </a:bodyPr>
          <a:lstStyle/>
          <a:p>
            <a:pPr algn="just"/>
            <a:r>
              <a:rPr lang="ru-RU" sz="2400" dirty="0" err="1" smtClean="0"/>
              <a:t>Мустақил</a:t>
            </a:r>
            <a:r>
              <a:rPr lang="ru-RU" sz="2400" dirty="0" smtClean="0"/>
              <a:t> </a:t>
            </a:r>
            <a:r>
              <a:rPr lang="ru-RU" sz="2400" dirty="0" err="1"/>
              <a:t>талаб</a:t>
            </a:r>
            <a:r>
              <a:rPr lang="ru-RU" sz="2400" dirty="0"/>
              <a:t> </a:t>
            </a:r>
            <a:r>
              <a:rPr lang="ru-RU" sz="2400" dirty="0" err="1"/>
              <a:t>билан</a:t>
            </a:r>
            <a:r>
              <a:rPr lang="ru-RU" sz="2400" dirty="0"/>
              <a:t> </a:t>
            </a:r>
            <a:r>
              <a:rPr lang="ru-RU" sz="2400" dirty="0" err="1"/>
              <a:t>арз</a:t>
            </a:r>
            <a:r>
              <a:rPr lang="ru-RU" sz="2400" dirty="0"/>
              <a:t> </a:t>
            </a:r>
            <a:r>
              <a:rPr lang="ru-RU" sz="2400" dirty="0" err="1"/>
              <a:t>қилмайдиган</a:t>
            </a:r>
            <a:r>
              <a:rPr lang="ru-RU" sz="2400" dirty="0"/>
              <a:t> (</a:t>
            </a:r>
            <a:r>
              <a:rPr lang="ru-RU" sz="2400" dirty="0" err="1"/>
              <a:t>мустақил</a:t>
            </a:r>
            <a:r>
              <a:rPr lang="ru-RU" sz="2400" dirty="0"/>
              <a:t> </a:t>
            </a:r>
            <a:r>
              <a:rPr lang="ru-RU" sz="2400" dirty="0" err="1"/>
              <a:t>даъволари</a:t>
            </a:r>
            <a:r>
              <a:rPr lang="ru-RU" sz="2400" dirty="0"/>
              <a:t> </a:t>
            </a:r>
            <a:r>
              <a:rPr lang="ru-RU" sz="2400" dirty="0" err="1"/>
              <a:t>бўлмаган</a:t>
            </a:r>
            <a:r>
              <a:rPr lang="ru-RU" sz="2400" dirty="0"/>
              <a:t>) </a:t>
            </a:r>
            <a:r>
              <a:rPr lang="ru-RU" sz="2400" dirty="0" err="1"/>
              <a:t>учинчи</a:t>
            </a:r>
            <a:r>
              <a:rPr lang="ru-RU" sz="2400" dirty="0"/>
              <a:t> </a:t>
            </a:r>
            <a:r>
              <a:rPr lang="ru-RU" sz="2400" dirty="0" err="1" smtClean="0"/>
              <a:t>шахслар</a:t>
            </a:r>
            <a:r>
              <a:rPr lang="ru-RU" sz="2400" dirty="0" smtClean="0"/>
              <a:t> </a:t>
            </a:r>
            <a:r>
              <a:rPr lang="ru-RU" sz="2400" dirty="0"/>
              <a:t>(</a:t>
            </a:r>
            <a:r>
              <a:rPr lang="ru-RU" sz="2400" dirty="0" smtClean="0"/>
              <a:t>ИПК </a:t>
            </a:r>
            <a:r>
              <a:rPr lang="ru-RU" sz="2400" dirty="0"/>
              <a:t>48-модда) </a:t>
            </a:r>
            <a:r>
              <a:rPr lang="ru-RU" sz="2400" dirty="0" smtClean="0"/>
              <a:t> </a:t>
            </a:r>
            <a:endParaRPr lang="ru-RU" sz="2400" dirty="0"/>
          </a:p>
          <a:p>
            <a:endParaRPr lang="ru-RU" sz="2400" dirty="0"/>
          </a:p>
        </p:txBody>
      </p:sp>
    </p:spTree>
    <p:extLst>
      <p:ext uri="{BB962C8B-B14F-4D97-AF65-F5344CB8AC3E}">
        <p14:creationId xmlns:p14="http://schemas.microsoft.com/office/powerpoint/2010/main" val="13321391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5"/>
            <a:ext cx="10058400" cy="136724"/>
          </a:xfrm>
        </p:spPr>
        <p:txBody>
          <a:bodyPr>
            <a:normAutofit fontScale="90000"/>
          </a:bodyPr>
          <a:lstStyle/>
          <a:p>
            <a:pPr algn="ctr"/>
            <a:r>
              <a:rPr lang="uz-Cyrl-UZ" sz="2400" dirty="0" smtClean="0"/>
              <a:t>УЧИНЧИ ШАХСЛАР</a:t>
            </a:r>
            <a:endParaRPr lang="ru-RU" sz="2400" dirty="0"/>
          </a:p>
        </p:txBody>
      </p:sp>
      <p:sp>
        <p:nvSpPr>
          <p:cNvPr id="3" name="Объект 2"/>
          <p:cNvSpPr>
            <a:spLocks noGrp="1"/>
          </p:cNvSpPr>
          <p:nvPr>
            <p:ph idx="1"/>
          </p:nvPr>
        </p:nvSpPr>
        <p:spPr>
          <a:xfrm>
            <a:off x="921327" y="935182"/>
            <a:ext cx="10706100" cy="5288973"/>
          </a:xfrm>
        </p:spPr>
        <p:txBody>
          <a:bodyPr>
            <a:noAutofit/>
          </a:bodyPr>
          <a:lstStyle/>
          <a:p>
            <a:pPr algn="just"/>
            <a:r>
              <a:rPr lang="ru-RU" sz="2000" dirty="0" smtClean="0"/>
              <a:t>         </a:t>
            </a:r>
            <a:r>
              <a:rPr lang="ru-RU" sz="2000" dirty="0" err="1" smtClean="0"/>
              <a:t>Даъвогар</a:t>
            </a:r>
            <a:r>
              <a:rPr lang="ru-RU" sz="2000" dirty="0" smtClean="0"/>
              <a:t> </a:t>
            </a:r>
            <a:r>
              <a:rPr lang="ru-RU" sz="2000" dirty="0" err="1"/>
              <a:t>билан</a:t>
            </a:r>
            <a:r>
              <a:rPr lang="ru-RU" sz="2000" dirty="0"/>
              <a:t> </a:t>
            </a:r>
            <a:r>
              <a:rPr lang="ru-RU" sz="2000" dirty="0" err="1"/>
              <a:t>жавобгар</a:t>
            </a:r>
            <a:r>
              <a:rPr lang="ru-RU" sz="2000" dirty="0"/>
              <a:t> </a:t>
            </a:r>
            <a:r>
              <a:rPr lang="ru-RU" sz="2000" dirty="0" err="1"/>
              <a:t>ўртасидаги</a:t>
            </a:r>
            <a:r>
              <a:rPr lang="ru-RU" sz="2000" dirty="0"/>
              <a:t> </a:t>
            </a:r>
            <a:r>
              <a:rPr lang="ru-RU" sz="2000" dirty="0" err="1"/>
              <a:t>низонинг</a:t>
            </a:r>
            <a:r>
              <a:rPr lang="ru-RU" sz="2000" dirty="0"/>
              <a:t> </a:t>
            </a:r>
            <a:r>
              <a:rPr lang="ru-RU" sz="2000" dirty="0" err="1"/>
              <a:t>предметига</a:t>
            </a:r>
            <a:r>
              <a:rPr lang="ru-RU" sz="2000" dirty="0"/>
              <a:t> </a:t>
            </a:r>
            <a:r>
              <a:rPr lang="ru-RU" sz="2000" dirty="0" err="1"/>
              <a:t>нисбатан</a:t>
            </a:r>
            <a:r>
              <a:rPr lang="ru-RU" sz="2000" dirty="0"/>
              <a:t> </a:t>
            </a:r>
            <a:r>
              <a:rPr lang="ru-RU" sz="2000" dirty="0" err="1"/>
              <a:t>бошқа</a:t>
            </a:r>
            <a:r>
              <a:rPr lang="ru-RU" sz="2000" dirty="0"/>
              <a:t> </a:t>
            </a:r>
            <a:r>
              <a:rPr lang="ru-RU" sz="2000" dirty="0" err="1"/>
              <a:t>шахс</a:t>
            </a:r>
            <a:r>
              <a:rPr lang="ru-RU" sz="2000" dirty="0"/>
              <a:t> </a:t>
            </a:r>
            <a:r>
              <a:rPr lang="ru-RU" sz="2000" dirty="0" err="1"/>
              <a:t>томонидан</a:t>
            </a:r>
            <a:r>
              <a:rPr lang="ru-RU" sz="2000" dirty="0"/>
              <a:t> шу предмет (</a:t>
            </a:r>
            <a:r>
              <a:rPr lang="ru-RU" sz="2000" dirty="0" err="1"/>
              <a:t>нарса</a:t>
            </a:r>
            <a:r>
              <a:rPr lang="ru-RU" sz="2000" dirty="0"/>
              <a:t>)ни </a:t>
            </a:r>
            <a:r>
              <a:rPr lang="ru-RU" sz="2000" dirty="0" err="1"/>
              <a:t>ўзига</a:t>
            </a:r>
            <a:r>
              <a:rPr lang="ru-RU" sz="2000" dirty="0"/>
              <a:t> </a:t>
            </a:r>
            <a:r>
              <a:rPr lang="ru-RU" sz="2000" dirty="0" err="1"/>
              <a:t>тегишли</a:t>
            </a:r>
            <a:r>
              <a:rPr lang="ru-RU" sz="2000" dirty="0"/>
              <a:t> </a:t>
            </a:r>
            <a:r>
              <a:rPr lang="ru-RU" sz="2000" dirty="0" err="1"/>
              <a:t>бўлиши</a:t>
            </a:r>
            <a:r>
              <a:rPr lang="ru-RU" sz="2000" dirty="0"/>
              <a:t> </a:t>
            </a:r>
            <a:r>
              <a:rPr lang="ru-RU" sz="2000" dirty="0" err="1"/>
              <a:t>тўғрисида</a:t>
            </a:r>
            <a:r>
              <a:rPr lang="ru-RU" sz="2000" dirty="0"/>
              <a:t> </a:t>
            </a:r>
            <a:r>
              <a:rPr lang="ru-RU" sz="2000" dirty="0" err="1"/>
              <a:t>арз</a:t>
            </a:r>
            <a:r>
              <a:rPr lang="ru-RU" sz="2000" dirty="0"/>
              <a:t> </a:t>
            </a:r>
            <a:r>
              <a:rPr lang="ru-RU" sz="2000" dirty="0" err="1"/>
              <a:t>қилувчи</a:t>
            </a:r>
            <a:r>
              <a:rPr lang="ru-RU" sz="2000" dirty="0"/>
              <a:t> </a:t>
            </a:r>
            <a:r>
              <a:rPr lang="ru-RU" sz="2000" dirty="0" err="1"/>
              <a:t>шахс</a:t>
            </a:r>
            <a:r>
              <a:rPr lang="ru-RU" sz="2000" dirty="0"/>
              <a:t> – </a:t>
            </a:r>
            <a:r>
              <a:rPr lang="ru-RU" sz="2000" dirty="0" err="1"/>
              <a:t>мустақил</a:t>
            </a:r>
            <a:r>
              <a:rPr lang="ru-RU" sz="2000" dirty="0"/>
              <a:t> </a:t>
            </a:r>
            <a:r>
              <a:rPr lang="ru-RU" sz="2000" dirty="0" err="1"/>
              <a:t>даъво</a:t>
            </a:r>
            <a:r>
              <a:rPr lang="ru-RU" sz="2000" dirty="0"/>
              <a:t> </a:t>
            </a:r>
            <a:r>
              <a:rPr lang="ru-RU" sz="2000" dirty="0" err="1"/>
              <a:t>қилувчи</a:t>
            </a:r>
            <a:r>
              <a:rPr lang="ru-RU" sz="2000" dirty="0"/>
              <a:t> </a:t>
            </a:r>
            <a:r>
              <a:rPr lang="ru-RU" sz="2000" dirty="0" err="1"/>
              <a:t>учинчи</a:t>
            </a:r>
            <a:r>
              <a:rPr lang="ru-RU" sz="2000" dirty="0"/>
              <a:t> </a:t>
            </a:r>
            <a:r>
              <a:rPr lang="ru-RU" sz="2000" dirty="0" err="1"/>
              <a:t>шахс</a:t>
            </a:r>
            <a:r>
              <a:rPr lang="ru-RU" sz="2000" dirty="0"/>
              <a:t> </a:t>
            </a:r>
            <a:r>
              <a:rPr lang="ru-RU" sz="2000" dirty="0" err="1"/>
              <a:t>деб</a:t>
            </a:r>
            <a:r>
              <a:rPr lang="ru-RU" sz="2000" dirty="0"/>
              <a:t> </a:t>
            </a:r>
            <a:r>
              <a:rPr lang="ru-RU" sz="2000" dirty="0" err="1"/>
              <a:t>аталади</a:t>
            </a:r>
            <a:r>
              <a:rPr lang="ru-RU" sz="2000" dirty="0"/>
              <a:t>. </a:t>
            </a:r>
            <a:r>
              <a:rPr lang="ru-RU" sz="2000" dirty="0" err="1"/>
              <a:t>ИПКнинг</a:t>
            </a:r>
            <a:r>
              <a:rPr lang="ru-RU" sz="2000" dirty="0"/>
              <a:t> 47-моддасига </a:t>
            </a:r>
            <a:r>
              <a:rPr lang="ru-RU" sz="2000" dirty="0" err="1"/>
              <a:t>асосан</a:t>
            </a:r>
            <a:r>
              <a:rPr lang="ru-RU" sz="2000" dirty="0"/>
              <a:t> </a:t>
            </a:r>
            <a:r>
              <a:rPr lang="ru-RU" sz="2000" dirty="0" err="1"/>
              <a:t>низонинг</a:t>
            </a:r>
            <a:r>
              <a:rPr lang="ru-RU" sz="2000" dirty="0"/>
              <a:t> </a:t>
            </a:r>
            <a:r>
              <a:rPr lang="ru-RU" sz="2000" dirty="0" err="1"/>
              <a:t>предметига</a:t>
            </a:r>
            <a:r>
              <a:rPr lang="ru-RU" sz="2000" dirty="0"/>
              <a:t> </a:t>
            </a:r>
            <a:r>
              <a:rPr lang="ru-RU" sz="2000" dirty="0" err="1"/>
              <a:t>нисбатан</a:t>
            </a:r>
            <a:r>
              <a:rPr lang="ru-RU" sz="2000" dirty="0"/>
              <a:t> </a:t>
            </a:r>
            <a:r>
              <a:rPr lang="ru-RU" sz="2000" dirty="0" err="1"/>
              <a:t>мустақил</a:t>
            </a:r>
            <a:r>
              <a:rPr lang="ru-RU" sz="2000" dirty="0"/>
              <a:t> </a:t>
            </a:r>
            <a:r>
              <a:rPr lang="ru-RU" sz="2000" dirty="0" err="1"/>
              <a:t>талаб</a:t>
            </a:r>
            <a:r>
              <a:rPr lang="ru-RU" sz="2000" dirty="0"/>
              <a:t> </a:t>
            </a:r>
            <a:r>
              <a:rPr lang="ru-RU" sz="2000" dirty="0" err="1"/>
              <a:t>билан</a:t>
            </a:r>
            <a:r>
              <a:rPr lang="ru-RU" sz="2000" dirty="0"/>
              <a:t> </a:t>
            </a:r>
            <a:r>
              <a:rPr lang="ru-RU" sz="2000" dirty="0" err="1"/>
              <a:t>арз</a:t>
            </a:r>
            <a:r>
              <a:rPr lang="ru-RU" sz="2000" dirty="0"/>
              <a:t> </a:t>
            </a:r>
            <a:r>
              <a:rPr lang="ru-RU" sz="2000" dirty="0" err="1"/>
              <a:t>қилувчи</a:t>
            </a:r>
            <a:r>
              <a:rPr lang="ru-RU" sz="2000" dirty="0"/>
              <a:t> </a:t>
            </a:r>
            <a:r>
              <a:rPr lang="ru-RU" sz="2000" dirty="0" err="1"/>
              <a:t>учинчи</a:t>
            </a:r>
            <a:r>
              <a:rPr lang="ru-RU" sz="2000" dirty="0"/>
              <a:t> </a:t>
            </a:r>
            <a:r>
              <a:rPr lang="ru-RU" sz="2000" dirty="0" err="1"/>
              <a:t>шахслар</a:t>
            </a:r>
            <a:r>
              <a:rPr lang="ru-RU" sz="2000" dirty="0"/>
              <a:t> </a:t>
            </a:r>
            <a:r>
              <a:rPr lang="ru-RU" sz="2000" dirty="0" err="1" smtClean="0"/>
              <a:t>иқтисодийсуди</a:t>
            </a:r>
            <a:r>
              <a:rPr lang="ru-RU" sz="2000" dirty="0" smtClean="0"/>
              <a:t> </a:t>
            </a:r>
            <a:r>
              <a:rPr lang="ru-RU" sz="2000" dirty="0" err="1"/>
              <a:t>ҳал</a:t>
            </a:r>
            <a:r>
              <a:rPr lang="ru-RU" sz="2000" dirty="0"/>
              <a:t> </a:t>
            </a:r>
            <a:r>
              <a:rPr lang="ru-RU" sz="2000" dirty="0" err="1"/>
              <a:t>қилув</a:t>
            </a:r>
            <a:r>
              <a:rPr lang="ru-RU" sz="2000" dirty="0"/>
              <a:t> </a:t>
            </a:r>
            <a:r>
              <a:rPr lang="ru-RU" sz="2000" dirty="0" err="1"/>
              <a:t>қарорини</a:t>
            </a:r>
            <a:r>
              <a:rPr lang="ru-RU" sz="2000" dirty="0"/>
              <a:t> </a:t>
            </a:r>
            <a:r>
              <a:rPr lang="ru-RU" sz="2000" dirty="0" err="1"/>
              <a:t>чиқаргунига</a:t>
            </a:r>
            <a:r>
              <a:rPr lang="ru-RU" sz="2000" dirty="0"/>
              <a:t> </a:t>
            </a:r>
            <a:r>
              <a:rPr lang="ru-RU" sz="2000" dirty="0" err="1"/>
              <a:t>қадар</a:t>
            </a:r>
            <a:r>
              <a:rPr lang="ru-RU" sz="2000" dirty="0"/>
              <a:t> </a:t>
            </a:r>
            <a:r>
              <a:rPr lang="ru-RU" sz="2000" dirty="0" err="1"/>
              <a:t>ишга</a:t>
            </a:r>
            <a:r>
              <a:rPr lang="ru-RU" sz="2000" dirty="0"/>
              <a:t> </a:t>
            </a:r>
            <a:r>
              <a:rPr lang="ru-RU" sz="2000" dirty="0" err="1"/>
              <a:t>киришишлари</a:t>
            </a:r>
            <a:r>
              <a:rPr lang="ru-RU" sz="2000" dirty="0"/>
              <a:t> </a:t>
            </a:r>
            <a:r>
              <a:rPr lang="ru-RU" sz="2000" dirty="0" err="1"/>
              <a:t>мумкин</a:t>
            </a:r>
            <a:r>
              <a:rPr lang="ru-RU" sz="2000" dirty="0"/>
              <a:t>. </a:t>
            </a:r>
            <a:r>
              <a:rPr lang="ru-RU" sz="2000" dirty="0" err="1"/>
              <a:t>Учинчи</a:t>
            </a:r>
            <a:r>
              <a:rPr lang="ru-RU" sz="2000" dirty="0"/>
              <a:t> </a:t>
            </a:r>
            <a:r>
              <a:rPr lang="ru-RU" sz="2000" dirty="0" err="1"/>
              <a:t>шахснинг</a:t>
            </a:r>
            <a:r>
              <a:rPr lang="ru-RU" sz="2000" dirty="0"/>
              <a:t> </a:t>
            </a:r>
            <a:r>
              <a:rPr lang="ru-RU" sz="2000" dirty="0" err="1"/>
              <a:t>процессуал</a:t>
            </a:r>
            <a:r>
              <a:rPr lang="ru-RU" sz="2000" dirty="0"/>
              <a:t> </a:t>
            </a:r>
            <a:r>
              <a:rPr lang="ru-RU" sz="2000" dirty="0" err="1"/>
              <a:t>ҳолати</a:t>
            </a:r>
            <a:r>
              <a:rPr lang="ru-RU" sz="2000" dirty="0"/>
              <a:t> </a:t>
            </a:r>
            <a:r>
              <a:rPr lang="ru-RU" sz="2000" dirty="0" err="1"/>
              <a:t>даъвогарники</a:t>
            </a:r>
            <a:r>
              <a:rPr lang="ru-RU" sz="2000" dirty="0"/>
              <a:t> </a:t>
            </a:r>
            <a:r>
              <a:rPr lang="ru-RU" sz="2000" dirty="0" err="1"/>
              <a:t>билан</a:t>
            </a:r>
            <a:r>
              <a:rPr lang="ru-RU" sz="2000" dirty="0"/>
              <a:t> </a:t>
            </a:r>
            <a:r>
              <a:rPr lang="ru-RU" sz="2000" dirty="0" err="1"/>
              <a:t>баробардир</a:t>
            </a:r>
            <a:r>
              <a:rPr lang="ru-RU" sz="2000" dirty="0"/>
              <a:t>. </a:t>
            </a:r>
            <a:r>
              <a:rPr lang="ru-RU" sz="2000" dirty="0" err="1"/>
              <a:t>Яъни</a:t>
            </a:r>
            <a:r>
              <a:rPr lang="ru-RU" sz="2000" dirty="0"/>
              <a:t>, </a:t>
            </a:r>
            <a:r>
              <a:rPr lang="ru-RU" sz="2000" dirty="0" err="1"/>
              <a:t>бундай</a:t>
            </a:r>
            <a:r>
              <a:rPr lang="ru-RU" sz="2000" dirty="0"/>
              <a:t> </a:t>
            </a:r>
            <a:r>
              <a:rPr lang="ru-RU" sz="2000" dirty="0" err="1"/>
              <a:t>учинчи</a:t>
            </a:r>
            <a:r>
              <a:rPr lang="ru-RU" sz="2000" dirty="0"/>
              <a:t> </a:t>
            </a:r>
            <a:r>
              <a:rPr lang="ru-RU" sz="2000" dirty="0" err="1"/>
              <a:t>шахс</a:t>
            </a:r>
            <a:r>
              <a:rPr lang="ru-RU" sz="2000" dirty="0"/>
              <a:t> </a:t>
            </a:r>
            <a:r>
              <a:rPr lang="ru-RU" sz="2000" dirty="0" err="1"/>
              <a:t>даъвогар</a:t>
            </a:r>
            <a:r>
              <a:rPr lang="ru-RU" sz="2000" dirty="0"/>
              <a:t> </a:t>
            </a:r>
            <a:r>
              <a:rPr lang="ru-RU" sz="2000" dirty="0" err="1"/>
              <a:t>бўлиб</a:t>
            </a:r>
            <a:r>
              <a:rPr lang="ru-RU" sz="2000" dirty="0"/>
              <a:t> </a:t>
            </a:r>
            <a:r>
              <a:rPr lang="ru-RU" sz="2000" dirty="0" err="1"/>
              <a:t>ҳисобланади</a:t>
            </a:r>
            <a:r>
              <a:rPr lang="ru-RU" sz="2000" dirty="0"/>
              <a:t>. Шу </a:t>
            </a:r>
            <a:r>
              <a:rPr lang="ru-RU" sz="2000" dirty="0" err="1"/>
              <a:t>туфайли</a:t>
            </a:r>
            <a:r>
              <a:rPr lang="ru-RU" sz="2000" dirty="0"/>
              <a:t> </a:t>
            </a:r>
            <a:r>
              <a:rPr lang="ru-RU" sz="2000" dirty="0" err="1"/>
              <a:t>учинчи</a:t>
            </a:r>
            <a:r>
              <a:rPr lang="ru-RU" sz="2000" dirty="0"/>
              <a:t> </a:t>
            </a:r>
            <a:r>
              <a:rPr lang="ru-RU" sz="2000" dirty="0" err="1"/>
              <a:t>шахс</a:t>
            </a:r>
            <a:r>
              <a:rPr lang="ru-RU" sz="2000" dirty="0"/>
              <a:t> </a:t>
            </a:r>
            <a:r>
              <a:rPr lang="ru-RU" sz="2000" dirty="0" err="1"/>
              <a:t>даъвогарнинг</a:t>
            </a:r>
            <a:r>
              <a:rPr lang="ru-RU" sz="2000" dirty="0"/>
              <a:t> </a:t>
            </a:r>
            <a:r>
              <a:rPr lang="ru-RU" sz="2000" dirty="0" err="1"/>
              <a:t>ҳамма</a:t>
            </a:r>
            <a:r>
              <a:rPr lang="ru-RU" sz="2000" dirty="0"/>
              <a:t> </a:t>
            </a:r>
            <a:r>
              <a:rPr lang="ru-RU" sz="2000" dirty="0" err="1"/>
              <a:t>процессуал</a:t>
            </a:r>
            <a:r>
              <a:rPr lang="ru-RU" sz="2000" dirty="0"/>
              <a:t> </a:t>
            </a:r>
            <a:r>
              <a:rPr lang="ru-RU" sz="2000" dirty="0" err="1"/>
              <a:t>ҳуқуқларидан</a:t>
            </a:r>
            <a:r>
              <a:rPr lang="ru-RU" sz="2000" dirty="0"/>
              <a:t> </a:t>
            </a:r>
            <a:r>
              <a:rPr lang="ru-RU" sz="2000" dirty="0" err="1"/>
              <a:t>фойдаланади</a:t>
            </a:r>
            <a:r>
              <a:rPr lang="ru-RU" sz="2000" dirty="0"/>
              <a:t> </a:t>
            </a:r>
            <a:r>
              <a:rPr lang="ru-RU" sz="2000" dirty="0" err="1"/>
              <a:t>ва</a:t>
            </a:r>
            <a:r>
              <a:rPr lang="ru-RU" sz="2000" dirty="0"/>
              <a:t> </a:t>
            </a:r>
            <a:r>
              <a:rPr lang="ru-RU" sz="2000" dirty="0" err="1"/>
              <a:t>унинг</a:t>
            </a:r>
            <a:r>
              <a:rPr lang="ru-RU" sz="2000" dirty="0"/>
              <a:t> </a:t>
            </a:r>
            <a:r>
              <a:rPr lang="ru-RU" sz="2000" dirty="0" err="1"/>
              <a:t>ҳамма</a:t>
            </a:r>
            <a:r>
              <a:rPr lang="ru-RU" sz="2000" dirty="0"/>
              <a:t> </a:t>
            </a:r>
            <a:r>
              <a:rPr lang="ru-RU" sz="2000" dirty="0" err="1"/>
              <a:t>процессуал</a:t>
            </a:r>
            <a:r>
              <a:rPr lang="ru-RU" sz="2000" dirty="0"/>
              <a:t> </a:t>
            </a:r>
            <a:r>
              <a:rPr lang="ru-RU" sz="2000" dirty="0" err="1"/>
              <a:t>мажбуриятларини</a:t>
            </a:r>
            <a:r>
              <a:rPr lang="ru-RU" sz="2000" dirty="0"/>
              <a:t> </a:t>
            </a:r>
            <a:r>
              <a:rPr lang="ru-RU" sz="2000" dirty="0" err="1"/>
              <a:t>ўз</a:t>
            </a:r>
            <a:r>
              <a:rPr lang="ru-RU" sz="2000" dirty="0"/>
              <a:t> </a:t>
            </a:r>
            <a:r>
              <a:rPr lang="ru-RU" sz="2000" dirty="0" err="1"/>
              <a:t>зиммасига</a:t>
            </a:r>
            <a:r>
              <a:rPr lang="ru-RU" sz="2000" dirty="0"/>
              <a:t> </a:t>
            </a:r>
            <a:r>
              <a:rPr lang="ru-RU" sz="2000" dirty="0" err="1"/>
              <a:t>олади</a:t>
            </a:r>
            <a:r>
              <a:rPr lang="ru-RU" sz="2000" dirty="0"/>
              <a:t>.</a:t>
            </a:r>
          </a:p>
        </p:txBody>
      </p:sp>
    </p:spTree>
    <p:extLst>
      <p:ext uri="{BB962C8B-B14F-4D97-AF65-F5344CB8AC3E}">
        <p14:creationId xmlns:p14="http://schemas.microsoft.com/office/powerpoint/2010/main" val="3566904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687442"/>
          </a:xfrm>
        </p:spPr>
        <p:txBody>
          <a:bodyPr>
            <a:noAutofit/>
          </a:bodyPr>
          <a:lstStyle/>
          <a:p>
            <a:pPr algn="ctr"/>
            <a:r>
              <a:rPr lang="ru-RU" sz="2400" b="1" dirty="0" smtClean="0"/>
              <a:t/>
            </a:r>
            <a:br>
              <a:rPr lang="ru-RU" sz="2400" b="1" dirty="0" smtClean="0"/>
            </a:br>
            <a:r>
              <a:rPr lang="ru-RU" sz="2400" b="1" dirty="0"/>
              <a:t/>
            </a:r>
            <a:br>
              <a:rPr lang="ru-RU" sz="2400" b="1" dirty="0"/>
            </a:br>
            <a:r>
              <a:rPr lang="ru-RU" sz="2400" b="1" dirty="0">
                <a:latin typeface="Calibri" panose="020F0502020204030204" pitchFamily="34" charset="0"/>
                <a:cs typeface="Calibri" panose="020F0502020204030204" pitchFamily="34" charset="0"/>
              </a:rPr>
              <a:t>Ишда иштирок этувчи шахсларнинг ҳуқуқ ва мажбуриятлари</a:t>
            </a:r>
            <a:r>
              <a:rPr lang="ru-RU" sz="2400" dirty="0"/>
              <a:t/>
            </a:r>
            <a:br>
              <a:rPr lang="ru-RU" sz="2400" dirty="0"/>
            </a:br>
            <a:endParaRPr lang="ru-RU" sz="2400" dirty="0"/>
          </a:p>
        </p:txBody>
      </p:sp>
      <p:sp>
        <p:nvSpPr>
          <p:cNvPr id="3" name="Объект 2"/>
          <p:cNvSpPr>
            <a:spLocks noGrp="1"/>
          </p:cNvSpPr>
          <p:nvPr>
            <p:ph idx="1"/>
          </p:nvPr>
        </p:nvSpPr>
        <p:spPr>
          <a:xfrm>
            <a:off x="1066800" y="1521229"/>
            <a:ext cx="10058400" cy="4432762"/>
          </a:xfrm>
        </p:spPr>
        <p:txBody>
          <a:bodyPr>
            <a:noAutofit/>
          </a:bodyPr>
          <a:lstStyle/>
          <a:p>
            <a:pPr algn="just"/>
            <a:r>
              <a:rPr lang="ru-RU" sz="2400" dirty="0" smtClean="0">
                <a:latin typeface="Calibri" panose="020F0502020204030204" pitchFamily="34" charset="0"/>
                <a:cs typeface="Calibri" panose="020F0502020204030204" pitchFamily="34" charset="0"/>
              </a:rPr>
              <a:t>            </a:t>
            </a:r>
            <a:r>
              <a:rPr lang="ru-RU" sz="2400" dirty="0" err="1" smtClean="0">
                <a:latin typeface="Calibri" panose="020F0502020204030204" pitchFamily="34" charset="0"/>
                <a:cs typeface="Calibri" panose="020F0502020204030204" pitchFamily="34" charset="0"/>
              </a:rPr>
              <a:t>Ишда</a:t>
            </a:r>
            <a:r>
              <a:rPr lang="ru-RU" sz="2400" dirty="0" smtClean="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иштирок</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этувчи</a:t>
            </a:r>
            <a:r>
              <a:rPr lang="ru-RU" sz="2400" dirty="0">
                <a:latin typeface="Calibri" panose="020F0502020204030204" pitchFamily="34" charset="0"/>
                <a:cs typeface="Calibri" panose="020F0502020204030204" pitchFamily="34" charset="0"/>
              </a:rPr>
              <a:t> </a:t>
            </a:r>
            <a:r>
              <a:rPr lang="ru-RU" sz="2400" dirty="0" err="1" smtClean="0">
                <a:latin typeface="Calibri" panose="020F0502020204030204" pitchFamily="34" charset="0"/>
                <a:cs typeface="Calibri" panose="020F0502020204030204" pitchFamily="34" charset="0"/>
              </a:rPr>
              <a:t>шахслар</a:t>
            </a:r>
            <a:r>
              <a:rPr lang="ru-RU" sz="2400" dirty="0" smtClean="0">
                <a:latin typeface="Calibri" panose="020F0502020204030204" pitchFamily="34" charset="0"/>
                <a:cs typeface="Calibri" panose="020F0502020204030204" pitchFamily="34" charset="0"/>
              </a:rPr>
              <a:t>:</a:t>
            </a:r>
          </a:p>
          <a:p>
            <a:pPr lvl="1" algn="just"/>
            <a:r>
              <a:rPr lang="ru-RU" sz="2400" dirty="0" smtClean="0">
                <a:latin typeface="Calibri" panose="020F0502020204030204" pitchFamily="34" charset="0"/>
                <a:cs typeface="Calibri" panose="020F0502020204030204" pitchFamily="34" charset="0"/>
              </a:rPr>
              <a:t>1- </a:t>
            </a:r>
            <a:r>
              <a:rPr lang="ru-RU" sz="2400" dirty="0" err="1" smtClean="0">
                <a:latin typeface="Calibri" panose="020F0502020204030204" pitchFamily="34" charset="0"/>
                <a:cs typeface="Calibri" panose="020F0502020204030204" pitchFamily="34" charset="0"/>
              </a:rPr>
              <a:t>иш</a:t>
            </a:r>
            <a:r>
              <a:rPr lang="ru-RU" sz="2400" dirty="0" smtClean="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материаллари</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билан</a:t>
            </a:r>
            <a:r>
              <a:rPr lang="ru-RU" sz="2400" dirty="0">
                <a:latin typeface="Calibri" panose="020F0502020204030204" pitchFamily="34" charset="0"/>
                <a:cs typeface="Calibri" panose="020F0502020204030204" pitchFamily="34" charset="0"/>
              </a:rPr>
              <a:t> </a:t>
            </a:r>
            <a:r>
              <a:rPr lang="ru-RU" sz="2400" dirty="0" err="1" smtClean="0">
                <a:latin typeface="Calibri" panose="020F0502020204030204" pitchFamily="34" charset="0"/>
                <a:cs typeface="Calibri" panose="020F0502020204030204" pitchFamily="34" charset="0"/>
              </a:rPr>
              <a:t>танишиш</a:t>
            </a:r>
            <a:r>
              <a:rPr lang="ru-RU" sz="2400" dirty="0" smtClean="0">
                <a:latin typeface="Calibri" panose="020F0502020204030204" pitchFamily="34" charset="0"/>
                <a:cs typeface="Calibri" panose="020F0502020204030204" pitchFamily="34" charset="0"/>
              </a:rPr>
              <a:t>, 2-улардан </a:t>
            </a:r>
            <a:r>
              <a:rPr lang="ru-RU" sz="2400" dirty="0" err="1">
                <a:latin typeface="Calibri" panose="020F0502020204030204" pitchFamily="34" charset="0"/>
                <a:cs typeface="Calibri" panose="020F0502020204030204" pitchFamily="34" charset="0"/>
              </a:rPr>
              <a:t>кўчирмалар</a:t>
            </a:r>
            <a:r>
              <a:rPr lang="ru-RU" sz="2400" dirty="0">
                <a:latin typeface="Calibri" panose="020F0502020204030204" pitchFamily="34" charset="0"/>
                <a:cs typeface="Calibri" panose="020F0502020204030204" pitchFamily="34" charset="0"/>
              </a:rPr>
              <a:t> </a:t>
            </a:r>
            <a:r>
              <a:rPr lang="ru-RU" sz="2400" dirty="0" err="1" smtClean="0">
                <a:latin typeface="Calibri" panose="020F0502020204030204" pitchFamily="34" charset="0"/>
                <a:cs typeface="Calibri" panose="020F0502020204030204" pitchFamily="34" charset="0"/>
              </a:rPr>
              <a:t>олиш</a:t>
            </a:r>
            <a:r>
              <a:rPr lang="ru-RU" sz="2400" dirty="0" smtClean="0">
                <a:latin typeface="Calibri" panose="020F0502020204030204" pitchFamily="34" charset="0"/>
                <a:cs typeface="Calibri" panose="020F0502020204030204" pitchFamily="34" charset="0"/>
              </a:rPr>
              <a:t>, 3- </a:t>
            </a:r>
            <a:r>
              <a:rPr lang="ru-RU" sz="2400" dirty="0" err="1">
                <a:latin typeface="Calibri" panose="020F0502020204030204" pitchFamily="34" charset="0"/>
                <a:cs typeface="Calibri" panose="020F0502020204030204" pitchFamily="34" charset="0"/>
              </a:rPr>
              <a:t>кўчирма</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нусха</a:t>
            </a:r>
            <a:r>
              <a:rPr lang="ru-RU" sz="2400" dirty="0">
                <a:latin typeface="Calibri" panose="020F0502020204030204" pitchFamily="34" charset="0"/>
                <a:cs typeface="Calibri" panose="020F0502020204030204" pitchFamily="34" charset="0"/>
              </a:rPr>
              <a:t> </a:t>
            </a:r>
            <a:r>
              <a:rPr lang="ru-RU" sz="2400" dirty="0" err="1" smtClean="0">
                <a:latin typeface="Calibri" panose="020F0502020204030204" pitchFamily="34" charset="0"/>
                <a:cs typeface="Calibri" panose="020F0502020204030204" pitchFamily="34" charset="0"/>
              </a:rPr>
              <a:t>олиш</a:t>
            </a:r>
            <a:r>
              <a:rPr lang="ru-RU" sz="2400" dirty="0" smtClean="0">
                <a:latin typeface="Calibri" panose="020F0502020204030204" pitchFamily="34" charset="0"/>
                <a:cs typeface="Calibri" panose="020F0502020204030204" pitchFamily="34" charset="0"/>
              </a:rPr>
              <a:t>, 4-рад </a:t>
            </a:r>
            <a:r>
              <a:rPr lang="ru-RU" sz="2400" dirty="0" err="1">
                <a:latin typeface="Calibri" panose="020F0502020204030204" pitchFamily="34" charset="0"/>
                <a:cs typeface="Calibri" panose="020F0502020204030204" pitchFamily="34" charset="0"/>
              </a:rPr>
              <a:t>қилиш</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тўғрисида</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ариза</a:t>
            </a:r>
            <a:r>
              <a:rPr lang="ru-RU" sz="2400" dirty="0">
                <a:latin typeface="Calibri" panose="020F0502020204030204" pitchFamily="34" charset="0"/>
                <a:cs typeface="Calibri" panose="020F0502020204030204" pitchFamily="34" charset="0"/>
              </a:rPr>
              <a:t> </a:t>
            </a:r>
            <a:r>
              <a:rPr lang="ru-RU" sz="2400" dirty="0" err="1" smtClean="0">
                <a:latin typeface="Calibri" panose="020F0502020204030204" pitchFamily="34" charset="0"/>
                <a:cs typeface="Calibri" panose="020F0502020204030204" pitchFamily="34" charset="0"/>
              </a:rPr>
              <a:t>бериш</a:t>
            </a:r>
            <a:r>
              <a:rPr lang="ru-RU" sz="2400" dirty="0" smtClean="0">
                <a:latin typeface="Calibri" panose="020F0502020204030204" pitchFamily="34" charset="0"/>
                <a:cs typeface="Calibri" panose="020F0502020204030204" pitchFamily="34" charset="0"/>
              </a:rPr>
              <a:t>, 5-далиллар </a:t>
            </a:r>
            <a:r>
              <a:rPr lang="ru-RU" sz="2400" dirty="0" err="1">
                <a:latin typeface="Calibri" panose="020F0502020204030204" pitchFamily="34" charset="0"/>
                <a:cs typeface="Calibri" panose="020F0502020204030204" pitchFamily="34" charset="0"/>
              </a:rPr>
              <a:t>тақдим</a:t>
            </a:r>
            <a:r>
              <a:rPr lang="ru-RU" sz="2400" dirty="0">
                <a:latin typeface="Calibri" panose="020F0502020204030204" pitchFamily="34" charset="0"/>
                <a:cs typeface="Calibri" panose="020F0502020204030204" pitchFamily="34" charset="0"/>
              </a:rPr>
              <a:t> </a:t>
            </a:r>
            <a:r>
              <a:rPr lang="ru-RU" sz="2400" dirty="0" err="1" smtClean="0">
                <a:latin typeface="Calibri" panose="020F0502020204030204" pitchFamily="34" charset="0"/>
                <a:cs typeface="Calibri" panose="020F0502020204030204" pitchFamily="34" charset="0"/>
              </a:rPr>
              <a:t>этиш</a:t>
            </a:r>
            <a:r>
              <a:rPr lang="ru-RU" sz="2400" dirty="0" smtClean="0">
                <a:latin typeface="Calibri" panose="020F0502020204030204" pitchFamily="34" charset="0"/>
                <a:cs typeface="Calibri" panose="020F0502020204030204" pitchFamily="34" charset="0"/>
              </a:rPr>
              <a:t>, 6-далилларни </a:t>
            </a:r>
            <a:r>
              <a:rPr lang="ru-RU" sz="2400" dirty="0" err="1">
                <a:latin typeface="Calibri" panose="020F0502020204030204" pitchFamily="34" charset="0"/>
                <a:cs typeface="Calibri" panose="020F0502020204030204" pitchFamily="34" charset="0"/>
              </a:rPr>
              <a:t>текширишда</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иштирок</a:t>
            </a:r>
            <a:r>
              <a:rPr lang="ru-RU" sz="2400" dirty="0">
                <a:latin typeface="Calibri" panose="020F0502020204030204" pitchFamily="34" charset="0"/>
                <a:cs typeface="Calibri" panose="020F0502020204030204" pitchFamily="34" charset="0"/>
              </a:rPr>
              <a:t> </a:t>
            </a:r>
            <a:r>
              <a:rPr lang="ru-RU" sz="2400" dirty="0" err="1" smtClean="0">
                <a:latin typeface="Calibri" panose="020F0502020204030204" pitchFamily="34" charset="0"/>
                <a:cs typeface="Calibri" panose="020F0502020204030204" pitchFamily="34" charset="0"/>
              </a:rPr>
              <a:t>этиш</a:t>
            </a:r>
            <a:r>
              <a:rPr lang="ru-RU" sz="2400" dirty="0" smtClean="0">
                <a:latin typeface="Calibri" panose="020F0502020204030204" pitchFamily="34" charset="0"/>
                <a:cs typeface="Calibri" panose="020F0502020204030204" pitchFamily="34" charset="0"/>
              </a:rPr>
              <a:t>, 7-саволлар </a:t>
            </a:r>
            <a:r>
              <a:rPr lang="ru-RU" sz="2400" dirty="0" err="1" smtClean="0">
                <a:latin typeface="Calibri" panose="020F0502020204030204" pitchFamily="34" charset="0"/>
                <a:cs typeface="Calibri" panose="020F0502020204030204" pitchFamily="34" charset="0"/>
              </a:rPr>
              <a:t>бериш</a:t>
            </a:r>
            <a:r>
              <a:rPr lang="ru-RU" sz="2400" dirty="0" smtClean="0">
                <a:latin typeface="Calibri" panose="020F0502020204030204" pitchFamily="34" charset="0"/>
                <a:cs typeface="Calibri" panose="020F0502020204030204" pitchFamily="34" charset="0"/>
              </a:rPr>
              <a:t>, 8-илтимосномалар </a:t>
            </a:r>
            <a:r>
              <a:rPr lang="ru-RU" sz="2400" dirty="0" err="1" smtClean="0">
                <a:latin typeface="Calibri" panose="020F0502020204030204" pitchFamily="34" charset="0"/>
                <a:cs typeface="Calibri" panose="020F0502020204030204" pitchFamily="34" charset="0"/>
              </a:rPr>
              <a:t>киритиш</a:t>
            </a:r>
            <a:r>
              <a:rPr lang="ru-RU" sz="2400" dirty="0" smtClean="0">
                <a:latin typeface="Calibri" panose="020F0502020204030204" pitchFamily="34" charset="0"/>
                <a:cs typeface="Calibri" panose="020F0502020204030204" pitchFamily="34" charset="0"/>
              </a:rPr>
              <a:t>, 9-арз </a:t>
            </a:r>
            <a:r>
              <a:rPr lang="ru-RU" sz="2400" dirty="0" err="1" smtClean="0">
                <a:latin typeface="Calibri" panose="020F0502020204030204" pitchFamily="34" charset="0"/>
                <a:cs typeface="Calibri" panose="020F0502020204030204" pitchFamily="34" charset="0"/>
              </a:rPr>
              <a:t>қилиш</a:t>
            </a:r>
            <a:r>
              <a:rPr lang="ru-RU" sz="2400" dirty="0" smtClean="0">
                <a:latin typeface="Calibri" panose="020F0502020204030204" pitchFamily="34" charset="0"/>
                <a:cs typeface="Calibri" panose="020F0502020204030204" pitchFamily="34" charset="0"/>
              </a:rPr>
              <a:t>, 10-судга </a:t>
            </a:r>
            <a:r>
              <a:rPr lang="ru-RU" sz="2400" dirty="0" err="1">
                <a:latin typeface="Calibri" panose="020F0502020204030204" pitchFamily="34" charset="0"/>
                <a:cs typeface="Calibri" panose="020F0502020204030204" pitchFamily="34" charset="0"/>
              </a:rPr>
              <a:t>оғзаки</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ва</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ёзма</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тушунтиришлар</a:t>
            </a:r>
            <a:r>
              <a:rPr lang="ru-RU" sz="2400" dirty="0">
                <a:latin typeface="Calibri" panose="020F0502020204030204" pitchFamily="34" charset="0"/>
                <a:cs typeface="Calibri" panose="020F0502020204030204" pitchFamily="34" charset="0"/>
              </a:rPr>
              <a:t> </a:t>
            </a:r>
            <a:r>
              <a:rPr lang="ru-RU" sz="2400" dirty="0" err="1" smtClean="0">
                <a:latin typeface="Calibri" panose="020F0502020204030204" pitchFamily="34" charset="0"/>
                <a:cs typeface="Calibri" panose="020F0502020204030204" pitchFamily="34" charset="0"/>
              </a:rPr>
              <a:t>бериш</a:t>
            </a:r>
            <a:r>
              <a:rPr lang="ru-RU" sz="2400" dirty="0" smtClean="0">
                <a:latin typeface="Calibri" panose="020F0502020204030204" pitchFamily="34" charset="0"/>
                <a:cs typeface="Calibri" panose="020F0502020204030204" pitchFamily="34" charset="0"/>
              </a:rPr>
              <a:t>, 11-ишни </a:t>
            </a:r>
            <a:r>
              <a:rPr lang="ru-RU" sz="2400" dirty="0" err="1">
                <a:latin typeface="Calibri" panose="020F0502020204030204" pitchFamily="34" charset="0"/>
                <a:cs typeface="Calibri" panose="020F0502020204030204" pitchFamily="34" charset="0"/>
              </a:rPr>
              <a:t>кўриш</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давомида</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юзага</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келадиган</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барча</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масалалар</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бўйича</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ўз</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важларини</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хулосаларини</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тақдим</a:t>
            </a:r>
            <a:r>
              <a:rPr lang="ru-RU" sz="2400" dirty="0">
                <a:latin typeface="Calibri" panose="020F0502020204030204" pitchFamily="34" charset="0"/>
                <a:cs typeface="Calibri" panose="020F0502020204030204" pitchFamily="34" charset="0"/>
              </a:rPr>
              <a:t> </a:t>
            </a:r>
            <a:r>
              <a:rPr lang="ru-RU" sz="2400" dirty="0" err="1" smtClean="0">
                <a:latin typeface="Calibri" panose="020F0502020204030204" pitchFamily="34" charset="0"/>
                <a:cs typeface="Calibri" panose="020F0502020204030204" pitchFamily="34" charset="0"/>
              </a:rPr>
              <a:t>қилиш</a:t>
            </a:r>
            <a:r>
              <a:rPr lang="ru-RU" sz="2400" dirty="0" smtClean="0">
                <a:latin typeface="Calibri" panose="020F0502020204030204" pitchFamily="34" charset="0"/>
                <a:cs typeface="Calibri" panose="020F0502020204030204" pitchFamily="34" charset="0"/>
              </a:rPr>
              <a:t>, 12-ишда </a:t>
            </a:r>
            <a:r>
              <a:rPr lang="ru-RU" sz="2400" dirty="0" err="1">
                <a:latin typeface="Calibri" panose="020F0502020204030204" pitchFamily="34" charset="0"/>
                <a:cs typeface="Calibri" panose="020F0502020204030204" pitchFamily="34" charset="0"/>
              </a:rPr>
              <a:t>иштирок</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этувчи</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бошқа</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шахсларнинг</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илтимосномалари</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важларига</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эътироз</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билдириш</a:t>
            </a:r>
            <a:r>
              <a:rPr lang="ru-RU" sz="2400" dirty="0">
                <a:latin typeface="Calibri" panose="020F0502020204030204" pitchFamily="34" charset="0"/>
                <a:cs typeface="Calibri" panose="020F0502020204030204" pitchFamily="34" charset="0"/>
              </a:rPr>
              <a:t>, </a:t>
            </a:r>
            <a:r>
              <a:rPr lang="ru-RU" sz="2400" dirty="0" smtClean="0">
                <a:latin typeface="Calibri" panose="020F0502020204030204" pitchFamily="34" charset="0"/>
                <a:cs typeface="Calibri" panose="020F0502020204030204" pitchFamily="34" charset="0"/>
              </a:rPr>
              <a:t>13-суд </a:t>
            </a:r>
            <a:r>
              <a:rPr lang="ru-RU" sz="2400" dirty="0" err="1">
                <a:latin typeface="Calibri" panose="020F0502020204030204" pitchFamily="34" charset="0"/>
                <a:cs typeface="Calibri" panose="020F0502020204030204" pitchFamily="34" charset="0"/>
              </a:rPr>
              <a:t>ҳужжатлари</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устидан</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шикоят</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қилиш</a:t>
            </a:r>
            <a:r>
              <a:rPr lang="ru-RU" sz="2400" dirty="0">
                <a:latin typeface="Calibri" panose="020F0502020204030204" pitchFamily="34" charset="0"/>
                <a:cs typeface="Calibri" panose="020F0502020204030204" pitchFamily="34" charset="0"/>
              </a:rPr>
              <a:t> (протест </a:t>
            </a:r>
            <a:r>
              <a:rPr lang="ru-RU" sz="2400" dirty="0" err="1">
                <a:latin typeface="Calibri" panose="020F0502020204030204" pitchFamily="34" charset="0"/>
                <a:cs typeface="Calibri" panose="020F0502020204030204" pitchFamily="34" charset="0"/>
              </a:rPr>
              <a:t>келтириш</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ҳамда</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ушбу</a:t>
            </a:r>
            <a:r>
              <a:rPr lang="ru-RU" sz="2400" dirty="0">
                <a:latin typeface="Calibri" panose="020F0502020204030204" pitchFamily="34" charset="0"/>
                <a:cs typeface="Calibri" panose="020F0502020204030204" pitchFamily="34" charset="0"/>
              </a:rPr>
              <a:t> </a:t>
            </a:r>
            <a:r>
              <a:rPr lang="ru-RU" sz="2400" dirty="0" err="1" smtClean="0">
                <a:latin typeface="Calibri" panose="020F0502020204030204" pitchFamily="34" charset="0"/>
                <a:cs typeface="Calibri" panose="020F0502020204030204" pitchFamily="34" charset="0"/>
              </a:rPr>
              <a:t>ИПКда</a:t>
            </a:r>
            <a:r>
              <a:rPr lang="ru-RU" sz="2400" dirty="0" smtClean="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ўзларига</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берилган</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бошқа</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процессуал</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ҳуқуқлардан</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фойдаланиш</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ҳуқуқига</a:t>
            </a:r>
            <a:r>
              <a:rPr lang="ru-RU" sz="2400" dirty="0">
                <a:latin typeface="Calibri" panose="020F0502020204030204" pitchFamily="34" charset="0"/>
                <a:cs typeface="Calibri" panose="020F0502020204030204" pitchFamily="34" charset="0"/>
              </a:rPr>
              <a:t> </a:t>
            </a:r>
            <a:r>
              <a:rPr lang="ru-RU" sz="2400" dirty="0" err="1">
                <a:latin typeface="Calibri" panose="020F0502020204030204" pitchFamily="34" charset="0"/>
                <a:cs typeface="Calibri" panose="020F0502020204030204" pitchFamily="34" charset="0"/>
              </a:rPr>
              <a:t>эга</a:t>
            </a:r>
            <a:r>
              <a:rPr lang="ru-RU" sz="2400" dirty="0" smtClean="0">
                <a:latin typeface="Calibri" panose="020F0502020204030204" pitchFamily="34" charset="0"/>
                <a:cs typeface="Calibri" panose="020F0502020204030204" pitchFamily="34" charset="0"/>
              </a:rPr>
              <a:t>.</a:t>
            </a:r>
          </a:p>
          <a:p>
            <a:pPr algn="just"/>
            <a:endParaRPr lang="ru-RU"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618459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5"/>
            <a:ext cx="10058400" cy="136724"/>
          </a:xfrm>
        </p:spPr>
        <p:txBody>
          <a:bodyPr>
            <a:normAutofit fontScale="90000"/>
          </a:bodyPr>
          <a:lstStyle/>
          <a:p>
            <a:pPr algn="ctr"/>
            <a:r>
              <a:rPr lang="uz-Cyrl-UZ" sz="2400" dirty="0" smtClean="0"/>
              <a:t>УЧИНЧИ ШАХСЛАР</a:t>
            </a:r>
            <a:endParaRPr lang="ru-RU" sz="2400" dirty="0"/>
          </a:p>
        </p:txBody>
      </p:sp>
      <p:sp>
        <p:nvSpPr>
          <p:cNvPr id="3" name="Объект 2"/>
          <p:cNvSpPr>
            <a:spLocks noGrp="1"/>
          </p:cNvSpPr>
          <p:nvPr>
            <p:ph idx="1"/>
          </p:nvPr>
        </p:nvSpPr>
        <p:spPr>
          <a:xfrm>
            <a:off x="921327" y="935182"/>
            <a:ext cx="10706100" cy="5288973"/>
          </a:xfrm>
        </p:spPr>
        <p:txBody>
          <a:bodyPr>
            <a:noAutofit/>
          </a:bodyPr>
          <a:lstStyle/>
          <a:p>
            <a:pPr algn="just" hangingPunct="0"/>
            <a:r>
              <a:rPr lang="uz-Cyrl-UZ" sz="2000" dirty="0" smtClean="0"/>
              <a:t>         Низонинг </a:t>
            </a:r>
            <a:r>
              <a:rPr lang="uz-Cyrl-UZ" sz="2000" dirty="0"/>
              <a:t>предметига нисбатан мустақил талаб билан арз қилувчи учинчи шахсни биргаликда иштирок этувчи даъвогарлардан фарқловчи жиҳатлар мавжуд. </a:t>
            </a:r>
            <a:endParaRPr lang="uz-Cyrl-UZ" sz="2000" dirty="0" smtClean="0"/>
          </a:p>
          <a:p>
            <a:pPr algn="just" hangingPunct="0"/>
            <a:r>
              <a:rPr lang="uz-Cyrl-UZ" sz="2000" b="1" dirty="0" smtClean="0"/>
              <a:t>Биринчидан</a:t>
            </a:r>
            <a:r>
              <a:rPr lang="uz-Cyrl-UZ" sz="2000" b="1" dirty="0"/>
              <a:t>,</a:t>
            </a:r>
            <a:r>
              <a:rPr lang="uz-Cyrl-UZ" sz="2000" dirty="0"/>
              <a:t> биргаликда иштирок этувчи даъвогарлар жавобгар(лар)га нисбатан судга бир вақтда мурожаат қилса, низонинг предметига нисбатан мустақил талаб билан арз қилувчи учинчи шахс даъвогарга ёки жавобгарга ёхуд бир вақтнинг ўзида ҳам даъвогар ҳам жавобгарга нисбатан мустақил талаб билан судга мурожаат қилиши мумкин. </a:t>
            </a:r>
            <a:endParaRPr lang="uz-Cyrl-UZ" sz="2000" dirty="0" smtClean="0"/>
          </a:p>
          <a:p>
            <a:pPr algn="just" hangingPunct="0"/>
            <a:r>
              <a:rPr lang="uz-Cyrl-UZ" sz="2000" b="1" dirty="0" smtClean="0"/>
              <a:t>Иккинчидан</a:t>
            </a:r>
            <a:r>
              <a:rPr lang="uz-Cyrl-UZ" sz="2000" b="1" dirty="0"/>
              <a:t>, </a:t>
            </a:r>
            <a:r>
              <a:rPr lang="uz-Cyrl-UZ" sz="2000" dirty="0"/>
              <a:t>биргаликдаги даъвогарларнинг талаблари бир-бири билан узвий боғлиқ бўлади, низонинг предметига нисбатан мустақил талаб билан арз қилувчи учинчи шахснинг талаби эса, даъвогарнинг талабини ёки жавобгарнинг қарши даъво талабини инкор этиши ва уларга қарши қўйилиши мумкин. Учинчидан, даъвогар судга даъво қилиш билан ишни бошласа, учинчи шахс биров томонидан бошланган процессга киришади.</a:t>
            </a:r>
            <a:endParaRPr lang="ru-RU" sz="2000" dirty="0"/>
          </a:p>
          <a:p>
            <a:pPr algn="just"/>
            <a:endParaRPr lang="ru-RU" sz="2000" dirty="0"/>
          </a:p>
        </p:txBody>
      </p:sp>
    </p:spTree>
    <p:extLst>
      <p:ext uri="{BB962C8B-B14F-4D97-AF65-F5344CB8AC3E}">
        <p14:creationId xmlns:p14="http://schemas.microsoft.com/office/powerpoint/2010/main" val="37859871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5"/>
            <a:ext cx="10058400" cy="136724"/>
          </a:xfrm>
        </p:spPr>
        <p:txBody>
          <a:bodyPr>
            <a:normAutofit fontScale="90000"/>
          </a:bodyPr>
          <a:lstStyle/>
          <a:p>
            <a:pPr algn="ctr"/>
            <a:r>
              <a:rPr lang="uz-Cyrl-UZ" sz="2400" dirty="0" smtClean="0"/>
              <a:t>УЧИНЧИ ШАХСЛАР</a:t>
            </a:r>
            <a:endParaRPr lang="ru-RU" sz="2400" dirty="0"/>
          </a:p>
        </p:txBody>
      </p:sp>
      <p:sp>
        <p:nvSpPr>
          <p:cNvPr id="3" name="Объект 2"/>
          <p:cNvSpPr>
            <a:spLocks noGrp="1"/>
          </p:cNvSpPr>
          <p:nvPr>
            <p:ph idx="1"/>
          </p:nvPr>
        </p:nvSpPr>
        <p:spPr>
          <a:xfrm>
            <a:off x="921327" y="935182"/>
            <a:ext cx="10706100" cy="5288973"/>
          </a:xfrm>
        </p:spPr>
        <p:txBody>
          <a:bodyPr>
            <a:noAutofit/>
          </a:bodyPr>
          <a:lstStyle/>
          <a:p>
            <a:pPr algn="just"/>
            <a:r>
              <a:rPr lang="uz-Cyrl-UZ" sz="2000" dirty="0" smtClean="0"/>
              <a:t>       Дастлабки </a:t>
            </a:r>
            <a:r>
              <a:rPr lang="uz-Cyrl-UZ" sz="2000" dirty="0"/>
              <a:t>даъвогардан (даъво) учинчи шахснинг фарқи фақат шундаки, аризачи (даъвогар) даъво талаби билан ишни бошласа, учинчи шахс биров (бошқа шахс) томонадан бошланган процессга киришади.</a:t>
            </a:r>
            <a:endParaRPr lang="ru-RU" sz="2000" dirty="0"/>
          </a:p>
          <a:p>
            <a:pPr algn="just"/>
            <a:r>
              <a:rPr lang="uz-Cyrl-UZ" sz="2000" dirty="0"/>
              <a:t>Мустақил талаб билан арз қилувчи учинчи шахснинг процессда иштирок этишига йўл қўйилиши тўғрисидаги илтимоси, агар ишнинг судда кўришига тайёрлаш даврида қилинган бўлса, судья томонидан кўрилади, агар ишни мазмунан кўриш ҳайъатда бўлса, суднинг тўла таркибида ҳал қилинади. Бу ҳақдаги илтимосномани кўришда суд икки ҳолатни: биринчидан, учинчи шахс сифатида процессда иштирок этиш учун қонунда назарда тутилган асоснинг бўлиши бўлмаслигини ва иккинчидан, ҳар икки низонинг бир процессда ҳал қилиниши мақсадга мувофиқ бўлиш бўлмаслигани эътиборга олади.</a:t>
            </a:r>
            <a:endParaRPr lang="ru-RU" sz="2000" dirty="0"/>
          </a:p>
        </p:txBody>
      </p:sp>
    </p:spTree>
    <p:extLst>
      <p:ext uri="{BB962C8B-B14F-4D97-AF65-F5344CB8AC3E}">
        <p14:creationId xmlns:p14="http://schemas.microsoft.com/office/powerpoint/2010/main" val="29938915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5"/>
            <a:ext cx="10058400" cy="136724"/>
          </a:xfrm>
        </p:spPr>
        <p:txBody>
          <a:bodyPr>
            <a:normAutofit fontScale="90000"/>
          </a:bodyPr>
          <a:lstStyle/>
          <a:p>
            <a:pPr algn="ctr"/>
            <a:r>
              <a:rPr lang="uz-Cyrl-UZ" sz="2400" dirty="0" smtClean="0"/>
              <a:t>УЧИНЧИ ШАХСЛАР</a:t>
            </a:r>
            <a:endParaRPr lang="ru-RU" sz="2400" dirty="0"/>
          </a:p>
        </p:txBody>
      </p:sp>
      <p:sp>
        <p:nvSpPr>
          <p:cNvPr id="3" name="Объект 2"/>
          <p:cNvSpPr>
            <a:spLocks noGrp="1"/>
          </p:cNvSpPr>
          <p:nvPr>
            <p:ph idx="1"/>
          </p:nvPr>
        </p:nvSpPr>
        <p:spPr>
          <a:xfrm>
            <a:off x="921327" y="935182"/>
            <a:ext cx="10706100" cy="5288973"/>
          </a:xfrm>
        </p:spPr>
        <p:txBody>
          <a:bodyPr>
            <a:noAutofit/>
          </a:bodyPr>
          <a:lstStyle/>
          <a:p>
            <a:pPr algn="just" hangingPunct="0"/>
            <a:r>
              <a:rPr lang="uz-Cyrl-UZ" sz="2400" dirty="0" smtClean="0"/>
              <a:t>           ИПКнинг </a:t>
            </a:r>
            <a:r>
              <a:rPr lang="uz-Cyrl-UZ" sz="2400" dirty="0"/>
              <a:t>48-моддасида кўрсатилганидек, низонинг предметига нисбатан мустақил талаб билан арз қилмайдиган учинчи шахслар, агар иш бўйича ҳал қилув қарори уларнинг тарафлардан бирига нисбатан ҳуқуқ ва мажбуриятларига таъсир кўрсатиши мумкин бўлса, </a:t>
            </a:r>
            <a:r>
              <a:rPr lang="uz-Cyrl-UZ" sz="2400" dirty="0" smtClean="0"/>
              <a:t>иқтисодийсуди </a:t>
            </a:r>
            <a:r>
              <a:rPr lang="uz-Cyrl-UZ" sz="2400" dirty="0"/>
              <a:t>ҳал қилув қарори қабул қилгунга қадар даъвогар ёки жавобгар томонида ишга киришиши мумкин. Учинчи шахслар ишда иштирок этувчи шахсларнинг илтимосномаси билан ёки суднинг ташаббуси билан ҳам ишда иштирок этишга жалб қилиниши мумкин.</a:t>
            </a:r>
            <a:endParaRPr lang="ru-RU" sz="2400" dirty="0"/>
          </a:p>
          <a:p>
            <a:pPr algn="just"/>
            <a:endParaRPr lang="ru-RU" sz="2400" dirty="0"/>
          </a:p>
        </p:txBody>
      </p:sp>
    </p:spTree>
    <p:extLst>
      <p:ext uri="{BB962C8B-B14F-4D97-AF65-F5344CB8AC3E}">
        <p14:creationId xmlns:p14="http://schemas.microsoft.com/office/powerpoint/2010/main" val="15654048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5"/>
            <a:ext cx="10058400" cy="136724"/>
          </a:xfrm>
        </p:spPr>
        <p:txBody>
          <a:bodyPr>
            <a:normAutofit fontScale="90000"/>
          </a:bodyPr>
          <a:lstStyle/>
          <a:p>
            <a:pPr algn="ctr"/>
            <a:r>
              <a:rPr lang="uz-Cyrl-UZ" sz="2400" dirty="0" smtClean="0"/>
              <a:t>УЧИНЧИ ШАХСЛАР</a:t>
            </a:r>
            <a:endParaRPr lang="ru-RU" sz="2400" dirty="0"/>
          </a:p>
        </p:txBody>
      </p:sp>
      <p:sp>
        <p:nvSpPr>
          <p:cNvPr id="3" name="Объект 2"/>
          <p:cNvSpPr>
            <a:spLocks noGrp="1"/>
          </p:cNvSpPr>
          <p:nvPr>
            <p:ph idx="1"/>
          </p:nvPr>
        </p:nvSpPr>
        <p:spPr>
          <a:xfrm>
            <a:off x="921327" y="935182"/>
            <a:ext cx="10706100" cy="5288973"/>
          </a:xfrm>
        </p:spPr>
        <p:txBody>
          <a:bodyPr>
            <a:noAutofit/>
          </a:bodyPr>
          <a:lstStyle/>
          <a:p>
            <a:pPr algn="just" hangingPunct="0"/>
            <a:r>
              <a:rPr lang="uz-Cyrl-UZ" sz="2400" dirty="0" smtClean="0"/>
              <a:t>           </a:t>
            </a:r>
            <a:r>
              <a:rPr lang="uz-Cyrl-UZ" sz="2400" dirty="0"/>
              <a:t>Масалан, агар иш бўйича ҳал қилув қарори жавобгарнинг ҳуқуқ ва мажбуриятларига таъсир кўрсатиши мумкин бўлса, бунда учинчи шахс унинг тарафида иштирок этади. Агар иш бўйича ҳал қилув қарори даъвогарнинг ҳуқуқ ва мажбуриятларига таъсир кўрсатиши мумкин бўлса, бундай ҳолат учинчи шахс даъвогар томонида иштирок этиши мумкин. </a:t>
            </a:r>
            <a:endParaRPr lang="ru-RU" sz="2400" dirty="0"/>
          </a:p>
        </p:txBody>
      </p:sp>
    </p:spTree>
    <p:extLst>
      <p:ext uri="{BB962C8B-B14F-4D97-AF65-F5344CB8AC3E}">
        <p14:creationId xmlns:p14="http://schemas.microsoft.com/office/powerpoint/2010/main" val="7785710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5"/>
            <a:ext cx="10058400" cy="136724"/>
          </a:xfrm>
        </p:spPr>
        <p:txBody>
          <a:bodyPr>
            <a:normAutofit fontScale="90000"/>
          </a:bodyPr>
          <a:lstStyle/>
          <a:p>
            <a:pPr algn="ctr"/>
            <a:r>
              <a:rPr lang="uz-Cyrl-UZ" sz="2400" dirty="0" smtClean="0"/>
              <a:t>УЧИНЧИ ШАХСЛАР</a:t>
            </a:r>
            <a:endParaRPr lang="ru-RU" sz="2400" dirty="0"/>
          </a:p>
        </p:txBody>
      </p:sp>
      <p:sp>
        <p:nvSpPr>
          <p:cNvPr id="3" name="Объект 2"/>
          <p:cNvSpPr>
            <a:spLocks noGrp="1"/>
          </p:cNvSpPr>
          <p:nvPr>
            <p:ph idx="1"/>
          </p:nvPr>
        </p:nvSpPr>
        <p:spPr>
          <a:xfrm>
            <a:off x="921327" y="935182"/>
            <a:ext cx="10706100" cy="5288973"/>
          </a:xfrm>
        </p:spPr>
        <p:txBody>
          <a:bodyPr>
            <a:noAutofit/>
          </a:bodyPr>
          <a:lstStyle/>
          <a:p>
            <a:pPr algn="just" hangingPunct="0"/>
            <a:r>
              <a:rPr lang="uz-Cyrl-UZ" sz="2400" dirty="0"/>
              <a:t>        </a:t>
            </a:r>
            <a:r>
              <a:rPr lang="uz-Cyrl-UZ" sz="2400" dirty="0" smtClean="0"/>
              <a:t>Суд </a:t>
            </a:r>
            <a:r>
              <a:rPr lang="uz-Cyrl-UZ" sz="2400" dirty="0"/>
              <a:t>амалиётида мустақил талаблар билан арз қилмайдиган учинчи шахслар сифатида бир неча субъектларнинг иштирок этиш ҳолатлари ҳам мавжуд бўлган. Умуман олганда, суд амалиётида айрим ҳолларда ишда мустақил талаб билан арз қилувчи учинчи шахсларнинг иштирок этишларини зарурият қилиб қўйишлари мумкин. Масалан, Олий </a:t>
            </a:r>
            <a:r>
              <a:rPr lang="uz-Cyrl-UZ" sz="2400" dirty="0" smtClean="0"/>
              <a:t>хўжалик суди </a:t>
            </a:r>
            <a:r>
              <a:rPr lang="uz-Cyrl-UZ" sz="2400" dirty="0"/>
              <a:t>Пленумининг 2003 йил 28 февралдаги “Ўзбекистон Республикаси Фуқаролик кодексининг талабдан бошқа шахс фойдасига воз кечиш ҳуқуқи билан боғлиқ нормаларини қўллашнинг айрим масалалари тўғрисида”ги 11о-сонли Қарорининг 12-бандига мувофиқ, талабдан бошқа шахс фойдасига воз кечиш ҳуқуқи билан боғлиқ ишларни суд муҳокамасига тайёрлашда судлар ишда иштирок этувчи барча манфаатдор шахсларни жалб қилиш тўғрисидаги масалани ҳал этишлари зарур</a:t>
            </a:r>
            <a:r>
              <a:rPr lang="uz-Cyrl-UZ" sz="2400" dirty="0" smtClean="0"/>
              <a:t>.</a:t>
            </a:r>
            <a:endParaRPr lang="uz-Cyrl-UZ" sz="2400" dirty="0"/>
          </a:p>
        </p:txBody>
      </p:sp>
    </p:spTree>
    <p:extLst>
      <p:ext uri="{BB962C8B-B14F-4D97-AF65-F5344CB8AC3E}">
        <p14:creationId xmlns:p14="http://schemas.microsoft.com/office/powerpoint/2010/main" val="8564824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5"/>
            <a:ext cx="10058400" cy="136724"/>
          </a:xfrm>
        </p:spPr>
        <p:txBody>
          <a:bodyPr>
            <a:normAutofit fontScale="90000"/>
          </a:bodyPr>
          <a:lstStyle/>
          <a:p>
            <a:pPr algn="ctr"/>
            <a:r>
              <a:rPr lang="uz-Cyrl-UZ" sz="2400" dirty="0" smtClean="0"/>
              <a:t>УЧИНЧИ ШАХСЛАР</a:t>
            </a:r>
            <a:endParaRPr lang="ru-RU" sz="2400" dirty="0"/>
          </a:p>
        </p:txBody>
      </p:sp>
      <p:sp>
        <p:nvSpPr>
          <p:cNvPr id="3" name="Объект 2"/>
          <p:cNvSpPr>
            <a:spLocks noGrp="1"/>
          </p:cNvSpPr>
          <p:nvPr>
            <p:ph idx="1"/>
          </p:nvPr>
        </p:nvSpPr>
        <p:spPr>
          <a:xfrm>
            <a:off x="921327" y="935182"/>
            <a:ext cx="10706100" cy="5288973"/>
          </a:xfrm>
        </p:spPr>
        <p:txBody>
          <a:bodyPr>
            <a:noAutofit/>
          </a:bodyPr>
          <a:lstStyle/>
          <a:p>
            <a:pPr algn="just" hangingPunct="0"/>
            <a:r>
              <a:rPr lang="uz-Cyrl-UZ" sz="2400" dirty="0"/>
              <a:t>        Агар ишни кўриб чиқиш вақтида қабул қилинадиган суд ҳужжати дастлабки кредиторнинг манфаатларига даҳл қиладиган бўлса уни мустақил талаб билан арз қилмайдиган учинчи шахс сифатида ишга жалб қилиш зарур. Бундай шартни бажармаслик ноқонуний қарор қабул қилинишига сабаб бўлиши мумкин.</a:t>
            </a:r>
          </a:p>
          <a:p>
            <a:pPr algn="just" hangingPunct="0"/>
            <a:r>
              <a:rPr lang="uz-Cyrl-UZ" sz="2400" dirty="0"/>
              <a:t>Дастлабки кредиторни қўшимча далиллар (ҳужжатларнинг асли, дастлабки кредиторнинг кўрсатмалари)ни олиш учун ҳам суд мажлисига жалб қилиш мақсадга мувофиқ бўлади.</a:t>
            </a:r>
          </a:p>
          <a:p>
            <a:pPr algn="just" hangingPunct="0"/>
            <a:r>
              <a:rPr lang="uz-Cyrl-UZ" sz="2400" dirty="0"/>
              <a:t>	</a:t>
            </a:r>
          </a:p>
        </p:txBody>
      </p:sp>
    </p:spTree>
    <p:extLst>
      <p:ext uri="{BB962C8B-B14F-4D97-AF65-F5344CB8AC3E}">
        <p14:creationId xmlns:p14="http://schemas.microsoft.com/office/powerpoint/2010/main" val="1095948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5"/>
            <a:ext cx="10058400" cy="136724"/>
          </a:xfrm>
        </p:spPr>
        <p:txBody>
          <a:bodyPr>
            <a:normAutofit fontScale="90000"/>
          </a:bodyPr>
          <a:lstStyle/>
          <a:p>
            <a:pPr algn="ctr"/>
            <a:r>
              <a:rPr lang="uz-Cyrl-UZ" sz="2400" dirty="0" smtClean="0"/>
              <a:t>УЧИНЧИ ШАХСЛАР</a:t>
            </a:r>
            <a:endParaRPr lang="ru-RU" sz="2400" dirty="0"/>
          </a:p>
        </p:txBody>
      </p:sp>
      <p:sp>
        <p:nvSpPr>
          <p:cNvPr id="3" name="Объект 2"/>
          <p:cNvSpPr>
            <a:spLocks noGrp="1"/>
          </p:cNvSpPr>
          <p:nvPr>
            <p:ph idx="1"/>
          </p:nvPr>
        </p:nvSpPr>
        <p:spPr>
          <a:xfrm>
            <a:off x="921327" y="935182"/>
            <a:ext cx="10706100" cy="5288973"/>
          </a:xfrm>
        </p:spPr>
        <p:txBody>
          <a:bodyPr>
            <a:noAutofit/>
          </a:bodyPr>
          <a:lstStyle/>
          <a:p>
            <a:pPr algn="just" hangingPunct="0"/>
            <a:r>
              <a:rPr lang="uz-Cyrl-UZ" dirty="0"/>
              <a:t>        Учинчи шахсларнинг иштирок этиш ҳолатлари фуқаролик қонунчилигида ҳам ўз ифодасини топган. Масалан Фуқаролик кодексининг 394-моддасига кўра, агар учинчи шахс олди-сотди шартномаси бажарилгунга қадар юзага келган асос бўйича товарни олиб қўйиш тўғрисида сотиб олувчига даъво қилса, сотиб олувчи сотувчини ишда қатнашишга жалб қилиши, сотувчи эса бу ишда сотиб олувчи томонида қатнашиши шарт.</a:t>
            </a:r>
          </a:p>
          <a:p>
            <a:pPr algn="just" hangingPunct="0"/>
            <a:r>
              <a:rPr lang="uz-Cyrl-UZ" dirty="0"/>
              <a:t>Агар сотувчи башарти ишда қатнашганида сотилган товар сотиб олувчидан олиб қўйилишининг олдини олган бўлиши мумкинлигини исботлаб берса, сотиб олувчининг сотувчини ишда қатнашишга жалб қилмаслиги сотувчини сотиб олувчи олдидаги жавобгарликдан озод қилади.</a:t>
            </a:r>
          </a:p>
          <a:p>
            <a:pPr algn="just" hangingPunct="0"/>
            <a:r>
              <a:rPr lang="uz-Cyrl-UZ" dirty="0"/>
              <a:t>Сотиб олувчи томонидан ишда қатнашишга жалб қилинган, бироқ унда қатнашмаган сотувчи сотиб олувчининг ишни нотўғри юритганлигини исботлаш ҳуқуқидан маҳрум бўлади.</a:t>
            </a:r>
          </a:p>
          <a:p>
            <a:pPr algn="just" hangingPunct="0"/>
            <a:r>
              <a:rPr lang="uz-Cyrl-UZ" dirty="0"/>
              <a:t>Бундай ҳолатда шуни ҳам қайд этиш лозимки, фуқаролик қонунчилигидаги учинчи шахс атамаси ҳаммма вақт ҳам иқтисодийпроцесси учун тадбиқ этилмайди. Лекин, Фуқаролик кодексининг 394-моддаси талаби иқтисодийпроцессига мувофиқ келади, бу ерда учинчи шахс - даъвогар, сотиб олувчи - жавобгар, сотувчи эса мустақил талаб билан арз қилмайдиган учинчи шахс сифатида ишда иштирок этади. </a:t>
            </a:r>
            <a:endParaRPr lang="ru-RU" dirty="0"/>
          </a:p>
          <a:p>
            <a:pPr algn="just" hangingPunct="0"/>
            <a:endParaRPr lang="uz-Cyrl-UZ" dirty="0"/>
          </a:p>
        </p:txBody>
      </p:sp>
    </p:spTree>
    <p:extLst>
      <p:ext uri="{BB962C8B-B14F-4D97-AF65-F5344CB8AC3E}">
        <p14:creationId xmlns:p14="http://schemas.microsoft.com/office/powerpoint/2010/main" val="22906951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5236" y="798458"/>
            <a:ext cx="10058400" cy="136724"/>
          </a:xfrm>
        </p:spPr>
        <p:txBody>
          <a:bodyPr>
            <a:normAutofit fontScale="90000"/>
          </a:bodyPr>
          <a:lstStyle/>
          <a:p>
            <a:pPr algn="ctr"/>
            <a:r>
              <a:rPr lang="uz-Cyrl-UZ" sz="2400" dirty="0" smtClean="0"/>
              <a:t>Прокурорнинг иштироки</a:t>
            </a:r>
            <a:endParaRPr lang="ru-RU" sz="2400" dirty="0"/>
          </a:p>
        </p:txBody>
      </p:sp>
      <p:sp>
        <p:nvSpPr>
          <p:cNvPr id="3" name="Объект 2"/>
          <p:cNvSpPr>
            <a:spLocks noGrp="1"/>
          </p:cNvSpPr>
          <p:nvPr>
            <p:ph idx="1"/>
          </p:nvPr>
        </p:nvSpPr>
        <p:spPr>
          <a:xfrm>
            <a:off x="921327" y="935182"/>
            <a:ext cx="10706100" cy="5288973"/>
          </a:xfrm>
        </p:spPr>
        <p:txBody>
          <a:bodyPr>
            <a:noAutofit/>
          </a:bodyPr>
          <a:lstStyle/>
          <a:p>
            <a:r>
              <a:rPr lang="ru-RU" dirty="0" err="1"/>
              <a:t>Туманлараро</a:t>
            </a:r>
            <a:r>
              <a:rPr lang="ru-RU" dirty="0"/>
              <a:t>, туман, </a:t>
            </a:r>
            <a:r>
              <a:rPr lang="ru-RU" dirty="0" err="1"/>
              <a:t>шаҳар</a:t>
            </a:r>
            <a:r>
              <a:rPr lang="ru-RU" dirty="0"/>
              <a:t> </a:t>
            </a:r>
            <a:r>
              <a:rPr lang="ru-RU" dirty="0" err="1"/>
              <a:t>иқтисодий</a:t>
            </a:r>
            <a:r>
              <a:rPr lang="ru-RU" dirty="0"/>
              <a:t> </a:t>
            </a:r>
            <a:r>
              <a:rPr lang="ru-RU" dirty="0" err="1"/>
              <a:t>судларига</a:t>
            </a:r>
            <a:r>
              <a:rPr lang="ru-RU" dirty="0"/>
              <a:t> </a:t>
            </a:r>
            <a:r>
              <a:rPr lang="ru-RU" dirty="0" err="1"/>
              <a:t>даъво</a:t>
            </a:r>
            <a:r>
              <a:rPr lang="ru-RU" dirty="0"/>
              <a:t> </a:t>
            </a:r>
            <a:r>
              <a:rPr lang="ru-RU" dirty="0" err="1"/>
              <a:t>аризасини</a:t>
            </a:r>
            <a:r>
              <a:rPr lang="ru-RU" dirty="0"/>
              <a:t> (</a:t>
            </a:r>
            <a:r>
              <a:rPr lang="ru-RU" dirty="0" err="1"/>
              <a:t>аризани</a:t>
            </a:r>
            <a:r>
              <a:rPr lang="ru-RU" dirty="0"/>
              <a:t>) — </a:t>
            </a:r>
            <a:r>
              <a:rPr lang="ru-RU" dirty="0" err="1"/>
              <a:t>Қорақалпоғистон</a:t>
            </a:r>
            <a:r>
              <a:rPr lang="ru-RU" dirty="0"/>
              <a:t> </a:t>
            </a:r>
            <a:r>
              <a:rPr lang="ru-RU" dirty="0" err="1"/>
              <a:t>Республикаси</a:t>
            </a:r>
            <a:r>
              <a:rPr lang="ru-RU" dirty="0"/>
              <a:t>, </a:t>
            </a:r>
            <a:r>
              <a:rPr lang="ru-RU" dirty="0" err="1"/>
              <a:t>вилоятлар</a:t>
            </a:r>
            <a:r>
              <a:rPr lang="ru-RU" dirty="0"/>
              <a:t>, </a:t>
            </a:r>
            <a:r>
              <a:rPr lang="ru-RU" dirty="0" err="1"/>
              <a:t>Тошкент</a:t>
            </a:r>
            <a:r>
              <a:rPr lang="ru-RU" dirty="0"/>
              <a:t> </a:t>
            </a:r>
            <a:r>
              <a:rPr lang="ru-RU" dirty="0" err="1"/>
              <a:t>шаҳар</a:t>
            </a:r>
            <a:r>
              <a:rPr lang="ru-RU" dirty="0"/>
              <a:t>, </a:t>
            </a:r>
            <a:r>
              <a:rPr lang="ru-RU" dirty="0" err="1"/>
              <a:t>туманлар</a:t>
            </a:r>
            <a:r>
              <a:rPr lang="ru-RU" dirty="0"/>
              <a:t> (</a:t>
            </a:r>
            <a:r>
              <a:rPr lang="ru-RU" dirty="0" err="1"/>
              <a:t>шаҳарлар</a:t>
            </a:r>
            <a:r>
              <a:rPr lang="ru-RU" dirty="0"/>
              <a:t>) </a:t>
            </a:r>
            <a:r>
              <a:rPr lang="ru-RU" dirty="0" err="1"/>
              <a:t>прокурорлари</a:t>
            </a:r>
            <a:r>
              <a:rPr lang="ru-RU" dirty="0"/>
              <a:t> </a:t>
            </a:r>
            <a:r>
              <a:rPr lang="ru-RU" dirty="0" err="1"/>
              <a:t>ва</a:t>
            </a:r>
            <a:r>
              <a:rPr lang="ru-RU" dirty="0"/>
              <a:t> </a:t>
            </a:r>
            <a:r>
              <a:rPr lang="ru-RU" dirty="0" err="1"/>
              <a:t>уларга</a:t>
            </a:r>
            <a:r>
              <a:rPr lang="ru-RU" dirty="0"/>
              <a:t> </a:t>
            </a:r>
            <a:r>
              <a:rPr lang="ru-RU" dirty="0" err="1"/>
              <a:t>тенглаштирилган</a:t>
            </a:r>
            <a:r>
              <a:rPr lang="ru-RU" dirty="0"/>
              <a:t> </a:t>
            </a:r>
            <a:r>
              <a:rPr lang="ru-RU" dirty="0" err="1"/>
              <a:t>прокурорлар</a:t>
            </a:r>
            <a:r>
              <a:rPr lang="ru-RU" dirty="0"/>
              <a:t> </a:t>
            </a:r>
            <a:r>
              <a:rPr lang="ru-RU" dirty="0" err="1"/>
              <a:t>ёки</a:t>
            </a:r>
            <a:r>
              <a:rPr lang="ru-RU" dirty="0"/>
              <a:t> </a:t>
            </a:r>
            <a:r>
              <a:rPr lang="ru-RU" dirty="0" err="1"/>
              <a:t>уларнинг</a:t>
            </a:r>
            <a:r>
              <a:rPr lang="ru-RU" dirty="0"/>
              <a:t> </a:t>
            </a:r>
            <a:r>
              <a:rPr lang="ru-RU" dirty="0" err="1"/>
              <a:t>ўринбосарлари</a:t>
            </a:r>
            <a:r>
              <a:rPr lang="ru-RU" dirty="0"/>
              <a:t>, </a:t>
            </a:r>
            <a:r>
              <a:rPr lang="ru-RU" dirty="0" err="1"/>
              <a:t>Қорақалпоғистон</a:t>
            </a:r>
            <a:r>
              <a:rPr lang="ru-RU" dirty="0"/>
              <a:t> </a:t>
            </a:r>
            <a:r>
              <a:rPr lang="ru-RU" dirty="0" err="1"/>
              <a:t>Республикаси</a:t>
            </a:r>
            <a:r>
              <a:rPr lang="ru-RU" dirty="0"/>
              <a:t> </a:t>
            </a:r>
            <a:r>
              <a:rPr lang="ru-RU" dirty="0" err="1"/>
              <a:t>судига</a:t>
            </a:r>
            <a:r>
              <a:rPr lang="ru-RU" dirty="0"/>
              <a:t>, </a:t>
            </a:r>
            <a:r>
              <a:rPr lang="ru-RU" dirty="0" err="1"/>
              <a:t>вилоятлар</a:t>
            </a:r>
            <a:r>
              <a:rPr lang="ru-RU" dirty="0"/>
              <a:t> </a:t>
            </a:r>
            <a:r>
              <a:rPr lang="ru-RU" dirty="0" err="1"/>
              <a:t>ва</a:t>
            </a:r>
            <a:r>
              <a:rPr lang="ru-RU" dirty="0"/>
              <a:t> </a:t>
            </a:r>
            <a:r>
              <a:rPr lang="ru-RU" dirty="0" err="1"/>
              <a:t>Тошкент</a:t>
            </a:r>
            <a:r>
              <a:rPr lang="ru-RU" dirty="0"/>
              <a:t> </a:t>
            </a:r>
            <a:r>
              <a:rPr lang="ru-RU" dirty="0" err="1"/>
              <a:t>шаҳар</a:t>
            </a:r>
            <a:r>
              <a:rPr lang="ru-RU" dirty="0"/>
              <a:t> </a:t>
            </a:r>
            <a:r>
              <a:rPr lang="ru-RU" dirty="0" err="1"/>
              <a:t>судларига</a:t>
            </a:r>
            <a:r>
              <a:rPr lang="ru-RU" dirty="0"/>
              <a:t> </a:t>
            </a:r>
            <a:r>
              <a:rPr lang="ru-RU" dirty="0" err="1"/>
              <a:t>эса</a:t>
            </a:r>
            <a:r>
              <a:rPr lang="ru-RU" dirty="0"/>
              <a:t> — </a:t>
            </a:r>
            <a:r>
              <a:rPr lang="ru-RU" dirty="0" err="1"/>
              <a:t>Қорақалпоғистон</a:t>
            </a:r>
            <a:r>
              <a:rPr lang="ru-RU" dirty="0"/>
              <a:t> </a:t>
            </a:r>
            <a:r>
              <a:rPr lang="ru-RU" dirty="0" err="1"/>
              <a:t>Республикаси</a:t>
            </a:r>
            <a:r>
              <a:rPr lang="ru-RU" dirty="0"/>
              <a:t>, </a:t>
            </a:r>
            <a:r>
              <a:rPr lang="ru-RU" dirty="0" err="1"/>
              <a:t>вилоятлар</a:t>
            </a:r>
            <a:r>
              <a:rPr lang="ru-RU" dirty="0"/>
              <a:t>, </a:t>
            </a:r>
            <a:r>
              <a:rPr lang="ru-RU" dirty="0" err="1"/>
              <a:t>Тошкент</a:t>
            </a:r>
            <a:r>
              <a:rPr lang="ru-RU" dirty="0"/>
              <a:t> </a:t>
            </a:r>
            <a:r>
              <a:rPr lang="ru-RU" dirty="0" err="1"/>
              <a:t>шаҳар</a:t>
            </a:r>
            <a:r>
              <a:rPr lang="ru-RU" dirty="0"/>
              <a:t> </a:t>
            </a:r>
            <a:r>
              <a:rPr lang="ru-RU" dirty="0" err="1"/>
              <a:t>прокурорлари</a:t>
            </a:r>
            <a:r>
              <a:rPr lang="ru-RU" dirty="0"/>
              <a:t> </a:t>
            </a:r>
            <a:r>
              <a:rPr lang="ru-RU" dirty="0" err="1"/>
              <a:t>ёки</a:t>
            </a:r>
            <a:r>
              <a:rPr lang="ru-RU" dirty="0"/>
              <a:t> </a:t>
            </a:r>
            <a:r>
              <a:rPr lang="ru-RU" dirty="0" err="1"/>
              <a:t>уларнинг</a:t>
            </a:r>
            <a:r>
              <a:rPr lang="ru-RU" dirty="0"/>
              <a:t> </a:t>
            </a:r>
            <a:r>
              <a:rPr lang="ru-RU" dirty="0" err="1"/>
              <a:t>ўринбосарлари</a:t>
            </a:r>
            <a:r>
              <a:rPr lang="ru-RU" dirty="0"/>
              <a:t> </a:t>
            </a:r>
            <a:r>
              <a:rPr lang="ru-RU" dirty="0" err="1"/>
              <a:t>тақдим</a:t>
            </a:r>
            <a:r>
              <a:rPr lang="ru-RU" dirty="0"/>
              <a:t> </a:t>
            </a:r>
            <a:r>
              <a:rPr lang="ru-RU" dirty="0" err="1"/>
              <a:t>этади</a:t>
            </a:r>
            <a:r>
              <a:rPr lang="ru-RU" dirty="0"/>
              <a:t>.</a:t>
            </a:r>
          </a:p>
          <a:p>
            <a:r>
              <a:rPr lang="ru-RU" dirty="0" err="1" smtClean="0"/>
              <a:t>Ўзбекистон</a:t>
            </a:r>
            <a:r>
              <a:rPr lang="ru-RU" dirty="0" smtClean="0"/>
              <a:t> </a:t>
            </a:r>
            <a:r>
              <a:rPr lang="ru-RU" dirty="0" err="1"/>
              <a:t>Республикаси</a:t>
            </a:r>
            <a:r>
              <a:rPr lang="ru-RU" dirty="0"/>
              <a:t> Бош </a:t>
            </a:r>
            <a:r>
              <a:rPr lang="ru-RU" dirty="0" err="1"/>
              <a:t>прокурори</a:t>
            </a:r>
            <a:r>
              <a:rPr lang="ru-RU" dirty="0"/>
              <a:t> </a:t>
            </a:r>
            <a:r>
              <a:rPr lang="ru-RU" dirty="0" err="1"/>
              <a:t>ёки</a:t>
            </a:r>
            <a:r>
              <a:rPr lang="ru-RU" dirty="0"/>
              <a:t> </a:t>
            </a:r>
            <a:r>
              <a:rPr lang="ru-RU" dirty="0" err="1"/>
              <a:t>унинг</a:t>
            </a:r>
            <a:r>
              <a:rPr lang="ru-RU" dirty="0"/>
              <a:t> </a:t>
            </a:r>
            <a:r>
              <a:rPr lang="ru-RU" dirty="0" err="1"/>
              <a:t>ўринбосари</a:t>
            </a:r>
            <a:r>
              <a:rPr lang="ru-RU" dirty="0"/>
              <a:t> </a:t>
            </a:r>
            <a:r>
              <a:rPr lang="ru-RU" dirty="0" err="1"/>
              <a:t>Ўзбекистон</a:t>
            </a:r>
            <a:r>
              <a:rPr lang="ru-RU" dirty="0"/>
              <a:t> </a:t>
            </a:r>
            <a:r>
              <a:rPr lang="ru-RU" dirty="0" err="1"/>
              <a:t>Республикасининг</a:t>
            </a:r>
            <a:r>
              <a:rPr lang="ru-RU" dirty="0"/>
              <a:t> </a:t>
            </a:r>
            <a:r>
              <a:rPr lang="ru-RU" dirty="0" err="1"/>
              <a:t>барча</a:t>
            </a:r>
            <a:r>
              <a:rPr lang="ru-RU" dirty="0"/>
              <a:t> </a:t>
            </a:r>
            <a:r>
              <a:rPr lang="ru-RU" dirty="0" err="1"/>
              <a:t>иқтисодий</a:t>
            </a:r>
            <a:r>
              <a:rPr lang="ru-RU" dirty="0"/>
              <a:t> </a:t>
            </a:r>
            <a:r>
              <a:rPr lang="ru-RU" dirty="0" err="1"/>
              <a:t>судларига</a:t>
            </a:r>
            <a:r>
              <a:rPr lang="ru-RU" dirty="0"/>
              <a:t> </a:t>
            </a:r>
            <a:r>
              <a:rPr lang="ru-RU" dirty="0" err="1"/>
              <a:t>даъво</a:t>
            </a:r>
            <a:r>
              <a:rPr lang="ru-RU" dirty="0"/>
              <a:t> </a:t>
            </a:r>
            <a:r>
              <a:rPr lang="ru-RU" dirty="0" err="1"/>
              <a:t>аризаси</a:t>
            </a:r>
            <a:r>
              <a:rPr lang="ru-RU" dirty="0"/>
              <a:t> (</a:t>
            </a:r>
            <a:r>
              <a:rPr lang="ru-RU" dirty="0" err="1"/>
              <a:t>ариза</a:t>
            </a:r>
            <a:r>
              <a:rPr lang="ru-RU" dirty="0"/>
              <a:t>) </a:t>
            </a:r>
            <a:r>
              <a:rPr lang="ru-RU" dirty="0" err="1"/>
              <a:t>тақдим</a:t>
            </a:r>
            <a:r>
              <a:rPr lang="ru-RU" dirty="0"/>
              <a:t> </a:t>
            </a:r>
            <a:r>
              <a:rPr lang="ru-RU" dirty="0" err="1"/>
              <a:t>этишга</a:t>
            </a:r>
            <a:r>
              <a:rPr lang="ru-RU" dirty="0"/>
              <a:t> </a:t>
            </a:r>
            <a:r>
              <a:rPr lang="ru-RU" dirty="0" err="1"/>
              <a:t>ҳақли</a:t>
            </a:r>
            <a:r>
              <a:rPr lang="ru-RU" dirty="0"/>
              <a:t>.</a:t>
            </a:r>
          </a:p>
          <a:p>
            <a:r>
              <a:rPr lang="ru-RU" dirty="0" err="1" smtClean="0"/>
              <a:t>Прокурорнинг</a:t>
            </a:r>
            <a:r>
              <a:rPr lang="ru-RU" dirty="0" smtClean="0"/>
              <a:t> </a:t>
            </a:r>
            <a:r>
              <a:rPr lang="ru-RU" dirty="0" err="1"/>
              <a:t>ўз</a:t>
            </a:r>
            <a:r>
              <a:rPr lang="ru-RU" dirty="0"/>
              <a:t> </a:t>
            </a:r>
            <a:r>
              <a:rPr lang="ru-RU" dirty="0" err="1"/>
              <a:t>даъво</a:t>
            </a:r>
            <a:r>
              <a:rPr lang="ru-RU" dirty="0"/>
              <a:t> </a:t>
            </a:r>
            <a:r>
              <a:rPr lang="ru-RU" dirty="0" err="1"/>
              <a:t>аризасидан</a:t>
            </a:r>
            <a:r>
              <a:rPr lang="ru-RU" dirty="0"/>
              <a:t> (</a:t>
            </a:r>
            <a:r>
              <a:rPr lang="ru-RU" dirty="0" err="1"/>
              <a:t>аризасидан</a:t>
            </a:r>
            <a:r>
              <a:rPr lang="ru-RU" dirty="0"/>
              <a:t>) воз </a:t>
            </a:r>
            <a:r>
              <a:rPr lang="ru-RU" dirty="0" err="1"/>
              <a:t>кечиши</a:t>
            </a:r>
            <a:r>
              <a:rPr lang="ru-RU" dirty="0"/>
              <a:t> </a:t>
            </a:r>
            <a:r>
              <a:rPr lang="ru-RU" dirty="0" err="1"/>
              <a:t>даъвогарни</a:t>
            </a:r>
            <a:r>
              <a:rPr lang="ru-RU" dirty="0"/>
              <a:t> (</a:t>
            </a:r>
            <a:r>
              <a:rPr lang="ru-RU" dirty="0" err="1"/>
              <a:t>аризачини</a:t>
            </a:r>
            <a:r>
              <a:rPr lang="ru-RU" dirty="0"/>
              <a:t>) </a:t>
            </a:r>
            <a:r>
              <a:rPr lang="ru-RU" dirty="0" err="1"/>
              <a:t>ишни</a:t>
            </a:r>
            <a:r>
              <a:rPr lang="ru-RU" dirty="0"/>
              <a:t> </a:t>
            </a:r>
            <a:r>
              <a:rPr lang="ru-RU" dirty="0" err="1"/>
              <a:t>мазмунан</a:t>
            </a:r>
            <a:r>
              <a:rPr lang="ru-RU" dirty="0"/>
              <a:t> </a:t>
            </a:r>
            <a:r>
              <a:rPr lang="ru-RU" dirty="0" err="1"/>
              <a:t>кўриб</a:t>
            </a:r>
            <a:r>
              <a:rPr lang="ru-RU" dirty="0"/>
              <a:t> </a:t>
            </a:r>
            <a:r>
              <a:rPr lang="ru-RU" dirty="0" err="1"/>
              <a:t>чиқишни</a:t>
            </a:r>
            <a:r>
              <a:rPr lang="ru-RU" dirty="0"/>
              <a:t> </a:t>
            </a:r>
            <a:r>
              <a:rPr lang="ru-RU" dirty="0" err="1"/>
              <a:t>талаб</a:t>
            </a:r>
            <a:r>
              <a:rPr lang="ru-RU" dirty="0"/>
              <a:t> </a:t>
            </a:r>
            <a:r>
              <a:rPr lang="ru-RU" dirty="0" err="1"/>
              <a:t>қилиш</a:t>
            </a:r>
            <a:r>
              <a:rPr lang="ru-RU" dirty="0"/>
              <a:t> </a:t>
            </a:r>
            <a:r>
              <a:rPr lang="ru-RU" dirty="0" err="1"/>
              <a:t>ҳуқуқидан</a:t>
            </a:r>
            <a:r>
              <a:rPr lang="ru-RU" dirty="0"/>
              <a:t> </a:t>
            </a:r>
            <a:r>
              <a:rPr lang="ru-RU" dirty="0" err="1"/>
              <a:t>маҳрум</a:t>
            </a:r>
            <a:r>
              <a:rPr lang="ru-RU" dirty="0"/>
              <a:t> </a:t>
            </a:r>
            <a:r>
              <a:rPr lang="ru-RU" dirty="0" err="1"/>
              <a:t>этмайди</a:t>
            </a:r>
            <a:r>
              <a:rPr lang="ru-RU" dirty="0"/>
              <a:t>.</a:t>
            </a:r>
          </a:p>
          <a:p>
            <a:r>
              <a:rPr lang="ru-RU" dirty="0"/>
              <a:t>Прокурор </a:t>
            </a:r>
            <a:r>
              <a:rPr lang="ru-RU" dirty="0" err="1"/>
              <a:t>томонидан</a:t>
            </a:r>
            <a:r>
              <a:rPr lang="ru-RU" dirty="0"/>
              <a:t> </a:t>
            </a:r>
            <a:r>
              <a:rPr lang="ru-RU" dirty="0" err="1"/>
              <a:t>даъвогарнинг</a:t>
            </a:r>
            <a:r>
              <a:rPr lang="ru-RU" dirty="0"/>
              <a:t> </a:t>
            </a:r>
            <a:r>
              <a:rPr lang="ru-RU" dirty="0" err="1"/>
              <a:t>ҳуқуқини</a:t>
            </a:r>
            <a:r>
              <a:rPr lang="ru-RU" dirty="0"/>
              <a:t> </a:t>
            </a:r>
            <a:r>
              <a:rPr lang="ru-RU" dirty="0" err="1"/>
              <a:t>ҳимоя</a:t>
            </a:r>
            <a:r>
              <a:rPr lang="ru-RU" dirty="0"/>
              <a:t> </a:t>
            </a:r>
            <a:r>
              <a:rPr lang="ru-RU" dirty="0" err="1"/>
              <a:t>қилиш</a:t>
            </a:r>
            <a:r>
              <a:rPr lang="ru-RU" dirty="0"/>
              <a:t> </a:t>
            </a:r>
            <a:r>
              <a:rPr lang="ru-RU" dirty="0" err="1"/>
              <a:t>мақсадида</a:t>
            </a:r>
            <a:r>
              <a:rPr lang="ru-RU" dirty="0"/>
              <a:t> </a:t>
            </a:r>
            <a:r>
              <a:rPr lang="ru-RU" dirty="0" err="1"/>
              <a:t>тақдим</a:t>
            </a:r>
            <a:r>
              <a:rPr lang="ru-RU" dirty="0"/>
              <a:t> </a:t>
            </a:r>
            <a:r>
              <a:rPr lang="ru-RU" dirty="0" err="1"/>
              <a:t>этилган</a:t>
            </a:r>
            <a:r>
              <a:rPr lang="ru-RU" dirty="0"/>
              <a:t> </a:t>
            </a:r>
            <a:r>
              <a:rPr lang="ru-RU" dirty="0" err="1"/>
              <a:t>даъводан</a:t>
            </a:r>
            <a:r>
              <a:rPr lang="ru-RU" dirty="0"/>
              <a:t> </a:t>
            </a:r>
            <a:r>
              <a:rPr lang="ru-RU" dirty="0" err="1"/>
              <a:t>даъвогарнинг</a:t>
            </a:r>
            <a:r>
              <a:rPr lang="ru-RU" dirty="0"/>
              <a:t> воз </a:t>
            </a:r>
            <a:r>
              <a:rPr lang="ru-RU" dirty="0" err="1"/>
              <a:t>кечиши</a:t>
            </a:r>
            <a:r>
              <a:rPr lang="ru-RU" dirty="0"/>
              <a:t> </a:t>
            </a:r>
            <a:r>
              <a:rPr lang="ru-RU" dirty="0" err="1"/>
              <a:t>даъво</a:t>
            </a:r>
            <a:r>
              <a:rPr lang="ru-RU" dirty="0"/>
              <a:t> </a:t>
            </a:r>
            <a:r>
              <a:rPr lang="ru-RU" dirty="0" err="1"/>
              <a:t>аризасини</a:t>
            </a:r>
            <a:r>
              <a:rPr lang="ru-RU" dirty="0"/>
              <a:t> (</a:t>
            </a:r>
            <a:r>
              <a:rPr lang="ru-RU" dirty="0" err="1"/>
              <a:t>аризани</a:t>
            </a:r>
            <a:r>
              <a:rPr lang="ru-RU" dirty="0"/>
              <a:t>) </a:t>
            </a:r>
            <a:r>
              <a:rPr lang="ru-RU" dirty="0" err="1"/>
              <a:t>кўрмасдан</a:t>
            </a:r>
            <a:r>
              <a:rPr lang="ru-RU" dirty="0"/>
              <a:t> </a:t>
            </a:r>
            <a:r>
              <a:rPr lang="ru-RU" dirty="0" err="1"/>
              <a:t>қолдиришга</a:t>
            </a:r>
            <a:r>
              <a:rPr lang="ru-RU" dirty="0"/>
              <a:t> </a:t>
            </a:r>
            <a:r>
              <a:rPr lang="ru-RU" dirty="0" err="1"/>
              <a:t>олиб</a:t>
            </a:r>
            <a:r>
              <a:rPr lang="ru-RU" dirty="0"/>
              <a:t> </a:t>
            </a:r>
            <a:r>
              <a:rPr lang="ru-RU" dirty="0" err="1"/>
              <a:t>келади</a:t>
            </a:r>
            <a:r>
              <a:rPr lang="ru-RU" dirty="0"/>
              <a:t>.</a:t>
            </a:r>
          </a:p>
          <a:p>
            <a:pPr algn="just" hangingPunct="0"/>
            <a:endParaRPr lang="uz-Cyrl-UZ" sz="2400" dirty="0"/>
          </a:p>
        </p:txBody>
      </p:sp>
    </p:spTree>
    <p:extLst>
      <p:ext uri="{BB962C8B-B14F-4D97-AF65-F5344CB8AC3E}">
        <p14:creationId xmlns:p14="http://schemas.microsoft.com/office/powerpoint/2010/main" val="28967763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5236" y="798458"/>
            <a:ext cx="10058400" cy="136724"/>
          </a:xfrm>
        </p:spPr>
        <p:txBody>
          <a:bodyPr>
            <a:normAutofit fontScale="90000"/>
          </a:bodyPr>
          <a:lstStyle/>
          <a:p>
            <a:pPr algn="ctr"/>
            <a:r>
              <a:rPr lang="uz-Cyrl-UZ" sz="2400" dirty="0" smtClean="0"/>
              <a:t>Прокурорнинг иштироки</a:t>
            </a:r>
            <a:endParaRPr lang="ru-RU" sz="2400" dirty="0"/>
          </a:p>
        </p:txBody>
      </p:sp>
      <p:sp>
        <p:nvSpPr>
          <p:cNvPr id="3" name="Объект 2"/>
          <p:cNvSpPr>
            <a:spLocks noGrp="1"/>
          </p:cNvSpPr>
          <p:nvPr>
            <p:ph idx="1"/>
          </p:nvPr>
        </p:nvSpPr>
        <p:spPr>
          <a:xfrm>
            <a:off x="921327" y="935182"/>
            <a:ext cx="10706100" cy="5288973"/>
          </a:xfrm>
        </p:spPr>
        <p:txBody>
          <a:bodyPr>
            <a:noAutofit/>
          </a:bodyPr>
          <a:lstStyle/>
          <a:p>
            <a:r>
              <a:rPr lang="ru-RU" dirty="0"/>
              <a:t>Прокурор </a:t>
            </a:r>
            <a:r>
              <a:rPr lang="ru-RU" dirty="0" err="1"/>
              <a:t>ўзининг</a:t>
            </a:r>
            <a:r>
              <a:rPr lang="ru-RU" dirty="0"/>
              <a:t> </a:t>
            </a:r>
            <a:r>
              <a:rPr lang="ru-RU" dirty="0" err="1"/>
              <a:t>даъво</a:t>
            </a:r>
            <a:r>
              <a:rPr lang="ru-RU" dirty="0"/>
              <a:t> </a:t>
            </a:r>
            <a:r>
              <a:rPr lang="ru-RU" dirty="0" err="1"/>
              <a:t>аризаси</a:t>
            </a:r>
            <a:r>
              <a:rPr lang="ru-RU" dirty="0"/>
              <a:t> (</a:t>
            </a:r>
            <a:r>
              <a:rPr lang="ru-RU" dirty="0" err="1"/>
              <a:t>аризаси</a:t>
            </a:r>
            <a:r>
              <a:rPr lang="ru-RU" dirty="0"/>
              <a:t>) </a:t>
            </a:r>
            <a:r>
              <a:rPr lang="ru-RU" dirty="0" err="1"/>
              <a:t>асосида</a:t>
            </a:r>
            <a:r>
              <a:rPr lang="ru-RU" dirty="0"/>
              <a:t> </a:t>
            </a:r>
            <a:r>
              <a:rPr lang="ru-RU" dirty="0" err="1"/>
              <a:t>қўзғатилган</a:t>
            </a:r>
            <a:r>
              <a:rPr lang="ru-RU" dirty="0"/>
              <a:t> </a:t>
            </a:r>
            <a:r>
              <a:rPr lang="ru-RU" dirty="0" err="1"/>
              <a:t>ишларда</a:t>
            </a:r>
            <a:r>
              <a:rPr lang="ru-RU" dirty="0"/>
              <a:t>, </a:t>
            </a:r>
            <a:r>
              <a:rPr lang="ru-RU" dirty="0" err="1"/>
              <a:t>шунингдек</a:t>
            </a:r>
            <a:r>
              <a:rPr lang="ru-RU" dirty="0"/>
              <a:t> </a:t>
            </a:r>
            <a:r>
              <a:rPr lang="ru-RU" dirty="0" err="1"/>
              <a:t>давлатнинг</a:t>
            </a:r>
            <a:r>
              <a:rPr lang="ru-RU" dirty="0"/>
              <a:t> </a:t>
            </a:r>
            <a:r>
              <a:rPr lang="ru-RU" dirty="0" err="1"/>
              <a:t>қонун</a:t>
            </a:r>
            <a:r>
              <a:rPr lang="ru-RU" dirty="0"/>
              <a:t> </a:t>
            </a:r>
            <a:r>
              <a:rPr lang="ru-RU" dirty="0" err="1"/>
              <a:t>билан</a:t>
            </a:r>
            <a:r>
              <a:rPr lang="ru-RU" dirty="0"/>
              <a:t> </a:t>
            </a:r>
            <a:r>
              <a:rPr lang="ru-RU" dirty="0" err="1"/>
              <a:t>қўриқланадиган</a:t>
            </a:r>
            <a:r>
              <a:rPr lang="ru-RU" dirty="0"/>
              <a:t> </a:t>
            </a:r>
            <a:r>
              <a:rPr lang="ru-RU" dirty="0" err="1"/>
              <a:t>манфаатларини</a:t>
            </a:r>
            <a:r>
              <a:rPr lang="ru-RU" dirty="0"/>
              <a:t> </a:t>
            </a:r>
            <a:r>
              <a:rPr lang="ru-RU" dirty="0" err="1"/>
              <a:t>ҳимоя</a:t>
            </a:r>
            <a:r>
              <a:rPr lang="ru-RU" dirty="0"/>
              <a:t> </a:t>
            </a:r>
            <a:r>
              <a:rPr lang="ru-RU" dirty="0" err="1"/>
              <a:t>қилиш</a:t>
            </a:r>
            <a:r>
              <a:rPr lang="ru-RU" dirty="0"/>
              <a:t> </a:t>
            </a:r>
            <a:r>
              <a:rPr lang="ru-RU" dirty="0" err="1"/>
              <a:t>мақсадида</a:t>
            </a:r>
            <a:r>
              <a:rPr lang="ru-RU" dirty="0"/>
              <a:t> </a:t>
            </a:r>
            <a:r>
              <a:rPr lang="ru-RU" dirty="0" err="1"/>
              <a:t>ерга</a:t>
            </a:r>
            <a:r>
              <a:rPr lang="ru-RU" dirty="0"/>
              <a:t> </a:t>
            </a:r>
            <a:r>
              <a:rPr lang="ru-RU" dirty="0" err="1"/>
              <a:t>оид</a:t>
            </a:r>
            <a:r>
              <a:rPr lang="ru-RU" dirty="0"/>
              <a:t> </a:t>
            </a:r>
            <a:r>
              <a:rPr lang="ru-RU" dirty="0" err="1"/>
              <a:t>ҳуқуқий</a:t>
            </a:r>
            <a:r>
              <a:rPr lang="ru-RU" dirty="0"/>
              <a:t> </a:t>
            </a:r>
            <a:r>
              <a:rPr lang="ru-RU" dirty="0" err="1"/>
              <a:t>муносабатлар</a:t>
            </a:r>
            <a:r>
              <a:rPr lang="ru-RU" dirty="0"/>
              <a:t>, </a:t>
            </a:r>
            <a:r>
              <a:rPr lang="ru-RU" dirty="0" err="1"/>
              <a:t>давлат</a:t>
            </a:r>
            <a:r>
              <a:rPr lang="ru-RU" dirty="0"/>
              <a:t> </a:t>
            </a:r>
            <a:r>
              <a:rPr lang="ru-RU" dirty="0" err="1"/>
              <a:t>мулки</a:t>
            </a:r>
            <a:r>
              <a:rPr lang="ru-RU" dirty="0"/>
              <a:t> </a:t>
            </a:r>
            <a:r>
              <a:rPr lang="ru-RU" dirty="0" err="1"/>
              <a:t>билан</a:t>
            </a:r>
            <a:r>
              <a:rPr lang="ru-RU" dirty="0"/>
              <a:t> </a:t>
            </a:r>
            <a:r>
              <a:rPr lang="ru-RU" dirty="0" err="1"/>
              <a:t>боғлиқ</a:t>
            </a:r>
            <a:r>
              <a:rPr lang="ru-RU" dirty="0"/>
              <a:t> </a:t>
            </a:r>
            <a:r>
              <a:rPr lang="ru-RU" dirty="0" err="1"/>
              <a:t>ишларда</a:t>
            </a:r>
            <a:r>
              <a:rPr lang="ru-RU" dirty="0"/>
              <a:t>, </a:t>
            </a:r>
            <a:r>
              <a:rPr lang="ru-RU" dirty="0" err="1"/>
              <a:t>атроф-муҳитни</a:t>
            </a:r>
            <a:r>
              <a:rPr lang="ru-RU" dirty="0"/>
              <a:t> </a:t>
            </a:r>
            <a:r>
              <a:rPr lang="ru-RU" dirty="0" err="1"/>
              <a:t>муҳофаза</a:t>
            </a:r>
            <a:r>
              <a:rPr lang="ru-RU" dirty="0"/>
              <a:t> </a:t>
            </a:r>
            <a:r>
              <a:rPr lang="ru-RU" dirty="0" err="1"/>
              <a:t>қилиш</a:t>
            </a:r>
            <a:r>
              <a:rPr lang="ru-RU" dirty="0"/>
              <a:t> </a:t>
            </a:r>
            <a:r>
              <a:rPr lang="ru-RU" dirty="0" err="1"/>
              <a:t>тўғрисидаги</a:t>
            </a:r>
            <a:r>
              <a:rPr lang="ru-RU" dirty="0"/>
              <a:t> </a:t>
            </a:r>
            <a:r>
              <a:rPr lang="ru-RU" dirty="0" err="1"/>
              <a:t>қонунчиликни</a:t>
            </a:r>
            <a:r>
              <a:rPr lang="ru-RU" dirty="0"/>
              <a:t> </a:t>
            </a:r>
            <a:r>
              <a:rPr lang="ru-RU" dirty="0" err="1"/>
              <a:t>бузиш</a:t>
            </a:r>
            <a:r>
              <a:rPr lang="ru-RU" dirty="0"/>
              <a:t>, </a:t>
            </a:r>
            <a:r>
              <a:rPr lang="ru-RU" dirty="0" err="1"/>
              <a:t>давлат</a:t>
            </a:r>
            <a:r>
              <a:rPr lang="ru-RU" dirty="0"/>
              <a:t> </a:t>
            </a:r>
            <a:r>
              <a:rPr lang="ru-RU" dirty="0" err="1"/>
              <a:t>бюджетидан</a:t>
            </a:r>
            <a:r>
              <a:rPr lang="ru-RU" dirty="0"/>
              <a:t> </a:t>
            </a:r>
            <a:r>
              <a:rPr lang="ru-RU" dirty="0" err="1"/>
              <a:t>ундирувлар</a:t>
            </a:r>
            <a:r>
              <a:rPr lang="ru-RU" dirty="0"/>
              <a:t>, </a:t>
            </a:r>
            <a:r>
              <a:rPr lang="ru-RU" dirty="0" err="1"/>
              <a:t>ўзбошимчалик</a:t>
            </a:r>
            <a:r>
              <a:rPr lang="ru-RU" dirty="0"/>
              <a:t> </a:t>
            </a:r>
            <a:r>
              <a:rPr lang="ru-RU" dirty="0" err="1"/>
              <a:t>билан</a:t>
            </a:r>
            <a:r>
              <a:rPr lang="ru-RU" dirty="0"/>
              <a:t> </a:t>
            </a:r>
            <a:r>
              <a:rPr lang="ru-RU" dirty="0" err="1"/>
              <a:t>қурилган</a:t>
            </a:r>
            <a:r>
              <a:rPr lang="ru-RU" dirty="0"/>
              <a:t> </a:t>
            </a:r>
            <a:r>
              <a:rPr lang="ru-RU" dirty="0" err="1"/>
              <a:t>иморатга</a:t>
            </a:r>
            <a:r>
              <a:rPr lang="ru-RU" dirty="0"/>
              <a:t> </a:t>
            </a:r>
            <a:r>
              <a:rPr lang="ru-RU" dirty="0" err="1"/>
              <a:t>бўлган</a:t>
            </a:r>
            <a:r>
              <a:rPr lang="ru-RU" dirty="0"/>
              <a:t> </a:t>
            </a:r>
            <a:r>
              <a:rPr lang="ru-RU" dirty="0" err="1"/>
              <a:t>мулк</a:t>
            </a:r>
            <a:r>
              <a:rPr lang="ru-RU" dirty="0"/>
              <a:t> </a:t>
            </a:r>
            <a:r>
              <a:rPr lang="ru-RU" dirty="0" err="1"/>
              <a:t>ҳуқуқини</a:t>
            </a:r>
            <a:r>
              <a:rPr lang="ru-RU" dirty="0"/>
              <a:t> </a:t>
            </a:r>
            <a:r>
              <a:rPr lang="ru-RU" dirty="0" err="1"/>
              <a:t>эътироф</a:t>
            </a:r>
            <a:r>
              <a:rPr lang="ru-RU" dirty="0"/>
              <a:t> </a:t>
            </a:r>
            <a:r>
              <a:rPr lang="ru-RU" dirty="0" err="1"/>
              <a:t>этиш</a:t>
            </a:r>
            <a:r>
              <a:rPr lang="ru-RU" dirty="0"/>
              <a:t>, </a:t>
            </a:r>
            <a:r>
              <a:rPr lang="ru-RU" dirty="0" err="1"/>
              <a:t>хусусий</a:t>
            </a:r>
            <a:r>
              <a:rPr lang="ru-RU" dirty="0"/>
              <a:t> </a:t>
            </a:r>
            <a:r>
              <a:rPr lang="ru-RU" dirty="0" err="1"/>
              <a:t>мулк</a:t>
            </a:r>
            <a:r>
              <a:rPr lang="ru-RU" dirty="0"/>
              <a:t> </a:t>
            </a:r>
            <a:r>
              <a:rPr lang="ru-RU" dirty="0" err="1"/>
              <a:t>сифатида</a:t>
            </a:r>
            <a:r>
              <a:rPr lang="ru-RU" dirty="0"/>
              <a:t> </a:t>
            </a:r>
            <a:r>
              <a:rPr lang="ru-RU" dirty="0" err="1"/>
              <a:t>эгалик</a:t>
            </a:r>
            <a:r>
              <a:rPr lang="ru-RU" dirty="0"/>
              <a:t> </a:t>
            </a:r>
            <a:r>
              <a:rPr lang="ru-RU" dirty="0" err="1"/>
              <a:t>қилиш</a:t>
            </a:r>
            <a:r>
              <a:rPr lang="ru-RU" dirty="0"/>
              <a:t> </a:t>
            </a:r>
            <a:r>
              <a:rPr lang="ru-RU" dirty="0" err="1"/>
              <a:t>ва</a:t>
            </a:r>
            <a:r>
              <a:rPr lang="ru-RU" dirty="0"/>
              <a:t> </a:t>
            </a:r>
            <a:r>
              <a:rPr lang="ru-RU" dirty="0" err="1"/>
              <a:t>ундан</a:t>
            </a:r>
            <a:r>
              <a:rPr lang="ru-RU" dirty="0"/>
              <a:t> </a:t>
            </a:r>
            <a:r>
              <a:rPr lang="ru-RU" dirty="0" err="1"/>
              <a:t>фойдаланиш</a:t>
            </a:r>
            <a:r>
              <a:rPr lang="ru-RU" dirty="0"/>
              <a:t> </a:t>
            </a:r>
            <a:r>
              <a:rPr lang="ru-RU" dirty="0" err="1"/>
              <a:t>фактини</a:t>
            </a:r>
            <a:r>
              <a:rPr lang="ru-RU" dirty="0"/>
              <a:t> </a:t>
            </a:r>
            <a:r>
              <a:rPr lang="ru-RU" dirty="0" err="1"/>
              <a:t>аниқлаш</a:t>
            </a:r>
            <a:r>
              <a:rPr lang="ru-RU" dirty="0"/>
              <a:t>, </a:t>
            </a:r>
            <a:r>
              <a:rPr lang="ru-RU" dirty="0" err="1"/>
              <a:t>божхона</a:t>
            </a:r>
            <a:r>
              <a:rPr lang="ru-RU" dirty="0"/>
              <a:t> </a:t>
            </a:r>
            <a:r>
              <a:rPr lang="ru-RU" dirty="0" err="1"/>
              <a:t>тўловларини</a:t>
            </a:r>
            <a:r>
              <a:rPr lang="ru-RU" dirty="0"/>
              <a:t> </a:t>
            </a:r>
            <a:r>
              <a:rPr lang="ru-RU" dirty="0" err="1"/>
              <a:t>ундириш</a:t>
            </a:r>
            <a:r>
              <a:rPr lang="ru-RU" dirty="0"/>
              <a:t> </a:t>
            </a:r>
            <a:r>
              <a:rPr lang="ru-RU" dirty="0" err="1"/>
              <a:t>билан</a:t>
            </a:r>
            <a:r>
              <a:rPr lang="ru-RU" dirty="0"/>
              <a:t> </a:t>
            </a:r>
            <a:r>
              <a:rPr lang="ru-RU" dirty="0" err="1"/>
              <a:t>боғлиқ</a:t>
            </a:r>
            <a:r>
              <a:rPr lang="ru-RU" dirty="0"/>
              <a:t> </a:t>
            </a:r>
            <a:r>
              <a:rPr lang="ru-RU" dirty="0" err="1"/>
              <a:t>ишларда</a:t>
            </a:r>
            <a:r>
              <a:rPr lang="ru-RU" dirty="0"/>
              <a:t> </a:t>
            </a:r>
            <a:r>
              <a:rPr lang="ru-RU" dirty="0" err="1"/>
              <a:t>иштирок</a:t>
            </a:r>
            <a:r>
              <a:rPr lang="ru-RU" dirty="0"/>
              <a:t> </a:t>
            </a:r>
            <a:r>
              <a:rPr lang="ru-RU" dirty="0" err="1"/>
              <a:t>этиши</a:t>
            </a:r>
            <a:r>
              <a:rPr lang="ru-RU" dirty="0"/>
              <a:t> </a:t>
            </a:r>
            <a:r>
              <a:rPr lang="ru-RU" dirty="0" err="1"/>
              <a:t>мумкин</a:t>
            </a:r>
            <a:r>
              <a:rPr lang="ru-RU" dirty="0"/>
              <a:t>.</a:t>
            </a:r>
          </a:p>
          <a:p>
            <a:r>
              <a:rPr lang="ru-RU" dirty="0"/>
              <a:t>Прокурор </a:t>
            </a:r>
            <a:r>
              <a:rPr lang="ru-RU" dirty="0" err="1"/>
              <a:t>бошқа</a:t>
            </a:r>
            <a:r>
              <a:rPr lang="ru-RU" dirty="0"/>
              <a:t> </a:t>
            </a:r>
            <a:r>
              <a:rPr lang="ru-RU" dirty="0" err="1"/>
              <a:t>шахсларнинг</a:t>
            </a:r>
            <a:r>
              <a:rPr lang="ru-RU" dirty="0"/>
              <a:t> </a:t>
            </a:r>
            <a:r>
              <a:rPr lang="ru-RU" dirty="0" err="1"/>
              <a:t>аризаси</a:t>
            </a:r>
            <a:r>
              <a:rPr lang="ru-RU" dirty="0"/>
              <a:t> </a:t>
            </a:r>
            <a:r>
              <a:rPr lang="ru-RU" dirty="0" err="1"/>
              <a:t>билан</a:t>
            </a:r>
            <a:r>
              <a:rPr lang="ru-RU" dirty="0"/>
              <a:t> </a:t>
            </a:r>
            <a:r>
              <a:rPr lang="ru-RU" dirty="0" err="1"/>
              <a:t>қўзғатилган</a:t>
            </a:r>
            <a:r>
              <a:rPr lang="ru-RU" dirty="0"/>
              <a:t> </a:t>
            </a:r>
            <a:r>
              <a:rPr lang="ru-RU" dirty="0" err="1"/>
              <a:t>ишнинг</a:t>
            </a:r>
            <a:r>
              <a:rPr lang="ru-RU" dirty="0"/>
              <a:t> </a:t>
            </a:r>
            <a:r>
              <a:rPr lang="ru-RU" dirty="0" err="1"/>
              <a:t>муҳокамасида</a:t>
            </a:r>
            <a:r>
              <a:rPr lang="ru-RU" dirty="0"/>
              <a:t> </a:t>
            </a:r>
            <a:r>
              <a:rPr lang="ru-RU" dirty="0" err="1"/>
              <a:t>ўз</a:t>
            </a:r>
            <a:r>
              <a:rPr lang="ru-RU" dirty="0"/>
              <a:t> </a:t>
            </a:r>
            <a:r>
              <a:rPr lang="ru-RU" dirty="0" err="1"/>
              <a:t>ташаббуси</a:t>
            </a:r>
            <a:r>
              <a:rPr lang="ru-RU" dirty="0"/>
              <a:t> </a:t>
            </a:r>
            <a:r>
              <a:rPr lang="ru-RU" dirty="0" err="1"/>
              <a:t>билан</a:t>
            </a:r>
            <a:r>
              <a:rPr lang="ru-RU" dirty="0"/>
              <a:t> </a:t>
            </a:r>
            <a:r>
              <a:rPr lang="ru-RU" dirty="0" err="1"/>
              <a:t>иштирок</a:t>
            </a:r>
            <a:r>
              <a:rPr lang="ru-RU" dirty="0"/>
              <a:t> </a:t>
            </a:r>
            <a:r>
              <a:rPr lang="ru-RU" dirty="0" err="1"/>
              <a:t>этиши</a:t>
            </a:r>
            <a:r>
              <a:rPr lang="ru-RU" dirty="0"/>
              <a:t> </a:t>
            </a:r>
            <a:r>
              <a:rPr lang="ru-RU" dirty="0" err="1"/>
              <a:t>мумкин</a:t>
            </a:r>
            <a:r>
              <a:rPr lang="ru-RU" dirty="0"/>
              <a:t> </a:t>
            </a:r>
            <a:r>
              <a:rPr lang="ru-RU" dirty="0" err="1"/>
              <a:t>эмас</a:t>
            </a:r>
            <a:r>
              <a:rPr lang="ru-RU" dirty="0"/>
              <a:t>, </a:t>
            </a:r>
            <a:r>
              <a:rPr lang="ru-RU" dirty="0" err="1"/>
              <a:t>бундан</a:t>
            </a:r>
            <a:r>
              <a:rPr lang="ru-RU" dirty="0"/>
              <a:t> </a:t>
            </a:r>
            <a:r>
              <a:rPr lang="ru-RU" dirty="0" err="1"/>
              <a:t>ушбу</a:t>
            </a:r>
            <a:r>
              <a:rPr lang="ru-RU" dirty="0"/>
              <a:t> </a:t>
            </a:r>
            <a:r>
              <a:rPr lang="ru-RU" dirty="0" err="1"/>
              <a:t>модданинг</a:t>
            </a:r>
            <a:r>
              <a:rPr lang="ru-RU" dirty="0"/>
              <a:t> </a:t>
            </a:r>
            <a:r>
              <a:rPr lang="ru-RU" dirty="0" err="1"/>
              <a:t>учинчи</a:t>
            </a:r>
            <a:r>
              <a:rPr lang="ru-RU" dirty="0"/>
              <a:t> </a:t>
            </a:r>
            <a:r>
              <a:rPr lang="ru-RU" dirty="0" err="1"/>
              <a:t>қисмида</a:t>
            </a:r>
            <a:r>
              <a:rPr lang="ru-RU" dirty="0"/>
              <a:t> </a:t>
            </a:r>
            <a:r>
              <a:rPr lang="ru-RU" dirty="0" err="1"/>
              <a:t>назарда</a:t>
            </a:r>
            <a:r>
              <a:rPr lang="ru-RU" dirty="0"/>
              <a:t> </a:t>
            </a:r>
            <a:r>
              <a:rPr lang="ru-RU" dirty="0" err="1"/>
              <a:t>тутилган</a:t>
            </a:r>
            <a:r>
              <a:rPr lang="ru-RU" dirty="0"/>
              <a:t> </a:t>
            </a:r>
            <a:r>
              <a:rPr lang="ru-RU" dirty="0" err="1"/>
              <a:t>ишлар</a:t>
            </a:r>
            <a:r>
              <a:rPr lang="ru-RU" dirty="0"/>
              <a:t> </a:t>
            </a:r>
            <a:r>
              <a:rPr lang="ru-RU" dirty="0" err="1"/>
              <a:t>мустасно</a:t>
            </a:r>
            <a:r>
              <a:rPr lang="ru-RU" dirty="0"/>
              <a:t>.</a:t>
            </a:r>
          </a:p>
          <a:p>
            <a:r>
              <a:rPr lang="ru-RU" dirty="0" err="1"/>
              <a:t>Ишда</a:t>
            </a:r>
            <a:r>
              <a:rPr lang="ru-RU" dirty="0"/>
              <a:t> </a:t>
            </a:r>
            <a:r>
              <a:rPr lang="ru-RU" dirty="0" err="1"/>
              <a:t>иштирок</a:t>
            </a:r>
            <a:r>
              <a:rPr lang="ru-RU" dirty="0"/>
              <a:t> </a:t>
            </a:r>
            <a:r>
              <a:rPr lang="ru-RU" dirty="0" err="1"/>
              <a:t>этувчи</a:t>
            </a:r>
            <a:r>
              <a:rPr lang="ru-RU" dirty="0"/>
              <a:t> прокурор </a:t>
            </a:r>
            <a:r>
              <a:rPr lang="ru-RU" dirty="0" err="1"/>
              <a:t>ишнинг</a:t>
            </a:r>
            <a:r>
              <a:rPr lang="ru-RU" dirty="0"/>
              <a:t> </a:t>
            </a:r>
            <a:r>
              <a:rPr lang="ru-RU" dirty="0" err="1"/>
              <a:t>мазмуни</a:t>
            </a:r>
            <a:r>
              <a:rPr lang="ru-RU" dirty="0"/>
              <a:t> </a:t>
            </a:r>
            <a:r>
              <a:rPr lang="ru-RU" dirty="0" err="1"/>
              <a:t>бўйича</a:t>
            </a:r>
            <a:r>
              <a:rPr lang="ru-RU" dirty="0"/>
              <a:t> </a:t>
            </a:r>
            <a:r>
              <a:rPr lang="ru-RU" dirty="0" err="1"/>
              <a:t>фикрини</a:t>
            </a:r>
            <a:r>
              <a:rPr lang="ru-RU" dirty="0"/>
              <a:t> </a:t>
            </a:r>
            <a:r>
              <a:rPr lang="ru-RU" dirty="0" err="1"/>
              <a:t>баён</a:t>
            </a:r>
            <a:r>
              <a:rPr lang="ru-RU" dirty="0"/>
              <a:t> </a:t>
            </a:r>
            <a:r>
              <a:rPr lang="ru-RU" dirty="0" err="1"/>
              <a:t>этади</a:t>
            </a:r>
            <a:r>
              <a:rPr lang="ru-RU" dirty="0"/>
              <a:t>, </a:t>
            </a:r>
            <a:r>
              <a:rPr lang="ru-RU" dirty="0" err="1"/>
              <a:t>бундан</a:t>
            </a:r>
            <a:r>
              <a:rPr lang="ru-RU" dirty="0"/>
              <a:t> </a:t>
            </a:r>
            <a:r>
              <a:rPr lang="ru-RU" dirty="0" err="1"/>
              <a:t>унинг</a:t>
            </a:r>
            <a:r>
              <a:rPr lang="ru-RU" dirty="0"/>
              <a:t> </a:t>
            </a:r>
            <a:r>
              <a:rPr lang="ru-RU" dirty="0" err="1"/>
              <a:t>бошқа</a:t>
            </a:r>
            <a:r>
              <a:rPr lang="ru-RU" dirty="0"/>
              <a:t> </a:t>
            </a:r>
            <a:r>
              <a:rPr lang="ru-RU" dirty="0" err="1"/>
              <a:t>шахсларнинг</a:t>
            </a:r>
            <a:r>
              <a:rPr lang="ru-RU" dirty="0"/>
              <a:t> </a:t>
            </a:r>
            <a:r>
              <a:rPr lang="ru-RU" dirty="0" err="1"/>
              <a:t>ҳуқуқлари</a:t>
            </a:r>
            <a:r>
              <a:rPr lang="ru-RU" dirty="0"/>
              <a:t> </a:t>
            </a:r>
            <a:r>
              <a:rPr lang="ru-RU" dirty="0" err="1"/>
              <a:t>ва</a:t>
            </a:r>
            <a:r>
              <a:rPr lang="ru-RU" dirty="0"/>
              <a:t> </a:t>
            </a:r>
            <a:r>
              <a:rPr lang="ru-RU" dirty="0" err="1"/>
              <a:t>қонун</a:t>
            </a:r>
            <a:r>
              <a:rPr lang="ru-RU" dirty="0"/>
              <a:t> </a:t>
            </a:r>
            <a:r>
              <a:rPr lang="ru-RU" dirty="0" err="1"/>
              <a:t>билан</a:t>
            </a:r>
            <a:r>
              <a:rPr lang="ru-RU" dirty="0"/>
              <a:t> </a:t>
            </a:r>
            <a:r>
              <a:rPr lang="ru-RU" dirty="0" err="1"/>
              <a:t>қўриқланадиган</a:t>
            </a:r>
            <a:r>
              <a:rPr lang="ru-RU" dirty="0"/>
              <a:t> </a:t>
            </a:r>
            <a:r>
              <a:rPr lang="ru-RU" dirty="0" err="1"/>
              <a:t>манфаатларини</a:t>
            </a:r>
            <a:r>
              <a:rPr lang="ru-RU" dirty="0"/>
              <a:t> </a:t>
            </a:r>
            <a:r>
              <a:rPr lang="ru-RU" dirty="0" err="1"/>
              <a:t>ҳимоя</a:t>
            </a:r>
            <a:r>
              <a:rPr lang="ru-RU" dirty="0"/>
              <a:t> </a:t>
            </a:r>
            <a:r>
              <a:rPr lang="ru-RU" dirty="0" err="1"/>
              <a:t>қилишга</a:t>
            </a:r>
            <a:r>
              <a:rPr lang="ru-RU" dirty="0"/>
              <a:t> </a:t>
            </a:r>
            <a:r>
              <a:rPr lang="ru-RU" dirty="0" err="1"/>
              <a:t>доир</a:t>
            </a:r>
            <a:r>
              <a:rPr lang="ru-RU" dirty="0"/>
              <a:t> </a:t>
            </a:r>
            <a:r>
              <a:rPr lang="ru-RU" dirty="0" err="1"/>
              <a:t>даъво</a:t>
            </a:r>
            <a:r>
              <a:rPr lang="ru-RU" dirty="0"/>
              <a:t> </a:t>
            </a:r>
            <a:r>
              <a:rPr lang="ru-RU" dirty="0" err="1"/>
              <a:t>аризаси</a:t>
            </a:r>
            <a:r>
              <a:rPr lang="ru-RU" dirty="0"/>
              <a:t> (</a:t>
            </a:r>
            <a:r>
              <a:rPr lang="ru-RU" dirty="0" err="1"/>
              <a:t>аризаси</a:t>
            </a:r>
            <a:r>
              <a:rPr lang="ru-RU" dirty="0"/>
              <a:t>) </a:t>
            </a:r>
            <a:r>
              <a:rPr lang="ru-RU" dirty="0" err="1"/>
              <a:t>бўйича</a:t>
            </a:r>
            <a:r>
              <a:rPr lang="ru-RU" dirty="0"/>
              <a:t> </a:t>
            </a:r>
            <a:r>
              <a:rPr lang="ru-RU" dirty="0" err="1"/>
              <a:t>қўзғатилган</a:t>
            </a:r>
            <a:r>
              <a:rPr lang="ru-RU" dirty="0"/>
              <a:t> </a:t>
            </a:r>
            <a:r>
              <a:rPr lang="ru-RU" dirty="0" err="1"/>
              <a:t>ишлар</a:t>
            </a:r>
            <a:r>
              <a:rPr lang="ru-RU" dirty="0"/>
              <a:t> </a:t>
            </a:r>
            <a:r>
              <a:rPr lang="ru-RU" dirty="0" err="1"/>
              <a:t>мустасно</a:t>
            </a:r>
            <a:r>
              <a:rPr lang="ru-RU" dirty="0"/>
              <a:t>.</a:t>
            </a:r>
          </a:p>
          <a:p>
            <a:r>
              <a:rPr lang="ru-RU" dirty="0" err="1"/>
              <a:t>Фуқаронинг</a:t>
            </a:r>
            <a:r>
              <a:rPr lang="ru-RU" dirty="0"/>
              <a:t>, </a:t>
            </a:r>
            <a:r>
              <a:rPr lang="ru-RU" dirty="0" err="1"/>
              <a:t>юридик</a:t>
            </a:r>
            <a:r>
              <a:rPr lang="ru-RU" dirty="0"/>
              <a:t> </a:t>
            </a:r>
            <a:r>
              <a:rPr lang="ru-RU" dirty="0" err="1"/>
              <a:t>шахснинг</a:t>
            </a:r>
            <a:r>
              <a:rPr lang="ru-RU" dirty="0"/>
              <a:t> </a:t>
            </a:r>
            <a:r>
              <a:rPr lang="ru-RU" dirty="0" err="1"/>
              <a:t>ва</a:t>
            </a:r>
            <a:r>
              <a:rPr lang="ru-RU" dirty="0"/>
              <a:t> </a:t>
            </a:r>
            <a:r>
              <a:rPr lang="ru-RU" dirty="0" err="1"/>
              <a:t>давлатнинг</a:t>
            </a:r>
            <a:r>
              <a:rPr lang="ru-RU" dirty="0"/>
              <a:t> </a:t>
            </a:r>
            <a:r>
              <a:rPr lang="ru-RU" dirty="0" err="1"/>
              <a:t>манфаатларини</a:t>
            </a:r>
            <a:r>
              <a:rPr lang="ru-RU" dirty="0"/>
              <a:t> </a:t>
            </a:r>
            <a:r>
              <a:rPr lang="ru-RU" dirty="0" err="1"/>
              <a:t>кўзлаб</a:t>
            </a:r>
            <a:r>
              <a:rPr lang="ru-RU" dirty="0"/>
              <a:t> </a:t>
            </a:r>
            <a:r>
              <a:rPr lang="ru-RU" dirty="0" err="1"/>
              <a:t>даъво</a:t>
            </a:r>
            <a:r>
              <a:rPr lang="ru-RU" dirty="0"/>
              <a:t> </a:t>
            </a:r>
            <a:r>
              <a:rPr lang="ru-RU" dirty="0" err="1"/>
              <a:t>аризаси</a:t>
            </a:r>
            <a:r>
              <a:rPr lang="ru-RU" dirty="0"/>
              <a:t> (</a:t>
            </a:r>
            <a:r>
              <a:rPr lang="ru-RU" dirty="0" err="1"/>
              <a:t>ариза</a:t>
            </a:r>
            <a:r>
              <a:rPr lang="ru-RU" dirty="0"/>
              <a:t>) </a:t>
            </a:r>
            <a:r>
              <a:rPr lang="ru-RU" dirty="0" err="1"/>
              <a:t>тақдим</a:t>
            </a:r>
            <a:r>
              <a:rPr lang="ru-RU" dirty="0"/>
              <a:t> </a:t>
            </a:r>
            <a:r>
              <a:rPr lang="ru-RU" dirty="0" err="1"/>
              <a:t>этган</a:t>
            </a:r>
            <a:r>
              <a:rPr lang="ru-RU" dirty="0"/>
              <a:t> прокурор </a:t>
            </a:r>
            <a:r>
              <a:rPr lang="ru-RU" dirty="0" err="1"/>
              <a:t>даъвогарнинг</a:t>
            </a:r>
            <a:r>
              <a:rPr lang="ru-RU" dirty="0"/>
              <a:t> </a:t>
            </a:r>
            <a:r>
              <a:rPr lang="ru-RU" dirty="0" err="1"/>
              <a:t>ҳуқуқларидан</a:t>
            </a:r>
            <a:r>
              <a:rPr lang="ru-RU" dirty="0"/>
              <a:t> </a:t>
            </a:r>
            <a:r>
              <a:rPr lang="ru-RU" dirty="0" err="1"/>
              <a:t>фойдаланади</a:t>
            </a:r>
            <a:r>
              <a:rPr lang="ru-RU" dirty="0"/>
              <a:t> </a:t>
            </a:r>
            <a:r>
              <a:rPr lang="ru-RU" dirty="0" err="1"/>
              <a:t>ва</a:t>
            </a:r>
            <a:r>
              <a:rPr lang="ru-RU" dirty="0"/>
              <a:t> </a:t>
            </a:r>
            <a:r>
              <a:rPr lang="ru-RU" dirty="0" err="1"/>
              <a:t>унинг</a:t>
            </a:r>
            <a:r>
              <a:rPr lang="ru-RU" dirty="0"/>
              <a:t> </a:t>
            </a:r>
            <a:r>
              <a:rPr lang="ru-RU" dirty="0" err="1"/>
              <a:t>мажбуриятларини</a:t>
            </a:r>
            <a:r>
              <a:rPr lang="ru-RU" dirty="0"/>
              <a:t> </a:t>
            </a:r>
            <a:r>
              <a:rPr lang="ru-RU" dirty="0" err="1"/>
              <a:t>ўз</a:t>
            </a:r>
            <a:r>
              <a:rPr lang="ru-RU" dirty="0"/>
              <a:t> </a:t>
            </a:r>
            <a:r>
              <a:rPr lang="ru-RU" dirty="0" err="1"/>
              <a:t>зиммасига</a:t>
            </a:r>
            <a:r>
              <a:rPr lang="ru-RU" dirty="0"/>
              <a:t> </a:t>
            </a:r>
            <a:r>
              <a:rPr lang="ru-RU" dirty="0" err="1"/>
              <a:t>олади</a:t>
            </a:r>
            <a:r>
              <a:rPr lang="ru-RU" dirty="0"/>
              <a:t>, </a:t>
            </a:r>
            <a:r>
              <a:rPr lang="ru-RU" dirty="0" err="1"/>
              <a:t>бундан</a:t>
            </a:r>
            <a:r>
              <a:rPr lang="ru-RU" dirty="0"/>
              <a:t> </a:t>
            </a:r>
            <a:r>
              <a:rPr lang="ru-RU" dirty="0" err="1"/>
              <a:t>келишув</a:t>
            </a:r>
            <a:r>
              <a:rPr lang="ru-RU" dirty="0"/>
              <a:t> </a:t>
            </a:r>
            <a:r>
              <a:rPr lang="ru-RU" dirty="0" err="1"/>
              <a:t>битими</a:t>
            </a:r>
            <a:r>
              <a:rPr lang="ru-RU" dirty="0"/>
              <a:t> </a:t>
            </a:r>
            <a:r>
              <a:rPr lang="ru-RU" dirty="0" err="1"/>
              <a:t>ёки</a:t>
            </a:r>
            <a:r>
              <a:rPr lang="ru-RU" dirty="0"/>
              <a:t> </a:t>
            </a:r>
            <a:r>
              <a:rPr lang="ru-RU" dirty="0" err="1"/>
              <a:t>медиатив</a:t>
            </a:r>
            <a:r>
              <a:rPr lang="ru-RU" dirty="0"/>
              <a:t> </a:t>
            </a:r>
            <a:r>
              <a:rPr lang="ru-RU" dirty="0" err="1"/>
              <a:t>келишув</a:t>
            </a:r>
            <a:r>
              <a:rPr lang="ru-RU" dirty="0"/>
              <a:t> </a:t>
            </a:r>
            <a:r>
              <a:rPr lang="ru-RU" dirty="0" err="1"/>
              <a:t>тузиш</a:t>
            </a:r>
            <a:r>
              <a:rPr lang="ru-RU" dirty="0"/>
              <a:t> </a:t>
            </a:r>
            <a:r>
              <a:rPr lang="ru-RU" dirty="0" err="1"/>
              <a:t>ҳуқуқи</a:t>
            </a:r>
            <a:r>
              <a:rPr lang="ru-RU" dirty="0"/>
              <a:t> </a:t>
            </a:r>
            <a:r>
              <a:rPr lang="ru-RU" dirty="0" err="1"/>
              <a:t>мустасно</a:t>
            </a:r>
            <a:r>
              <a:rPr lang="ru-RU" dirty="0"/>
              <a:t>.</a:t>
            </a:r>
          </a:p>
          <a:p>
            <a:pPr algn="just" hangingPunct="0"/>
            <a:endParaRPr lang="uz-Cyrl-UZ" dirty="0"/>
          </a:p>
        </p:txBody>
      </p:sp>
    </p:spTree>
    <p:extLst>
      <p:ext uri="{BB962C8B-B14F-4D97-AF65-F5344CB8AC3E}">
        <p14:creationId xmlns:p14="http://schemas.microsoft.com/office/powerpoint/2010/main" val="7466437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5236" y="798458"/>
            <a:ext cx="10058400" cy="136724"/>
          </a:xfrm>
        </p:spPr>
        <p:txBody>
          <a:bodyPr>
            <a:normAutofit fontScale="90000"/>
          </a:bodyPr>
          <a:lstStyle/>
          <a:p>
            <a:pPr algn="ctr"/>
            <a:r>
              <a:rPr lang="uz-Cyrl-UZ" sz="2400" dirty="0" smtClean="0"/>
              <a:t>Прокурорнинг иштироки</a:t>
            </a:r>
            <a:endParaRPr lang="ru-RU" sz="2400" dirty="0"/>
          </a:p>
        </p:txBody>
      </p:sp>
      <p:sp>
        <p:nvSpPr>
          <p:cNvPr id="3" name="Объект 2"/>
          <p:cNvSpPr>
            <a:spLocks noGrp="1"/>
          </p:cNvSpPr>
          <p:nvPr>
            <p:ph idx="1"/>
          </p:nvPr>
        </p:nvSpPr>
        <p:spPr>
          <a:xfrm>
            <a:off x="1025236" y="1174173"/>
            <a:ext cx="10706100" cy="5288973"/>
          </a:xfrm>
        </p:spPr>
        <p:txBody>
          <a:bodyPr>
            <a:noAutofit/>
          </a:bodyPr>
          <a:lstStyle/>
          <a:p>
            <a:pPr algn="just" hangingPunct="0"/>
            <a:r>
              <a:rPr lang="uz-Cyrl-UZ" sz="2000" dirty="0" smtClean="0"/>
              <a:t>Прокуратура тўғрисидаги қонун </a:t>
            </a:r>
          </a:p>
          <a:p>
            <a:pPr algn="just" hangingPunct="0"/>
            <a:r>
              <a:rPr lang="uz-Cyrl-UZ" sz="2000" dirty="0" smtClean="0"/>
              <a:t>33-модда</a:t>
            </a:r>
            <a:r>
              <a:rPr lang="uz-Cyrl-UZ" sz="2000" dirty="0"/>
              <a:t>. Судларда ишларни кўришда прокурорнинг иштироки</a:t>
            </a:r>
          </a:p>
          <a:p>
            <a:pPr algn="just" hangingPunct="0"/>
            <a:r>
              <a:rPr lang="uz-Cyrl-UZ" sz="2000" dirty="0"/>
              <a:t>Фуқароларнинг, корхоналар, муассасалар ва ташкилотларнинг ҳуқуқлари ҳамда қонуний манфаатлари суд йўли билан самарали ҳимоя қилинишини таъминлаш мақсадида барча инстанция судларида ишлар кўрилаётганда прокурор қонунда белгиланган тартибда иштирок этади.</a:t>
            </a:r>
          </a:p>
          <a:p>
            <a:pPr algn="just" hangingPunct="0"/>
            <a:r>
              <a:rPr lang="uz-Cyrl-UZ" sz="2000" dirty="0"/>
              <a:t>Прокурор судларда жиноят ишлари кўрилаётганда давлат айбловини қувватлайди.</a:t>
            </a:r>
          </a:p>
          <a:p>
            <a:pPr algn="just" hangingPunct="0"/>
            <a:r>
              <a:rPr lang="uz-Cyrl-UZ" sz="2000" dirty="0"/>
              <a:t>Прокурор судда далилларни текширишда иштирок этади, қонуннинг қўлланиши хусусида ўз фикрини билдиради.</a:t>
            </a:r>
          </a:p>
          <a:p>
            <a:pPr algn="just" hangingPunct="0"/>
            <a:r>
              <a:rPr lang="uz-Cyrl-UZ" sz="2000" dirty="0"/>
              <a:t>Ишлар судларда кўрилаётганда иштирок этаётган прокурорнинг ваколатлари процессуал қонунлар билан белгиланади.</a:t>
            </a:r>
          </a:p>
          <a:p>
            <a:pPr algn="just" hangingPunct="0"/>
            <a:r>
              <a:rPr lang="uz-Cyrl-UZ" sz="2000" dirty="0" smtClean="0"/>
              <a:t>Прокурор </a:t>
            </a:r>
            <a:r>
              <a:rPr lang="uz-Cyrl-UZ" sz="2000" dirty="0"/>
              <a:t>суд процессининг бошқа иштирокчилари билан тенг ҳуқуқлардан фойдаланиб, судьяларнинг мустақиллиги ҳамда процессуал қонунчилик нормаларига қатъий риоя этиш принципига амал қилиши шарт.</a:t>
            </a:r>
          </a:p>
          <a:p>
            <a:pPr algn="just" hangingPunct="0"/>
            <a:endParaRPr lang="uz-Cyrl-UZ" sz="2000" dirty="0"/>
          </a:p>
        </p:txBody>
      </p:sp>
    </p:spTree>
    <p:extLst>
      <p:ext uri="{BB962C8B-B14F-4D97-AF65-F5344CB8AC3E}">
        <p14:creationId xmlns:p14="http://schemas.microsoft.com/office/powerpoint/2010/main" val="4009895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z-Cyrl-UZ" sz="2400" b="1" dirty="0" smtClean="0"/>
              <a:t>Айрим жиҳатлар </a:t>
            </a:r>
            <a:endParaRPr lang="ru-RU" sz="2400" b="1" dirty="0"/>
          </a:p>
        </p:txBody>
      </p:sp>
      <p:sp>
        <p:nvSpPr>
          <p:cNvPr id="3" name="Объект 2"/>
          <p:cNvSpPr>
            <a:spLocks noGrp="1"/>
          </p:cNvSpPr>
          <p:nvPr>
            <p:ph idx="1"/>
          </p:nvPr>
        </p:nvSpPr>
        <p:spPr/>
        <p:txBody>
          <a:bodyPr>
            <a:normAutofit/>
          </a:bodyPr>
          <a:lstStyle/>
          <a:p>
            <a:pPr algn="just"/>
            <a:r>
              <a:rPr lang="ru-RU" sz="2400" dirty="0" err="1" smtClean="0"/>
              <a:t>Таништириш</a:t>
            </a:r>
            <a:r>
              <a:rPr lang="ru-RU" sz="2400" dirty="0" smtClean="0"/>
              <a:t> </a:t>
            </a:r>
            <a:r>
              <a:rPr lang="ru-RU" sz="2400" dirty="0" err="1"/>
              <a:t>учун</a:t>
            </a:r>
            <a:r>
              <a:rPr lang="ru-RU" sz="2400" dirty="0"/>
              <a:t> </a:t>
            </a:r>
            <a:r>
              <a:rPr lang="ru-RU" sz="2400" dirty="0" err="1" smtClean="0"/>
              <a:t>сўралаётган</a:t>
            </a:r>
            <a:r>
              <a:rPr lang="ru-RU" sz="2400" dirty="0" smtClean="0"/>
              <a:t> </a:t>
            </a:r>
            <a:r>
              <a:rPr lang="ru-RU" sz="2400" dirty="0" err="1"/>
              <a:t>иш</a:t>
            </a:r>
            <a:r>
              <a:rPr lang="ru-RU" sz="2400" dirty="0"/>
              <a:t> </a:t>
            </a:r>
            <a:r>
              <a:rPr lang="ru-RU" sz="2400" dirty="0" err="1" smtClean="0"/>
              <a:t>тегишлича</a:t>
            </a:r>
            <a:r>
              <a:rPr lang="ru-RU" sz="2400" dirty="0" smtClean="0"/>
              <a:t> </a:t>
            </a:r>
            <a:r>
              <a:rPr lang="ru-RU" sz="2400" dirty="0" err="1" smtClean="0"/>
              <a:t>расмийлаштирилмаган</a:t>
            </a:r>
            <a:r>
              <a:rPr lang="ru-RU" sz="2400" dirty="0" smtClean="0"/>
              <a:t> </a:t>
            </a:r>
            <a:r>
              <a:rPr lang="ru-RU" sz="2400" dirty="0"/>
              <a:t>(</a:t>
            </a:r>
            <a:r>
              <a:rPr lang="ru-RU" sz="2400" dirty="0" err="1"/>
              <a:t>иш</a:t>
            </a:r>
            <a:r>
              <a:rPr lang="ru-RU" sz="2400" dirty="0"/>
              <a:t> </a:t>
            </a:r>
            <a:r>
              <a:rPr lang="ru-RU" sz="2400" dirty="0" err="1"/>
              <a:t>варакдари</a:t>
            </a:r>
            <a:r>
              <a:rPr lang="ru-RU" sz="2400" dirty="0"/>
              <a:t> </a:t>
            </a:r>
            <a:r>
              <a:rPr lang="ru-RU" sz="2400" dirty="0" err="1"/>
              <a:t>тикилмаган</a:t>
            </a:r>
            <a:r>
              <a:rPr lang="ru-RU" sz="2400" dirty="0"/>
              <a:t>, </a:t>
            </a:r>
            <a:r>
              <a:rPr lang="ru-RU" sz="2400" dirty="0" err="1" smtClean="0"/>
              <a:t>рақамланмаган</a:t>
            </a:r>
            <a:r>
              <a:rPr lang="ru-RU" sz="2400" dirty="0" smtClean="0"/>
              <a:t> </a:t>
            </a:r>
            <a:r>
              <a:rPr lang="ru-RU" sz="2400" dirty="0" err="1" smtClean="0"/>
              <a:t>ва</a:t>
            </a:r>
            <a:r>
              <a:rPr lang="ru-RU" sz="2400" dirty="0" smtClean="0"/>
              <a:t> </a:t>
            </a:r>
            <a:r>
              <a:rPr lang="ru-RU" sz="2400" dirty="0" err="1"/>
              <a:t>уларнинг</a:t>
            </a:r>
            <a:r>
              <a:rPr lang="ru-RU" sz="2400" dirty="0"/>
              <a:t> </a:t>
            </a:r>
            <a:r>
              <a:rPr lang="ru-RU" sz="2400" dirty="0" err="1"/>
              <a:t>руйхати</a:t>
            </a:r>
            <a:r>
              <a:rPr lang="ru-RU" sz="2400" dirty="0"/>
              <a:t> </a:t>
            </a:r>
            <a:r>
              <a:rPr lang="ru-RU" sz="2400" dirty="0" err="1"/>
              <a:t>тузилмаган</a:t>
            </a:r>
            <a:r>
              <a:rPr lang="ru-RU" sz="2400" dirty="0"/>
              <a:t>] </a:t>
            </a:r>
            <a:r>
              <a:rPr lang="ru-RU" sz="2400" dirty="0" err="1"/>
              <a:t>булса</a:t>
            </a:r>
            <a:r>
              <a:rPr lang="ru-RU" sz="2400" dirty="0"/>
              <a:t>, </a:t>
            </a:r>
            <a:r>
              <a:rPr lang="ru-RU" sz="2400" dirty="0" err="1"/>
              <a:t>аризачиларга</a:t>
            </a:r>
            <a:r>
              <a:rPr lang="ru-RU" sz="2400" dirty="0"/>
              <a:t> </a:t>
            </a:r>
            <a:r>
              <a:rPr lang="ru-RU" sz="2400" dirty="0" err="1" smtClean="0"/>
              <a:t>таништиришга</a:t>
            </a:r>
            <a:r>
              <a:rPr lang="ru-RU" sz="2400" dirty="0" smtClean="0"/>
              <a:t> </a:t>
            </a:r>
            <a:r>
              <a:rPr lang="ru-RU" sz="2400" dirty="0" err="1" smtClean="0"/>
              <a:t>берилмайди</a:t>
            </a:r>
            <a:r>
              <a:rPr lang="ru-RU" sz="2400" dirty="0" smtClean="0"/>
              <a:t>.</a:t>
            </a:r>
          </a:p>
          <a:p>
            <a:pPr algn="just"/>
            <a:endParaRPr lang="ru-RU" sz="2400" dirty="0"/>
          </a:p>
        </p:txBody>
      </p:sp>
    </p:spTree>
    <p:extLst>
      <p:ext uri="{BB962C8B-B14F-4D97-AF65-F5344CB8AC3E}">
        <p14:creationId xmlns:p14="http://schemas.microsoft.com/office/powerpoint/2010/main" val="4235014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5236" y="798458"/>
            <a:ext cx="10058400" cy="136724"/>
          </a:xfrm>
        </p:spPr>
        <p:txBody>
          <a:bodyPr>
            <a:normAutofit fontScale="90000"/>
          </a:bodyPr>
          <a:lstStyle/>
          <a:p>
            <a:pPr algn="ctr"/>
            <a:r>
              <a:rPr lang="uz-Cyrl-UZ" sz="2400" dirty="0" smtClean="0"/>
              <a:t>Прокурорнинг иштироки</a:t>
            </a:r>
            <a:endParaRPr lang="ru-RU" sz="2400" dirty="0"/>
          </a:p>
        </p:txBody>
      </p:sp>
      <p:sp>
        <p:nvSpPr>
          <p:cNvPr id="3" name="Объект 2"/>
          <p:cNvSpPr>
            <a:spLocks noGrp="1"/>
          </p:cNvSpPr>
          <p:nvPr>
            <p:ph idx="1"/>
          </p:nvPr>
        </p:nvSpPr>
        <p:spPr>
          <a:xfrm>
            <a:off x="1025236" y="1174173"/>
            <a:ext cx="10706100" cy="5288973"/>
          </a:xfrm>
        </p:spPr>
        <p:txBody>
          <a:bodyPr>
            <a:noAutofit/>
          </a:bodyPr>
          <a:lstStyle/>
          <a:p>
            <a:pPr algn="just" hangingPunct="0"/>
            <a:r>
              <a:rPr lang="uz-Cyrl-UZ" sz="1900" dirty="0"/>
              <a:t>34-модда. Ишларни суддан талаб қилиб олиш ва чақириб олиш</a:t>
            </a:r>
          </a:p>
          <a:p>
            <a:pPr algn="just" hangingPunct="0"/>
            <a:r>
              <a:rPr lang="uz-Cyrl-UZ" sz="1900" dirty="0"/>
              <a:t>Суднинг ҳукми, ҳал қилув қарори, ажрими ва қарори қонуний кучга кирган ҳар қандай ишни прокурор ўз ваколатлари доирасида суддан талаб қилиб олиш ҳуқуқига эгадир. Прокурор ёки унинг топшириғига биноан прокуратура органларининг бошқа ходимлари судларда бундай ишларнинг ҳар қандай тоифасини ўрганиб чиқиш ҳуқуқига эга.</a:t>
            </a:r>
          </a:p>
          <a:p>
            <a:pPr algn="just" hangingPunct="0"/>
            <a:r>
              <a:rPr lang="uz-Cyrl-UZ" sz="1900" dirty="0"/>
              <a:t>Айблов хулосасини, айблов далолатномасини, тиббий йўсиндаги мажбурлов чораларини қўллаш тўғрисидаги қарорни тасдиқлаган прокурор ёки юқори турувчи прокурор жиноят иши судда кўриш учун тайинлангунига қадар ишни суддан чақириб олиш ҳуқуқига эга.</a:t>
            </a:r>
          </a:p>
          <a:p>
            <a:pPr algn="just" hangingPunct="0"/>
            <a:r>
              <a:rPr lang="uz-Cyrl-UZ" sz="1900" dirty="0"/>
              <a:t>35-модда. Суд қарорларига протест келтириш</a:t>
            </a:r>
          </a:p>
          <a:p>
            <a:pPr algn="just" hangingPunct="0"/>
            <a:r>
              <a:rPr lang="uz-Cyrl-UZ" sz="1900" dirty="0"/>
              <a:t>Прокурор процессуал қонунда белгиланган тартибда ўз ваколатлари доирасида суднинг ҳукми, ҳал қилув қарори, ажрими ва қарорига протест келтиришга ҳақли.</a:t>
            </a:r>
          </a:p>
          <a:p>
            <a:pPr algn="just" hangingPunct="0"/>
            <a:r>
              <a:rPr lang="uz-Cyrl-UZ" sz="1900" dirty="0"/>
              <a:t>Протест келтириш прокурорнинг ваколат доирасидан четга чиқиб кетадиган ҳолларда у протест келтириш тўғрисидаги тақдимнома билан юқори турувчи прокурорга мурожаат этади.</a:t>
            </a:r>
          </a:p>
        </p:txBody>
      </p:sp>
    </p:spTree>
    <p:extLst>
      <p:ext uri="{BB962C8B-B14F-4D97-AF65-F5344CB8AC3E}">
        <p14:creationId xmlns:p14="http://schemas.microsoft.com/office/powerpoint/2010/main" val="28256442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5236" y="798458"/>
            <a:ext cx="10058400" cy="136724"/>
          </a:xfrm>
        </p:spPr>
        <p:txBody>
          <a:bodyPr>
            <a:normAutofit fontScale="90000"/>
          </a:bodyPr>
          <a:lstStyle/>
          <a:p>
            <a:pPr algn="ctr"/>
            <a:r>
              <a:rPr lang="uz-Cyrl-UZ" sz="2400" dirty="0" smtClean="0"/>
              <a:t>Прокурорнинг иштироки</a:t>
            </a:r>
            <a:endParaRPr lang="ru-RU" sz="2400" dirty="0"/>
          </a:p>
        </p:txBody>
      </p:sp>
      <p:sp>
        <p:nvSpPr>
          <p:cNvPr id="3" name="Объект 2"/>
          <p:cNvSpPr>
            <a:spLocks noGrp="1"/>
          </p:cNvSpPr>
          <p:nvPr>
            <p:ph idx="1"/>
          </p:nvPr>
        </p:nvSpPr>
        <p:spPr>
          <a:xfrm>
            <a:off x="1025236" y="1174173"/>
            <a:ext cx="10706100" cy="5288973"/>
          </a:xfrm>
        </p:spPr>
        <p:txBody>
          <a:bodyPr>
            <a:noAutofit/>
          </a:bodyPr>
          <a:lstStyle/>
          <a:p>
            <a:pPr algn="just" hangingPunct="0"/>
            <a:r>
              <a:rPr lang="uz-Cyrl-UZ" sz="1900" b="1" dirty="0" smtClean="0"/>
              <a:t>ИПК 49-модда</a:t>
            </a:r>
            <a:r>
              <a:rPr lang="uz-Cyrl-UZ" sz="1900" b="1" dirty="0"/>
              <a:t>. Ишда прокурорнинг иштироки</a:t>
            </a:r>
          </a:p>
          <a:p>
            <a:pPr algn="just" hangingPunct="0"/>
            <a:r>
              <a:rPr lang="uz-Cyrl-UZ" sz="1900" dirty="0" smtClean="0"/>
              <a:t>Туманлараро</a:t>
            </a:r>
            <a:r>
              <a:rPr lang="uz-Cyrl-UZ" sz="1900" dirty="0"/>
              <a:t>, туман (шаҳар) иқтисодий судларига даъво аризасини (аризани) — Қорақалпоғистон Республикаси, вилоятлар, Тошкент шаҳар, туманлар (шаҳарлар) прокурорлари ва уларга тенглаштирилган прокурорлар, Қорақалпоғистон Республикаси суди, вилоятлар ва Тошкент шаҳар судларига эса — Қорақалпоғистон Республикаси, вилоятлар, Тошкент шаҳар прокурорлари ёки уларнинг ўринбосарлари тақдим этади.</a:t>
            </a:r>
          </a:p>
          <a:p>
            <a:pPr algn="just" hangingPunct="0"/>
            <a:r>
              <a:rPr lang="uz-Cyrl-UZ" sz="1900" dirty="0"/>
              <a:t>Ўзбекистон Республикаси Бош прокурори ёки унинг ўринбосари Ўзбекистон Республикасининг барча иқтисодий судларига даъво аризаси (ариза) тақдим этишга ҳақли.</a:t>
            </a:r>
          </a:p>
          <a:p>
            <a:pPr algn="just" hangingPunct="0"/>
            <a:r>
              <a:rPr lang="uz-Cyrl-UZ" sz="1900" dirty="0"/>
              <a:t>Прокурор </a:t>
            </a:r>
            <a:r>
              <a:rPr lang="uz-Cyrl-UZ" sz="1900" b="1" dirty="0"/>
              <a:t>фақат қонунда назарда тутилган ҳолларда </a:t>
            </a:r>
            <a:r>
              <a:rPr lang="uz-Cyrl-UZ" sz="1900" dirty="0"/>
              <a:t>ёки прокурорнинг даъво аризаси (аризаси) асосида қўзғатилган ишлардагина иштирок этиши мумкин. Прокурор бошқа шахсларнинг аризалари билан қўзғатилган ишнинг муҳокамасида ўз ташаббуси билан иштирок этиши мумкин эмас</a:t>
            </a:r>
            <a:r>
              <a:rPr lang="uz-Cyrl-UZ" sz="1900" dirty="0" smtClean="0"/>
              <a:t>.</a:t>
            </a:r>
          </a:p>
          <a:p>
            <a:pPr algn="just" hangingPunct="0"/>
            <a:r>
              <a:rPr lang="uz-Cyrl-UZ" sz="1900" b="1" dirty="0" smtClean="0">
                <a:solidFill>
                  <a:srgbClr val="FF0000"/>
                </a:solidFill>
              </a:rPr>
              <a:t>Топшириқ: прокурор иштирок этиши мумкин бўлган қонунда назарда тутилган ҳолатларни топинг.</a:t>
            </a:r>
            <a:endParaRPr lang="uz-Cyrl-UZ" sz="1900" b="1" dirty="0">
              <a:solidFill>
                <a:srgbClr val="FF0000"/>
              </a:solidFill>
            </a:endParaRPr>
          </a:p>
        </p:txBody>
      </p:sp>
    </p:spTree>
    <p:extLst>
      <p:ext uri="{BB962C8B-B14F-4D97-AF65-F5344CB8AC3E}">
        <p14:creationId xmlns:p14="http://schemas.microsoft.com/office/powerpoint/2010/main" val="272709316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5236" y="798458"/>
            <a:ext cx="10058400" cy="136724"/>
          </a:xfrm>
        </p:spPr>
        <p:txBody>
          <a:bodyPr>
            <a:normAutofit fontScale="90000"/>
          </a:bodyPr>
          <a:lstStyle/>
          <a:p>
            <a:pPr algn="ctr"/>
            <a:r>
              <a:rPr lang="uz-Cyrl-UZ" sz="2400" dirty="0" smtClean="0"/>
              <a:t>Прокурорнинг иштироки</a:t>
            </a:r>
            <a:endParaRPr lang="ru-RU" sz="2400" dirty="0"/>
          </a:p>
        </p:txBody>
      </p:sp>
      <p:sp>
        <p:nvSpPr>
          <p:cNvPr id="3" name="Объект 2"/>
          <p:cNvSpPr>
            <a:spLocks noGrp="1"/>
          </p:cNvSpPr>
          <p:nvPr>
            <p:ph idx="1"/>
          </p:nvPr>
        </p:nvSpPr>
        <p:spPr>
          <a:xfrm>
            <a:off x="1025236" y="1174173"/>
            <a:ext cx="10706100" cy="5288973"/>
          </a:xfrm>
        </p:spPr>
        <p:txBody>
          <a:bodyPr>
            <a:noAutofit/>
          </a:bodyPr>
          <a:lstStyle/>
          <a:p>
            <a:pPr algn="just" hangingPunct="0"/>
            <a:r>
              <a:rPr lang="uz-Cyrl-UZ" sz="1900" dirty="0"/>
              <a:t>Ишда иштирок этувчи прокурор ишнинг мазмуни бўйича фикрини баён этади, бундан унинг бошқа шахсларнинг ҳуқуқлари ва қонун билан қўриқланадиган манфаатларини ҳимоя қилишга доир даъво аризаси (аризаси) бўйича қўзғатилган ишлар мустасно.</a:t>
            </a:r>
          </a:p>
          <a:p>
            <a:pPr algn="just" hangingPunct="0"/>
            <a:r>
              <a:rPr lang="uz-Cyrl-UZ" sz="1900" dirty="0"/>
              <a:t>Фуқаронинг, юридик шахснинг ва давлатнинг манфаатларини кўзлаб даъво аризаси (ариза) тақдим этган прокурор даъвогарнинг ҳуқуқларидан фойдаланади ва унинг мажбуриятларини ўз зиммасига олади, </a:t>
            </a:r>
            <a:r>
              <a:rPr lang="uz-Cyrl-UZ" sz="1900" b="1" dirty="0"/>
              <a:t>бундан келишув битими ёки медиатив келишув тузиш ҳуқуқи мустасно.</a:t>
            </a:r>
          </a:p>
          <a:p>
            <a:pPr algn="just" hangingPunct="0"/>
            <a:r>
              <a:rPr lang="uz-Cyrl-UZ" sz="1900" dirty="0"/>
              <a:t>Прокурорнинг ўз даъво аризасидан (аризасидан) воз кечиши даъвогарни (аризачини) ишни мазмунан кўриб чиқишни талаб қилиш ҳуқуқидан маҳрум этмайди.</a:t>
            </a:r>
          </a:p>
          <a:p>
            <a:pPr algn="just" hangingPunct="0"/>
            <a:r>
              <a:rPr lang="uz-Cyrl-UZ" sz="1900" dirty="0"/>
              <a:t>Прокурор томонидан даъвогарнинг ҳуқуқини ҳимоя қилиш мақсадида тақдим этилган даъводан даъвогарнинг воз кечиши даъво аризасини (аризани) кўрмасдан қолдиришга олиб келади.</a:t>
            </a:r>
          </a:p>
        </p:txBody>
      </p:sp>
    </p:spTree>
    <p:extLst>
      <p:ext uri="{BB962C8B-B14F-4D97-AF65-F5344CB8AC3E}">
        <p14:creationId xmlns:p14="http://schemas.microsoft.com/office/powerpoint/2010/main" val="33341551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5236" y="394855"/>
            <a:ext cx="10058400" cy="540327"/>
          </a:xfrm>
        </p:spPr>
        <p:txBody>
          <a:bodyPr>
            <a:normAutofit fontScale="90000"/>
          </a:bodyPr>
          <a:lstStyle/>
          <a:p>
            <a:pPr algn="ctr"/>
            <a:r>
              <a:rPr lang="uz-Cyrl-UZ" sz="2400" dirty="0" smtClean="0"/>
              <a:t/>
            </a:r>
            <a:br>
              <a:rPr lang="uz-Cyrl-UZ" sz="2400" dirty="0" smtClean="0"/>
            </a:br>
            <a:r>
              <a:rPr lang="uz-Cyrl-UZ" sz="2400" dirty="0" smtClean="0"/>
              <a:t>50-модда</a:t>
            </a:r>
            <a:r>
              <a:rPr lang="uz-Cyrl-UZ" sz="2400" dirty="0"/>
              <a:t>. Ишда давлат органлари ва бошқа шахсларнинг иштироки</a:t>
            </a:r>
            <a:br>
              <a:rPr lang="uz-Cyrl-UZ" sz="2400" dirty="0"/>
            </a:br>
            <a:endParaRPr lang="ru-RU" sz="2400" dirty="0"/>
          </a:p>
        </p:txBody>
      </p:sp>
      <p:sp>
        <p:nvSpPr>
          <p:cNvPr id="3" name="Объект 2"/>
          <p:cNvSpPr>
            <a:spLocks noGrp="1"/>
          </p:cNvSpPr>
          <p:nvPr>
            <p:ph idx="1"/>
          </p:nvPr>
        </p:nvSpPr>
        <p:spPr>
          <a:xfrm>
            <a:off x="1025236" y="1174173"/>
            <a:ext cx="10706100" cy="5288973"/>
          </a:xfrm>
        </p:spPr>
        <p:txBody>
          <a:bodyPr>
            <a:noAutofit/>
          </a:bodyPr>
          <a:lstStyle/>
          <a:p>
            <a:pPr algn="just" hangingPunct="0"/>
            <a:r>
              <a:rPr lang="uz-Cyrl-UZ" sz="1900" dirty="0" smtClean="0"/>
              <a:t>Қонунчиликда </a:t>
            </a:r>
            <a:r>
              <a:rPr lang="uz-Cyrl-UZ" sz="1900" dirty="0"/>
              <a:t>назарда тутилган ҳолларда давлат органлари ва бошқа шахслар юридик шахсларнинг, фуқароларнинг, жамият ва давлатнинг ҳуқуқлари ҳамда қонун билан қўриқланадиган манфаатларини ҳимоя қилиш мақсадида даъво аризаси (ариза) тақдим этиши мумкин. Даъво тақдим этган мазкур органлар ва шахслар даъвогарнинг барча ҳуқуқларидан фойдаланади ва унинг мажбуриятларини ўз зиммасига олади, бундан келишув битими ёки медиатив келишув тузиш ҳуқуқи мустасно.</a:t>
            </a:r>
          </a:p>
          <a:p>
            <a:pPr algn="just" hangingPunct="0"/>
            <a:r>
              <a:rPr lang="uz-Cyrl-UZ" sz="1900" dirty="0" smtClean="0"/>
              <a:t>Давлат </a:t>
            </a:r>
            <a:r>
              <a:rPr lang="uz-Cyrl-UZ" sz="1900" dirty="0"/>
              <a:t>органи ва бошқа шахснинг ўзи тақдим этган даъво аризасидан (аризадан) воз кечиши даъвогарни (аризачини) ишни мазмунан кўришни талаб қилиш ҳуқуқидан маҳрум этмайди.</a:t>
            </a:r>
          </a:p>
          <a:p>
            <a:pPr algn="just" hangingPunct="0"/>
            <a:r>
              <a:rPr lang="uz-Cyrl-UZ" sz="1900" dirty="0"/>
              <a:t>Давлат органи ва бошқа шахс томонидан даъвогарнинг ҳуқуқларини ҳимоя қилиш мақсадида тақдим этилган даъво аризасидан (аризасидан) даъвогарнинг (аризачининг) воз кечиши даъво аризасини (аризани) кўрмасдан қолдиришга олиб келади.</a:t>
            </a:r>
          </a:p>
        </p:txBody>
      </p:sp>
    </p:spTree>
    <p:extLst>
      <p:ext uri="{BB962C8B-B14F-4D97-AF65-F5344CB8AC3E}">
        <p14:creationId xmlns:p14="http://schemas.microsoft.com/office/powerpoint/2010/main" val="34892350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5236" y="394855"/>
            <a:ext cx="10058400" cy="540327"/>
          </a:xfrm>
        </p:spPr>
        <p:txBody>
          <a:bodyPr>
            <a:normAutofit fontScale="90000"/>
          </a:bodyPr>
          <a:lstStyle/>
          <a:p>
            <a:pPr algn="ctr"/>
            <a:r>
              <a:rPr lang="uz-Cyrl-UZ" sz="2400" dirty="0" smtClean="0"/>
              <a:t/>
            </a:r>
            <a:br>
              <a:rPr lang="uz-Cyrl-UZ" sz="2400" dirty="0" smtClean="0"/>
            </a:br>
            <a:r>
              <a:rPr lang="uz-Cyrl-UZ" sz="2400" dirty="0" smtClean="0"/>
              <a:t>50-модда</a:t>
            </a:r>
            <a:r>
              <a:rPr lang="uz-Cyrl-UZ" sz="2400" dirty="0"/>
              <a:t>. Ишда давлат органлари ва бошқа шахсларнинг иштироки</a:t>
            </a:r>
            <a:br>
              <a:rPr lang="uz-Cyrl-UZ" sz="2400" dirty="0"/>
            </a:br>
            <a:endParaRPr lang="ru-RU" sz="2400" dirty="0"/>
          </a:p>
        </p:txBody>
      </p:sp>
      <p:sp>
        <p:nvSpPr>
          <p:cNvPr id="3" name="Объект 2"/>
          <p:cNvSpPr>
            <a:spLocks noGrp="1"/>
          </p:cNvSpPr>
          <p:nvPr>
            <p:ph idx="1"/>
          </p:nvPr>
        </p:nvSpPr>
        <p:spPr>
          <a:xfrm>
            <a:off x="1025236" y="1174173"/>
            <a:ext cx="10706100" cy="5288973"/>
          </a:xfrm>
        </p:spPr>
        <p:txBody>
          <a:bodyPr>
            <a:noAutofit/>
          </a:bodyPr>
          <a:lstStyle/>
          <a:p>
            <a:pPr algn="just" hangingPunct="0"/>
            <a:r>
              <a:rPr lang="uz-Cyrl-UZ" sz="1900" dirty="0"/>
              <a:t>Давлат органлари ва бошқа органларнинг иш қўзғатишга бўлган ҳуқуқи иккита ҳолат билан асосланади:</a:t>
            </a:r>
          </a:p>
          <a:p>
            <a:pPr algn="just" hangingPunct="0"/>
            <a:r>
              <a:rPr lang="uz-Cyrl-UZ" sz="1900" dirty="0"/>
              <a:t>биринчидан, судга бундай мурожаат қилиш имконияти мавжудлиги, яъни қонунда тўғридан-тўғри кўрсатилган ҳолларда;</a:t>
            </a:r>
          </a:p>
          <a:p>
            <a:pPr algn="just" hangingPunct="0"/>
            <a:r>
              <a:rPr lang="uz-Cyrl-UZ" sz="1900" dirty="0"/>
              <a:t>иккинчидан, оммавий манфаатларни ҳимоя қилиш мақсадида иштирок этиши. “Оммавий” манфаат тушунчаси баҳолаш мезони сифатида қўлланилади. Назаримизда, мазкур ҳолатда  </a:t>
            </a:r>
          </a:p>
          <a:p>
            <a:pPr algn="just" hangingPunct="0"/>
            <a:r>
              <a:rPr lang="uz-Cyrl-UZ" sz="1900" dirty="0" smtClean="0"/>
              <a:t>“</a:t>
            </a:r>
            <a:r>
              <a:rPr lang="uz-Cyrl-UZ" sz="1900" dirty="0"/>
              <a:t>Қимматли қоғозлар бозори тўғрисида”ги Қонунининг </a:t>
            </a:r>
            <a:r>
              <a:rPr lang="uz-Cyrl-UZ" sz="1900" dirty="0" smtClean="0"/>
              <a:t>56-моддасига </a:t>
            </a:r>
            <a:r>
              <a:rPr lang="uz-Cyrl-UZ" sz="1900" dirty="0"/>
              <a:t>кўра, қимматли қоғозлар бозорини тартибга солиш бўйича ваколатли давлат органи </a:t>
            </a:r>
            <a:r>
              <a:rPr lang="uz-Cyrl-UZ" sz="1900" dirty="0" smtClean="0"/>
              <a:t>инвесторларнинг</a:t>
            </a:r>
            <a:r>
              <a:rPr lang="uz-Cyrl-UZ" sz="1900" dirty="0"/>
              <a:t>, қимматли қоғозлар эгаларининг ҳамда давлатнинг ҳуқуқлари ва манфаатларини ҳимоя қилиш мақсадида давлат божи тўламасдан судда даъво </a:t>
            </a:r>
            <a:r>
              <a:rPr lang="uz-Cyrl-UZ" sz="1900" dirty="0" smtClean="0"/>
              <a:t>қўзғатиш </a:t>
            </a:r>
            <a:r>
              <a:rPr lang="uz-Cyrl-UZ" sz="1900" dirty="0"/>
              <a:t>ҳуқуқига эга эканлиги назарда тутилган. Шунга мувофиқ, мазкур орган қимматли қоғозлар бозори иштирокчиларининг ҳуқуқлари ва қонун билан қўриқланадиган манфаатларини оммавий тартибда ҳимоя қилинишини таъминлайди. </a:t>
            </a:r>
          </a:p>
          <a:p>
            <a:pPr algn="just" hangingPunct="0"/>
            <a:endParaRPr lang="uz-Cyrl-UZ" sz="1900" dirty="0"/>
          </a:p>
        </p:txBody>
      </p:sp>
    </p:spTree>
    <p:extLst>
      <p:ext uri="{BB962C8B-B14F-4D97-AF65-F5344CB8AC3E}">
        <p14:creationId xmlns:p14="http://schemas.microsoft.com/office/powerpoint/2010/main" val="38962669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5236" y="394855"/>
            <a:ext cx="10058400" cy="540327"/>
          </a:xfrm>
        </p:spPr>
        <p:txBody>
          <a:bodyPr>
            <a:normAutofit fontScale="90000"/>
          </a:bodyPr>
          <a:lstStyle/>
          <a:p>
            <a:pPr algn="ctr"/>
            <a:r>
              <a:rPr lang="uz-Cyrl-UZ" sz="2400" dirty="0" smtClean="0"/>
              <a:t/>
            </a:r>
            <a:br>
              <a:rPr lang="uz-Cyrl-UZ" sz="2400" dirty="0" smtClean="0"/>
            </a:br>
            <a:r>
              <a:rPr lang="uz-Cyrl-UZ" sz="2400" dirty="0" smtClean="0"/>
              <a:t/>
            </a:r>
            <a:br>
              <a:rPr lang="uz-Cyrl-UZ" sz="2400" dirty="0" smtClean="0"/>
            </a:br>
            <a:r>
              <a:rPr lang="ru-RU" sz="2400" b="1" dirty="0" smtClean="0"/>
              <a:t>51-модда</a:t>
            </a:r>
            <a:r>
              <a:rPr lang="ru-RU" sz="2400" b="1" dirty="0"/>
              <a:t>. </a:t>
            </a:r>
            <a:r>
              <a:rPr lang="ru-RU" sz="2400" b="1" dirty="0" err="1"/>
              <a:t>Одил</a:t>
            </a:r>
            <a:r>
              <a:rPr lang="ru-RU" sz="2400" b="1" dirty="0"/>
              <a:t> </a:t>
            </a:r>
            <a:r>
              <a:rPr lang="ru-RU" sz="2400" b="1" dirty="0" err="1"/>
              <a:t>судловни</a:t>
            </a:r>
            <a:r>
              <a:rPr lang="ru-RU" sz="2400" b="1" dirty="0"/>
              <a:t> </a:t>
            </a:r>
            <a:r>
              <a:rPr lang="ru-RU" sz="2400" b="1" dirty="0" err="1"/>
              <a:t>амалга</a:t>
            </a:r>
            <a:r>
              <a:rPr lang="ru-RU" sz="2400" b="1" dirty="0"/>
              <a:t> </a:t>
            </a:r>
            <a:r>
              <a:rPr lang="ru-RU" sz="2400" b="1" dirty="0" err="1"/>
              <a:t>оширишга</a:t>
            </a:r>
            <a:r>
              <a:rPr lang="ru-RU" sz="2400" b="1" dirty="0"/>
              <a:t> </a:t>
            </a:r>
            <a:r>
              <a:rPr lang="ru-RU" sz="2400" b="1" dirty="0" err="1"/>
              <a:t>кўмаклашувчи</a:t>
            </a:r>
            <a:r>
              <a:rPr lang="ru-RU" sz="2400" b="1" dirty="0"/>
              <a:t> </a:t>
            </a:r>
            <a:r>
              <a:rPr lang="ru-RU" sz="2400" b="1" dirty="0" err="1"/>
              <a:t>шахслар</a:t>
            </a:r>
            <a:r>
              <a:rPr lang="ru-RU" sz="2400" b="1" dirty="0"/>
              <a:t/>
            </a:r>
            <a:br>
              <a:rPr lang="ru-RU" sz="2400" b="1" dirty="0"/>
            </a:br>
            <a:r>
              <a:rPr lang="uz-Cyrl-UZ" sz="2400" dirty="0"/>
              <a:t/>
            </a:r>
            <a:br>
              <a:rPr lang="uz-Cyrl-UZ" sz="2400" dirty="0"/>
            </a:br>
            <a:endParaRPr lang="ru-RU" sz="2400" dirty="0"/>
          </a:p>
        </p:txBody>
      </p:sp>
      <p:sp>
        <p:nvSpPr>
          <p:cNvPr id="3" name="Объект 2"/>
          <p:cNvSpPr>
            <a:spLocks noGrp="1"/>
          </p:cNvSpPr>
          <p:nvPr>
            <p:ph idx="1"/>
          </p:nvPr>
        </p:nvSpPr>
        <p:spPr>
          <a:xfrm>
            <a:off x="1025236" y="1174173"/>
            <a:ext cx="10706100" cy="5288973"/>
          </a:xfrm>
        </p:spPr>
        <p:txBody>
          <a:bodyPr>
            <a:noAutofit/>
          </a:bodyPr>
          <a:lstStyle/>
          <a:p>
            <a:r>
              <a:rPr lang="ru-RU" sz="2000" dirty="0" err="1" smtClean="0"/>
              <a:t>Иқтисодий</a:t>
            </a:r>
            <a:r>
              <a:rPr lang="ru-RU" sz="2000" dirty="0" smtClean="0"/>
              <a:t> </a:t>
            </a:r>
            <a:r>
              <a:rPr lang="ru-RU" sz="2000" dirty="0"/>
              <a:t>суд </a:t>
            </a:r>
            <a:r>
              <a:rPr lang="ru-RU" sz="2000" dirty="0" err="1"/>
              <a:t>ишларини</a:t>
            </a:r>
            <a:r>
              <a:rPr lang="ru-RU" sz="2000" dirty="0"/>
              <a:t> </a:t>
            </a:r>
            <a:r>
              <a:rPr lang="ru-RU" sz="2000" dirty="0" err="1"/>
              <a:t>юритишда</a:t>
            </a:r>
            <a:r>
              <a:rPr lang="ru-RU" sz="2000" dirty="0"/>
              <a:t> </a:t>
            </a:r>
            <a:r>
              <a:rPr lang="ru-RU" sz="2000" dirty="0" err="1"/>
              <a:t>ишда</a:t>
            </a:r>
            <a:r>
              <a:rPr lang="ru-RU" sz="2000" dirty="0"/>
              <a:t> </a:t>
            </a:r>
            <a:r>
              <a:rPr lang="ru-RU" sz="2000" dirty="0" err="1"/>
              <a:t>иштирок</a:t>
            </a:r>
            <a:r>
              <a:rPr lang="ru-RU" sz="2000" dirty="0"/>
              <a:t> </a:t>
            </a:r>
            <a:r>
              <a:rPr lang="ru-RU" sz="2000" dirty="0" err="1"/>
              <a:t>этувчи</a:t>
            </a:r>
            <a:r>
              <a:rPr lang="ru-RU" sz="2000" dirty="0"/>
              <a:t> </a:t>
            </a:r>
            <a:r>
              <a:rPr lang="ru-RU" sz="2000" dirty="0" err="1"/>
              <a:t>шахслар</a:t>
            </a:r>
            <a:r>
              <a:rPr lang="ru-RU" sz="2000" dirty="0"/>
              <a:t> </a:t>
            </a:r>
            <a:r>
              <a:rPr lang="ru-RU" sz="2000" dirty="0" err="1"/>
              <a:t>билан</a:t>
            </a:r>
            <a:r>
              <a:rPr lang="ru-RU" sz="2000" dirty="0"/>
              <a:t> </a:t>
            </a:r>
            <a:r>
              <a:rPr lang="ru-RU" sz="2000" dirty="0" err="1"/>
              <a:t>бир</a:t>
            </a:r>
            <a:r>
              <a:rPr lang="ru-RU" sz="2000" dirty="0"/>
              <a:t> </a:t>
            </a:r>
            <a:r>
              <a:rPr lang="ru-RU" sz="2000" dirty="0" err="1"/>
              <a:t>қаторда</a:t>
            </a:r>
            <a:r>
              <a:rPr lang="ru-RU" sz="2000" dirty="0"/>
              <a:t> </a:t>
            </a:r>
            <a:r>
              <a:rPr lang="ru-RU" sz="2000" dirty="0" err="1"/>
              <a:t>одил</a:t>
            </a:r>
            <a:r>
              <a:rPr lang="ru-RU" sz="2000" dirty="0"/>
              <a:t> </a:t>
            </a:r>
            <a:r>
              <a:rPr lang="ru-RU" sz="2000" dirty="0" err="1"/>
              <a:t>судловни</a:t>
            </a:r>
            <a:r>
              <a:rPr lang="ru-RU" sz="2000" dirty="0"/>
              <a:t> </a:t>
            </a:r>
            <a:r>
              <a:rPr lang="ru-RU" sz="2000" dirty="0" err="1"/>
              <a:t>амалга</a:t>
            </a:r>
            <a:r>
              <a:rPr lang="ru-RU" sz="2000" dirty="0"/>
              <a:t> </a:t>
            </a:r>
            <a:r>
              <a:rPr lang="ru-RU" sz="2000" dirty="0" err="1"/>
              <a:t>оширишга</a:t>
            </a:r>
            <a:r>
              <a:rPr lang="ru-RU" sz="2000" dirty="0"/>
              <a:t> </a:t>
            </a:r>
            <a:r>
              <a:rPr lang="ru-RU" sz="2000" dirty="0" err="1"/>
              <a:t>кўмаклашувчи</a:t>
            </a:r>
            <a:r>
              <a:rPr lang="ru-RU" sz="2000" dirty="0"/>
              <a:t> </a:t>
            </a:r>
            <a:r>
              <a:rPr lang="ru-RU" sz="2000" dirty="0" err="1"/>
              <a:t>шахслар</a:t>
            </a:r>
            <a:r>
              <a:rPr lang="ru-RU" sz="2000" dirty="0"/>
              <a:t> — </a:t>
            </a:r>
            <a:r>
              <a:rPr lang="ru-RU" sz="2000" b="1" dirty="0" err="1"/>
              <a:t>гувоҳлар</a:t>
            </a:r>
            <a:r>
              <a:rPr lang="ru-RU" sz="2000" b="1" dirty="0"/>
              <a:t>, </a:t>
            </a:r>
            <a:r>
              <a:rPr lang="ru-RU" sz="2000" b="1" dirty="0" err="1"/>
              <a:t>экспертлар</a:t>
            </a:r>
            <a:r>
              <a:rPr lang="ru-RU" sz="2000" b="1" dirty="0"/>
              <a:t>, </a:t>
            </a:r>
            <a:r>
              <a:rPr lang="ru-RU" sz="2000" b="1" dirty="0" err="1"/>
              <a:t>мутахассислар</a:t>
            </a:r>
            <a:r>
              <a:rPr lang="ru-RU" sz="2000" b="1" dirty="0"/>
              <a:t> </a:t>
            </a:r>
            <a:r>
              <a:rPr lang="ru-RU" sz="2000" b="1" dirty="0" err="1"/>
              <a:t>ва</a:t>
            </a:r>
            <a:r>
              <a:rPr lang="ru-RU" sz="2000" b="1" dirty="0"/>
              <a:t> </a:t>
            </a:r>
            <a:r>
              <a:rPr lang="ru-RU" sz="2000" b="1" dirty="0" err="1"/>
              <a:t>таржимонлар</a:t>
            </a:r>
            <a:r>
              <a:rPr lang="ru-RU" sz="2000" b="1" dirty="0"/>
              <a:t> </a:t>
            </a:r>
            <a:r>
              <a:rPr lang="ru-RU" sz="2000" b="1" dirty="0" err="1"/>
              <a:t>иштирок</a:t>
            </a:r>
            <a:r>
              <a:rPr lang="ru-RU" sz="2000" b="1" dirty="0"/>
              <a:t> </a:t>
            </a:r>
            <a:r>
              <a:rPr lang="ru-RU" sz="2000" b="1" dirty="0" err="1"/>
              <a:t>этиши</a:t>
            </a:r>
            <a:r>
              <a:rPr lang="ru-RU" sz="2000" b="1" dirty="0"/>
              <a:t> </a:t>
            </a:r>
            <a:r>
              <a:rPr lang="ru-RU" sz="2000" b="1" dirty="0" err="1"/>
              <a:t>мумкин</a:t>
            </a:r>
            <a:r>
              <a:rPr lang="ru-RU" sz="2000" b="1" dirty="0"/>
              <a:t>.</a:t>
            </a:r>
          </a:p>
          <a:p>
            <a:pPr algn="just" hangingPunct="0"/>
            <a:endParaRPr lang="uz-Cyrl-UZ" sz="1900" dirty="0"/>
          </a:p>
        </p:txBody>
      </p:sp>
    </p:spTree>
    <p:extLst>
      <p:ext uri="{BB962C8B-B14F-4D97-AF65-F5344CB8AC3E}">
        <p14:creationId xmlns:p14="http://schemas.microsoft.com/office/powerpoint/2010/main" val="248129585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5236" y="394855"/>
            <a:ext cx="10058400" cy="540327"/>
          </a:xfrm>
        </p:spPr>
        <p:txBody>
          <a:bodyPr>
            <a:normAutofit fontScale="90000"/>
          </a:bodyPr>
          <a:lstStyle/>
          <a:p>
            <a:pPr algn="ctr"/>
            <a:r>
              <a:rPr lang="uz-Cyrl-UZ" sz="2400" dirty="0" smtClean="0"/>
              <a:t/>
            </a:r>
            <a:br>
              <a:rPr lang="uz-Cyrl-UZ" sz="2400" dirty="0" smtClean="0"/>
            </a:br>
            <a:r>
              <a:rPr lang="uz-Cyrl-UZ" sz="2400" dirty="0" smtClean="0"/>
              <a:t/>
            </a:r>
            <a:br>
              <a:rPr lang="uz-Cyrl-UZ" sz="2400" dirty="0" smtClean="0"/>
            </a:br>
            <a:r>
              <a:rPr lang="ru-RU" sz="2400" b="1" dirty="0" smtClean="0"/>
              <a:t>51-модда</a:t>
            </a:r>
            <a:r>
              <a:rPr lang="ru-RU" sz="2400" b="1" dirty="0"/>
              <a:t>. </a:t>
            </a:r>
            <a:r>
              <a:rPr lang="ru-RU" sz="2400" b="1" dirty="0" err="1"/>
              <a:t>Одил</a:t>
            </a:r>
            <a:r>
              <a:rPr lang="ru-RU" sz="2400" b="1" dirty="0"/>
              <a:t> </a:t>
            </a:r>
            <a:r>
              <a:rPr lang="ru-RU" sz="2400" b="1" dirty="0" err="1"/>
              <a:t>судловни</a:t>
            </a:r>
            <a:r>
              <a:rPr lang="ru-RU" sz="2400" b="1" dirty="0"/>
              <a:t> </a:t>
            </a:r>
            <a:r>
              <a:rPr lang="ru-RU" sz="2400" b="1" dirty="0" err="1"/>
              <a:t>амалга</a:t>
            </a:r>
            <a:r>
              <a:rPr lang="ru-RU" sz="2400" b="1" dirty="0"/>
              <a:t> </a:t>
            </a:r>
            <a:r>
              <a:rPr lang="ru-RU" sz="2400" b="1" dirty="0" err="1"/>
              <a:t>оширишга</a:t>
            </a:r>
            <a:r>
              <a:rPr lang="ru-RU" sz="2400" b="1" dirty="0"/>
              <a:t> </a:t>
            </a:r>
            <a:r>
              <a:rPr lang="ru-RU" sz="2400" b="1" dirty="0" err="1"/>
              <a:t>кўмаклашувчи</a:t>
            </a:r>
            <a:r>
              <a:rPr lang="ru-RU" sz="2400" b="1" dirty="0"/>
              <a:t> </a:t>
            </a:r>
            <a:r>
              <a:rPr lang="ru-RU" sz="2400" b="1" dirty="0" err="1"/>
              <a:t>шахслар</a:t>
            </a:r>
            <a:r>
              <a:rPr lang="ru-RU" sz="2400" b="1" dirty="0"/>
              <a:t/>
            </a:r>
            <a:br>
              <a:rPr lang="ru-RU" sz="2400" b="1" dirty="0"/>
            </a:br>
            <a:r>
              <a:rPr lang="uz-Cyrl-UZ" sz="2400" dirty="0"/>
              <a:t/>
            </a:r>
            <a:br>
              <a:rPr lang="uz-Cyrl-UZ" sz="2400" dirty="0"/>
            </a:br>
            <a:endParaRPr lang="ru-RU" sz="2400" dirty="0"/>
          </a:p>
        </p:txBody>
      </p:sp>
      <p:sp>
        <p:nvSpPr>
          <p:cNvPr id="3" name="Объект 2"/>
          <p:cNvSpPr>
            <a:spLocks noGrp="1"/>
          </p:cNvSpPr>
          <p:nvPr>
            <p:ph idx="1"/>
          </p:nvPr>
        </p:nvSpPr>
        <p:spPr>
          <a:xfrm>
            <a:off x="1025236" y="1174173"/>
            <a:ext cx="10706100" cy="5288973"/>
          </a:xfrm>
        </p:spPr>
        <p:txBody>
          <a:bodyPr>
            <a:noAutofit/>
          </a:bodyPr>
          <a:lstStyle/>
          <a:p>
            <a:r>
              <a:rPr lang="uz-Cyrl-UZ" sz="2000" dirty="0"/>
              <a:t>Одил судловни амалга оширишга кўмаклашувчи шахслар қонунда ва шартномада назарда тутилган ўз вазифларини ва жамият олдидаги бурчларини бажарадилар ва улар </a:t>
            </a:r>
            <a:r>
              <a:rPr lang="uz-Cyrl-UZ" sz="2000" dirty="0" smtClean="0"/>
              <a:t>иқтисодий ишининг </a:t>
            </a:r>
            <a:r>
              <a:rPr lang="uz-Cyrl-UZ" sz="2000" dirty="0"/>
              <a:t>боришига таъсир ўтказа олмайдилар ва ўз ташаббуслари билан судда иштирок этмайдилар. </a:t>
            </a:r>
            <a:endParaRPr lang="ru-RU" sz="2000" dirty="0"/>
          </a:p>
          <a:p>
            <a:r>
              <a:rPr lang="uz-Cyrl-UZ" sz="2000" dirty="0"/>
              <a:t>Одил судловни амалга оширишга кўмаклашувчи шахслар жисмоний шахслар бўлиб ҳисобланиб, уларнинг ҳуқуқлари ҳар хил бўлиб ҳисобланади ва Ўзбекистон Республикаси Конституцияси билан кафолатланади. </a:t>
            </a:r>
            <a:endParaRPr lang="ru-RU" sz="2000" dirty="0"/>
          </a:p>
          <a:p>
            <a:pPr algn="just" hangingPunct="0"/>
            <a:endParaRPr lang="uz-Cyrl-UZ" sz="1900" dirty="0"/>
          </a:p>
        </p:txBody>
      </p:sp>
    </p:spTree>
    <p:extLst>
      <p:ext uri="{BB962C8B-B14F-4D97-AF65-F5344CB8AC3E}">
        <p14:creationId xmlns:p14="http://schemas.microsoft.com/office/powerpoint/2010/main" val="14282456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5236" y="394855"/>
            <a:ext cx="10058400" cy="540327"/>
          </a:xfrm>
        </p:spPr>
        <p:txBody>
          <a:bodyPr>
            <a:normAutofit fontScale="90000"/>
          </a:bodyPr>
          <a:lstStyle/>
          <a:p>
            <a:pPr algn="ctr"/>
            <a:r>
              <a:rPr lang="uz-Cyrl-UZ" sz="2400" dirty="0" smtClean="0"/>
              <a:t/>
            </a:r>
            <a:br>
              <a:rPr lang="uz-Cyrl-UZ" sz="2400" dirty="0" smtClean="0"/>
            </a:br>
            <a:r>
              <a:rPr lang="uz-Cyrl-UZ" sz="2400" dirty="0" smtClean="0"/>
              <a:t/>
            </a:r>
            <a:br>
              <a:rPr lang="uz-Cyrl-UZ" sz="2400" dirty="0" smtClean="0"/>
            </a:br>
            <a:r>
              <a:rPr lang="ru-RU" sz="2400" b="1" dirty="0" smtClean="0"/>
              <a:t>51-модда</a:t>
            </a:r>
            <a:r>
              <a:rPr lang="ru-RU" sz="2400" b="1" dirty="0"/>
              <a:t>. </a:t>
            </a:r>
            <a:r>
              <a:rPr lang="ru-RU" sz="2400" b="1" dirty="0" err="1"/>
              <a:t>Одил</a:t>
            </a:r>
            <a:r>
              <a:rPr lang="ru-RU" sz="2400" b="1" dirty="0"/>
              <a:t> </a:t>
            </a:r>
            <a:r>
              <a:rPr lang="ru-RU" sz="2400" b="1" dirty="0" err="1"/>
              <a:t>судловни</a:t>
            </a:r>
            <a:r>
              <a:rPr lang="ru-RU" sz="2400" b="1" dirty="0"/>
              <a:t> </a:t>
            </a:r>
            <a:r>
              <a:rPr lang="ru-RU" sz="2400" b="1" dirty="0" err="1"/>
              <a:t>амалга</a:t>
            </a:r>
            <a:r>
              <a:rPr lang="ru-RU" sz="2400" b="1" dirty="0"/>
              <a:t> </a:t>
            </a:r>
            <a:r>
              <a:rPr lang="ru-RU" sz="2400" b="1" dirty="0" err="1"/>
              <a:t>оширишга</a:t>
            </a:r>
            <a:r>
              <a:rPr lang="ru-RU" sz="2400" b="1" dirty="0"/>
              <a:t> </a:t>
            </a:r>
            <a:r>
              <a:rPr lang="ru-RU" sz="2400" b="1" dirty="0" err="1"/>
              <a:t>кўмаклашувчи</a:t>
            </a:r>
            <a:r>
              <a:rPr lang="ru-RU" sz="2400" b="1" dirty="0"/>
              <a:t> </a:t>
            </a:r>
            <a:r>
              <a:rPr lang="ru-RU" sz="2400" b="1" dirty="0" err="1"/>
              <a:t>шахслар</a:t>
            </a:r>
            <a:r>
              <a:rPr lang="ru-RU" sz="2400" b="1" dirty="0"/>
              <a:t/>
            </a:r>
            <a:br>
              <a:rPr lang="ru-RU" sz="2400" b="1" dirty="0"/>
            </a:br>
            <a:r>
              <a:rPr lang="uz-Cyrl-UZ" sz="2400" dirty="0"/>
              <a:t/>
            </a:r>
            <a:br>
              <a:rPr lang="uz-Cyrl-UZ" sz="2400" dirty="0"/>
            </a:br>
            <a:endParaRPr lang="ru-RU" sz="2400" dirty="0"/>
          </a:p>
        </p:txBody>
      </p:sp>
      <p:sp>
        <p:nvSpPr>
          <p:cNvPr id="3" name="Объект 2"/>
          <p:cNvSpPr>
            <a:spLocks noGrp="1"/>
          </p:cNvSpPr>
          <p:nvPr>
            <p:ph idx="1"/>
          </p:nvPr>
        </p:nvSpPr>
        <p:spPr>
          <a:xfrm>
            <a:off x="1025236" y="1174173"/>
            <a:ext cx="10706100" cy="5288973"/>
          </a:xfrm>
        </p:spPr>
        <p:txBody>
          <a:bodyPr>
            <a:noAutofit/>
          </a:bodyPr>
          <a:lstStyle/>
          <a:p>
            <a:r>
              <a:rPr lang="uz-Cyrl-UZ" sz="2000" dirty="0"/>
              <a:t>Одил судловни амалга оширишга кўмаклашувчи шахслар ишда иштирок этувчи шахслардан қуйидаги белгилари билан фарқланади:</a:t>
            </a:r>
            <a:endParaRPr lang="ru-RU" sz="2000" dirty="0"/>
          </a:p>
          <a:p>
            <a:r>
              <a:rPr lang="uz-Cyrl-UZ" sz="2000" dirty="0"/>
              <a:t>	</a:t>
            </a:r>
            <a:r>
              <a:rPr lang="uz-Cyrl-UZ" sz="2000" b="1" dirty="0"/>
              <a:t>биринчидан,</a:t>
            </a:r>
            <a:r>
              <a:rPr lang="uz-Cyrl-UZ" sz="2000" dirty="0"/>
              <a:t> одил судловни амалга оширишга кўмаклашувчи шахслар судда шахсан ўзи иштирок этиши лозим, улар процессда вакиллари орқали иштирок этишларига йўл қўйилмайди</a:t>
            </a:r>
            <a:endParaRPr lang="ru-RU" sz="2000" dirty="0"/>
          </a:p>
          <a:p>
            <a:r>
              <a:rPr lang="uz-Cyrl-UZ" sz="2000" b="1" dirty="0"/>
              <a:t>иккинчидан</a:t>
            </a:r>
            <a:r>
              <a:rPr lang="uz-Cyrl-UZ" sz="2000" dirty="0"/>
              <a:t>, таржима қилишга жалб қилинган шахснинг тўлиқ таржима қила олиш қобилияти ва экспертнинг хулоса беришга билими етарлилиги, гувоҳ сифатида жалб қилинган шахснинг ҳолат ҳақида иш учун аҳамиятли маълумотга эга бўлиши лозим</a:t>
            </a:r>
            <a:endParaRPr lang="ru-RU" sz="2000" dirty="0"/>
          </a:p>
          <a:p>
            <a:r>
              <a:rPr lang="uz-Cyrl-UZ" sz="2000" b="1" dirty="0"/>
              <a:t>учинчидан</a:t>
            </a:r>
            <a:r>
              <a:rPr lang="uz-Cyrl-UZ" sz="2000" dirty="0"/>
              <a:t>, одил судловни амалга оширишга кўмаклашувчи шахсларга нисбатан чекловларнинг ўрнатилганлиги, жумладан гувоҳни сўроқ қилинишини истисно этадиган ҳолатлар мавжудлиги, эксперт ёки таржимон ишнинг натижасидан манфаатдор бўлмаслиги. </a:t>
            </a:r>
            <a:endParaRPr lang="ru-RU" sz="2000" dirty="0"/>
          </a:p>
          <a:p>
            <a:pPr algn="just" hangingPunct="0"/>
            <a:endParaRPr lang="uz-Cyrl-UZ" sz="1900" dirty="0"/>
          </a:p>
        </p:txBody>
      </p:sp>
    </p:spTree>
    <p:extLst>
      <p:ext uri="{BB962C8B-B14F-4D97-AF65-F5344CB8AC3E}">
        <p14:creationId xmlns:p14="http://schemas.microsoft.com/office/powerpoint/2010/main" val="1841789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400" b="1" dirty="0" err="1" smtClean="0"/>
              <a:t>Илтимоснома</a:t>
            </a:r>
            <a:r>
              <a:rPr lang="ru-RU" sz="2400" b="1" dirty="0" smtClean="0"/>
              <a:t> </a:t>
            </a:r>
            <a:r>
              <a:rPr lang="ru-RU" sz="2400" b="1" dirty="0" err="1" smtClean="0"/>
              <a:t>билан</a:t>
            </a:r>
            <a:r>
              <a:rPr lang="ru-RU" sz="2400" b="1" dirty="0" smtClean="0"/>
              <a:t> </a:t>
            </a:r>
            <a:r>
              <a:rPr lang="ru-RU" sz="2400" b="1" dirty="0" err="1" smtClean="0"/>
              <a:t>аризанинг</a:t>
            </a:r>
            <a:r>
              <a:rPr lang="ru-RU" sz="2400" b="1" dirty="0" smtClean="0"/>
              <a:t> фар</a:t>
            </a:r>
            <a:r>
              <a:rPr lang="uz-Cyrl-UZ" sz="2400" b="1" dirty="0" smtClean="0"/>
              <a:t>қи қандай?</a:t>
            </a:r>
            <a:endParaRPr lang="ru-RU" sz="2400" b="1" dirty="0"/>
          </a:p>
        </p:txBody>
      </p:sp>
      <p:sp>
        <p:nvSpPr>
          <p:cNvPr id="3" name="Объект 2"/>
          <p:cNvSpPr>
            <a:spLocks noGrp="1"/>
          </p:cNvSpPr>
          <p:nvPr>
            <p:ph idx="1"/>
          </p:nvPr>
        </p:nvSpPr>
        <p:spPr/>
        <p:txBody>
          <a:bodyPr/>
          <a:lstStyle/>
          <a:p>
            <a:pPr algn="just"/>
            <a:r>
              <a:rPr lang="ru-RU" dirty="0" err="1" smtClean="0"/>
              <a:t>Ўзбекистон</a:t>
            </a:r>
            <a:r>
              <a:rPr lang="ru-RU" dirty="0" smtClean="0"/>
              <a:t> </a:t>
            </a:r>
            <a:r>
              <a:rPr lang="ru-RU" dirty="0" err="1" smtClean="0"/>
              <a:t>Республикаси</a:t>
            </a:r>
            <a:r>
              <a:rPr lang="ru-RU" dirty="0" smtClean="0"/>
              <a:t> </a:t>
            </a:r>
            <a:r>
              <a:rPr lang="ru-RU" dirty="0" err="1" smtClean="0"/>
              <a:t>ИПКнинг</a:t>
            </a:r>
            <a:r>
              <a:rPr lang="ru-RU" dirty="0" smtClean="0"/>
              <a:t> </a:t>
            </a:r>
            <a:r>
              <a:rPr lang="ru-RU" b="1" dirty="0" smtClean="0">
                <a:solidFill>
                  <a:schemeClr val="accent1">
                    <a:lumMod val="75000"/>
                  </a:schemeClr>
                </a:solidFill>
              </a:rPr>
              <a:t>42,44,48,56,69,76,7980,88,90,94,95,97,99101,107, 117,121,133,141,149,153,155,163,163-1,165,169,171,172,179,201,2032,225,229,230,250, 262,269,271,285,292,294,306,328,331,336-</a:t>
            </a:r>
            <a:r>
              <a:rPr lang="ru-RU" dirty="0" smtClean="0"/>
              <a:t>моддаларида </a:t>
            </a:r>
            <a:r>
              <a:rPr lang="ru-RU" dirty="0" err="1" smtClean="0"/>
              <a:t>илтимоснома</a:t>
            </a:r>
            <a:r>
              <a:rPr lang="ru-RU" dirty="0" smtClean="0"/>
              <a:t> </a:t>
            </a:r>
            <a:r>
              <a:rPr lang="ru-RU" dirty="0" err="1" smtClean="0"/>
              <a:t>билан</a:t>
            </a:r>
            <a:r>
              <a:rPr lang="ru-RU" dirty="0" smtClean="0"/>
              <a:t> </a:t>
            </a:r>
            <a:r>
              <a:rPr lang="ru-RU" dirty="0" err="1" smtClean="0"/>
              <a:t>мурожаат</a:t>
            </a:r>
            <a:r>
              <a:rPr lang="ru-RU" dirty="0" smtClean="0"/>
              <a:t> </a:t>
            </a:r>
            <a:r>
              <a:rPr lang="ru-RU" dirty="0" err="1" smtClean="0"/>
              <a:t>қилишнинг</a:t>
            </a:r>
            <a:r>
              <a:rPr lang="ru-RU" dirty="0" smtClean="0"/>
              <a:t> </a:t>
            </a:r>
            <a:r>
              <a:rPr lang="ru-RU" dirty="0" err="1" smtClean="0"/>
              <a:t>процессуал</a:t>
            </a:r>
            <a:r>
              <a:rPr lang="ru-RU" dirty="0" smtClean="0"/>
              <a:t> </a:t>
            </a:r>
            <a:r>
              <a:rPr lang="ru-RU" dirty="0" err="1" smtClean="0"/>
              <a:t>асослари</a:t>
            </a:r>
            <a:r>
              <a:rPr lang="ru-RU" dirty="0" smtClean="0"/>
              <a:t> </a:t>
            </a:r>
            <a:r>
              <a:rPr lang="ru-RU" dirty="0" err="1" smtClean="0"/>
              <a:t>назарда</a:t>
            </a:r>
            <a:r>
              <a:rPr lang="ru-RU" dirty="0" smtClean="0"/>
              <a:t> </a:t>
            </a:r>
            <a:r>
              <a:rPr lang="ru-RU" dirty="0" err="1" smtClean="0"/>
              <a:t>тутилган</a:t>
            </a:r>
            <a:r>
              <a:rPr lang="ru-RU" dirty="0" smtClean="0"/>
              <a:t>. </a:t>
            </a:r>
          </a:p>
          <a:p>
            <a:r>
              <a:rPr lang="ru-RU" b="1" dirty="0"/>
              <a:t>44-модда. </a:t>
            </a:r>
            <a:r>
              <a:rPr lang="ru-RU" b="1" dirty="0" err="1"/>
              <a:t>Ишда</a:t>
            </a:r>
            <a:r>
              <a:rPr lang="ru-RU" b="1" dirty="0"/>
              <a:t> </a:t>
            </a:r>
            <a:r>
              <a:rPr lang="ru-RU" b="1" dirty="0" err="1"/>
              <a:t>бир</a:t>
            </a:r>
            <a:r>
              <a:rPr lang="ru-RU" b="1" dirty="0"/>
              <a:t> </a:t>
            </a:r>
            <a:r>
              <a:rPr lang="ru-RU" b="1" dirty="0" err="1"/>
              <a:t>неча</a:t>
            </a:r>
            <a:r>
              <a:rPr lang="ru-RU" b="1" dirty="0"/>
              <a:t> </a:t>
            </a:r>
            <a:r>
              <a:rPr lang="ru-RU" b="1" dirty="0" err="1"/>
              <a:t>даъвогар</a:t>
            </a:r>
            <a:r>
              <a:rPr lang="ru-RU" b="1" dirty="0"/>
              <a:t> </a:t>
            </a:r>
            <a:r>
              <a:rPr lang="ru-RU" b="1" dirty="0" err="1"/>
              <a:t>ва</a:t>
            </a:r>
            <a:r>
              <a:rPr lang="ru-RU" b="1" dirty="0"/>
              <a:t> </a:t>
            </a:r>
            <a:r>
              <a:rPr lang="ru-RU" b="1" dirty="0" err="1"/>
              <a:t>жавобгарнинг</a:t>
            </a:r>
            <a:r>
              <a:rPr lang="ru-RU" b="1" dirty="0"/>
              <a:t> </a:t>
            </a:r>
            <a:r>
              <a:rPr lang="ru-RU" b="1" dirty="0" err="1"/>
              <a:t>иштирок</a:t>
            </a:r>
            <a:r>
              <a:rPr lang="ru-RU" b="1" dirty="0"/>
              <a:t> </a:t>
            </a:r>
            <a:r>
              <a:rPr lang="ru-RU" b="1" dirty="0" err="1"/>
              <a:t>этиши</a:t>
            </a:r>
            <a:endParaRPr lang="ru-RU" dirty="0"/>
          </a:p>
          <a:p>
            <a:r>
              <a:rPr lang="ru-RU" dirty="0"/>
              <a:t>Суд </a:t>
            </a:r>
            <a:r>
              <a:rPr lang="ru-RU" dirty="0" err="1"/>
              <a:t>даъвогарнинг</a:t>
            </a:r>
            <a:r>
              <a:rPr lang="ru-RU" dirty="0"/>
              <a:t> </a:t>
            </a:r>
            <a:r>
              <a:rPr lang="ru-RU" dirty="0" err="1"/>
              <a:t>илтимосномаси</a:t>
            </a:r>
            <a:r>
              <a:rPr lang="ru-RU" dirty="0"/>
              <a:t> </a:t>
            </a:r>
            <a:r>
              <a:rPr lang="ru-RU" dirty="0" err="1"/>
              <a:t>бўйича</a:t>
            </a:r>
            <a:r>
              <a:rPr lang="ru-RU" dirty="0"/>
              <a:t> </a:t>
            </a:r>
            <a:r>
              <a:rPr lang="ru-RU" dirty="0" err="1"/>
              <a:t>ҳам</a:t>
            </a:r>
            <a:r>
              <a:rPr lang="ru-RU" dirty="0"/>
              <a:t> </a:t>
            </a:r>
            <a:r>
              <a:rPr lang="ru-RU" dirty="0" err="1"/>
              <a:t>бошқа</a:t>
            </a:r>
            <a:r>
              <a:rPr lang="ru-RU" dirty="0"/>
              <a:t> </a:t>
            </a:r>
            <a:r>
              <a:rPr lang="ru-RU" dirty="0" err="1"/>
              <a:t>жавобгарни</a:t>
            </a:r>
            <a:r>
              <a:rPr lang="ru-RU" dirty="0"/>
              <a:t> </a:t>
            </a:r>
            <a:r>
              <a:rPr lang="ru-RU" dirty="0" err="1"/>
              <a:t>ишда</a:t>
            </a:r>
            <a:r>
              <a:rPr lang="ru-RU" dirty="0"/>
              <a:t> </a:t>
            </a:r>
            <a:r>
              <a:rPr lang="ru-RU" dirty="0" err="1"/>
              <a:t>иштирок</a:t>
            </a:r>
            <a:r>
              <a:rPr lang="ru-RU" dirty="0"/>
              <a:t> </a:t>
            </a:r>
            <a:r>
              <a:rPr lang="ru-RU" dirty="0" err="1"/>
              <a:t>этиш</a:t>
            </a:r>
            <a:r>
              <a:rPr lang="ru-RU" dirty="0"/>
              <a:t> </a:t>
            </a:r>
            <a:r>
              <a:rPr lang="ru-RU" dirty="0" err="1"/>
              <a:t>учун</a:t>
            </a:r>
            <a:r>
              <a:rPr lang="ru-RU" dirty="0"/>
              <a:t> </a:t>
            </a:r>
            <a:r>
              <a:rPr lang="ru-RU" dirty="0" err="1"/>
              <a:t>жалб</a:t>
            </a:r>
            <a:r>
              <a:rPr lang="ru-RU" dirty="0"/>
              <a:t> </a:t>
            </a:r>
            <a:r>
              <a:rPr lang="ru-RU" dirty="0" err="1"/>
              <a:t>этишга</a:t>
            </a:r>
            <a:r>
              <a:rPr lang="ru-RU" dirty="0"/>
              <a:t> </a:t>
            </a:r>
            <a:r>
              <a:rPr lang="ru-RU" dirty="0" err="1"/>
              <a:t>ҳақли</a:t>
            </a:r>
            <a:r>
              <a:rPr lang="ru-RU" dirty="0"/>
              <a:t>.</a:t>
            </a:r>
          </a:p>
          <a:p>
            <a:r>
              <a:rPr lang="ru-RU" b="1" dirty="0"/>
              <a:t>80-модда. Экспертиза</a:t>
            </a:r>
            <a:endParaRPr lang="ru-RU" dirty="0"/>
          </a:p>
          <a:p>
            <a:r>
              <a:rPr lang="ru-RU" dirty="0" err="1"/>
              <a:t>Ишни</a:t>
            </a:r>
            <a:r>
              <a:rPr lang="ru-RU" dirty="0"/>
              <a:t> </a:t>
            </a:r>
            <a:r>
              <a:rPr lang="ru-RU" dirty="0" err="1"/>
              <a:t>кўриш</a:t>
            </a:r>
            <a:r>
              <a:rPr lang="ru-RU" dirty="0"/>
              <a:t> </a:t>
            </a:r>
            <a:r>
              <a:rPr lang="ru-RU" dirty="0" err="1"/>
              <a:t>вақтида</a:t>
            </a:r>
            <a:r>
              <a:rPr lang="ru-RU" dirty="0"/>
              <a:t> </a:t>
            </a:r>
            <a:r>
              <a:rPr lang="ru-RU" dirty="0" err="1"/>
              <a:t>юзага</a:t>
            </a:r>
            <a:r>
              <a:rPr lang="ru-RU" dirty="0"/>
              <a:t> </a:t>
            </a:r>
            <a:r>
              <a:rPr lang="ru-RU" dirty="0" err="1"/>
              <a:t>келадиган</a:t>
            </a:r>
            <a:r>
              <a:rPr lang="ru-RU" dirty="0"/>
              <a:t>, </a:t>
            </a:r>
            <a:r>
              <a:rPr lang="ru-RU" dirty="0" err="1"/>
              <a:t>фан</a:t>
            </a:r>
            <a:r>
              <a:rPr lang="ru-RU" dirty="0"/>
              <a:t>, техника, </a:t>
            </a:r>
            <a:r>
              <a:rPr lang="ru-RU" dirty="0" err="1"/>
              <a:t>санъат</a:t>
            </a:r>
            <a:r>
              <a:rPr lang="ru-RU" dirty="0"/>
              <a:t> </a:t>
            </a:r>
            <a:r>
              <a:rPr lang="ru-RU" dirty="0" err="1"/>
              <a:t>ёки</a:t>
            </a:r>
            <a:r>
              <a:rPr lang="ru-RU" dirty="0"/>
              <a:t> </a:t>
            </a:r>
            <a:r>
              <a:rPr lang="ru-RU" dirty="0" err="1"/>
              <a:t>ҳунар</a:t>
            </a:r>
            <a:r>
              <a:rPr lang="ru-RU" dirty="0"/>
              <a:t> </a:t>
            </a:r>
            <a:r>
              <a:rPr lang="ru-RU" dirty="0" err="1"/>
              <a:t>соҳасида</a:t>
            </a:r>
            <a:r>
              <a:rPr lang="ru-RU" dirty="0"/>
              <a:t> </a:t>
            </a:r>
            <a:r>
              <a:rPr lang="ru-RU" dirty="0" err="1"/>
              <a:t>махсус</a:t>
            </a:r>
            <a:r>
              <a:rPr lang="ru-RU" dirty="0"/>
              <a:t> </a:t>
            </a:r>
            <a:r>
              <a:rPr lang="ru-RU" dirty="0" err="1"/>
              <a:t>билимларни</a:t>
            </a:r>
            <a:r>
              <a:rPr lang="ru-RU" dirty="0"/>
              <a:t> </a:t>
            </a:r>
            <a:r>
              <a:rPr lang="ru-RU" dirty="0" err="1"/>
              <a:t>талаб</a:t>
            </a:r>
            <a:r>
              <a:rPr lang="ru-RU" dirty="0"/>
              <a:t> </a:t>
            </a:r>
            <a:r>
              <a:rPr lang="ru-RU" dirty="0" err="1"/>
              <a:t>қиладиган</a:t>
            </a:r>
            <a:r>
              <a:rPr lang="ru-RU" dirty="0"/>
              <a:t> </a:t>
            </a:r>
            <a:r>
              <a:rPr lang="ru-RU" dirty="0" err="1"/>
              <a:t>масалаларни</a:t>
            </a:r>
            <a:r>
              <a:rPr lang="ru-RU" dirty="0"/>
              <a:t> </a:t>
            </a:r>
            <a:r>
              <a:rPr lang="ru-RU" dirty="0" err="1"/>
              <a:t>тушунтириб</a:t>
            </a:r>
            <a:r>
              <a:rPr lang="ru-RU" dirty="0"/>
              <a:t> </a:t>
            </a:r>
            <a:r>
              <a:rPr lang="ru-RU" dirty="0" err="1"/>
              <a:t>бериш</a:t>
            </a:r>
            <a:r>
              <a:rPr lang="ru-RU" dirty="0"/>
              <a:t> </a:t>
            </a:r>
            <a:r>
              <a:rPr lang="ru-RU" dirty="0" err="1"/>
              <a:t>учун</a:t>
            </a:r>
            <a:r>
              <a:rPr lang="ru-RU" dirty="0"/>
              <a:t> суд </a:t>
            </a:r>
            <a:r>
              <a:rPr lang="ru-RU" dirty="0" err="1"/>
              <a:t>ишда</a:t>
            </a:r>
            <a:r>
              <a:rPr lang="ru-RU" dirty="0"/>
              <a:t> </a:t>
            </a:r>
            <a:r>
              <a:rPr lang="ru-RU" dirty="0" err="1"/>
              <a:t>иштирок</a:t>
            </a:r>
            <a:r>
              <a:rPr lang="ru-RU" dirty="0"/>
              <a:t> </a:t>
            </a:r>
            <a:r>
              <a:rPr lang="ru-RU" dirty="0" err="1"/>
              <a:t>этувчи</a:t>
            </a:r>
            <a:r>
              <a:rPr lang="ru-RU" dirty="0"/>
              <a:t> </a:t>
            </a:r>
            <a:r>
              <a:rPr lang="ru-RU" dirty="0" err="1"/>
              <a:t>шахсларнинг</a:t>
            </a:r>
            <a:r>
              <a:rPr lang="ru-RU" dirty="0"/>
              <a:t> </a:t>
            </a:r>
            <a:r>
              <a:rPr lang="ru-RU" dirty="0" err="1"/>
              <a:t>илтимосномасига</a:t>
            </a:r>
            <a:r>
              <a:rPr lang="ru-RU" dirty="0"/>
              <a:t> </a:t>
            </a:r>
            <a:r>
              <a:rPr lang="ru-RU" dirty="0" err="1"/>
              <a:t>кўра</a:t>
            </a:r>
            <a:r>
              <a:rPr lang="ru-RU" dirty="0"/>
              <a:t> </a:t>
            </a:r>
            <a:r>
              <a:rPr lang="ru-RU" dirty="0" err="1"/>
              <a:t>ёки</a:t>
            </a:r>
            <a:r>
              <a:rPr lang="ru-RU" dirty="0"/>
              <a:t> </a:t>
            </a:r>
            <a:r>
              <a:rPr lang="ru-RU" dirty="0" err="1"/>
              <a:t>розилиги</a:t>
            </a:r>
            <a:r>
              <a:rPr lang="ru-RU" dirty="0"/>
              <a:t> </a:t>
            </a:r>
            <a:r>
              <a:rPr lang="ru-RU" dirty="0" err="1"/>
              <a:t>билан</a:t>
            </a:r>
            <a:r>
              <a:rPr lang="ru-RU" dirty="0"/>
              <a:t> экспертиза </a:t>
            </a:r>
            <a:r>
              <a:rPr lang="ru-RU" dirty="0" err="1"/>
              <a:t>тайинлайди</a:t>
            </a:r>
            <a:r>
              <a:rPr lang="ru-RU" dirty="0"/>
              <a:t>. </a:t>
            </a:r>
          </a:p>
        </p:txBody>
      </p:sp>
    </p:spTree>
    <p:extLst>
      <p:ext uri="{BB962C8B-B14F-4D97-AF65-F5344CB8AC3E}">
        <p14:creationId xmlns:p14="http://schemas.microsoft.com/office/powerpoint/2010/main" val="1967067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66800" y="789709"/>
            <a:ext cx="10058400" cy="5245331"/>
          </a:xfrm>
        </p:spPr>
        <p:txBody>
          <a:bodyPr>
            <a:normAutofit lnSpcReduction="10000"/>
          </a:bodyPr>
          <a:lstStyle/>
          <a:p>
            <a:pPr algn="just"/>
            <a:r>
              <a:rPr lang="ru-RU" sz="2400" dirty="0" smtClean="0"/>
              <a:t> 	</a:t>
            </a:r>
            <a:r>
              <a:rPr lang="ru-RU" sz="2400" dirty="0" err="1" smtClean="0"/>
              <a:t>Аризада</a:t>
            </a:r>
            <a:r>
              <a:rPr lang="ru-RU" sz="2400" dirty="0" smtClean="0"/>
              <a:t> </a:t>
            </a:r>
            <a:r>
              <a:rPr lang="ru-RU" sz="2400" dirty="0" err="1" smtClean="0"/>
              <a:t>шахс</a:t>
            </a:r>
            <a:r>
              <a:rPr lang="ru-RU" sz="2400" dirty="0" smtClean="0"/>
              <a:t> </a:t>
            </a:r>
            <a:r>
              <a:rPr lang="ru-RU" sz="2400" dirty="0" err="1" smtClean="0"/>
              <a:t>судга</a:t>
            </a:r>
            <a:r>
              <a:rPr lang="ru-RU" sz="2400" dirty="0" smtClean="0"/>
              <a:t> </a:t>
            </a:r>
            <a:r>
              <a:rPr lang="ru-RU" sz="2400" dirty="0" err="1" smtClean="0"/>
              <a:t>ўзининг</a:t>
            </a:r>
            <a:r>
              <a:rPr lang="ru-RU" sz="2400" dirty="0" smtClean="0"/>
              <a:t> </a:t>
            </a:r>
            <a:r>
              <a:rPr lang="ru-RU" sz="2400" dirty="0" err="1" smtClean="0"/>
              <a:t>аниқ</a:t>
            </a:r>
            <a:r>
              <a:rPr lang="ru-RU" sz="2400" dirty="0" smtClean="0"/>
              <a:t> </a:t>
            </a:r>
            <a:r>
              <a:rPr lang="ru-RU" sz="2400" dirty="0" err="1" smtClean="0"/>
              <a:t>талабларини</a:t>
            </a:r>
            <a:r>
              <a:rPr lang="ru-RU" sz="2400" dirty="0" smtClean="0"/>
              <a:t> </a:t>
            </a:r>
            <a:r>
              <a:rPr lang="ru-RU" sz="2400" dirty="0" err="1" smtClean="0"/>
              <a:t>қўяди</a:t>
            </a:r>
            <a:r>
              <a:rPr lang="ru-RU" sz="2400" dirty="0" smtClean="0"/>
              <a:t>, </a:t>
            </a:r>
            <a:r>
              <a:rPr lang="ru-RU" sz="2400" dirty="0" err="1" smtClean="0"/>
              <a:t>илтимосномада</a:t>
            </a:r>
            <a:r>
              <a:rPr lang="ru-RU" sz="2400" dirty="0" smtClean="0"/>
              <a:t> </a:t>
            </a:r>
            <a:r>
              <a:rPr lang="ru-RU" sz="2400" dirty="0" err="1" smtClean="0"/>
              <a:t>эса</a:t>
            </a:r>
            <a:r>
              <a:rPr lang="ru-RU" sz="2400" dirty="0" smtClean="0"/>
              <a:t>, </a:t>
            </a:r>
            <a:r>
              <a:rPr lang="ru-RU" sz="2400" dirty="0" err="1" smtClean="0"/>
              <a:t>ишни</a:t>
            </a:r>
            <a:r>
              <a:rPr lang="ru-RU" sz="2400" dirty="0" smtClean="0"/>
              <a:t> </a:t>
            </a:r>
            <a:r>
              <a:rPr lang="ru-RU" sz="2400" dirty="0" err="1" smtClean="0"/>
              <a:t>кўриш</a:t>
            </a:r>
            <a:r>
              <a:rPr lang="ru-RU" sz="2400" dirty="0" smtClean="0"/>
              <a:t> </a:t>
            </a:r>
            <a:r>
              <a:rPr lang="ru-RU" sz="2400" dirty="0" err="1" smtClean="0"/>
              <a:t>билан</a:t>
            </a:r>
            <a:r>
              <a:rPr lang="ru-RU" sz="2400" dirty="0" smtClean="0"/>
              <a:t> </a:t>
            </a:r>
            <a:r>
              <a:rPr lang="ru-RU" sz="2400" dirty="0" err="1" smtClean="0"/>
              <a:t>боғлиқ</a:t>
            </a:r>
            <a:r>
              <a:rPr lang="ru-RU" sz="2400" dirty="0" smtClean="0"/>
              <a:t> </a:t>
            </a:r>
            <a:r>
              <a:rPr lang="ru-RU" sz="2400" dirty="0" err="1" smtClean="0"/>
              <a:t>ҳолатлар</a:t>
            </a:r>
            <a:r>
              <a:rPr lang="ru-RU" sz="2400" dirty="0" smtClean="0"/>
              <a:t> </a:t>
            </a:r>
            <a:r>
              <a:rPr lang="ru-RU" sz="2400" dirty="0" err="1" smtClean="0"/>
              <a:t>бўлади</a:t>
            </a:r>
            <a:r>
              <a:rPr lang="ru-RU" sz="2400" dirty="0" smtClean="0"/>
              <a:t>. </a:t>
            </a:r>
            <a:r>
              <a:rPr lang="ru-RU" sz="2400" dirty="0" err="1" smtClean="0"/>
              <a:t>Аризага</a:t>
            </a:r>
            <a:r>
              <a:rPr lang="ru-RU" sz="2400" dirty="0" smtClean="0"/>
              <a:t> </a:t>
            </a:r>
            <a:r>
              <a:rPr lang="ru-RU" sz="2400" dirty="0" err="1" smtClean="0"/>
              <a:t>асосан</a:t>
            </a:r>
            <a:r>
              <a:rPr lang="ru-RU" sz="2400" dirty="0" smtClean="0"/>
              <a:t> </a:t>
            </a:r>
            <a:r>
              <a:rPr lang="ru-RU" sz="2400" dirty="0" err="1" smtClean="0"/>
              <a:t>ишни</a:t>
            </a:r>
            <a:r>
              <a:rPr lang="ru-RU" sz="2400" dirty="0" smtClean="0"/>
              <a:t> </a:t>
            </a:r>
            <a:r>
              <a:rPr lang="ru-RU" sz="2400" dirty="0" err="1" smtClean="0"/>
              <a:t>кўриш</a:t>
            </a:r>
            <a:r>
              <a:rPr lang="ru-RU" sz="2400" dirty="0" smtClean="0"/>
              <a:t> </a:t>
            </a:r>
            <a:r>
              <a:rPr lang="ru-RU" sz="2400" dirty="0" err="1" smtClean="0"/>
              <a:t>бошланиши</a:t>
            </a:r>
            <a:r>
              <a:rPr lang="ru-RU" sz="2400" dirty="0" smtClean="0"/>
              <a:t> </a:t>
            </a:r>
            <a:r>
              <a:rPr lang="ru-RU" sz="2400" dirty="0" err="1" smtClean="0"/>
              <a:t>мумкин</a:t>
            </a:r>
            <a:r>
              <a:rPr lang="ru-RU" sz="2400" dirty="0" smtClean="0"/>
              <a:t>, </a:t>
            </a:r>
            <a:r>
              <a:rPr lang="ru-RU" sz="2400" dirty="0" err="1" smtClean="0"/>
              <a:t>илтимоснома</a:t>
            </a:r>
            <a:r>
              <a:rPr lang="ru-RU" sz="2400" dirty="0" smtClean="0"/>
              <a:t> </a:t>
            </a:r>
            <a:r>
              <a:rPr lang="ru-RU" sz="2400" dirty="0" err="1" smtClean="0"/>
              <a:t>билан</a:t>
            </a:r>
            <a:r>
              <a:rPr lang="ru-RU" sz="2400" dirty="0" smtClean="0"/>
              <a:t> </a:t>
            </a:r>
            <a:r>
              <a:rPr lang="ru-RU" sz="2400" dirty="0" err="1" smtClean="0"/>
              <a:t>бунга</a:t>
            </a:r>
            <a:r>
              <a:rPr lang="ru-RU" sz="2400" dirty="0" smtClean="0"/>
              <a:t> </a:t>
            </a:r>
            <a:r>
              <a:rPr lang="ru-RU" sz="2400" dirty="0" err="1" smtClean="0"/>
              <a:t>эришиб</a:t>
            </a:r>
            <a:r>
              <a:rPr lang="ru-RU" sz="2400" dirty="0" smtClean="0"/>
              <a:t> </a:t>
            </a:r>
            <a:r>
              <a:rPr lang="ru-RU" sz="2400" dirty="0" err="1" smtClean="0"/>
              <a:t>бўлмайди</a:t>
            </a:r>
            <a:r>
              <a:rPr lang="ru-RU" sz="2400" dirty="0" smtClean="0"/>
              <a:t>, </a:t>
            </a:r>
            <a:r>
              <a:rPr lang="ru-RU" sz="2400" dirty="0" err="1" smtClean="0"/>
              <a:t>яъни</a:t>
            </a:r>
            <a:r>
              <a:rPr lang="ru-RU" sz="2400" dirty="0" smtClean="0"/>
              <a:t> </a:t>
            </a:r>
            <a:r>
              <a:rPr lang="ru-RU" sz="2400" dirty="0" err="1" smtClean="0"/>
              <a:t>унда</a:t>
            </a:r>
            <a:r>
              <a:rPr lang="ru-RU" sz="2400" dirty="0" smtClean="0"/>
              <a:t> </a:t>
            </a:r>
            <a:r>
              <a:rPr lang="ru-RU" sz="2400" dirty="0" err="1" smtClean="0"/>
              <a:t>қўшимча</a:t>
            </a:r>
            <a:r>
              <a:rPr lang="ru-RU" sz="2400" dirty="0" smtClean="0"/>
              <a:t> </a:t>
            </a:r>
            <a:r>
              <a:rPr lang="ru-RU" sz="2400" dirty="0" err="1" smtClean="0"/>
              <a:t>ҳолатларни</a:t>
            </a:r>
            <a:r>
              <a:rPr lang="ru-RU" sz="2400" dirty="0" smtClean="0"/>
              <a:t> </a:t>
            </a:r>
            <a:r>
              <a:rPr lang="ru-RU" sz="2400" dirty="0" err="1" smtClean="0"/>
              <a:t>тўлдиришга</a:t>
            </a:r>
            <a:r>
              <a:rPr lang="ru-RU" sz="2400" dirty="0" smtClean="0"/>
              <a:t> </a:t>
            </a:r>
            <a:r>
              <a:rPr lang="ru-RU" sz="2400" dirty="0" err="1" smtClean="0"/>
              <a:t>қаратилган</a:t>
            </a:r>
            <a:r>
              <a:rPr lang="ru-RU" sz="2400" dirty="0" smtClean="0"/>
              <a:t>. </a:t>
            </a:r>
            <a:r>
              <a:rPr lang="ru-RU" sz="2400" dirty="0" err="1" smtClean="0"/>
              <a:t>Процессуал</a:t>
            </a:r>
            <a:r>
              <a:rPr lang="ru-RU" sz="2400" dirty="0" smtClean="0"/>
              <a:t> </a:t>
            </a:r>
            <a:r>
              <a:rPr lang="ru-RU" sz="2400" dirty="0" err="1" smtClean="0"/>
              <a:t>қонунчиликда</a:t>
            </a:r>
            <a:r>
              <a:rPr lang="ru-RU" sz="2400" dirty="0" smtClean="0"/>
              <a:t> </a:t>
            </a:r>
            <a:r>
              <a:rPr lang="ru-RU" sz="2400" dirty="0" err="1" smtClean="0"/>
              <a:t>ариза</a:t>
            </a:r>
            <a:r>
              <a:rPr lang="ru-RU" sz="2400" dirty="0" smtClean="0"/>
              <a:t> </a:t>
            </a:r>
            <a:r>
              <a:rPr lang="ru-RU" sz="2400" dirty="0" err="1" smtClean="0"/>
              <a:t>кўпроқ</a:t>
            </a:r>
            <a:r>
              <a:rPr lang="ru-RU" sz="2400" dirty="0" smtClean="0"/>
              <a:t> </a:t>
            </a:r>
            <a:r>
              <a:rPr lang="ru-RU" sz="2400" dirty="0" err="1" smtClean="0"/>
              <a:t>кучга</a:t>
            </a:r>
            <a:r>
              <a:rPr lang="ru-RU" sz="2400" dirty="0" smtClean="0"/>
              <a:t> </a:t>
            </a:r>
            <a:r>
              <a:rPr lang="ru-RU" sz="2400" dirty="0" err="1" smtClean="0"/>
              <a:t>эга</a:t>
            </a:r>
            <a:r>
              <a:rPr lang="ru-RU" sz="2400" dirty="0" smtClean="0"/>
              <a:t>. </a:t>
            </a:r>
          </a:p>
          <a:p>
            <a:pPr marL="274320" lvl="1" indent="0" algn="just">
              <a:buNone/>
            </a:pPr>
            <a:r>
              <a:rPr lang="ru-RU" sz="2400" b="1" dirty="0" smtClean="0"/>
              <a:t>	</a:t>
            </a:r>
            <a:r>
              <a:rPr lang="ru-RU" sz="2400" b="1" dirty="0" err="1" smtClean="0"/>
              <a:t>Илтимоснома</a:t>
            </a:r>
            <a:r>
              <a:rPr lang="ru-RU" sz="2400" b="1" dirty="0" smtClean="0"/>
              <a:t> </a:t>
            </a:r>
            <a:r>
              <a:rPr lang="ru-RU" sz="2400" b="1" dirty="0" err="1" smtClean="0"/>
              <a:t>судга</a:t>
            </a:r>
            <a:r>
              <a:rPr lang="ru-RU" sz="2400" b="1" dirty="0" smtClean="0"/>
              <a:t> </a:t>
            </a:r>
            <a:r>
              <a:rPr lang="ru-RU" sz="2400" b="1" dirty="0" err="1" smtClean="0"/>
              <a:t>маълум</a:t>
            </a:r>
            <a:r>
              <a:rPr lang="ru-RU" sz="2400" b="1" dirty="0" smtClean="0"/>
              <a:t> </a:t>
            </a:r>
            <a:r>
              <a:rPr lang="ru-RU" sz="2400" b="1" dirty="0" err="1" smtClean="0"/>
              <a:t>бир</a:t>
            </a:r>
            <a:r>
              <a:rPr lang="ru-RU" sz="2400" b="1" dirty="0" smtClean="0"/>
              <a:t> </a:t>
            </a:r>
            <a:r>
              <a:rPr lang="ru-RU" sz="2400" b="1" dirty="0" err="1" smtClean="0"/>
              <a:t>процессуал</a:t>
            </a:r>
            <a:r>
              <a:rPr lang="ru-RU" sz="2400" b="1" dirty="0" smtClean="0"/>
              <a:t> </a:t>
            </a:r>
            <a:r>
              <a:rPr lang="ru-RU" sz="2400" b="1" dirty="0" err="1" smtClean="0"/>
              <a:t>ҳаракатларни</a:t>
            </a:r>
            <a:r>
              <a:rPr lang="ru-RU" sz="2400" b="1" dirty="0" smtClean="0"/>
              <a:t> </a:t>
            </a:r>
            <a:r>
              <a:rPr lang="ru-RU" sz="2400" b="1" dirty="0" err="1" smtClean="0"/>
              <a:t>амалга</a:t>
            </a:r>
            <a:r>
              <a:rPr lang="ru-RU" sz="2400" b="1" dirty="0" smtClean="0"/>
              <a:t> </a:t>
            </a:r>
            <a:r>
              <a:rPr lang="ru-RU" sz="2400" b="1" dirty="0" err="1" smtClean="0"/>
              <a:t>ошириш</a:t>
            </a:r>
            <a:r>
              <a:rPr lang="ru-RU" sz="2400" b="1" dirty="0" smtClean="0"/>
              <a:t> </a:t>
            </a:r>
            <a:r>
              <a:rPr lang="ru-RU" sz="2400" b="1" dirty="0" err="1" smtClean="0"/>
              <a:t>ва</a:t>
            </a:r>
            <a:r>
              <a:rPr lang="ru-RU" sz="2400" b="1" dirty="0" smtClean="0"/>
              <a:t> </a:t>
            </a:r>
            <a:r>
              <a:rPr lang="ru-RU" sz="2400" b="1" dirty="0" err="1" smtClean="0"/>
              <a:t>қарор</a:t>
            </a:r>
            <a:r>
              <a:rPr lang="ru-RU" sz="2400" b="1" dirty="0" smtClean="0"/>
              <a:t> </a:t>
            </a:r>
            <a:r>
              <a:rPr lang="ru-RU" sz="2400" b="1" dirty="0" err="1" smtClean="0"/>
              <a:t>қабул</a:t>
            </a:r>
            <a:r>
              <a:rPr lang="ru-RU" sz="2400" b="1" dirty="0" smtClean="0"/>
              <a:t> </a:t>
            </a:r>
            <a:r>
              <a:rPr lang="ru-RU" sz="2400" b="1" dirty="0" err="1" smtClean="0"/>
              <a:t>қилишга</a:t>
            </a:r>
            <a:r>
              <a:rPr lang="ru-RU" sz="2400" b="1" dirty="0" smtClean="0"/>
              <a:t> </a:t>
            </a:r>
            <a:r>
              <a:rPr lang="ru-RU" sz="2400" b="1" dirty="0" err="1" smtClean="0"/>
              <a:t>қаратилган</a:t>
            </a:r>
            <a:r>
              <a:rPr lang="ru-RU" sz="2400" b="1" dirty="0" smtClean="0"/>
              <a:t> </a:t>
            </a:r>
            <a:r>
              <a:rPr lang="ru-RU" sz="2400" b="1" dirty="0" err="1" smtClean="0"/>
              <a:t>илтимоси</a:t>
            </a:r>
            <a:r>
              <a:rPr lang="ru-RU" sz="2400" b="1" dirty="0" smtClean="0"/>
              <a:t> </a:t>
            </a:r>
            <a:r>
              <a:rPr lang="ru-RU" sz="2400" b="1" dirty="0" err="1" smtClean="0"/>
              <a:t>бўлса</a:t>
            </a:r>
            <a:r>
              <a:rPr lang="ru-RU" sz="2400" b="1" dirty="0" smtClean="0"/>
              <a:t>, </a:t>
            </a:r>
            <a:r>
              <a:rPr lang="ru-RU" sz="2400" b="1" dirty="0" err="1" smtClean="0"/>
              <a:t>аризанинг</a:t>
            </a:r>
            <a:r>
              <a:rPr lang="ru-RU" sz="2400" b="1" dirty="0" smtClean="0"/>
              <a:t> </a:t>
            </a:r>
            <a:r>
              <a:rPr lang="ru-RU" sz="2400" b="1" dirty="0" err="1" smtClean="0"/>
              <a:t>мазмуни</a:t>
            </a:r>
            <a:r>
              <a:rPr lang="ru-RU" sz="2400" b="1" dirty="0" smtClean="0"/>
              <a:t> </a:t>
            </a:r>
            <a:r>
              <a:rPr lang="ru-RU" sz="2400" b="1" dirty="0" err="1" smtClean="0"/>
              <a:t>эса</a:t>
            </a:r>
            <a:r>
              <a:rPr lang="ru-RU" sz="2400" b="1" dirty="0" smtClean="0"/>
              <a:t> </a:t>
            </a:r>
            <a:r>
              <a:rPr lang="ru-RU" sz="2400" b="1" dirty="0" err="1" smtClean="0"/>
              <a:t>маълум</a:t>
            </a:r>
            <a:r>
              <a:rPr lang="ru-RU" sz="2400" b="1" dirty="0" smtClean="0"/>
              <a:t> </a:t>
            </a:r>
            <a:r>
              <a:rPr lang="ru-RU" sz="2400" b="1" dirty="0" err="1" smtClean="0"/>
              <a:t>бир</a:t>
            </a:r>
            <a:r>
              <a:rPr lang="ru-RU" sz="2400" b="1" dirty="0" smtClean="0"/>
              <a:t> </a:t>
            </a:r>
            <a:r>
              <a:rPr lang="ru-RU" sz="2400" b="1" dirty="0" err="1" smtClean="0"/>
              <a:t>процессуал</a:t>
            </a:r>
            <a:r>
              <a:rPr lang="ru-RU" sz="2400" b="1" dirty="0" smtClean="0"/>
              <a:t> </a:t>
            </a:r>
            <a:r>
              <a:rPr lang="ru-RU" sz="2400" b="1" dirty="0" err="1" smtClean="0"/>
              <a:t>ҳаракатларни</a:t>
            </a:r>
            <a:r>
              <a:rPr lang="ru-RU" sz="2400" b="1" dirty="0" smtClean="0"/>
              <a:t> </a:t>
            </a:r>
            <a:r>
              <a:rPr lang="ru-RU" sz="2400" b="1" dirty="0" err="1" smtClean="0"/>
              <a:t>амалга</a:t>
            </a:r>
            <a:r>
              <a:rPr lang="ru-RU" sz="2400" b="1" dirty="0" smtClean="0"/>
              <a:t> </a:t>
            </a:r>
            <a:r>
              <a:rPr lang="ru-RU" sz="2400" b="1" dirty="0" err="1" smtClean="0"/>
              <a:t>ошириш</a:t>
            </a:r>
            <a:r>
              <a:rPr lang="ru-RU" sz="2400" b="1" dirty="0" smtClean="0"/>
              <a:t> </a:t>
            </a:r>
            <a:r>
              <a:rPr lang="ru-RU" sz="2400" b="1" dirty="0" err="1" smtClean="0"/>
              <a:t>юзасидан</a:t>
            </a:r>
            <a:r>
              <a:rPr lang="ru-RU" sz="2400" b="1" dirty="0" smtClean="0"/>
              <a:t> </a:t>
            </a:r>
            <a:r>
              <a:rPr lang="ru-RU" sz="2400" b="1" dirty="0" err="1" smtClean="0"/>
              <a:t>илтимос</a:t>
            </a:r>
            <a:r>
              <a:rPr lang="ru-RU" sz="2400" b="1" dirty="0" smtClean="0"/>
              <a:t> </a:t>
            </a:r>
            <a:r>
              <a:rPr lang="ru-RU" sz="2400" b="1" dirty="0" err="1" smtClean="0"/>
              <a:t>кўринишида</a:t>
            </a:r>
            <a:r>
              <a:rPr lang="ru-RU" sz="2400" b="1" dirty="0" smtClean="0"/>
              <a:t> </a:t>
            </a:r>
            <a:r>
              <a:rPr lang="ru-RU" sz="2400" b="1" dirty="0" err="1" smtClean="0"/>
              <a:t>бўлмаган</a:t>
            </a:r>
            <a:r>
              <a:rPr lang="ru-RU" sz="2400" b="1" dirty="0" smtClean="0"/>
              <a:t> </a:t>
            </a:r>
            <a:r>
              <a:rPr lang="ru-RU" sz="2400" b="1" dirty="0" err="1" smtClean="0"/>
              <a:t>ҳолатлар</a:t>
            </a:r>
            <a:r>
              <a:rPr lang="ru-RU" sz="2400" b="1" dirty="0" smtClean="0"/>
              <a:t> </a:t>
            </a:r>
            <a:r>
              <a:rPr lang="ru-RU" sz="2400" b="1" dirty="0" err="1" smtClean="0"/>
              <a:t>юзасидан</a:t>
            </a:r>
            <a:r>
              <a:rPr lang="ru-RU" sz="2400" b="1" dirty="0" smtClean="0"/>
              <a:t> хабар </a:t>
            </a:r>
            <a:r>
              <a:rPr lang="ru-RU" sz="2400" b="1" dirty="0" err="1" smtClean="0"/>
              <a:t>берилади</a:t>
            </a:r>
            <a:r>
              <a:rPr lang="ru-RU" sz="2400" b="1" dirty="0" smtClean="0"/>
              <a:t>. </a:t>
            </a:r>
          </a:p>
          <a:p>
            <a:pPr lvl="1" algn="just"/>
            <a:r>
              <a:rPr lang="uz-Cyrl-UZ" sz="2400" b="1" dirty="0" smtClean="0">
                <a:solidFill>
                  <a:srgbClr val="FF0000"/>
                </a:solidFill>
              </a:rPr>
              <a:t>Мақсад процессуал СУДЬЯ қонунчиликдаги терминологияни ўз ўрнида қўлланилишига ўрганиши керак. </a:t>
            </a:r>
          </a:p>
          <a:p>
            <a:pPr lvl="1" algn="just"/>
            <a:endParaRPr lang="ru-RU" sz="2400" b="1" dirty="0">
              <a:solidFill>
                <a:srgbClr val="FF0000"/>
              </a:solidFill>
            </a:endParaRPr>
          </a:p>
          <a:p>
            <a:pPr lvl="1" algn="just"/>
            <a:endParaRPr lang="ru-RU" sz="2400" b="1" dirty="0">
              <a:solidFill>
                <a:srgbClr val="FF0000"/>
              </a:solidFill>
            </a:endParaRPr>
          </a:p>
        </p:txBody>
      </p:sp>
    </p:spTree>
    <p:extLst>
      <p:ext uri="{BB962C8B-B14F-4D97-AF65-F5344CB8AC3E}">
        <p14:creationId xmlns:p14="http://schemas.microsoft.com/office/powerpoint/2010/main" val="784075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z-Cyrl-UZ" sz="2400" b="1" dirty="0" smtClean="0"/>
              <a:t>Нусха бериш тартиби</a:t>
            </a:r>
            <a:endParaRPr lang="ru-RU" sz="2400" b="1" dirty="0"/>
          </a:p>
        </p:txBody>
      </p:sp>
      <p:sp>
        <p:nvSpPr>
          <p:cNvPr id="4" name="Объект 3"/>
          <p:cNvSpPr>
            <a:spLocks noGrp="1"/>
          </p:cNvSpPr>
          <p:nvPr>
            <p:ph idx="1"/>
          </p:nvPr>
        </p:nvSpPr>
        <p:spPr/>
        <p:txBody>
          <a:bodyPr>
            <a:normAutofit lnSpcReduction="10000"/>
          </a:bodyPr>
          <a:lstStyle/>
          <a:p>
            <a:pPr algn="just"/>
            <a:r>
              <a:rPr lang="ru-RU" dirty="0" err="1"/>
              <a:t>Олий</a:t>
            </a:r>
            <a:r>
              <a:rPr lang="ru-RU" dirty="0"/>
              <a:t> суд </a:t>
            </a:r>
            <a:r>
              <a:rPr lang="ru-RU" dirty="0" err="1"/>
              <a:t>Раёсатининг</a:t>
            </a:r>
            <a:r>
              <a:rPr lang="ru-RU" dirty="0"/>
              <a:t> 2020 </a:t>
            </a:r>
            <a:r>
              <a:rPr lang="ru-RU" dirty="0" err="1"/>
              <a:t>йил</a:t>
            </a:r>
            <a:r>
              <a:rPr lang="ru-RU" dirty="0"/>
              <a:t> 26 </a:t>
            </a:r>
            <a:r>
              <a:rPr lang="ru-RU" dirty="0" err="1"/>
              <a:t>ноябрдаги</a:t>
            </a:r>
            <a:r>
              <a:rPr lang="ru-RU" dirty="0"/>
              <a:t> РС-б0-20-сонли </a:t>
            </a:r>
            <a:r>
              <a:rPr lang="uz-Cyrl-UZ" dirty="0"/>
              <a:t>қарори билан тасдиқланган “Т</a:t>
            </a:r>
            <a:r>
              <a:rPr lang="ru-RU" b="1" dirty="0" err="1"/>
              <a:t>уманлараро</a:t>
            </a:r>
            <a:r>
              <a:rPr lang="ru-RU" b="1" dirty="0"/>
              <a:t>, туман, </a:t>
            </a:r>
            <a:r>
              <a:rPr lang="ru-RU" b="1" dirty="0" err="1"/>
              <a:t>ша</a:t>
            </a:r>
            <a:r>
              <a:rPr lang="uz-Cyrl-UZ" b="1" dirty="0"/>
              <a:t>ҳ</a:t>
            </a:r>
            <a:r>
              <a:rPr lang="ru-RU" b="1" dirty="0"/>
              <a:t>ар и</a:t>
            </a:r>
            <a:r>
              <a:rPr lang="uz-Cyrl-UZ" b="1" dirty="0"/>
              <a:t>қ</a:t>
            </a:r>
            <a:r>
              <a:rPr lang="ru-RU" b="1" dirty="0" err="1"/>
              <a:t>тисодий</a:t>
            </a:r>
            <a:r>
              <a:rPr lang="ru-RU" b="1" dirty="0"/>
              <a:t> </a:t>
            </a:r>
            <a:r>
              <a:rPr lang="ru-RU" b="1" dirty="0" err="1"/>
              <a:t>судларида</a:t>
            </a:r>
            <a:r>
              <a:rPr lang="ru-RU" b="1" dirty="0"/>
              <a:t> </a:t>
            </a:r>
            <a:r>
              <a:rPr lang="ru-RU" b="1" dirty="0" err="1"/>
              <a:t>иш</a:t>
            </a:r>
            <a:r>
              <a:rPr lang="ru-RU" b="1" dirty="0"/>
              <a:t> </a:t>
            </a:r>
            <a:r>
              <a:rPr lang="ru-RU" b="1" dirty="0" err="1"/>
              <a:t>юритиш</a:t>
            </a:r>
            <a:r>
              <a:rPr lang="ru-RU" b="1" dirty="0"/>
              <a:t> </a:t>
            </a:r>
            <a:r>
              <a:rPr lang="ru-RU" b="1" dirty="0" err="1"/>
              <a:t>тартиби</a:t>
            </a:r>
            <a:r>
              <a:rPr lang="ru-RU" b="1" dirty="0"/>
              <a:t> т</a:t>
            </a:r>
            <a:r>
              <a:rPr lang="uz-Cyrl-UZ" b="1" dirty="0"/>
              <a:t>ўғ</a:t>
            </a:r>
            <a:r>
              <a:rPr lang="ru-RU" b="1" dirty="0" err="1"/>
              <a:t>рисида</a:t>
            </a:r>
            <a:r>
              <a:rPr lang="uz-Cyrl-UZ" b="1" dirty="0"/>
              <a:t>”ги Йўриқноманинг </a:t>
            </a:r>
            <a:r>
              <a:rPr lang="ru-RU" b="1" dirty="0"/>
              <a:t>13-боб</a:t>
            </a:r>
            <a:r>
              <a:rPr lang="uz-Cyrl-UZ" b="1" dirty="0"/>
              <a:t>и </a:t>
            </a:r>
            <a:endParaRPr lang="ru-RU" dirty="0"/>
          </a:p>
          <a:p>
            <a:pPr algn="just"/>
            <a:r>
              <a:rPr lang="ru-RU" dirty="0"/>
              <a:t>13.1. Суд </a:t>
            </a:r>
            <a:r>
              <a:rPr lang="ru-RU" dirty="0" err="1"/>
              <a:t>ишларидаги</a:t>
            </a:r>
            <a:r>
              <a:rPr lang="ru-RU" dirty="0"/>
              <a:t> </a:t>
            </a:r>
            <a:r>
              <a:rPr lang="ru-RU" dirty="0" err="1"/>
              <a:t>айрим</a:t>
            </a:r>
            <a:r>
              <a:rPr lang="ru-RU" dirty="0"/>
              <a:t> </a:t>
            </a:r>
            <a:r>
              <a:rPr lang="ru-RU" dirty="0" err="1"/>
              <a:t>хужжатларнинг</a:t>
            </a:r>
            <a:r>
              <a:rPr lang="ru-RU" dirty="0"/>
              <a:t> к</a:t>
            </a:r>
            <a:r>
              <a:rPr lang="uz-Cyrl-UZ" dirty="0"/>
              <a:t>ў</a:t>
            </a:r>
            <a:r>
              <a:rPr lang="ru-RU" dirty="0" err="1"/>
              <a:t>чирма</a:t>
            </a:r>
            <a:r>
              <a:rPr lang="ru-RU" dirty="0"/>
              <a:t> </a:t>
            </a:r>
            <a:r>
              <a:rPr lang="ru-RU" dirty="0" err="1"/>
              <a:t>нусхаси</a:t>
            </a:r>
            <a:r>
              <a:rPr lang="ru-RU" dirty="0"/>
              <a:t> </a:t>
            </a:r>
            <a:r>
              <a:rPr lang="ru-RU" dirty="0" err="1"/>
              <a:t>ишда</a:t>
            </a:r>
            <a:r>
              <a:rPr lang="ru-RU" dirty="0"/>
              <a:t> </a:t>
            </a:r>
            <a:r>
              <a:rPr lang="ru-RU" dirty="0" err="1"/>
              <a:t>иштирок</a:t>
            </a:r>
            <a:r>
              <a:rPr lang="ru-RU" dirty="0"/>
              <a:t> </a:t>
            </a:r>
            <a:r>
              <a:rPr lang="ru-RU" dirty="0" err="1"/>
              <a:t>этувчи</a:t>
            </a:r>
            <a:r>
              <a:rPr lang="ru-RU" dirty="0"/>
              <a:t> </a:t>
            </a:r>
            <a:r>
              <a:rPr lang="ru-RU" dirty="0" err="1"/>
              <a:t>шахслар</a:t>
            </a:r>
            <a:r>
              <a:rPr lang="ru-RU" dirty="0"/>
              <a:t> </a:t>
            </a:r>
            <a:r>
              <a:rPr lang="ru-RU" dirty="0" err="1"/>
              <a:t>ёки</a:t>
            </a:r>
            <a:r>
              <a:rPr lang="ru-RU" dirty="0"/>
              <a:t> </a:t>
            </a:r>
            <a:r>
              <a:rPr lang="ru-RU" dirty="0" err="1"/>
              <a:t>уларнинг</a:t>
            </a:r>
            <a:r>
              <a:rPr lang="ru-RU" dirty="0"/>
              <a:t> </a:t>
            </a:r>
            <a:r>
              <a:rPr lang="uz-Cyrl-UZ" dirty="0"/>
              <a:t>қ</a:t>
            </a:r>
            <a:r>
              <a:rPr lang="ru-RU" dirty="0" err="1"/>
              <a:t>онуний</a:t>
            </a:r>
            <a:r>
              <a:rPr lang="ru-RU" dirty="0"/>
              <a:t> </a:t>
            </a:r>
            <a:r>
              <a:rPr lang="ru-RU" dirty="0" err="1"/>
              <a:t>вакилларига</a:t>
            </a:r>
            <a:r>
              <a:rPr lang="ru-RU" dirty="0"/>
              <a:t> </a:t>
            </a:r>
            <a:r>
              <a:rPr lang="ru-RU" dirty="0" err="1"/>
              <a:t>уларнинг</a:t>
            </a:r>
            <a:r>
              <a:rPr lang="ru-RU" dirty="0"/>
              <a:t> </a:t>
            </a:r>
            <a:r>
              <a:rPr lang="ru-RU" dirty="0" err="1"/>
              <a:t>аризаси</a:t>
            </a:r>
            <a:r>
              <a:rPr lang="ru-RU" dirty="0"/>
              <a:t> </a:t>
            </a:r>
            <a:r>
              <a:rPr lang="ru-RU" dirty="0" err="1"/>
              <a:t>асосида</a:t>
            </a:r>
            <a:r>
              <a:rPr lang="ru-RU" dirty="0"/>
              <a:t> суд </a:t>
            </a:r>
            <a:r>
              <a:rPr lang="ru-RU" dirty="0" err="1"/>
              <a:t>раҳбарияти</a:t>
            </a:r>
            <a:r>
              <a:rPr lang="ru-RU" dirty="0"/>
              <a:t> </a:t>
            </a:r>
            <a:r>
              <a:rPr lang="ru-RU" dirty="0" err="1"/>
              <a:t>ёки</a:t>
            </a:r>
            <a:r>
              <a:rPr lang="ru-RU" dirty="0"/>
              <a:t> </a:t>
            </a:r>
            <a:r>
              <a:rPr lang="ru-RU" b="1" dirty="0" err="1"/>
              <a:t>судьянинг</a:t>
            </a:r>
            <a:r>
              <a:rPr lang="ru-RU" b="1" dirty="0"/>
              <a:t> </a:t>
            </a:r>
            <a:r>
              <a:rPr lang="ru-RU" b="1" dirty="0" err="1"/>
              <a:t>ёзма</a:t>
            </a:r>
            <a:r>
              <a:rPr lang="ru-RU" b="1" dirty="0"/>
              <a:t> </a:t>
            </a:r>
            <a:r>
              <a:rPr lang="ru-RU" b="1" dirty="0" err="1"/>
              <a:t>розилиги</a:t>
            </a:r>
            <a:r>
              <a:rPr lang="ru-RU" dirty="0"/>
              <a:t> </a:t>
            </a:r>
            <a:r>
              <a:rPr lang="ru-RU" dirty="0" err="1"/>
              <a:t>билан</a:t>
            </a:r>
            <a:r>
              <a:rPr lang="ru-RU" dirty="0"/>
              <a:t> </a:t>
            </a:r>
            <a:r>
              <a:rPr lang="ru-RU" dirty="0" err="1"/>
              <a:t>девонхона</a:t>
            </a:r>
            <a:r>
              <a:rPr lang="ru-RU" dirty="0"/>
              <a:t> </a:t>
            </a:r>
            <a:r>
              <a:rPr lang="ru-RU" dirty="0" err="1"/>
              <a:t>мудири</a:t>
            </a:r>
            <a:r>
              <a:rPr lang="ru-RU" dirty="0"/>
              <a:t>, архив </a:t>
            </a:r>
            <a:r>
              <a:rPr lang="ru-RU" dirty="0" err="1"/>
              <a:t>мудири</a:t>
            </a:r>
            <a:r>
              <a:rPr lang="ru-RU" dirty="0"/>
              <a:t> </a:t>
            </a:r>
            <a:r>
              <a:rPr lang="ru-RU" dirty="0" err="1"/>
              <a:t>ёки</a:t>
            </a:r>
            <a:r>
              <a:rPr lang="ru-RU" dirty="0"/>
              <a:t> судья </a:t>
            </a:r>
            <a:r>
              <a:rPr lang="ru-RU" dirty="0" err="1"/>
              <a:t>ёрдамчиси</a:t>
            </a:r>
            <a:r>
              <a:rPr lang="ru-RU" dirty="0"/>
              <a:t> </a:t>
            </a:r>
            <a:r>
              <a:rPr lang="ru-RU" dirty="0" err="1"/>
              <a:t>томонидан</a:t>
            </a:r>
            <a:r>
              <a:rPr lang="ru-RU" dirty="0"/>
              <a:t> </a:t>
            </a:r>
            <a:r>
              <a:rPr lang="ru-RU" dirty="0" err="1"/>
              <a:t>берилиши</a:t>
            </a:r>
            <a:r>
              <a:rPr lang="ru-RU" dirty="0"/>
              <a:t> </a:t>
            </a:r>
            <a:r>
              <a:rPr lang="ru-RU" dirty="0" err="1"/>
              <a:t>лозим</a:t>
            </a:r>
            <a:r>
              <a:rPr lang="ru-RU" dirty="0"/>
              <a:t>.</a:t>
            </a:r>
          </a:p>
          <a:p>
            <a:pPr algn="just"/>
            <a:r>
              <a:rPr lang="ru-RU" dirty="0"/>
              <a:t>13.7. Суд </a:t>
            </a:r>
            <a:r>
              <a:rPr lang="ru-RU" dirty="0" err="1"/>
              <a:t>томонидан</a:t>
            </a:r>
            <a:r>
              <a:rPr lang="ru-RU" dirty="0"/>
              <a:t> </a:t>
            </a:r>
            <a:r>
              <a:rPr lang="ru-RU" dirty="0" err="1"/>
              <a:t>бериладиган</a:t>
            </a:r>
            <a:r>
              <a:rPr lang="ru-RU" dirty="0"/>
              <a:t> суд </a:t>
            </a:r>
            <a:r>
              <a:rPr lang="ru-RU" dirty="0" err="1"/>
              <a:t>карорларининг</a:t>
            </a:r>
            <a:r>
              <a:rPr lang="ru-RU" dirty="0"/>
              <a:t> </a:t>
            </a:r>
            <a:r>
              <a:rPr lang="ru-RU" dirty="0" err="1"/>
              <a:t>нусхалари</a:t>
            </a:r>
            <a:r>
              <a:rPr lang="ru-RU" dirty="0"/>
              <a:t>, шу </a:t>
            </a:r>
            <a:r>
              <a:rPr lang="ru-RU" dirty="0" err="1"/>
              <a:t>жумладан</a:t>
            </a:r>
            <a:r>
              <a:rPr lang="ru-RU" dirty="0"/>
              <a:t> </a:t>
            </a:r>
            <a:r>
              <a:rPr lang="ru-RU" dirty="0" err="1"/>
              <a:t>судларнинг</a:t>
            </a:r>
            <a:r>
              <a:rPr lang="ru-RU" dirty="0"/>
              <a:t> </a:t>
            </a:r>
            <a:r>
              <a:rPr lang="ru-RU" dirty="0" err="1"/>
              <a:t>ажрими</a:t>
            </a:r>
            <a:r>
              <a:rPr lang="ru-RU" dirty="0"/>
              <a:t>, </a:t>
            </a:r>
            <a:r>
              <a:rPr lang="ru-RU" dirty="0" err="1"/>
              <a:t>қарор</a:t>
            </a:r>
            <a:r>
              <a:rPr lang="ru-RU" dirty="0"/>
              <a:t> </a:t>
            </a:r>
            <a:r>
              <a:rPr lang="ru-RU" dirty="0" err="1"/>
              <a:t>нусхалари</a:t>
            </a:r>
            <a:r>
              <a:rPr lang="ru-RU" dirty="0"/>
              <a:t> </a:t>
            </a:r>
            <a:r>
              <a:rPr lang="ru-RU" dirty="0" err="1"/>
              <a:t>бирга</a:t>
            </a:r>
            <a:r>
              <a:rPr lang="ru-RU" dirty="0"/>
              <a:t> </a:t>
            </a:r>
            <a:r>
              <a:rPr lang="ru-RU" dirty="0" err="1"/>
              <a:t>тикилиб</a:t>
            </a:r>
            <a:r>
              <a:rPr lang="ru-RU" dirty="0"/>
              <a:t>, </a:t>
            </a:r>
            <a:r>
              <a:rPr lang="ru-RU" dirty="0" err="1"/>
              <a:t>му</a:t>
            </a:r>
            <a:r>
              <a:rPr lang="uz-Cyrl-UZ" dirty="0"/>
              <a:t>ҳ</a:t>
            </a:r>
            <a:r>
              <a:rPr lang="ru-RU" dirty="0"/>
              <a:t>р </a:t>
            </a:r>
            <a:r>
              <a:rPr lang="ru-RU" dirty="0" err="1"/>
              <a:t>билан</a:t>
            </a:r>
            <a:r>
              <a:rPr lang="ru-RU" dirty="0"/>
              <a:t> </a:t>
            </a:r>
            <a:r>
              <a:rPr lang="ru-RU" dirty="0" err="1"/>
              <a:t>тасдиқланган</a:t>
            </a:r>
            <a:r>
              <a:rPr lang="ru-RU" dirty="0"/>
              <a:t> </a:t>
            </a:r>
            <a:r>
              <a:rPr lang="ru-RU" dirty="0" err="1"/>
              <a:t>бўлиши</a:t>
            </a:r>
            <a:r>
              <a:rPr lang="ru-RU" dirty="0"/>
              <a:t> </a:t>
            </a:r>
            <a:r>
              <a:rPr lang="ru-RU" dirty="0" err="1"/>
              <a:t>шарт</a:t>
            </a:r>
            <a:r>
              <a:rPr lang="ru-RU" dirty="0"/>
              <a:t>. </a:t>
            </a:r>
            <a:r>
              <a:rPr lang="uz-Cyrl-UZ" dirty="0"/>
              <a:t>Агарда ажрим ёки ҳал қилув қарори юқори суд томонидан ўзгартирилган ёки бекор қилинган бўлса, у ҳолда берилиши лозим бўлган ҳужжат нусхасига шу ҳақда белги қўйилади ёки маълумотнома ёзилади.</a:t>
            </a:r>
            <a:endParaRPr lang="ru-RU" dirty="0"/>
          </a:p>
          <a:p>
            <a:pPr algn="just"/>
            <a:r>
              <a:rPr lang="ru-RU" dirty="0"/>
              <a:t> </a:t>
            </a:r>
          </a:p>
          <a:p>
            <a:pPr algn="just"/>
            <a:endParaRPr lang="ru-RU" dirty="0"/>
          </a:p>
        </p:txBody>
      </p:sp>
    </p:spTree>
    <p:extLst>
      <p:ext uri="{BB962C8B-B14F-4D97-AF65-F5344CB8AC3E}">
        <p14:creationId xmlns:p14="http://schemas.microsoft.com/office/powerpoint/2010/main" val="2682681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642594"/>
            <a:ext cx="10058400" cy="6215406"/>
          </a:xfrm>
        </p:spPr>
        <p:txBody>
          <a:bodyPr>
            <a:normAutofit/>
          </a:bodyPr>
          <a:lstStyle/>
          <a:p>
            <a:pPr algn="ctr"/>
            <a:r>
              <a:rPr lang="uz-Cyrl-UZ" sz="2400" b="1" dirty="0" smtClean="0"/>
              <a:t>Савол: Суд мажлиси баённомасидан нусха бериш мумкинми?</a:t>
            </a:r>
            <a:endParaRPr lang="ru-RU" sz="2400" b="1" dirty="0"/>
          </a:p>
        </p:txBody>
      </p:sp>
    </p:spTree>
    <p:extLst>
      <p:ext uri="{BB962C8B-B14F-4D97-AF65-F5344CB8AC3E}">
        <p14:creationId xmlns:p14="http://schemas.microsoft.com/office/powerpoint/2010/main" val="36089488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авон">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TM03457510[[fn=Савон]]</Template>
  <TotalTime>452</TotalTime>
  <Words>5272</Words>
  <Application>Microsoft Office PowerPoint</Application>
  <PresentationFormat>Широкоэкранный</PresentationFormat>
  <Paragraphs>213</Paragraphs>
  <Slides>57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57</vt:i4>
      </vt:variant>
    </vt:vector>
  </HeadingPairs>
  <TitlesOfParts>
    <vt:vector size="62" baseType="lpstr">
      <vt:lpstr>Calibri</vt:lpstr>
      <vt:lpstr>Century Gothic</vt:lpstr>
      <vt:lpstr>Garamond</vt:lpstr>
      <vt:lpstr>Times New Roman</vt:lpstr>
      <vt:lpstr>Савон</vt:lpstr>
      <vt:lpstr>Иқтисодий суд ишларини юритиш иштирокчилари</vt:lpstr>
      <vt:lpstr>  Иқтисодий суд ишларини юритиш иштирокчиларининг таркиби  </vt:lpstr>
      <vt:lpstr> Савол: Суд мажлиси котиби суд таркибига кирадими? Суд таркиби деганда нимани тушунасиз? Жавобингизни ёзма қисқа баён этинг.  </vt:lpstr>
      <vt:lpstr>  Ишда иштирок этувчи шахсларнинг ҳуқуқ ва мажбуриятлари </vt:lpstr>
      <vt:lpstr>Айрим жиҳатлар </vt:lpstr>
      <vt:lpstr>Илтимоснома билан аризанинг фарқи қандай?</vt:lpstr>
      <vt:lpstr>Презентация PowerPoint</vt:lpstr>
      <vt:lpstr>Нусха бериш тартиби</vt:lpstr>
      <vt:lpstr>Савол: Суд мажлиси баённомасидан нусха бериш мумкинми?</vt:lpstr>
      <vt:lpstr>Ишда иштирок этувчи шахслар ИПКда назарда тутилган процессуал мажбуриятларга эга ва улар ўзларига тегишли барча процессуал ҳуқуқлардан инсофли равишда фойдаланиши керак. </vt:lpstr>
      <vt:lpstr>Ишда иштирок этувчи шахслар ИПКда назарда тутилган процессуал мажбуриятларга эга ва улар ўзларига тегишли барча процессуал ҳуқуқлардан инсофли равишда фойдаланиши керак. </vt:lpstr>
      <vt:lpstr>Ишда иштирок этувчи шахслар ИПКда назарда тутилган процессуал мажбуриятларга эга ва улар ўзларига тегишли барча процессуал ҳуқуқлардан инсофли равишда фойдаланиши керак. </vt:lpstr>
      <vt:lpstr>Ишда иштирок этувчи шахслар ИПКда назарда тутилган процессуал мажбуриятларга эга ва улар ўзларига тегишли барча процессуал ҳуқуқлардан инсофли равишда фойдаланиши керак. </vt:lpstr>
      <vt:lpstr>Ишда иштирок этувчи шахслар ИПКда назарда тутилган процессуал мажбуриятларга эга ва улар ўзларига тегишли барча процессуал ҳуқуқлардан инсофли равишда фойдаланиши керак. </vt:lpstr>
      <vt:lpstr>Тарафлар</vt:lpstr>
      <vt:lpstr>Тарафлар</vt:lpstr>
      <vt:lpstr>Тарафлар</vt:lpstr>
      <vt:lpstr>Тарафлар</vt:lpstr>
      <vt:lpstr>Тарафлар</vt:lpstr>
      <vt:lpstr>Тарафлар</vt:lpstr>
      <vt:lpstr>ЖАВОБГАР</vt:lpstr>
      <vt:lpstr>ЖАВОБГАР</vt:lpstr>
      <vt:lpstr>ЖАВОБГАР</vt:lpstr>
      <vt:lpstr>44-модда. Ишда бир неча даъвогар ва жавобгарнинг иштирок этиши </vt:lpstr>
      <vt:lpstr>44-модда. Ишда бир неча даъвогар ва жавобгарнинг иштирок этиши </vt:lpstr>
      <vt:lpstr>44-модда. Ишда бир неча даъвогар ва жавобгарнинг иштирок этиши </vt:lpstr>
      <vt:lpstr>44-модда. Ишда бир неча даъвогар ва жавобгарнинг иштирок этиши </vt:lpstr>
      <vt:lpstr>44-модда. Ишда бир неча даъвогар ва жавобгарнинг иштирок этиши </vt:lpstr>
      <vt:lpstr>44-модда. Ишда бир неча даъвогар ва жавобгарнинг иштирок этиши </vt:lpstr>
      <vt:lpstr>САВОЛ</vt:lpstr>
      <vt:lpstr>45-модда. Ишга дахлдор бўлмаган жавобгарни алмаштириш </vt:lpstr>
      <vt:lpstr>45-модда. Ишга дахлдор бўлмаган жавобгарни алмаштириш </vt:lpstr>
      <vt:lpstr>45-модда. Ишга дахлдор бўлмаган жавобгарни алмаштириш </vt:lpstr>
      <vt:lpstr>САВОЛ 1-гуруҳга</vt:lpstr>
      <vt:lpstr>САВОЛ 2-гуруҳга</vt:lpstr>
      <vt:lpstr>46-модда. Процессуал ҳуқуқий ворислик </vt:lpstr>
      <vt:lpstr>УЧИНЧИ ШАХСЛАР</vt:lpstr>
      <vt:lpstr>Учинчи шахслар турлари</vt:lpstr>
      <vt:lpstr>УЧИНЧИ ШАХСЛАР</vt:lpstr>
      <vt:lpstr>УЧИНЧИ ШАХСЛАР</vt:lpstr>
      <vt:lpstr>УЧИНЧИ ШАХСЛАР</vt:lpstr>
      <vt:lpstr>УЧИНЧИ ШАХСЛАР</vt:lpstr>
      <vt:lpstr>УЧИНЧИ ШАХСЛАР</vt:lpstr>
      <vt:lpstr>УЧИНЧИ ШАХСЛАР</vt:lpstr>
      <vt:lpstr>УЧИНЧИ ШАХСЛАР</vt:lpstr>
      <vt:lpstr>УЧИНЧИ ШАХСЛАР</vt:lpstr>
      <vt:lpstr>Прокурорнинг иштироки</vt:lpstr>
      <vt:lpstr>Прокурорнинг иштироки</vt:lpstr>
      <vt:lpstr>Прокурорнинг иштироки</vt:lpstr>
      <vt:lpstr>Прокурорнинг иштироки</vt:lpstr>
      <vt:lpstr>Прокурорнинг иштироки</vt:lpstr>
      <vt:lpstr>Прокурорнинг иштироки</vt:lpstr>
      <vt:lpstr> 50-модда. Ишда давлат органлари ва бошқа шахсларнинг иштироки </vt:lpstr>
      <vt:lpstr> 50-модда. Ишда давлат органлари ва бошқа шахсларнинг иштироки </vt:lpstr>
      <vt:lpstr>  51-модда. Одил судловни амалга оширишга кўмаклашувчи шахслар  </vt:lpstr>
      <vt:lpstr>  51-модда. Одил судловни амалга оширишга кўмаклашувчи шахслар  </vt:lpstr>
      <vt:lpstr>  51-модда. Одил судловни амалга оширишга кўмаклашувчи шахслар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Иқтисодий суд ишларини юритиш иштирокчилари</dc:title>
  <dc:creator>Пользователь</dc:creator>
  <cp:lastModifiedBy>1</cp:lastModifiedBy>
  <cp:revision>59</cp:revision>
  <dcterms:created xsi:type="dcterms:W3CDTF">2021-09-25T07:18:02Z</dcterms:created>
  <dcterms:modified xsi:type="dcterms:W3CDTF">2024-10-04T03:35:59Z</dcterms:modified>
</cp:coreProperties>
</file>