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352" r:id="rId3"/>
    <p:sldId id="369" r:id="rId4"/>
    <p:sldId id="363" r:id="rId5"/>
    <p:sldId id="364" r:id="rId6"/>
    <p:sldId id="374" r:id="rId7"/>
    <p:sldId id="366" r:id="rId8"/>
    <p:sldId id="367" r:id="rId9"/>
    <p:sldId id="368" r:id="rId10"/>
    <p:sldId id="370" r:id="rId11"/>
    <p:sldId id="371" r:id="rId12"/>
    <p:sldId id="372" r:id="rId13"/>
    <p:sldId id="37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4669" autoAdjust="0"/>
  </p:normalViewPr>
  <p:slideViewPr>
    <p:cSldViewPr>
      <p:cViewPr varScale="1">
        <p:scale>
          <a:sx n="106" d="100"/>
          <a:sy n="106" d="100"/>
        </p:scale>
        <p:origin x="9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24.10.2023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24.10.2023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24.10.2023</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24.10.2023</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black">
          <a:xfrm>
            <a:off x="5153976" y="6282725"/>
            <a:ext cx="3768413" cy="548680"/>
          </a:xfrm>
          <a:prstGeom prst="rect">
            <a:avLst/>
          </a:prstGeom>
          <a:solidFill>
            <a:schemeClr val="bg1"/>
          </a:solidFill>
          <a:ln w="9525">
            <a:noFill/>
            <a:miter lim="800000"/>
            <a:headEnd/>
            <a:tailEnd/>
          </a:ln>
          <a:effectLst/>
        </p:spPr>
        <p:txBody>
          <a:bodyPr anchor="ctr"/>
          <a:lstStyle>
            <a:defPPr>
              <a:defRPr lang="ru-RU"/>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r" eaLnBrk="1" hangingPunct="1">
              <a:defRPr/>
            </a:pPr>
            <a:r>
              <a:rPr lang="ru-RU" sz="1800" b="1" i="1" dirty="0" smtClean="0">
                <a:solidFill>
                  <a:schemeClr val="tx2">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МАЪРУЗАЧИ:</a:t>
            </a:r>
            <a:r>
              <a:rPr lang="ru-RU" sz="1800" b="1" dirty="0" smtClean="0">
                <a:solidFill>
                  <a:schemeClr val="tx2">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u-RU" sz="1800" b="1" i="1" dirty="0" smtClean="0">
                <a:solidFill>
                  <a:schemeClr val="tx2">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АМИРОВ З.А.</a:t>
            </a:r>
          </a:p>
          <a:p>
            <a:pPr algn="ctr" eaLnBrk="1" hangingPunct="1">
              <a:defRPr/>
            </a:pPr>
            <a:endParaRPr lang="ru-RU" sz="500" b="1" dirty="0" smtClean="0">
              <a:solidFill>
                <a:schemeClr val="tx2">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39552" y="461354"/>
            <a:ext cx="8208912" cy="1477328"/>
          </a:xfrm>
          <a:prstGeom prst="rect">
            <a:avLst/>
          </a:prstGeom>
        </p:spPr>
        <p:txBody>
          <a:bodyPr wrap="square">
            <a:spAutoFit/>
          </a:bodyPr>
          <a:lstStyle/>
          <a:p>
            <a:pPr algn="ctr">
              <a:buClr>
                <a:schemeClr val="bg2"/>
              </a:buClr>
              <a:buSzPct val="75000"/>
              <a:defRPr/>
            </a:pPr>
            <a:r>
              <a:rPr lang="ru-RU" sz="2400" b="1" i="1" smtClean="0">
                <a:latin typeface="Times New Roman" panose="02020603050405020304" pitchFamily="18" charset="0"/>
                <a:cs typeface="Times New Roman" panose="02020603050405020304" pitchFamily="18" charset="0"/>
              </a:rPr>
              <a:t>«</a:t>
            </a:r>
            <a:r>
              <a:rPr lang="ru-RU" sz="2400" b="1" i="1" dirty="0">
                <a:latin typeface="Times New Roman" panose="02020603050405020304" pitchFamily="18" charset="0"/>
                <a:cs typeface="Times New Roman" panose="02020603050405020304" pitchFamily="18" charset="0"/>
              </a:rPr>
              <a:t>ХОРИЖИЙ РАСМИЙ ҲУЖЖАТЛАРНИ ЛЕГАЛЛАШТИРИШ ТАЛАБИНИ БЕКОР ҚИЛУВЧИ КОНВЕНЦИЯ</a:t>
            </a:r>
          </a:p>
          <a:p>
            <a:pPr algn="ctr">
              <a:buClr>
                <a:schemeClr val="bg2"/>
              </a:buClr>
              <a:buSzPct val="75000"/>
              <a:defRPr/>
            </a:pPr>
            <a:r>
              <a:rPr lang="ru-RU" dirty="0"/>
              <a:t>1961 </a:t>
            </a:r>
            <a:r>
              <a:rPr lang="ru-RU" dirty="0" err="1"/>
              <a:t>йил</a:t>
            </a:r>
            <a:r>
              <a:rPr lang="ru-RU" dirty="0"/>
              <a:t> 5 октябрь, </a:t>
            </a:r>
            <a:r>
              <a:rPr lang="ru-RU" dirty="0" smtClean="0"/>
              <a:t>Гаага</a:t>
            </a:r>
            <a:endParaRPr lang="ru-RU" dirty="0"/>
          </a:p>
        </p:txBody>
      </p:sp>
      <p:sp>
        <p:nvSpPr>
          <p:cNvPr id="6" name="AutoShape 2" descr="10 декабря - День прав человека - Партнерство для Инноваци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2"/>
          <a:stretch>
            <a:fillRect/>
          </a:stretch>
        </p:blipFill>
        <p:spPr>
          <a:xfrm>
            <a:off x="307975" y="2079854"/>
            <a:ext cx="4257213" cy="4486448"/>
          </a:xfrm>
          <a:prstGeom prst="rect">
            <a:avLst/>
          </a:prstGeom>
        </p:spPr>
      </p:pic>
    </p:spTree>
    <p:extLst>
      <p:ext uri="{BB962C8B-B14F-4D97-AF65-F5344CB8AC3E}">
        <p14:creationId xmlns:p14="http://schemas.microsoft.com/office/powerpoint/2010/main" val="2430417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graphicFrame>
        <p:nvGraphicFramePr>
          <p:cNvPr id="2" name="Таблица 1"/>
          <p:cNvGraphicFramePr>
            <a:graphicFrameLocks noGrp="1"/>
          </p:cNvGraphicFramePr>
          <p:nvPr>
            <p:extLst/>
          </p:nvPr>
        </p:nvGraphicFramePr>
        <p:xfrm>
          <a:off x="539552" y="188640"/>
          <a:ext cx="7488832" cy="6807457"/>
        </p:xfrm>
        <a:graphic>
          <a:graphicData uri="http://schemas.openxmlformats.org/drawingml/2006/table">
            <a:tbl>
              <a:tblPr firstRow="1" firstCol="1" bandRow="1">
                <a:tableStyleId>{5C22544A-7EE6-4342-B048-85BDC9FD1C3A}</a:tableStyleId>
              </a:tblPr>
              <a:tblGrid>
                <a:gridCol w="450344">
                  <a:extLst>
                    <a:ext uri="{9D8B030D-6E8A-4147-A177-3AD203B41FA5}">
                      <a16:colId xmlns:a16="http://schemas.microsoft.com/office/drawing/2014/main" val="2677748365"/>
                    </a:ext>
                  </a:extLst>
                </a:gridCol>
                <a:gridCol w="1865101">
                  <a:extLst>
                    <a:ext uri="{9D8B030D-6E8A-4147-A177-3AD203B41FA5}">
                      <a16:colId xmlns:a16="http://schemas.microsoft.com/office/drawing/2014/main" val="3418642783"/>
                    </a:ext>
                  </a:extLst>
                </a:gridCol>
                <a:gridCol w="477899">
                  <a:extLst>
                    <a:ext uri="{9D8B030D-6E8A-4147-A177-3AD203B41FA5}">
                      <a16:colId xmlns:a16="http://schemas.microsoft.com/office/drawing/2014/main" val="5312676"/>
                    </a:ext>
                  </a:extLst>
                </a:gridCol>
                <a:gridCol w="2013210">
                  <a:extLst>
                    <a:ext uri="{9D8B030D-6E8A-4147-A177-3AD203B41FA5}">
                      <a16:colId xmlns:a16="http://schemas.microsoft.com/office/drawing/2014/main" val="1083533046"/>
                    </a:ext>
                  </a:extLst>
                </a:gridCol>
                <a:gridCol w="490820">
                  <a:extLst>
                    <a:ext uri="{9D8B030D-6E8A-4147-A177-3AD203B41FA5}">
                      <a16:colId xmlns:a16="http://schemas.microsoft.com/office/drawing/2014/main" val="3875478684"/>
                    </a:ext>
                  </a:extLst>
                </a:gridCol>
                <a:gridCol w="2191458">
                  <a:extLst>
                    <a:ext uri="{9D8B030D-6E8A-4147-A177-3AD203B41FA5}">
                      <a16:colId xmlns:a16="http://schemas.microsoft.com/office/drawing/2014/main" val="3058033080"/>
                    </a:ext>
                  </a:extLst>
                </a:gridCol>
              </a:tblGrid>
              <a:tr h="138548">
                <a:tc>
                  <a:txBody>
                    <a:bodyPr/>
                    <a:lstStyle/>
                    <a:p>
                      <a:pPr marL="342900" lvl="0" indent="-342900" algn="just">
                        <a:lnSpc>
                          <a:spcPct val="107000"/>
                        </a:lnSpc>
                        <a:spcAft>
                          <a:spcPts val="0"/>
                        </a:spcAft>
                        <a:buFont typeface="+mj-lt"/>
                        <a:buAutoNum type="arabicPeriod"/>
                      </a:pPr>
                      <a:r>
                        <a:rPr lang="uz-Cyrl-UZ"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Австралия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41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Кабо-Верде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81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Сальвадор</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164502464"/>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Австрия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42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Казахстан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82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Самоа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467113412"/>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Азербайджан</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43</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Кипр</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83</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Сан-Марино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3639628753"/>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Албания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44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Кыргызстан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84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Сан Томе и Принсипи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1737512947"/>
                  </a:ext>
                </a:extLst>
              </a:tr>
              <a:tr h="25896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Андорра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dirty="0">
                          <a:effectLst/>
                        </a:rPr>
                        <a:t>45</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КНР (территории Гонконга и Макао)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85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Свазиленд</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3914854238"/>
                  </a:ext>
                </a:extLst>
              </a:tr>
              <a:tr h="175513">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Антигуа и Барбуда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46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Колумбия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86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Сейшельские острова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717185294"/>
                  </a:ext>
                </a:extLst>
              </a:tr>
              <a:tr h="175513">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Аргентина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47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Косово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87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Сент-Винсент и Гренадины</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1440606170"/>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Армения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48</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Коста-Рика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88</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Сент-Китс и Невис</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1724928099"/>
                  </a:ext>
                </a:extLst>
              </a:tr>
              <a:tr h="175513">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Багамские острова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49</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Латвия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89</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Сент-Люсия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1642879590"/>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Барбадос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50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Лесото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90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Сербия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404066839"/>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Б</a:t>
                      </a:r>
                      <a:r>
                        <a:rPr lang="uz-Cyrl-UZ" sz="1000">
                          <a:effectLst/>
                        </a:rPr>
                        <a:t>ахрейн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51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Либерия </a:t>
                      </a:r>
                      <a:r>
                        <a:rPr lang="ru-RU" sz="1000" dirty="0" err="1">
                          <a:effectLst/>
                        </a:rPr>
                        <a:t>Ш.Чили</a:t>
                      </a:r>
                      <a:r>
                        <a:rPr lang="ru-RU" sz="1000" dirty="0">
                          <a:effectLst/>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91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Словакия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1918364627"/>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Беларусь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52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Литва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92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Словения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4088280741"/>
                  </a:ext>
                </a:extLst>
              </a:tr>
              <a:tr h="175513">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Белиз</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53</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Лихтенштейн</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93</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Соединенные Штаты Америки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3573442667"/>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Бельгия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54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spcAft>
                          <a:spcPts val="0"/>
                        </a:spcAft>
                      </a:pPr>
                      <a:r>
                        <a:rPr lang="ru-RU" sz="1000" dirty="0">
                          <a:effectLst/>
                        </a:rPr>
                        <a:t>Люксембург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94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Суринам</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3489752320"/>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Болгария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55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Маврикий</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95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Таджикистан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2771671377"/>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Боливия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56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Македония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96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Тонга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3959399644"/>
                  </a:ext>
                </a:extLst>
              </a:tr>
              <a:tr h="175513">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Босния и Герцеговина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57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Малави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97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Тринидад и Тобаго</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2886247030"/>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Ботсвана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58</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Мальта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98</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Тунис</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3415693395"/>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Бразилия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59</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Марокко</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dirty="0">
                          <a:effectLst/>
                        </a:rPr>
                        <a:t>99</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Турция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34766867"/>
                  </a:ext>
                </a:extLst>
              </a:tr>
              <a:tr h="175513">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Бруней-Даруссалам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60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Маршалловы острова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dirty="0">
                          <a:effectLst/>
                        </a:rPr>
                        <a:t>100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Украина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2345101335"/>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Бурунди</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61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Мексика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dirty="0">
                          <a:effectLst/>
                        </a:rPr>
                        <a:t>101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Узбекистан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1577322231"/>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spcAft>
                          <a:spcPts val="0"/>
                        </a:spcAft>
                      </a:pPr>
                      <a:r>
                        <a:rPr lang="ru-RU" sz="1000">
                          <a:effectLst/>
                        </a:rPr>
                        <a:t>Вануату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62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Молдавия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dirty="0">
                          <a:effectLst/>
                        </a:rPr>
                        <a:t>102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Уругвай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2749606744"/>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Великобритания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63</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Монако</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dirty="0">
                          <a:effectLst/>
                        </a:rPr>
                        <a:t>103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Фиджи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1220947393"/>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ru-RU" sz="1000">
                          <a:effectLst/>
                        </a:rPr>
                        <a:t>Венгрия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64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Монголия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dirty="0">
                          <a:effectLst/>
                        </a:rPr>
                        <a:t>104</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Филиппины</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2233022284"/>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 Венесуэла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65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Намибия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105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 Финляндия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636356520"/>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Гайана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66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Нидерланды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106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Франция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2545460351"/>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Гватемала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67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Никарагуа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107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ФРГ</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1099745143"/>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Гондурас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68</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 Ниуэ</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108</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Хорватия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156761804"/>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Гренада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69</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Новая Зеландия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109</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Черногория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3949054941"/>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Греция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70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uz-Cyrl-UZ" sz="1000">
                          <a:effectLst/>
                        </a:rPr>
                        <a:t> </a:t>
                      </a:r>
                      <a:r>
                        <a:rPr lang="ru-RU" sz="1000">
                          <a:effectLst/>
                        </a:rPr>
                        <a:t>Норвегия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110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Чешская Республика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3436227048"/>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Грузия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71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Оман</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111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Швейцария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2736081282"/>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Дания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72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 Острова Кука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112</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Швеция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2587350549"/>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Доминика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73</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Палау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113</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spcAft>
                          <a:spcPts val="0"/>
                        </a:spcAft>
                      </a:pPr>
                      <a:r>
                        <a:rPr lang="ru-RU" sz="1000" dirty="0">
                          <a:effectLst/>
                        </a:rPr>
                        <a:t>Эквадор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1450107946"/>
                  </a:ext>
                </a:extLst>
              </a:tr>
              <a:tr h="21895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Доминиканская Республика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74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Панама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114</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Узбекистан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3875460087"/>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Израиль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75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Парагвай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115</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Эстония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315335725"/>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Индия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76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Перу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116</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dirty="0">
                          <a:effectLst/>
                        </a:rPr>
                        <a:t>ЮАР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179531065"/>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Ирландия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77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Польша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117</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Южная Корея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4116481343"/>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Исландия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78</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Португалия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118</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Япония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1080962753"/>
                  </a:ext>
                </a:extLst>
              </a:tr>
              <a:tr h="175513">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Испания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79</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Российская Федерация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ru-RU" sz="10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marL="457200" algn="just">
                        <a:spcAft>
                          <a:spcPts val="0"/>
                        </a:spcAft>
                      </a:pPr>
                      <a:r>
                        <a:rPr lang="ru-RU" sz="1000" dirty="0">
                          <a:effectLst/>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2139166091"/>
                  </a:ext>
                </a:extLst>
              </a:tr>
              <a:tr h="138548">
                <a:tc>
                  <a:txBody>
                    <a:bodyPr/>
                    <a:lstStyle/>
                    <a:p>
                      <a:pPr marL="342900" lvl="0" indent="-342900" algn="just">
                        <a:lnSpc>
                          <a:spcPct val="107000"/>
                        </a:lnSpc>
                        <a:spcAft>
                          <a:spcPts val="0"/>
                        </a:spcAft>
                        <a:buFont typeface="+mj-lt"/>
                        <a:buAutoNum type="arabicPeriod"/>
                      </a:pPr>
                      <a:r>
                        <a:rPr lang="ru-RU" sz="500">
                          <a:effectLst/>
                        </a:rPr>
                        <a:t> </a:t>
                      </a:r>
                      <a:endParaRPr lang="ru-RU" sz="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spcAft>
                          <a:spcPts val="0"/>
                        </a:spcAft>
                      </a:pPr>
                      <a:r>
                        <a:rPr lang="ru-RU" sz="1000">
                          <a:effectLst/>
                        </a:rPr>
                        <a:t>Италия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uz-Cyrl-UZ" sz="1000">
                          <a:effectLst/>
                        </a:rPr>
                        <a:t>80</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spcAft>
                          <a:spcPts val="0"/>
                        </a:spcAft>
                      </a:pPr>
                      <a:r>
                        <a:rPr lang="ru-RU" sz="1000">
                          <a:effectLst/>
                        </a:rPr>
                        <a:t>Румыния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algn="just">
                        <a:lnSpc>
                          <a:spcPct val="107000"/>
                        </a:lnSpc>
                        <a:spcAft>
                          <a:spcPts val="0"/>
                        </a:spcAft>
                      </a:pPr>
                      <a:r>
                        <a:rPr lang="ru-RU" sz="1000">
                          <a:effectLst/>
                        </a:rPr>
                        <a:t>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tc>
                  <a:txBody>
                    <a:bodyPr/>
                    <a:lstStyle/>
                    <a:p>
                      <a:pPr marL="457200" algn="just">
                        <a:spcAft>
                          <a:spcPts val="0"/>
                        </a:spcAft>
                      </a:pPr>
                      <a:r>
                        <a:rPr lang="ru-RU" sz="1000" dirty="0">
                          <a:effectLst/>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985" marR="29985" marT="0" marB="0"/>
                </a:tc>
                <a:extLst>
                  <a:ext uri="{0D108BD9-81ED-4DB2-BD59-A6C34878D82A}">
                    <a16:rowId xmlns:a16="http://schemas.microsoft.com/office/drawing/2014/main" val="3495384672"/>
                  </a:ext>
                </a:extLst>
              </a:tr>
            </a:tbl>
          </a:graphicData>
        </a:graphic>
      </p:graphicFrame>
    </p:spTree>
    <p:extLst>
      <p:ext uri="{BB962C8B-B14F-4D97-AF65-F5344CB8AC3E}">
        <p14:creationId xmlns:p14="http://schemas.microsoft.com/office/powerpoint/2010/main" val="4252232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9" name="Скругленный прямоугольник 8"/>
          <p:cNvSpPr/>
          <p:nvPr/>
        </p:nvSpPr>
        <p:spPr>
          <a:xfrm>
            <a:off x="3131840" y="1412776"/>
            <a:ext cx="5832648" cy="20882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b="1" dirty="0">
                <a:solidFill>
                  <a:schemeClr val="tx1"/>
                </a:solidFill>
                <a:latin typeface="Times New Roman" panose="02020603050405020304" pitchFamily="18" charset="0"/>
                <a:cs typeface="Times New Roman" panose="02020603050405020304" pitchFamily="18" charset="0"/>
              </a:rPr>
              <a:t>Консуллик легаллаштириш </a:t>
            </a:r>
            <a:r>
              <a:rPr lang="uz-Cyrl-UZ" sz="1600" dirty="0">
                <a:solidFill>
                  <a:schemeClr val="tx1"/>
                </a:solidFill>
                <a:latin typeface="Times New Roman" panose="02020603050405020304" pitchFamily="18" charset="0"/>
                <a:cs typeface="Times New Roman" panose="02020603050405020304" pitchFamily="18" charset="0"/>
              </a:rPr>
              <a:t>ҳужжатлар ва актлардаги имзоларнинг ҳақиқийлигини ва уларни қабул қилувчи давлат қонунларига мувофиқлигини </a:t>
            </a:r>
            <a:r>
              <a:rPr lang="uz-Cyrl-UZ" sz="1600" dirty="0">
                <a:solidFill>
                  <a:srgbClr val="FF0000"/>
                </a:solidFill>
                <a:latin typeface="Times New Roman" panose="02020603050405020304" pitchFamily="18" charset="0"/>
                <a:cs typeface="Times New Roman" panose="02020603050405020304" pitchFamily="18" charset="0"/>
              </a:rPr>
              <a:t>аниқлаш ва тасдиқлашдан иборат</a:t>
            </a:r>
            <a:r>
              <a:rPr lang="uz-Cyrl-UZ" sz="1600" dirty="0" smtClean="0">
                <a:solidFill>
                  <a:srgbClr val="FF0000"/>
                </a:solidFill>
                <a:latin typeface="Times New Roman" panose="02020603050405020304" pitchFamily="18" charset="0"/>
                <a:cs typeface="Times New Roman" panose="02020603050405020304" pitchFamily="18" charset="0"/>
              </a:rPr>
              <a:t>.</a:t>
            </a:r>
          </a:p>
          <a:p>
            <a:pPr algn="just"/>
            <a:endParaRPr lang="uz-Cyrl-UZ" sz="1600" dirty="0" smtClean="0">
              <a:solidFill>
                <a:schemeClr val="tx1"/>
              </a:solidFill>
              <a:latin typeface="Times New Roman" panose="02020603050405020304" pitchFamily="18" charset="0"/>
              <a:cs typeface="Times New Roman" panose="02020603050405020304" pitchFamily="18" charset="0"/>
            </a:endParaRPr>
          </a:p>
          <a:p>
            <a:pPr algn="just"/>
            <a:r>
              <a:rPr lang="ru-RU" sz="1600" dirty="0" err="1" smtClean="0">
                <a:solidFill>
                  <a:schemeClr val="tx1"/>
                </a:solidFill>
                <a:latin typeface="Times New Roman" panose="02020603050405020304" pitchFamily="18" charset="0"/>
                <a:cs typeface="Times New Roman" panose="02020603050405020304" pitchFamily="18" charset="0"/>
              </a:rPr>
              <a:t>Хорижий</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расмий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ҳужжатлар</a:t>
            </a:r>
            <a:r>
              <a:rPr lang="ru-RU" sz="1600" dirty="0">
                <a:solidFill>
                  <a:schemeClr val="tx1"/>
                </a:solidFill>
                <a:latin typeface="Times New Roman" panose="02020603050405020304" pitchFamily="18" charset="0"/>
                <a:cs typeface="Times New Roman" panose="02020603050405020304" pitchFamily="18" charset="0"/>
              </a:rPr>
              <a:t> дипломатик </a:t>
            </a:r>
            <a:r>
              <a:rPr lang="ru-RU" sz="1600" dirty="0" err="1">
                <a:solidFill>
                  <a:schemeClr val="tx1"/>
                </a:solidFill>
                <a:latin typeface="Times New Roman" panose="02020603050405020304" pitchFamily="18" charset="0"/>
                <a:cs typeface="Times New Roman" panose="02020603050405020304" pitchFamily="18" charset="0"/>
              </a:rPr>
              <a:t>ёки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консуллик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легаллаштирилади</a:t>
            </a:r>
            <a:r>
              <a:rPr lang="ru-RU" sz="1600" dirty="0" smtClean="0">
                <a:solidFill>
                  <a:schemeClr val="tx1"/>
                </a:solidFill>
                <a:latin typeface="Times New Roman" panose="02020603050405020304" pitchFamily="18" charset="0"/>
                <a:cs typeface="Times New Roman" panose="02020603050405020304" pitchFamily="18" charset="0"/>
              </a:rPr>
              <a:t>.</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467544" y="332656"/>
            <a:ext cx="3528392"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ЛЕГАЛЛАШТИРИШ ҲАҚИДА</a:t>
            </a:r>
          </a:p>
        </p:txBody>
      </p:sp>
      <p:sp>
        <p:nvSpPr>
          <p:cNvPr id="6" name="Стрелка углом 5"/>
          <p:cNvSpPr/>
          <p:nvPr/>
        </p:nvSpPr>
        <p:spPr>
          <a:xfrm rot="5400000">
            <a:off x="4311400" y="456258"/>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Скругленный прямоугольник 7"/>
          <p:cNvSpPr/>
          <p:nvPr/>
        </p:nvSpPr>
        <p:spPr>
          <a:xfrm>
            <a:off x="467544" y="1412776"/>
            <a:ext cx="2151566" cy="193102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1400" b="1" dirty="0">
                <a:solidFill>
                  <a:schemeClr val="tx1"/>
                </a:solidFill>
                <a:latin typeface="Times New Roman" panose="02020603050405020304" pitchFamily="18" charset="0"/>
                <a:cs typeface="Times New Roman" panose="02020603050405020304" pitchFamily="18" charset="0"/>
              </a:rPr>
              <a:t>Ўзбекистон Республикаси Ташқи ишлар вазирининг консуллик легаллаштириш тўғрисидаги </a:t>
            </a:r>
            <a:r>
              <a:rPr lang="uz-Cyrl-UZ" sz="1400" b="1" dirty="0" smtClean="0">
                <a:solidFill>
                  <a:schemeClr val="tx1"/>
                </a:solidFill>
                <a:latin typeface="Times New Roman" panose="02020603050405020304" pitchFamily="18" charset="0"/>
                <a:cs typeface="Times New Roman" panose="02020603050405020304" pitchFamily="18" charset="0"/>
              </a:rPr>
              <a:t>йўриқнома. </a:t>
            </a:r>
          </a:p>
          <a:p>
            <a:pPr algn="ctr"/>
            <a:r>
              <a:rPr lang="uz-Cyrl-UZ" sz="1200" b="1" dirty="0" smtClean="0">
                <a:solidFill>
                  <a:schemeClr val="tx1"/>
                </a:solidFill>
                <a:latin typeface="Times New Roman" panose="02020603050405020304" pitchFamily="18" charset="0"/>
                <a:cs typeface="Times New Roman" panose="02020603050405020304" pitchFamily="18" charset="0"/>
              </a:rPr>
              <a:t>14.02.1997  й.</a:t>
            </a:r>
            <a:endParaRPr lang="uz-Cyrl-UZ" sz="1200" b="1" dirty="0">
              <a:solidFill>
                <a:schemeClr val="tx1"/>
              </a:solidFill>
              <a:latin typeface="Times New Roman" panose="02020603050405020304" pitchFamily="18" charset="0"/>
              <a:cs typeface="Times New Roman" panose="02020603050405020304" pitchFamily="18" charset="0"/>
            </a:endParaRPr>
          </a:p>
        </p:txBody>
      </p:sp>
      <p:sp>
        <p:nvSpPr>
          <p:cNvPr id="10" name="Стрелка вправо 9"/>
          <p:cNvSpPr/>
          <p:nvPr/>
        </p:nvSpPr>
        <p:spPr>
          <a:xfrm>
            <a:off x="2619110" y="2228672"/>
            <a:ext cx="456284" cy="260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611560" y="5157192"/>
            <a:ext cx="6912768" cy="170080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b="1" dirty="0">
                <a:solidFill>
                  <a:schemeClr val="tx1"/>
                </a:solidFill>
                <a:latin typeface="Times New Roman" panose="02020603050405020304" pitchFamily="18" charset="0"/>
                <a:cs typeface="Times New Roman" panose="02020603050405020304" pitchFamily="18" charset="0"/>
              </a:rPr>
              <a:t>Консуллик легаллаштириш функциясини:</a:t>
            </a:r>
          </a:p>
          <a:p>
            <a:pPr algn="just"/>
            <a:r>
              <a:rPr lang="uz-Cyrl-UZ" sz="1600" dirty="0">
                <a:solidFill>
                  <a:schemeClr val="tx1"/>
                </a:solidFill>
                <a:latin typeface="Times New Roman" panose="02020603050405020304" pitchFamily="18" charset="0"/>
                <a:cs typeface="Times New Roman" panose="02020603050405020304" pitchFamily="18" charset="0"/>
              </a:rPr>
              <a:t>а) хорижий давлатларда — Ўзбекистон Республикасининг консуллик муассасалари;</a:t>
            </a:r>
          </a:p>
          <a:p>
            <a:pPr algn="just"/>
            <a:r>
              <a:rPr lang="uz-Cyrl-UZ" sz="1600" dirty="0">
                <a:solidFill>
                  <a:schemeClr val="tx1"/>
                </a:solidFill>
                <a:latin typeface="Times New Roman" panose="02020603050405020304" pitchFamily="18" charset="0"/>
                <a:cs typeface="Times New Roman" panose="02020603050405020304" pitchFamily="18" charset="0"/>
              </a:rPr>
              <a:t>б) Ўзбекистон Республикасида — Ўзбекистон Республикаси Ташқи ишлар вазирлигининг Консуллик-ҳуқуқий департаменти бажаради.</a:t>
            </a:r>
          </a:p>
        </p:txBody>
      </p:sp>
      <p:sp>
        <p:nvSpPr>
          <p:cNvPr id="12" name="Скругленный прямоугольник 11"/>
          <p:cNvSpPr/>
          <p:nvPr/>
        </p:nvSpPr>
        <p:spPr>
          <a:xfrm>
            <a:off x="698921" y="4022414"/>
            <a:ext cx="3528392"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ЛЕГАЛЛАШТИРИШ функцияси</a:t>
            </a:r>
          </a:p>
        </p:txBody>
      </p:sp>
      <p:sp>
        <p:nvSpPr>
          <p:cNvPr id="13" name="Стрелка углом 12"/>
          <p:cNvSpPr/>
          <p:nvPr/>
        </p:nvSpPr>
        <p:spPr>
          <a:xfrm rot="5400000">
            <a:off x="4456251" y="4258259"/>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4759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8"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9" name="Скругленный прямоугольник 8"/>
          <p:cNvSpPr/>
          <p:nvPr/>
        </p:nvSpPr>
        <p:spPr>
          <a:xfrm>
            <a:off x="1619672" y="1504010"/>
            <a:ext cx="7236804" cy="502133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Ҳужжатлар</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актларни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легаллаштириш</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учун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консулда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консуллик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округидаги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жойлашган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давлат</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ташкилот</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муассасалари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томонидан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берилган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ҳужжатлар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актларни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тасдиқлаш</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ваколатига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эга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бўлган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мансабдор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шахсларнинг</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имзо</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ва</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муҳрлари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намуналари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мавжуд</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бўлиши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лозим</a:t>
            </a:r>
            <a:r>
              <a:rPr lang="ru-RU" sz="1600" b="1" dirty="0" smtClean="0">
                <a:solidFill>
                  <a:schemeClr val="tx1"/>
                </a:solidFill>
                <a:latin typeface="Times New Roman" panose="02020603050405020304" pitchFamily="18" charset="0"/>
                <a:cs typeface="Times New Roman" panose="02020603050405020304" pitchFamily="18" charset="0"/>
              </a:rPr>
              <a:t>.</a:t>
            </a:r>
          </a:p>
          <a:p>
            <a:pPr algn="just"/>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Консулга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Ўзбекистон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Республикасидан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ҳужжатлар</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талаб</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қилиш</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тартиби</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доирасида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Ўзбекистон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Республикасида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тузилган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бироқ</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Ўзбекистон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Республикаси</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Ташқи</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ишлар</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вазирлиги</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томонидан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легаллаштирилмаган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ҳужжатлар</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ва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актлар</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келиб</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тушган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тақдирда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муассаса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жойлашган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давлат</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қонунларига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мувофиқ</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бундай</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ҳужжатлар</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ва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актлар</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легаллаштирилиши</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талаб</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этилса</a:t>
            </a:r>
            <a:r>
              <a:rPr lang="ru-RU" sz="1600" dirty="0" smtClean="0">
                <a:solidFill>
                  <a:schemeClr val="tx1"/>
                </a:solidFill>
                <a:latin typeface="Times New Roman" panose="02020603050405020304" pitchFamily="18" charset="0"/>
                <a:cs typeface="Times New Roman" panose="02020603050405020304" pitchFamily="18" charset="0"/>
              </a:rPr>
              <a:t>, консул </a:t>
            </a:r>
            <a:r>
              <a:rPr lang="ru-RU" sz="1600" dirty="0" err="1" smtClean="0">
                <a:solidFill>
                  <a:schemeClr val="tx1"/>
                </a:solidFill>
                <a:latin typeface="Times New Roman" panose="02020603050405020304" pitchFamily="18" charset="0"/>
                <a:cs typeface="Times New Roman" panose="02020603050405020304" pitchFamily="18" charset="0"/>
              </a:rPr>
              <a:t>уларни</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легаллаштиради</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ва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манфаатдор</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шахслар</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ташкилот</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ҳамда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муассасаларга</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юборади</a:t>
            </a:r>
            <a:r>
              <a:rPr lang="ru-RU" sz="1600" dirty="0" smtClean="0">
                <a:solidFill>
                  <a:schemeClr val="tx1"/>
                </a:solidFill>
                <a:latin typeface="Times New Roman" panose="02020603050405020304" pitchFamily="18" charset="0"/>
                <a:cs typeface="Times New Roman" panose="02020603050405020304" pitchFamily="18" charset="0"/>
              </a:rPr>
              <a:t>.</a:t>
            </a:r>
          </a:p>
          <a:p>
            <a:pPr algn="just"/>
            <a:r>
              <a:rPr lang="uz-Cyrl-UZ" sz="1600" dirty="0" smtClean="0">
                <a:solidFill>
                  <a:schemeClr val="tx1"/>
                </a:solidFill>
                <a:latin typeface="Times New Roman" panose="02020603050405020304" pitchFamily="18" charset="0"/>
                <a:cs typeface="Times New Roman" panose="02020603050405020304" pitchFamily="18" charset="0"/>
              </a:rPr>
              <a:t>	Зарур </a:t>
            </a:r>
            <a:r>
              <a:rPr lang="uz-Cyrl-UZ" sz="1600" dirty="0">
                <a:solidFill>
                  <a:schemeClr val="tx1"/>
                </a:solidFill>
                <a:latin typeface="Times New Roman" panose="02020603050405020304" pitchFamily="18" charset="0"/>
                <a:cs typeface="Times New Roman" panose="02020603050405020304" pitchFamily="18" charset="0"/>
              </a:rPr>
              <a:t>ҳолларда консул учинчи давлат ҳудудида фойдаланиш учун мўлжалланган ҳужжатлар ва актларни легаллаштириши мумкин. Бундай ҳужжат ёки акт учинчи давлат ҳудудида ҳақиқий ҳисобланиши учун Ўзбекистон Республикаси консулхонаси жойлашган давлатдаги учинчи давлат консулхонаси томонидан ҳам легаллаштирилиши лозим.</a:t>
            </a:r>
          </a:p>
        </p:txBody>
      </p:sp>
      <p:sp>
        <p:nvSpPr>
          <p:cNvPr id="4" name="Скругленный прямоугольник 3"/>
          <p:cNvSpPr/>
          <p:nvPr/>
        </p:nvSpPr>
        <p:spPr>
          <a:xfrm>
            <a:off x="323528" y="209540"/>
            <a:ext cx="4464496" cy="10224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1600" dirty="0" err="1" smtClean="0">
                <a:solidFill>
                  <a:schemeClr val="bg1"/>
                </a:solidFill>
                <a:latin typeface="Times New Roman" panose="02020603050405020304" pitchFamily="18" charset="0"/>
                <a:cs typeface="Times New Roman" panose="02020603050405020304" pitchFamily="18" charset="0"/>
              </a:rPr>
              <a:t>Хорижий</a:t>
            </a:r>
            <a:r>
              <a:rPr lang="ru-RU" sz="1600" dirty="0" smtClean="0">
                <a:solidFill>
                  <a:schemeClr val="bg1"/>
                </a:solidFill>
                <a:latin typeface="Times New Roman" panose="02020603050405020304" pitchFamily="18" charset="0"/>
                <a:cs typeface="Times New Roman" panose="02020603050405020304" pitchFamily="18" charset="0"/>
              </a:rPr>
              <a:t> </a:t>
            </a:r>
            <a:r>
              <a:rPr lang="ru-RU" sz="1600" dirty="0" err="1" smtClean="0">
                <a:solidFill>
                  <a:schemeClr val="bg1"/>
                </a:solidFill>
                <a:latin typeface="Times New Roman" panose="02020603050405020304" pitchFamily="18" charset="0"/>
                <a:cs typeface="Times New Roman" panose="02020603050405020304" pitchFamily="18" charset="0"/>
              </a:rPr>
              <a:t>давлатларда</a:t>
            </a:r>
            <a:r>
              <a:rPr lang="ru-RU" sz="1600" dirty="0" smtClean="0">
                <a:solidFill>
                  <a:schemeClr val="bg1"/>
                </a:solidFill>
                <a:latin typeface="Times New Roman" panose="02020603050405020304" pitchFamily="18" charset="0"/>
                <a:cs typeface="Times New Roman" panose="02020603050405020304" pitchFamily="18" charset="0"/>
              </a:rPr>
              <a:t> </a:t>
            </a:r>
            <a:r>
              <a:rPr lang="ru-RU" sz="1600" dirty="0" err="1" smtClean="0">
                <a:solidFill>
                  <a:schemeClr val="bg1"/>
                </a:solidFill>
                <a:latin typeface="Times New Roman" panose="02020603050405020304" pitchFamily="18" charset="0"/>
                <a:cs typeface="Times New Roman" panose="02020603050405020304" pitchFamily="18" charset="0"/>
              </a:rPr>
              <a:t>Ўзбекистон</a:t>
            </a:r>
            <a:r>
              <a:rPr lang="ru-RU" sz="1600" dirty="0" smtClean="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Республикаси</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консуллик</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муассасалари</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томонидан</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ҳужжатлар</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ва</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актларни</a:t>
            </a:r>
            <a:r>
              <a:rPr lang="ru-RU" sz="1600" dirty="0">
                <a:solidFill>
                  <a:schemeClr val="bg1"/>
                </a:solidFill>
                <a:latin typeface="Times New Roman" panose="02020603050405020304" pitchFamily="18" charset="0"/>
                <a:cs typeface="Times New Roman" panose="02020603050405020304" pitchFamily="18" charset="0"/>
              </a:rPr>
              <a:t> </a:t>
            </a:r>
            <a:r>
              <a:rPr lang="ru-RU" sz="1600" dirty="0" err="1">
                <a:solidFill>
                  <a:schemeClr val="bg1"/>
                </a:solidFill>
                <a:latin typeface="Times New Roman" panose="02020603050405020304" pitchFamily="18" charset="0"/>
                <a:cs typeface="Times New Roman" panose="02020603050405020304" pitchFamily="18" charset="0"/>
              </a:rPr>
              <a:t>легаллаштириш</a:t>
            </a:r>
            <a:endParaRPr lang="uz-Cyrl-UZ" sz="1600" dirty="0" smtClean="0">
              <a:solidFill>
                <a:schemeClr val="bg1"/>
              </a:solidFill>
              <a:latin typeface="Times New Roman" panose="02020603050405020304" pitchFamily="18" charset="0"/>
              <a:cs typeface="Times New Roman" panose="02020603050405020304" pitchFamily="18" charset="0"/>
            </a:endParaRPr>
          </a:p>
        </p:txBody>
      </p:sp>
      <p:sp>
        <p:nvSpPr>
          <p:cNvPr id="6" name="Стрелка углом 5"/>
          <p:cNvSpPr/>
          <p:nvPr/>
        </p:nvSpPr>
        <p:spPr>
          <a:xfrm rot="5400000">
            <a:off x="4890591" y="605077"/>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422366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9" name="Скругленный прямоугольник 8"/>
          <p:cNvSpPr/>
          <p:nvPr/>
        </p:nvSpPr>
        <p:spPr>
          <a:xfrm>
            <a:off x="395536" y="1504010"/>
            <a:ext cx="8460940" cy="502133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latin typeface="Times New Roman" panose="02020603050405020304" pitchFamily="18" charset="0"/>
                <a:cs typeface="Times New Roman" panose="02020603050405020304" pitchFamily="18" charset="0"/>
              </a:rPr>
              <a:t>	</a:t>
            </a:r>
            <a:endParaRPr lang="ru-RU" sz="1600" dirty="0" smtClean="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Ўзбекистон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Республикаси</a:t>
            </a:r>
            <a:r>
              <a:rPr lang="ru-RU" sz="1600" dirty="0">
                <a:solidFill>
                  <a:schemeClr val="tx1"/>
                </a:solidFill>
                <a:latin typeface="Times New Roman" panose="02020603050405020304" pitchFamily="18" charset="0"/>
                <a:cs typeface="Times New Roman" panose="02020603050405020304" pitchFamily="18" charset="0"/>
              </a:rPr>
              <a:t> ТИВ </a:t>
            </a:r>
            <a:r>
              <a:rPr lang="ru-RU" sz="1600" dirty="0" err="1">
                <a:solidFill>
                  <a:schemeClr val="tx1"/>
                </a:solidFill>
                <a:latin typeface="Times New Roman" panose="02020603050405020304" pitchFamily="18" charset="0"/>
                <a:cs typeface="Times New Roman" panose="02020603050405020304" pitchFamily="18" charset="0"/>
              </a:rPr>
              <a:t>Консуллик-ҳуқуқий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департаменти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хорижий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давлат</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ташкилотлари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муассасалари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томонидан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чиқаётган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ҳамда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Ўзбекистон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Республикаси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a:t>
            </a:r>
            <a:r>
              <a:rPr lang="ru-RU" sz="1600" dirty="0">
                <a:solidFill>
                  <a:schemeClr val="tx1"/>
                </a:solidFill>
                <a:latin typeface="Times New Roman" panose="02020603050405020304" pitchFamily="18" charset="0"/>
                <a:cs typeface="Times New Roman" panose="02020603050405020304" pitchFamily="18" charset="0"/>
              </a:rPr>
              <a:t> Россия </a:t>
            </a:r>
            <a:r>
              <a:rPr lang="ru-RU" sz="1600" dirty="0" err="1">
                <a:solidFill>
                  <a:schemeClr val="tx1"/>
                </a:solidFill>
                <a:latin typeface="Times New Roman" panose="02020603050405020304" pitchFamily="18" charset="0"/>
                <a:cs typeface="Times New Roman" panose="02020603050405020304" pitchFamily="18" charset="0"/>
              </a:rPr>
              <a:t>Федерациясида</a:t>
            </a:r>
            <a:r>
              <a:rPr lang="ru-RU" sz="1600" dirty="0">
                <a:solidFill>
                  <a:schemeClr val="tx1"/>
                </a:solidFill>
                <a:latin typeface="Times New Roman" panose="02020603050405020304" pitchFamily="18" charset="0"/>
                <a:cs typeface="Times New Roman" panose="02020603050405020304" pitchFamily="18" charset="0"/>
              </a:rPr>
              <a:t> аккредитация </a:t>
            </a:r>
            <a:r>
              <a:rPr lang="ru-RU" sz="1600" dirty="0" err="1">
                <a:solidFill>
                  <a:schemeClr val="tx1"/>
                </a:solidFill>
                <a:latin typeface="Times New Roman" panose="02020603050405020304" pitchFamily="18" charset="0"/>
                <a:cs typeface="Times New Roman" panose="02020603050405020304" pitchFamily="18" charset="0"/>
              </a:rPr>
              <a:t>қилинган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хорижий</a:t>
            </a:r>
            <a:r>
              <a:rPr lang="ru-RU" sz="1600" dirty="0">
                <a:solidFill>
                  <a:schemeClr val="tx1"/>
                </a:solidFill>
                <a:latin typeface="Times New Roman" panose="02020603050405020304" pitchFamily="18" charset="0"/>
                <a:cs typeface="Times New Roman" panose="02020603050405020304" pitchFamily="18" charset="0"/>
              </a:rPr>
              <a:t> дипломатик </a:t>
            </a:r>
            <a:r>
              <a:rPr lang="ru-RU" sz="1600" dirty="0" err="1">
                <a:solidFill>
                  <a:schemeClr val="tx1"/>
                </a:solidFill>
                <a:latin typeface="Times New Roman" panose="02020603050405020304" pitchFamily="18" charset="0"/>
                <a:cs typeface="Times New Roman" panose="02020603050405020304" pitchFamily="18" charset="0"/>
              </a:rPr>
              <a:t>ваколатхоналар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ёки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консуллик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муассасалари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томонидан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легаллаштирилган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ҳужжатлар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актларни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ушбу</a:t>
            </a:r>
            <a:r>
              <a:rPr lang="ru-RU" sz="1600" dirty="0">
                <a:solidFill>
                  <a:schemeClr val="tx1"/>
                </a:solidFill>
                <a:latin typeface="Times New Roman" panose="02020603050405020304" pitchFamily="18" charset="0"/>
                <a:cs typeface="Times New Roman" panose="02020603050405020304" pitchFamily="18" charset="0"/>
              </a:rPr>
              <a:t> дипломатик </a:t>
            </a:r>
            <a:r>
              <a:rPr lang="ru-RU" sz="1600" dirty="0" err="1">
                <a:solidFill>
                  <a:schemeClr val="tx1"/>
                </a:solidFill>
                <a:latin typeface="Times New Roman" panose="02020603050405020304" pitchFamily="18" charset="0"/>
                <a:cs typeface="Times New Roman" panose="02020603050405020304" pitchFamily="18" charset="0"/>
              </a:rPr>
              <a:t>ваколатхоналар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масъул</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ходимларининг</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имзолари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муҳрларининг</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намуналари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мавжуд</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бўлган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тақдирда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легаллаштиради</a:t>
            </a:r>
            <a:r>
              <a:rPr lang="ru-RU" sz="1600" dirty="0" smtClean="0">
                <a:solidFill>
                  <a:schemeClr val="tx1"/>
                </a:solidFill>
                <a:latin typeface="Times New Roman" panose="02020603050405020304" pitchFamily="18" charset="0"/>
                <a:cs typeface="Times New Roman" panose="02020603050405020304" pitchFamily="18" charset="0"/>
              </a:rPr>
              <a:t>.</a:t>
            </a:r>
          </a:p>
          <a:p>
            <a:pPr algn="just"/>
            <a:r>
              <a:rPr lang="uz-Cyrl-UZ" sz="1600" dirty="0">
                <a:solidFill>
                  <a:schemeClr val="tx1"/>
                </a:solidFill>
                <a:latin typeface="Times New Roman" panose="02020603050405020304" pitchFamily="18" charset="0"/>
                <a:cs typeface="Times New Roman" panose="02020603050405020304" pitchFamily="18" charset="0"/>
              </a:rPr>
              <a:t>	Ўзбекистон Республикаси Ташқи ишлар вазирлиги Консуллик-ҳуқуқий департаменти, Ўзбекистон Республикаси ташкилот ва муассасалари томонидан хорижий давлатларга тақдим этиш учун мўлжалланган ҳужжатларни ҳам легаллаштиради</a:t>
            </a:r>
            <a:r>
              <a:rPr lang="uz-Cyrl-UZ" sz="1600" dirty="0" smtClean="0">
                <a:solidFill>
                  <a:schemeClr val="tx1"/>
                </a:solidFill>
                <a:latin typeface="Times New Roman" panose="02020603050405020304" pitchFamily="18" charset="0"/>
                <a:cs typeface="Times New Roman" panose="02020603050405020304" pitchFamily="18" charset="0"/>
              </a:rPr>
              <a:t>.</a:t>
            </a:r>
          </a:p>
          <a:p>
            <a:pPr algn="just"/>
            <a:r>
              <a:rPr lang="uz-Cyrl-UZ" sz="1600" dirty="0">
                <a:solidFill>
                  <a:schemeClr val="tx1"/>
                </a:solidFill>
                <a:latin typeface="Times New Roman" panose="02020603050405020304" pitchFamily="18" charset="0"/>
                <a:cs typeface="Times New Roman" panose="02020603050405020304" pitchFamily="18" charset="0"/>
              </a:rPr>
              <a:t>	</a:t>
            </a:r>
            <a:r>
              <a:rPr lang="uz-Cyrl-UZ" sz="1600" dirty="0" smtClean="0">
                <a:solidFill>
                  <a:schemeClr val="tx1"/>
                </a:solidFill>
                <a:latin typeface="Times New Roman" panose="02020603050405020304" pitchFamily="18" charset="0"/>
                <a:cs typeface="Times New Roman" panose="02020603050405020304" pitchFamily="18" charset="0"/>
              </a:rPr>
              <a:t>Ўзбекистон </a:t>
            </a:r>
            <a:r>
              <a:rPr lang="uz-Cyrl-UZ" sz="1600" dirty="0">
                <a:solidFill>
                  <a:schemeClr val="tx1"/>
                </a:solidFill>
                <a:latin typeface="Times New Roman" panose="02020603050405020304" pitchFamily="18" charset="0"/>
                <a:cs typeface="Times New Roman" panose="02020603050405020304" pitchFamily="18" charset="0"/>
              </a:rPr>
              <a:t>Республикаси Ташқи ишлар вазирлигининг Консуллик-ҳуқуқий департаментида легаллаштирилиши лозим бўлган ҳужжатларни тасдиқлаш ваколатига эга бўлган Ўзбекистон Республикаси Адлия вазирлиги масъул ходимларининг имзо ва муҳр намуналари мавжуд бўлиши керак.</a:t>
            </a:r>
          </a:p>
          <a:p>
            <a:pPr algn="just"/>
            <a:r>
              <a:rPr lang="uz-Cyrl-UZ" sz="1600" dirty="0" smtClean="0">
                <a:solidFill>
                  <a:schemeClr val="tx1"/>
                </a:solidFill>
                <a:latin typeface="Times New Roman" panose="02020603050405020304" pitchFamily="18" charset="0"/>
                <a:cs typeface="Times New Roman" panose="02020603050405020304" pitchFamily="18" charset="0"/>
              </a:rPr>
              <a:t>	Ўзбекистон </a:t>
            </a:r>
            <a:r>
              <a:rPr lang="uz-Cyrl-UZ" sz="1600" dirty="0">
                <a:solidFill>
                  <a:schemeClr val="tx1"/>
                </a:solidFill>
                <a:latin typeface="Times New Roman" panose="02020603050405020304" pitchFamily="18" charset="0"/>
                <a:cs typeface="Times New Roman" panose="02020603050405020304" pitchFamily="18" charset="0"/>
              </a:rPr>
              <a:t>Республикаси ТИВ Консуллик-ҳуқуқий департаменти нотариус имзосини тасдиқлаган Ўзбекистон Республикаси Адлия вазирлиги масъул ходимининг имзосини тасдиқлайди. Имзоларни тасдиқлаш мазкур тартиби ФҲДЁнинг республика ҳудудида амал қилишга белгиланган ҳужжатлари нусхаларини, ҳамда бошқа ҳужжатлар нусхаларини хорижий давлатга тақдим этиш учун тасдиқлаш мақсадида жорий қилинган.</a:t>
            </a:r>
          </a:p>
          <a:p>
            <a:pPr algn="just"/>
            <a:endParaRPr lang="uz-Cyrl-UZ" sz="1600" dirty="0">
              <a:solidFill>
                <a:schemeClr val="tx1"/>
              </a:solidFill>
              <a:latin typeface="Times New Roman" panose="02020603050405020304" pitchFamily="18" charset="0"/>
              <a:cs typeface="Times New Roman" panose="02020603050405020304" pitchFamily="18" charset="0"/>
            </a:endParaRPr>
          </a:p>
          <a:p>
            <a:pPr algn="just"/>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323528" y="209540"/>
            <a:ext cx="4464496" cy="10224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b="1" dirty="0" err="1"/>
              <a:t>Ҳужжатлар</a:t>
            </a:r>
            <a:r>
              <a:rPr lang="ru-RU" b="1" dirty="0"/>
              <a:t> </a:t>
            </a:r>
            <a:r>
              <a:rPr lang="ru-RU" b="1" dirty="0" err="1"/>
              <a:t>ва</a:t>
            </a:r>
            <a:r>
              <a:rPr lang="ru-RU" b="1" dirty="0"/>
              <a:t> </a:t>
            </a:r>
            <a:r>
              <a:rPr lang="ru-RU" b="1" dirty="0" err="1"/>
              <a:t>актларни</a:t>
            </a:r>
            <a:r>
              <a:rPr lang="ru-RU" b="1" dirty="0"/>
              <a:t> </a:t>
            </a:r>
            <a:r>
              <a:rPr lang="ru-RU" b="1" dirty="0" err="1"/>
              <a:t>Ўзбекистон</a:t>
            </a:r>
            <a:r>
              <a:rPr lang="ru-RU" b="1" dirty="0"/>
              <a:t> </a:t>
            </a:r>
            <a:r>
              <a:rPr lang="ru-RU" b="1" dirty="0" err="1"/>
              <a:t>Республикасида</a:t>
            </a:r>
            <a:r>
              <a:rPr lang="ru-RU" b="1" dirty="0"/>
              <a:t> </a:t>
            </a:r>
            <a:r>
              <a:rPr lang="ru-RU" b="1" dirty="0" err="1" smtClean="0"/>
              <a:t>легаллаштириш</a:t>
            </a:r>
            <a:r>
              <a:rPr lang="ru-RU" b="1" dirty="0" smtClean="0"/>
              <a:t> </a:t>
            </a:r>
            <a:endParaRPr lang="uz-Cyrl-UZ" sz="1600" dirty="0" smtClean="0">
              <a:solidFill>
                <a:schemeClr val="tx1"/>
              </a:solidFill>
              <a:latin typeface="Times New Roman" panose="02020603050405020304" pitchFamily="18" charset="0"/>
              <a:cs typeface="Times New Roman" panose="02020603050405020304" pitchFamily="18" charset="0"/>
            </a:endParaRPr>
          </a:p>
        </p:txBody>
      </p:sp>
      <p:sp>
        <p:nvSpPr>
          <p:cNvPr id="6" name="Стрелка углом 5"/>
          <p:cNvSpPr/>
          <p:nvPr/>
        </p:nvSpPr>
        <p:spPr>
          <a:xfrm rot="5400000">
            <a:off x="4890591" y="605077"/>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42836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2915816" y="1087513"/>
            <a:ext cx="5832648" cy="12245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dirty="0">
                <a:solidFill>
                  <a:schemeClr val="tx1"/>
                </a:solidFill>
                <a:latin typeface="Times New Roman" panose="02020603050405020304" pitchFamily="18" charset="0"/>
                <a:cs typeface="Times New Roman" panose="02020603050405020304" pitchFamily="18" charset="0"/>
              </a:rPr>
              <a:t>Конвенцияни имзоловчи давлатлар хорижий расмий ҳужжатларни дипломатик ёки консуллик </a:t>
            </a:r>
            <a:r>
              <a:rPr lang="uz-Cyrl-UZ" sz="1600" dirty="0">
                <a:solidFill>
                  <a:srgbClr val="FF0000"/>
                </a:solidFill>
                <a:latin typeface="Times New Roman" panose="02020603050405020304" pitchFamily="18" charset="0"/>
                <a:cs typeface="Times New Roman" panose="02020603050405020304" pitchFamily="18" charset="0"/>
              </a:rPr>
              <a:t>легаллаштириш талабини бекор қилади </a:t>
            </a:r>
            <a:endParaRPr lang="uz-Cyrl-UZ" sz="1600" dirty="0" smtClean="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8" name="Скругленный прямоугольник 7"/>
          <p:cNvSpPr/>
          <p:nvPr/>
        </p:nvSpPr>
        <p:spPr>
          <a:xfrm>
            <a:off x="3066370" y="2650980"/>
            <a:ext cx="5832648" cy="20021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dirty="0">
                <a:solidFill>
                  <a:schemeClr val="tx1"/>
                </a:solidFill>
                <a:latin typeface="Times New Roman" panose="02020603050405020304" pitchFamily="18" charset="0"/>
                <a:cs typeface="Times New Roman" panose="02020603050405020304" pitchFamily="18" charset="0"/>
              </a:rPr>
              <a:t>Конвенция бўйича ҳужжатларни </a:t>
            </a:r>
            <a:r>
              <a:rPr lang="uz-Cyrl-UZ" sz="1600" b="1" dirty="0">
                <a:solidFill>
                  <a:schemeClr val="tx1"/>
                </a:solidFill>
                <a:latin typeface="Times New Roman" panose="02020603050405020304" pitchFamily="18" charset="0"/>
                <a:cs typeface="Times New Roman" panose="02020603050405020304" pitchFamily="18" charset="0"/>
              </a:rPr>
              <a:t>“легаллаштириш” деганда, </a:t>
            </a:r>
          </a:p>
          <a:p>
            <a:pPr algn="just"/>
            <a:r>
              <a:rPr lang="uz-Cyrl-UZ" sz="1600" dirty="0">
                <a:solidFill>
                  <a:schemeClr val="tx1"/>
                </a:solidFill>
                <a:latin typeface="Times New Roman" panose="02020603050405020304" pitchFamily="18" charset="0"/>
                <a:cs typeface="Times New Roman" panose="02020603050405020304" pitchFamily="18" charset="0"/>
              </a:rPr>
              <a:t>фақат ҳужжатни имзоловчи сифатидаги шахснинг имзоси ҳақиқийлигини тасдиқлаш учун ҳужжат тақдим этиладиган мамлакатнинг </a:t>
            </a:r>
            <a:r>
              <a:rPr lang="uz-Cyrl-UZ" sz="1600" dirty="0">
                <a:solidFill>
                  <a:srgbClr val="FF0000"/>
                </a:solidFill>
                <a:latin typeface="Times New Roman" panose="02020603050405020304" pitchFamily="18" charset="0"/>
                <a:cs typeface="Times New Roman" panose="02020603050405020304" pitchFamily="18" charset="0"/>
              </a:rPr>
              <a:t>дипломатик ёки консуллик агентлари томонидан </a:t>
            </a:r>
            <a:r>
              <a:rPr lang="uz-Cyrl-UZ" sz="1600" dirty="0">
                <a:solidFill>
                  <a:schemeClr val="tx1"/>
                </a:solidFill>
                <a:latin typeface="Times New Roman" panose="02020603050405020304" pitchFamily="18" charset="0"/>
                <a:cs typeface="Times New Roman" panose="02020603050405020304" pitchFamily="18" charset="0"/>
              </a:rPr>
              <a:t>қўлланиладиган </a:t>
            </a:r>
            <a:r>
              <a:rPr lang="uz-Cyrl-UZ" sz="1600" dirty="0">
                <a:solidFill>
                  <a:srgbClr val="FF0000"/>
                </a:solidFill>
                <a:latin typeface="Times New Roman" panose="02020603050405020304" pitchFamily="18" charset="0"/>
                <a:cs typeface="Times New Roman" panose="02020603050405020304" pitchFamily="18" charset="0"/>
              </a:rPr>
              <a:t>расмий тартиб </a:t>
            </a:r>
            <a:r>
              <a:rPr lang="uz-Cyrl-UZ" sz="1600" dirty="0">
                <a:solidFill>
                  <a:schemeClr val="tx1"/>
                </a:solidFill>
                <a:latin typeface="Times New Roman" panose="02020603050405020304" pitchFamily="18" charset="0"/>
                <a:cs typeface="Times New Roman" panose="02020603050405020304" pitchFamily="18" charset="0"/>
              </a:rPr>
              <a:t>тушунилади. Ва агар керак бўлса, ушбу ҳужжат илова қилинган муҳр ёки штампнинг ҳақиқийлиги </a:t>
            </a:r>
            <a:r>
              <a:rPr lang="uz-Cyrl-UZ" sz="1600" dirty="0" smtClean="0">
                <a:solidFill>
                  <a:schemeClr val="tx1"/>
                </a:solidFill>
                <a:latin typeface="Times New Roman" panose="02020603050405020304" pitchFamily="18" charset="0"/>
                <a:cs typeface="Times New Roman" panose="02020603050405020304" pitchFamily="18" charset="0"/>
              </a:rPr>
              <a:t>тушунилади.</a:t>
            </a:r>
          </a:p>
        </p:txBody>
      </p:sp>
      <p:sp>
        <p:nvSpPr>
          <p:cNvPr id="6" name="Скругленный прямоугольник 5"/>
          <p:cNvSpPr/>
          <p:nvPr/>
        </p:nvSpPr>
        <p:spPr>
          <a:xfrm>
            <a:off x="160834" y="1101499"/>
            <a:ext cx="2016224" cy="288668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ХОРИЖИЙ РАСМИЙ ҲУЖЖАТЛАРНИ </a:t>
            </a:r>
            <a:r>
              <a:rPr lang="ru-RU" sz="1400" dirty="0">
                <a:solidFill>
                  <a:schemeClr val="tx1"/>
                </a:solidFill>
                <a:latin typeface="Times New Roman" panose="02020603050405020304" pitchFamily="18" charset="0"/>
                <a:cs typeface="Times New Roman" panose="02020603050405020304" pitchFamily="18" charset="0"/>
              </a:rPr>
              <a:t>ЛЕГАЛЛАШТИРИШ</a:t>
            </a:r>
            <a:r>
              <a:rPr lang="ru-RU" sz="1600" dirty="0">
                <a:solidFill>
                  <a:schemeClr val="tx1"/>
                </a:solidFill>
                <a:latin typeface="Times New Roman" panose="02020603050405020304" pitchFamily="18" charset="0"/>
                <a:cs typeface="Times New Roman" panose="02020603050405020304" pitchFamily="18" charset="0"/>
              </a:rPr>
              <a:t> ТАЛАБИНИ БЕКОР ҚИЛУВЧИ </a:t>
            </a:r>
            <a:r>
              <a:rPr lang="ru-RU" sz="1600" b="1" dirty="0">
                <a:solidFill>
                  <a:schemeClr val="tx1"/>
                </a:solidFill>
                <a:latin typeface="Times New Roman" panose="02020603050405020304" pitchFamily="18" charset="0"/>
                <a:cs typeface="Times New Roman" panose="02020603050405020304" pitchFamily="18" charset="0"/>
              </a:rPr>
              <a:t>КОНВЕНЦИЯ</a:t>
            </a:r>
            <a:endParaRPr lang="uz-Cyrl-UZ" sz="1600" b="1" dirty="0" smtClean="0">
              <a:solidFill>
                <a:schemeClr val="tx1"/>
              </a:solidFill>
              <a:latin typeface="Times New Roman" panose="02020603050405020304" pitchFamily="18" charset="0"/>
              <a:cs typeface="Times New Roman" panose="02020603050405020304" pitchFamily="18" charset="0"/>
            </a:endParaRPr>
          </a:p>
        </p:txBody>
      </p:sp>
      <p:sp>
        <p:nvSpPr>
          <p:cNvPr id="2" name="Стрелка вправо 1"/>
          <p:cNvSpPr/>
          <p:nvPr/>
        </p:nvSpPr>
        <p:spPr>
          <a:xfrm rot="19363563">
            <a:off x="2138580" y="2472934"/>
            <a:ext cx="978408" cy="260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rot="1645281">
            <a:off x="2156653" y="3061623"/>
            <a:ext cx="978408" cy="260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395536" y="124407"/>
            <a:ext cx="2376264"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Легаллаштириш нима</a:t>
            </a:r>
          </a:p>
        </p:txBody>
      </p:sp>
      <p:sp>
        <p:nvSpPr>
          <p:cNvPr id="10" name="Скругленный прямоугольник 9"/>
          <p:cNvSpPr/>
          <p:nvPr/>
        </p:nvSpPr>
        <p:spPr>
          <a:xfrm>
            <a:off x="188186" y="4610482"/>
            <a:ext cx="2583614" cy="193102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1400" b="1" dirty="0">
                <a:solidFill>
                  <a:schemeClr val="tx1"/>
                </a:solidFill>
                <a:latin typeface="Times New Roman" panose="02020603050405020304" pitchFamily="18" charset="0"/>
                <a:cs typeface="Times New Roman" panose="02020603050405020304" pitchFamily="18" charset="0"/>
              </a:rPr>
              <a:t>Ўзбекистон Республикаси Ташқи ишлар вазирининг консуллик легаллаштириш тўғрисидаги </a:t>
            </a:r>
            <a:r>
              <a:rPr lang="uz-Cyrl-UZ" sz="1400" b="1" dirty="0" smtClean="0">
                <a:solidFill>
                  <a:schemeClr val="tx1"/>
                </a:solidFill>
                <a:latin typeface="Times New Roman" panose="02020603050405020304" pitchFamily="18" charset="0"/>
                <a:cs typeface="Times New Roman" panose="02020603050405020304" pitchFamily="18" charset="0"/>
              </a:rPr>
              <a:t>йўриқнома. </a:t>
            </a:r>
            <a:r>
              <a:rPr lang="uz-Cyrl-UZ" sz="1200" b="1" dirty="0" smtClean="0">
                <a:solidFill>
                  <a:schemeClr val="tx1"/>
                </a:solidFill>
                <a:latin typeface="Times New Roman" panose="02020603050405020304" pitchFamily="18" charset="0"/>
                <a:cs typeface="Times New Roman" panose="02020603050405020304" pitchFamily="18" charset="0"/>
              </a:rPr>
              <a:t>14.02.1997  й.</a:t>
            </a:r>
            <a:endParaRPr lang="uz-Cyrl-UZ" sz="1200" b="1" dirty="0">
              <a:solidFill>
                <a:schemeClr val="tx1"/>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851920" y="4956941"/>
            <a:ext cx="4896544" cy="166456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b="1" dirty="0" smtClean="0">
                <a:solidFill>
                  <a:schemeClr val="tx1"/>
                </a:solidFill>
                <a:latin typeface="Times New Roman" panose="02020603050405020304" pitchFamily="18" charset="0"/>
                <a:cs typeface="Times New Roman" panose="02020603050405020304" pitchFamily="18" charset="0"/>
              </a:rPr>
              <a:t>Консуллик </a:t>
            </a:r>
            <a:r>
              <a:rPr lang="uz-Cyrl-UZ" sz="1600" b="1" dirty="0">
                <a:solidFill>
                  <a:schemeClr val="tx1"/>
                </a:solidFill>
                <a:latin typeface="Times New Roman" panose="02020603050405020304" pitchFamily="18" charset="0"/>
                <a:cs typeface="Times New Roman" panose="02020603050405020304" pitchFamily="18" charset="0"/>
              </a:rPr>
              <a:t>легаллаштириш </a:t>
            </a:r>
            <a:r>
              <a:rPr lang="uz-Cyrl-UZ" sz="1600" dirty="0">
                <a:solidFill>
                  <a:schemeClr val="tx1"/>
                </a:solidFill>
                <a:latin typeface="Times New Roman" panose="02020603050405020304" pitchFamily="18" charset="0"/>
                <a:cs typeface="Times New Roman" panose="02020603050405020304" pitchFamily="18" charset="0"/>
              </a:rPr>
              <a:t>ҳужжатлар ва актлардаги имзоларнинг ҳақиқийлигини ва уларни қабул қилувчи давлат қонунларига мувофиқлигини </a:t>
            </a:r>
            <a:r>
              <a:rPr lang="uz-Cyrl-UZ" sz="1600" dirty="0">
                <a:solidFill>
                  <a:srgbClr val="FF0000"/>
                </a:solidFill>
                <a:latin typeface="Times New Roman" panose="02020603050405020304" pitchFamily="18" charset="0"/>
                <a:cs typeface="Times New Roman" panose="02020603050405020304" pitchFamily="18" charset="0"/>
              </a:rPr>
              <a:t>аниқлаш ва тасдиқлашдан иборат. </a:t>
            </a:r>
            <a:endParaRPr lang="uz-Cyrl-UZ" sz="1600" dirty="0" smtClean="0">
              <a:solidFill>
                <a:srgbClr val="FF0000"/>
              </a:solidFill>
              <a:latin typeface="Times New Roman" panose="02020603050405020304" pitchFamily="18" charset="0"/>
              <a:cs typeface="Times New Roman" panose="02020603050405020304" pitchFamily="18" charset="0"/>
            </a:endParaRPr>
          </a:p>
        </p:txBody>
      </p:sp>
      <p:sp>
        <p:nvSpPr>
          <p:cNvPr id="12" name="Стрелка вправо 11"/>
          <p:cNvSpPr/>
          <p:nvPr/>
        </p:nvSpPr>
        <p:spPr>
          <a:xfrm>
            <a:off x="2776838" y="5600461"/>
            <a:ext cx="978408" cy="260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0001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6"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pic>
        <p:nvPicPr>
          <p:cNvPr id="2" name="Рисунок 1"/>
          <p:cNvPicPr>
            <a:picLocks noChangeAspect="1"/>
          </p:cNvPicPr>
          <p:nvPr/>
        </p:nvPicPr>
        <p:blipFill>
          <a:blip r:embed="rId2"/>
          <a:stretch>
            <a:fillRect/>
          </a:stretch>
        </p:blipFill>
        <p:spPr>
          <a:xfrm>
            <a:off x="107504" y="116632"/>
            <a:ext cx="4248472" cy="4896543"/>
          </a:xfrm>
          <a:prstGeom prst="rect">
            <a:avLst/>
          </a:prstGeom>
        </p:spPr>
      </p:pic>
      <p:pic>
        <p:nvPicPr>
          <p:cNvPr id="6" name="Рисунок 5"/>
          <p:cNvPicPr>
            <a:picLocks noChangeAspect="1"/>
          </p:cNvPicPr>
          <p:nvPr/>
        </p:nvPicPr>
        <p:blipFill>
          <a:blip r:embed="rId3"/>
          <a:stretch>
            <a:fillRect/>
          </a:stretch>
        </p:blipFill>
        <p:spPr>
          <a:xfrm>
            <a:off x="4499992" y="371339"/>
            <a:ext cx="4140188" cy="4641836"/>
          </a:xfrm>
          <a:prstGeom prst="rect">
            <a:avLst/>
          </a:prstGeom>
        </p:spPr>
      </p:pic>
    </p:spTree>
    <p:extLst>
      <p:ext uri="{BB962C8B-B14F-4D97-AF65-F5344CB8AC3E}">
        <p14:creationId xmlns:p14="http://schemas.microsoft.com/office/powerpoint/2010/main" val="4153349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2915816" y="908720"/>
            <a:ext cx="5832648" cy="20944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dirty="0">
                <a:solidFill>
                  <a:schemeClr val="tx1"/>
                </a:solidFill>
                <a:latin typeface="Times New Roman" panose="02020603050405020304" pitchFamily="18" charset="0"/>
                <a:cs typeface="Times New Roman" panose="02020603050405020304" pitchFamily="18" charset="0"/>
              </a:rPr>
              <a:t>Ўзбекистон Республикаси қонунчилигига зид бўлган ёки ўз мазмунига кўра давлат манфаатларига зарар етказиши мумкин бўлган ёки чет элда фойдаланишга мўлжалланган ҳужжатларни расмийлаштиришни тартибга солувчи йўриқномаларга риоя этмаган ҳолда нотўғри тўлдирилган ёки фуқароларнинг шаъни ва қадр-қимматига путур етказувчи маълумотлар ифодаланган ҳужжатлар ва актлар легаллаштирилмайди.</a:t>
            </a:r>
            <a:endParaRPr lang="uz-Cyrl-UZ" sz="1600" dirty="0" smtClean="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8" name="Скругленный прямоугольник 7"/>
          <p:cNvSpPr/>
          <p:nvPr/>
        </p:nvSpPr>
        <p:spPr>
          <a:xfrm>
            <a:off x="2915816" y="3356992"/>
            <a:ext cx="5832648" cy="22322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dirty="0">
                <a:solidFill>
                  <a:schemeClr val="tx1"/>
                </a:solidFill>
                <a:latin typeface="Times New Roman" panose="02020603050405020304" pitchFamily="18" charset="0"/>
                <a:cs typeface="Times New Roman" panose="02020603050405020304" pitchFamily="18" charset="0"/>
              </a:rPr>
              <a:t>Шунингдек, қуйидаги ҳужжатларнинг асли ва нусхалари легаллаштирилмайди: паспорт, партияга мансублик ҳақидаги ҳужжатлар, касаба уюшмаси билетлари, меҳнат дафтарчалари, ҳарбий билетлар, миллий намунадаги таълим тўғрисидаги ҳужжатларнинг асли, ҳайдовчилик гувоҳномалари, тоифа ёки диний эътиқодга мансублик ҳақидаги ҳамда фуқаролик муомаласидан чиқарилган мол-мулк ҳужжатлари </a:t>
            </a:r>
          </a:p>
        </p:txBody>
      </p:sp>
      <p:sp>
        <p:nvSpPr>
          <p:cNvPr id="6" name="Скругленный прямоугольник 5"/>
          <p:cNvSpPr/>
          <p:nvPr/>
        </p:nvSpPr>
        <p:spPr>
          <a:xfrm>
            <a:off x="179512" y="1484784"/>
            <a:ext cx="2016224" cy="353475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schemeClr val="tx1"/>
                </a:solidFill>
                <a:latin typeface="Times New Roman" panose="02020603050405020304" pitchFamily="18" charset="0"/>
                <a:cs typeface="Times New Roman" panose="02020603050405020304" pitchFamily="18" charset="0"/>
              </a:rPr>
              <a:t>Ўзбекистон</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Республикаси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Ташқи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ишлар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вазирининг</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консуллик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легаллаштириш</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тўғрисидаги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йўриқномаси</a:t>
            </a:r>
            <a:r>
              <a:rPr lang="ru-RU" sz="1600" dirty="0">
                <a:solidFill>
                  <a:schemeClr val="tx1"/>
                </a:solidFill>
                <a:latin typeface="Times New Roman" panose="02020603050405020304" pitchFamily="18" charset="0"/>
                <a:cs typeface="Times New Roman" panose="02020603050405020304" pitchFamily="18" charset="0"/>
              </a:rPr>
              <a:t> 1997 </a:t>
            </a:r>
            <a:r>
              <a:rPr lang="ru-RU" sz="1600" dirty="0" err="1">
                <a:solidFill>
                  <a:schemeClr val="tx1"/>
                </a:solidFill>
                <a:latin typeface="Times New Roman" panose="02020603050405020304" pitchFamily="18" charset="0"/>
                <a:cs typeface="Times New Roman" panose="02020603050405020304" pitchFamily="18" charset="0"/>
              </a:rPr>
              <a:t>йил</a:t>
            </a:r>
            <a:r>
              <a:rPr lang="ru-RU" sz="1600" dirty="0">
                <a:solidFill>
                  <a:schemeClr val="tx1"/>
                </a:solidFill>
                <a:latin typeface="Times New Roman" panose="02020603050405020304" pitchFamily="18" charset="0"/>
                <a:cs typeface="Times New Roman" panose="02020603050405020304" pitchFamily="18" charset="0"/>
              </a:rPr>
              <a:t> 14 февраль</a:t>
            </a:r>
            <a:endParaRPr lang="uz-Cyrl-UZ" sz="1600" b="1" dirty="0" smtClean="0">
              <a:solidFill>
                <a:schemeClr val="tx1"/>
              </a:solidFill>
              <a:latin typeface="Times New Roman" panose="02020603050405020304" pitchFamily="18" charset="0"/>
              <a:cs typeface="Times New Roman" panose="02020603050405020304" pitchFamily="18" charset="0"/>
            </a:endParaRPr>
          </a:p>
        </p:txBody>
      </p:sp>
      <p:sp>
        <p:nvSpPr>
          <p:cNvPr id="2" name="Стрелка вправо 1"/>
          <p:cNvSpPr/>
          <p:nvPr/>
        </p:nvSpPr>
        <p:spPr>
          <a:xfrm rot="19693758">
            <a:off x="2199022" y="2699109"/>
            <a:ext cx="713509" cy="260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rot="1645281">
            <a:off x="2212121" y="3239553"/>
            <a:ext cx="776447" cy="260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395536" y="124407"/>
            <a:ext cx="3744416"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a:solidFill>
                  <a:schemeClr val="tx1"/>
                </a:solidFill>
                <a:latin typeface="Times New Roman" panose="02020603050405020304" pitchFamily="18" charset="0"/>
                <a:cs typeface="Times New Roman" panose="02020603050405020304" pitchFamily="18" charset="0"/>
              </a:rPr>
              <a:t>ҚАНДАЙ ҲУЖЖАТЛАР </a:t>
            </a:r>
            <a:r>
              <a:rPr lang="uz-Cyrl-UZ" sz="1600" b="1" dirty="0" smtClean="0">
                <a:solidFill>
                  <a:schemeClr val="tx1"/>
                </a:solidFill>
                <a:latin typeface="Times New Roman" panose="02020603050405020304" pitchFamily="18" charset="0"/>
                <a:cs typeface="Times New Roman" panose="02020603050405020304" pitchFamily="18" charset="0"/>
              </a:rPr>
              <a:t>ЛЕГАЛЛАШТИРИЛМАЙДИ</a:t>
            </a:r>
          </a:p>
        </p:txBody>
      </p:sp>
    </p:spTree>
    <p:extLst>
      <p:ext uri="{BB962C8B-B14F-4D97-AF65-F5344CB8AC3E}">
        <p14:creationId xmlns:p14="http://schemas.microsoft.com/office/powerpoint/2010/main" val="235427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3071953" y="1050532"/>
            <a:ext cx="4968552" cy="165618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dirty="0">
                <a:solidFill>
                  <a:schemeClr val="tx1"/>
                </a:solidFill>
                <a:latin typeface="Times New Roman" panose="02020603050405020304" pitchFamily="18" charset="0"/>
                <a:cs typeface="Times New Roman" panose="02020603050405020304" pitchFamily="18" charset="0"/>
              </a:rPr>
              <a:t>Конвенция - дипломатик ёки консуллик агентлари томонидан тузилган ҳужжатлар ва тўғридан-тўғри тижорат ёки божхона операциялари билан боғлиқ маъмурий ҳужжатларга нисбатан тадбиқ этилмайди. (1-модда). </a:t>
            </a:r>
            <a:endParaRPr lang="uz-Cyrl-UZ" sz="1600" dirty="0" smtClean="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6" name="Скругленный прямоугольник 5"/>
          <p:cNvSpPr/>
          <p:nvPr/>
        </p:nvSpPr>
        <p:spPr>
          <a:xfrm>
            <a:off x="301543" y="870512"/>
            <a:ext cx="2016224" cy="201622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ХОРИЖИЙ РАСМИЙ ҲУЖЖАТЛАРНИ ЛЕГАЛЛАШТИРИШ ТАЛАБИНИ БЕКОР ҚИЛУВЧИ </a:t>
            </a:r>
            <a:r>
              <a:rPr lang="ru-RU" sz="1600" b="1" dirty="0">
                <a:solidFill>
                  <a:schemeClr val="tx1"/>
                </a:solidFill>
                <a:latin typeface="Times New Roman" panose="02020603050405020304" pitchFamily="18" charset="0"/>
                <a:cs typeface="Times New Roman" panose="02020603050405020304" pitchFamily="18" charset="0"/>
              </a:rPr>
              <a:t>КОНВЕНЦИЯ</a:t>
            </a:r>
            <a:endParaRPr lang="uz-Cyrl-UZ" sz="1600" b="1" dirty="0">
              <a:solidFill>
                <a:schemeClr val="tx1"/>
              </a:solidFill>
              <a:latin typeface="Times New Roman" panose="02020603050405020304" pitchFamily="18" charset="0"/>
              <a:cs typeface="Times New Roman" panose="02020603050405020304" pitchFamily="18" charset="0"/>
            </a:endParaRPr>
          </a:p>
        </p:txBody>
      </p:sp>
      <p:sp>
        <p:nvSpPr>
          <p:cNvPr id="2" name="Стрелка вправо 1"/>
          <p:cNvSpPr/>
          <p:nvPr/>
        </p:nvSpPr>
        <p:spPr>
          <a:xfrm>
            <a:off x="2317767" y="1618038"/>
            <a:ext cx="713509" cy="260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395536" y="124407"/>
            <a:ext cx="3744416"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a:solidFill>
                  <a:schemeClr val="tx1"/>
                </a:solidFill>
                <a:latin typeface="Times New Roman" panose="02020603050405020304" pitchFamily="18" charset="0"/>
                <a:cs typeface="Times New Roman" panose="02020603050405020304" pitchFamily="18" charset="0"/>
              </a:rPr>
              <a:t>КОНВЕНЦИЯ ТАДБИҚ ЭТИЛМАЙДИГАН ҲУЖЖАТЛАР</a:t>
            </a:r>
            <a:endParaRPr lang="uz-Cyrl-UZ" sz="1600" b="1" dirty="0" smtClean="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107504" y="4221088"/>
            <a:ext cx="2210263" cy="252028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tx1"/>
                </a:solidFill>
                <a:latin typeface="Times New Roman" panose="02020603050405020304" pitchFamily="18" charset="0"/>
                <a:cs typeface="Times New Roman" panose="02020603050405020304" pitchFamily="18" charset="0"/>
              </a:rPr>
              <a:t>ВМ.нинг</a:t>
            </a:r>
            <a:r>
              <a:rPr lang="ru-RU" sz="1400" dirty="0" smtClean="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2021 </a:t>
            </a:r>
            <a:r>
              <a:rPr lang="ru-RU" sz="1400" dirty="0" err="1">
                <a:solidFill>
                  <a:schemeClr val="tx1"/>
                </a:solidFill>
                <a:latin typeface="Times New Roman" panose="02020603050405020304" pitchFamily="18" charset="0"/>
                <a:cs typeface="Times New Roman" panose="02020603050405020304" pitchFamily="18" charset="0"/>
              </a:rPr>
              <a:t>йил</a:t>
            </a:r>
            <a:r>
              <a:rPr lang="ru-RU" sz="1400" dirty="0">
                <a:solidFill>
                  <a:schemeClr val="tx1"/>
                </a:solidFill>
                <a:latin typeface="Times New Roman" panose="02020603050405020304" pitchFamily="18" charset="0"/>
                <a:cs typeface="Times New Roman" panose="02020603050405020304" pitchFamily="18" charset="0"/>
              </a:rPr>
              <a:t> 3 </a:t>
            </a:r>
            <a:r>
              <a:rPr lang="ru-RU" sz="1400" dirty="0" err="1">
                <a:solidFill>
                  <a:schemeClr val="tx1"/>
                </a:solidFill>
                <a:latin typeface="Times New Roman" panose="02020603050405020304" pitchFamily="18" charset="0"/>
                <a:cs typeface="Times New Roman" panose="02020603050405020304" pitchFamily="18" charset="0"/>
              </a:rPr>
              <a:t>декабрдаги</a:t>
            </a:r>
            <a:r>
              <a:rPr lang="ru-RU" sz="1400" dirty="0">
                <a:solidFill>
                  <a:schemeClr val="tx1"/>
                </a:solidFill>
                <a:latin typeface="Times New Roman" panose="02020603050405020304" pitchFamily="18" charset="0"/>
                <a:cs typeface="Times New Roman" panose="02020603050405020304" pitchFamily="18" charset="0"/>
              </a:rPr>
              <a:t> 732-сон </a:t>
            </a:r>
            <a:r>
              <a:rPr lang="ru-RU" sz="1400" dirty="0" err="1" smtClean="0">
                <a:solidFill>
                  <a:schemeClr val="tx1"/>
                </a:solidFill>
                <a:latin typeface="Times New Roman" panose="02020603050405020304" pitchFamily="18" charset="0"/>
                <a:cs typeface="Times New Roman" panose="02020603050405020304" pitchFamily="18" charset="0"/>
              </a:rPr>
              <a:t>Қарори</a:t>
            </a:r>
            <a:endParaRPr lang="ru-RU" sz="1400" dirty="0" smtClean="0">
              <a:solidFill>
                <a:schemeClr val="tx1"/>
              </a:solidFill>
              <a:latin typeface="Times New Roman" panose="02020603050405020304" pitchFamily="18" charset="0"/>
              <a:cs typeface="Times New Roman" panose="02020603050405020304" pitchFamily="18" charset="0"/>
            </a:endParaRPr>
          </a:p>
          <a:p>
            <a:pPr algn="ctr"/>
            <a:r>
              <a:rPr lang="ru-RU" sz="1400" dirty="0" err="1" smtClean="0">
                <a:solidFill>
                  <a:schemeClr val="tx1"/>
                </a:solidFill>
                <a:latin typeface="Times New Roman" panose="02020603050405020304" pitchFamily="18" charset="0"/>
                <a:cs typeface="Times New Roman" panose="02020603050405020304" pitchFamily="18" charset="0"/>
              </a:rPr>
              <a:t>Расмий</a:t>
            </a:r>
            <a:r>
              <a:rPr lang="ru-RU" sz="1400" dirty="0" smtClean="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ҳужжатларга</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апостиль</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қўйиш</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тартибини</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янада</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такомиллаштириш</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чора-тадбирлари</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smtClean="0">
                <a:solidFill>
                  <a:schemeClr val="tx1"/>
                </a:solidFill>
                <a:latin typeface="Times New Roman" panose="02020603050405020304" pitchFamily="18" charset="0"/>
                <a:cs typeface="Times New Roman" panose="02020603050405020304" pitchFamily="18" charset="0"/>
              </a:rPr>
              <a:t>тўғрисида</a:t>
            </a:r>
            <a:endParaRPr lang="uz-Cyrl-UZ" sz="1400" b="1"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256933" y="3436371"/>
            <a:ext cx="3744416"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Апостил қўйилмайдиган </a:t>
            </a:r>
            <a:r>
              <a:rPr lang="uz-Cyrl-UZ" sz="1600" b="1" dirty="0">
                <a:solidFill>
                  <a:schemeClr val="tx1"/>
                </a:solidFill>
                <a:latin typeface="Times New Roman" panose="02020603050405020304" pitchFamily="18" charset="0"/>
                <a:cs typeface="Times New Roman" panose="02020603050405020304" pitchFamily="18" charset="0"/>
              </a:rPr>
              <a:t>ҲУЖЖАТЛАР</a:t>
            </a:r>
            <a:endParaRPr lang="uz-Cyrl-UZ" sz="1600" b="1" dirty="0" smtClean="0">
              <a:solidFill>
                <a:schemeClr val="tx1"/>
              </a:solidFill>
              <a:latin typeface="Times New Roman" panose="02020603050405020304" pitchFamily="18" charset="0"/>
              <a:cs typeface="Times New Roman" panose="02020603050405020304" pitchFamily="18" charset="0"/>
            </a:endParaRPr>
          </a:p>
        </p:txBody>
      </p:sp>
      <p:sp>
        <p:nvSpPr>
          <p:cNvPr id="10" name="Стрелка вправо 9"/>
          <p:cNvSpPr/>
          <p:nvPr/>
        </p:nvSpPr>
        <p:spPr>
          <a:xfrm>
            <a:off x="2377688" y="5517232"/>
            <a:ext cx="713509" cy="260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3195728" y="4365104"/>
            <a:ext cx="5696752" cy="23762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dirty="0" smtClean="0">
                <a:solidFill>
                  <a:schemeClr val="tx1"/>
                </a:solidFill>
                <a:latin typeface="Times New Roman" panose="02020603050405020304" pitchFamily="18" charset="0"/>
                <a:cs typeface="Times New Roman" panose="02020603050405020304" pitchFamily="18" charset="0"/>
              </a:rPr>
              <a:t>- чет </a:t>
            </a:r>
            <a:r>
              <a:rPr lang="uz-Cyrl-UZ" sz="1600" dirty="0">
                <a:solidFill>
                  <a:schemeClr val="tx1"/>
                </a:solidFill>
                <a:latin typeface="Times New Roman" panose="02020603050405020304" pitchFamily="18" charset="0"/>
                <a:cs typeface="Times New Roman" panose="02020603050405020304" pitchFamily="18" charset="0"/>
              </a:rPr>
              <a:t>элда Ўзбекистон Республикасининг дипломатик ваколатхоналари ёки консуллик муассасалари томонидан содир этилган расмий ҳужжатларга;</a:t>
            </a:r>
          </a:p>
          <a:p>
            <a:pPr algn="just"/>
            <a:r>
              <a:rPr lang="uz-Cyrl-UZ" sz="1600" dirty="0" smtClean="0">
                <a:solidFill>
                  <a:schemeClr val="tx1"/>
                </a:solidFill>
                <a:latin typeface="Times New Roman" panose="02020603050405020304" pitchFamily="18" charset="0"/>
                <a:cs typeface="Times New Roman" panose="02020603050405020304" pitchFamily="18" charset="0"/>
              </a:rPr>
              <a:t> - тижорат </a:t>
            </a:r>
            <a:r>
              <a:rPr lang="uz-Cyrl-UZ" sz="1600" dirty="0">
                <a:solidFill>
                  <a:schemeClr val="tx1"/>
                </a:solidFill>
                <a:latin typeface="Times New Roman" panose="02020603050405020304" pitchFamily="18" charset="0"/>
                <a:cs typeface="Times New Roman" panose="02020603050405020304" pitchFamily="18" charset="0"/>
              </a:rPr>
              <a:t>ёки божхона операцияларига тўғридан-тўғри алоқадор бўлган расмий ҳужжатларга;</a:t>
            </a:r>
          </a:p>
          <a:p>
            <a:pPr algn="just"/>
            <a:r>
              <a:rPr lang="uz-Cyrl-UZ" sz="1600" dirty="0" smtClean="0">
                <a:solidFill>
                  <a:schemeClr val="tx1"/>
                </a:solidFill>
                <a:latin typeface="Times New Roman" panose="02020603050405020304" pitchFamily="18" charset="0"/>
                <a:cs typeface="Times New Roman" panose="02020603050405020304" pitchFamily="18" charset="0"/>
              </a:rPr>
              <a:t>- Ўзбекистон </a:t>
            </a:r>
            <a:r>
              <a:rPr lang="uz-Cyrl-UZ" sz="1600" dirty="0">
                <a:solidFill>
                  <a:schemeClr val="tx1"/>
                </a:solidFill>
                <a:latin typeface="Times New Roman" panose="02020603050405020304" pitchFamily="18" charset="0"/>
                <a:cs typeface="Times New Roman" panose="02020603050405020304" pitchFamily="18" charset="0"/>
              </a:rPr>
              <a:t>Республикаси фуқаролик паспортига, идентификация </a:t>
            </a:r>
            <a:r>
              <a:rPr lang="en-US" sz="1600" dirty="0">
                <a:solidFill>
                  <a:schemeClr val="tx1"/>
                </a:solidFill>
                <a:latin typeface="Times New Roman" panose="02020603050405020304" pitchFamily="18" charset="0"/>
                <a:cs typeface="Times New Roman" panose="02020603050405020304" pitchFamily="18" charset="0"/>
              </a:rPr>
              <a:t>ID-</a:t>
            </a:r>
            <a:r>
              <a:rPr lang="uz-Cyrl-UZ" sz="1600" dirty="0">
                <a:solidFill>
                  <a:schemeClr val="tx1"/>
                </a:solidFill>
                <a:latin typeface="Times New Roman" panose="02020603050405020304" pitchFamily="18" charset="0"/>
                <a:cs typeface="Times New Roman" panose="02020603050405020304" pitchFamily="18" charset="0"/>
              </a:rPr>
              <a:t>картасига, ҳарбий билетга қўйилмайди.</a:t>
            </a:r>
          </a:p>
        </p:txBody>
      </p:sp>
    </p:spTree>
    <p:extLst>
      <p:ext uri="{BB962C8B-B14F-4D97-AF65-F5344CB8AC3E}">
        <p14:creationId xmlns:p14="http://schemas.microsoft.com/office/powerpoint/2010/main" val="204301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9" grpId="0" animBg="1"/>
      <p:bldP spid="7" grpId="0" animBg="1"/>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467544" y="1087513"/>
            <a:ext cx="8280920" cy="12245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b="1" dirty="0">
                <a:solidFill>
                  <a:schemeClr val="tx1"/>
                </a:solidFill>
                <a:latin typeface="Times New Roman" panose="02020603050405020304" pitchFamily="18" charset="0"/>
                <a:cs typeface="Times New Roman" panose="02020603050405020304" pitchFamily="18" charset="0"/>
              </a:rPr>
              <a:t>Конвенция</a:t>
            </a:r>
            <a:r>
              <a:rPr lang="uz-Cyrl-UZ" sz="1600" dirty="0">
                <a:solidFill>
                  <a:schemeClr val="tx1"/>
                </a:solidFill>
                <a:latin typeface="Times New Roman" panose="02020603050405020304" pitchFamily="18" charset="0"/>
                <a:cs typeface="Times New Roman" panose="02020603050405020304" pitchFamily="18" charset="0"/>
              </a:rPr>
              <a:t> аҳдлашувчи давлатлардан бирининг  ҳудудида </a:t>
            </a:r>
            <a:r>
              <a:rPr lang="uz-Cyrl-UZ" sz="1600" dirty="0" smtClean="0">
                <a:solidFill>
                  <a:schemeClr val="tx1"/>
                </a:solidFill>
                <a:latin typeface="Times New Roman" panose="02020603050405020304" pitchFamily="18" charset="0"/>
                <a:cs typeface="Times New Roman" panose="02020603050405020304" pitchFamily="18" charset="0"/>
              </a:rPr>
              <a:t>расмийлаштирилган </a:t>
            </a:r>
            <a:r>
              <a:rPr lang="uz-Cyrl-UZ" sz="1400" b="1" dirty="0" smtClean="0">
                <a:solidFill>
                  <a:srgbClr val="FF0000"/>
                </a:solidFill>
              </a:rPr>
              <a:t>(</a:t>
            </a:r>
            <a:r>
              <a:rPr lang="uz-Cyrl-UZ" sz="1400" b="1" dirty="0">
                <a:solidFill>
                  <a:srgbClr val="FF0000"/>
                </a:solidFill>
              </a:rPr>
              <a:t>апостиль қўйилган)</a:t>
            </a:r>
            <a:r>
              <a:rPr lang="uz-Cyrl-UZ" dirty="0">
                <a:solidFill>
                  <a:srgbClr val="FF0000"/>
                </a:solidFill>
              </a:rPr>
              <a:t> </a:t>
            </a:r>
            <a:r>
              <a:rPr lang="uz-Cyrl-UZ" sz="1600" dirty="0" smtClean="0">
                <a:solidFill>
                  <a:srgbClr val="FF0000"/>
                </a:solidFill>
                <a:latin typeface="Times New Roman" panose="02020603050405020304" pitchFamily="18" charset="0"/>
                <a:cs typeface="Times New Roman" panose="02020603050405020304" pitchFamily="18" charset="0"/>
              </a:rPr>
              <a:t> </a:t>
            </a:r>
            <a:r>
              <a:rPr lang="uz-Cyrl-UZ" sz="1600" dirty="0">
                <a:solidFill>
                  <a:schemeClr val="tx1"/>
                </a:solidFill>
                <a:latin typeface="Times New Roman" panose="02020603050405020304" pitchFamily="18" charset="0"/>
                <a:cs typeface="Times New Roman" panose="02020603050405020304" pitchFamily="18" charset="0"/>
              </a:rPr>
              <a:t>ва бошқа аҳдлашувчи давлат ҳудудида тақдим этилиши лозим бўлган </a:t>
            </a:r>
            <a:r>
              <a:rPr lang="uz-Cyrl-UZ" sz="1600" dirty="0">
                <a:solidFill>
                  <a:srgbClr val="FF0000"/>
                </a:solidFill>
                <a:latin typeface="Times New Roman" panose="02020603050405020304" pitchFamily="18" charset="0"/>
                <a:cs typeface="Times New Roman" panose="02020603050405020304" pitchFamily="18" charset="0"/>
              </a:rPr>
              <a:t>расмий ҳужжатларга </a:t>
            </a:r>
            <a:r>
              <a:rPr lang="uz-Cyrl-UZ" sz="1600" dirty="0">
                <a:solidFill>
                  <a:schemeClr val="tx1"/>
                </a:solidFill>
                <a:latin typeface="Times New Roman" panose="02020603050405020304" pitchFamily="18" charset="0"/>
                <a:cs typeface="Times New Roman" panose="02020603050405020304" pitchFamily="18" charset="0"/>
              </a:rPr>
              <a:t>нисбатан </a:t>
            </a:r>
            <a:r>
              <a:rPr lang="uz-Cyrl-UZ" sz="1600" dirty="0" smtClean="0">
                <a:solidFill>
                  <a:schemeClr val="tx1"/>
                </a:solidFill>
                <a:latin typeface="Times New Roman" panose="02020603050405020304" pitchFamily="18" charset="0"/>
                <a:cs typeface="Times New Roman" panose="02020603050405020304" pitchFamily="18" charset="0"/>
              </a:rPr>
              <a:t>қўлланилади (</a:t>
            </a:r>
            <a:r>
              <a:rPr lang="uz-Cyrl-UZ" sz="1600" dirty="0">
                <a:solidFill>
                  <a:schemeClr val="tx1"/>
                </a:solidFill>
                <a:latin typeface="Times New Roman" panose="02020603050405020304" pitchFamily="18" charset="0"/>
                <a:cs typeface="Times New Roman" panose="02020603050405020304" pitchFamily="18" charset="0"/>
              </a:rPr>
              <a:t>1-модда). </a:t>
            </a:r>
            <a:endParaRPr lang="uz-Cyrl-UZ" sz="1600" dirty="0" smtClean="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7" name="Прямоугольник 6"/>
          <p:cNvSpPr/>
          <p:nvPr/>
        </p:nvSpPr>
        <p:spPr>
          <a:xfrm>
            <a:off x="469836" y="3902611"/>
            <a:ext cx="8208912" cy="1477328"/>
          </a:xfrm>
          <a:prstGeom prst="rect">
            <a:avLst/>
          </a:prstGeom>
        </p:spPr>
        <p:txBody>
          <a:bodyPr wrap="square">
            <a:spAutoFit/>
          </a:bodyPr>
          <a:lstStyle/>
          <a:p>
            <a:pPr algn="just"/>
            <a:r>
              <a:rPr lang="ru-RU" b="1" dirty="0" err="1" smtClean="0"/>
              <a:t>Апостиль</a:t>
            </a:r>
            <a:r>
              <a:rPr lang="ru-RU" b="1" dirty="0" smtClean="0"/>
              <a:t> </a:t>
            </a:r>
            <a:r>
              <a:rPr lang="ru-RU" dirty="0" smtClean="0"/>
              <a:t>– </a:t>
            </a:r>
            <a:r>
              <a:rPr lang="uz-Cyrl-UZ" dirty="0" smtClean="0">
                <a:latin typeface="Times New Roman" panose="02020603050405020304" pitchFamily="18" charset="0"/>
                <a:cs typeface="Times New Roman" panose="02020603050405020304" pitchFamily="18" charset="0"/>
              </a:rPr>
              <a:t>расмий </a:t>
            </a:r>
            <a:r>
              <a:rPr lang="uz-Cyrl-UZ" dirty="0">
                <a:latin typeface="Times New Roman" panose="02020603050405020304" pitchFamily="18" charset="0"/>
                <a:cs typeface="Times New Roman" panose="02020603050405020304" pitchFamily="18" charset="0"/>
              </a:rPr>
              <a:t>ҳужжатни имзолаган мансабдор шахснинг имзоси ҳақиқийлигини, имзолаш ваколати мавжудлигини ҳамда ҳужжатни тасдиқлаган муҳр ёки штамп босма изи ҳақиқийлигини тасдиқлайдиган, Конвенцияга мувофиқ расмий ҳужжатга чет элда фойдаланиш мақсадида қўйиладиган махсус </a:t>
            </a:r>
            <a:r>
              <a:rPr lang="uz-Cyrl-UZ" dirty="0" smtClean="0">
                <a:latin typeface="Times New Roman" panose="02020603050405020304" pitchFamily="18" charset="0"/>
                <a:cs typeface="Times New Roman" panose="02020603050405020304" pitchFamily="18" charset="0"/>
              </a:rPr>
              <a:t>штамп.</a:t>
            </a:r>
            <a:endParaRPr lang="ru-RU" dirty="0">
              <a:solidFill>
                <a:srgbClr val="C00000"/>
              </a:solidFill>
            </a:endParaRPr>
          </a:p>
        </p:txBody>
      </p:sp>
      <p:sp>
        <p:nvSpPr>
          <p:cNvPr id="8" name="Скругленный прямоугольник 7"/>
          <p:cNvSpPr/>
          <p:nvPr/>
        </p:nvSpPr>
        <p:spPr>
          <a:xfrm>
            <a:off x="395536" y="124407"/>
            <a:ext cx="3744416"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a:solidFill>
                  <a:schemeClr val="tx1"/>
                </a:solidFill>
                <a:latin typeface="Times New Roman" panose="02020603050405020304" pitchFamily="18" charset="0"/>
                <a:cs typeface="Times New Roman" panose="02020603050405020304" pitchFamily="18" charset="0"/>
              </a:rPr>
              <a:t>КОНВЕНЦИЯ </a:t>
            </a:r>
            <a:r>
              <a:rPr lang="uz-Cyrl-UZ" sz="1600" b="1" dirty="0" smtClean="0">
                <a:solidFill>
                  <a:schemeClr val="tx1"/>
                </a:solidFill>
                <a:latin typeface="Times New Roman" panose="02020603050405020304" pitchFamily="18" charset="0"/>
                <a:cs typeface="Times New Roman" panose="02020603050405020304" pitchFamily="18" charset="0"/>
              </a:rPr>
              <a:t>ТЎҒРИСИДА</a:t>
            </a:r>
          </a:p>
        </p:txBody>
      </p:sp>
      <p:sp>
        <p:nvSpPr>
          <p:cNvPr id="9" name="Скругленный прямоугольник 8"/>
          <p:cNvSpPr/>
          <p:nvPr/>
        </p:nvSpPr>
        <p:spPr>
          <a:xfrm>
            <a:off x="473696" y="2852936"/>
            <a:ext cx="3744416"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АПОСТИЛЬ ТЎҒРИСИДА</a:t>
            </a:r>
          </a:p>
        </p:txBody>
      </p:sp>
      <p:sp>
        <p:nvSpPr>
          <p:cNvPr id="2" name="Стрелка углом 1"/>
          <p:cNvSpPr/>
          <p:nvPr/>
        </p:nvSpPr>
        <p:spPr>
          <a:xfrm rot="5400000">
            <a:off x="4167384" y="219591"/>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Стрелка углом 9"/>
          <p:cNvSpPr/>
          <p:nvPr/>
        </p:nvSpPr>
        <p:spPr>
          <a:xfrm rot="5400000">
            <a:off x="4311400" y="3088781"/>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Скругленный прямоугольник 13"/>
          <p:cNvSpPr/>
          <p:nvPr/>
        </p:nvSpPr>
        <p:spPr>
          <a:xfrm>
            <a:off x="360249" y="5660760"/>
            <a:ext cx="8424936" cy="101115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dirty="0" smtClean="0">
                <a:solidFill>
                  <a:schemeClr val="tx1"/>
                </a:solidFill>
                <a:latin typeface="Times New Roman" panose="02020603050405020304" pitchFamily="18" charset="0"/>
                <a:cs typeface="Times New Roman" panose="02020603050405020304" pitchFamily="18" charset="0"/>
              </a:rPr>
              <a:t>ВМ.нинг </a:t>
            </a:r>
            <a:r>
              <a:rPr lang="uz-Cyrl-UZ" sz="1600" dirty="0">
                <a:solidFill>
                  <a:schemeClr val="tx1"/>
                </a:solidFill>
                <a:latin typeface="Times New Roman" panose="02020603050405020304" pitchFamily="18" charset="0"/>
                <a:cs typeface="Times New Roman" panose="02020603050405020304" pitchFamily="18" charset="0"/>
              </a:rPr>
              <a:t>2021 йил 3 декабрдаги 732-сон қарори(Расмий ҳужжатларга апостиль қўйиш тартибини янада такомиллаштириш чора-тадбирлари тўғрисида)га 1-илова билан тасдиқланган Маъмурий </a:t>
            </a:r>
            <a:r>
              <a:rPr lang="uz-Cyrl-UZ" sz="1600" dirty="0" smtClean="0">
                <a:solidFill>
                  <a:schemeClr val="tx1"/>
                </a:solidFill>
                <a:latin typeface="Times New Roman" panose="02020603050405020304" pitchFamily="18" charset="0"/>
                <a:cs typeface="Times New Roman" panose="02020603050405020304" pitchFamily="18" charset="0"/>
              </a:rPr>
              <a:t>регламент.</a:t>
            </a:r>
            <a:endParaRPr lang="uz-Cyrl-UZ" sz="1600" dirty="0">
              <a:solidFill>
                <a:schemeClr val="tx1"/>
              </a:solidFill>
              <a:latin typeface="Times New Roman" panose="02020603050405020304" pitchFamily="18" charset="0"/>
              <a:cs typeface="Times New Roman" panose="02020603050405020304" pitchFamily="18" charset="0"/>
            </a:endParaRPr>
          </a:p>
        </p:txBody>
      </p:sp>
      <p:sp>
        <p:nvSpPr>
          <p:cNvPr id="11" name="Стрелка углом 10"/>
          <p:cNvSpPr/>
          <p:nvPr/>
        </p:nvSpPr>
        <p:spPr>
          <a:xfrm rot="5400000">
            <a:off x="1334176" y="5136981"/>
            <a:ext cx="431560" cy="4366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11713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511992" y="1340768"/>
            <a:ext cx="8280920" cy="25575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b="1" dirty="0">
                <a:solidFill>
                  <a:schemeClr val="tx1"/>
                </a:solidFill>
                <a:latin typeface="Times New Roman" panose="02020603050405020304" pitchFamily="18" charset="0"/>
                <a:cs typeface="Times New Roman" panose="02020603050405020304" pitchFamily="18" charset="0"/>
              </a:rPr>
              <a:t>Конвенцияга кўра,  </a:t>
            </a:r>
            <a:endParaRPr lang="uz-Cyrl-UZ" sz="1600" b="1" dirty="0" smtClean="0">
              <a:solidFill>
                <a:schemeClr val="tx1"/>
              </a:solidFill>
              <a:latin typeface="Times New Roman" panose="02020603050405020304" pitchFamily="18" charset="0"/>
              <a:cs typeface="Times New Roman" panose="02020603050405020304" pitchFamily="18" charset="0"/>
            </a:endParaRPr>
          </a:p>
          <a:p>
            <a:pPr algn="just"/>
            <a:endParaRPr lang="uz-Cyrl-UZ" sz="1600" b="1" dirty="0">
              <a:solidFill>
                <a:schemeClr val="tx1"/>
              </a:solidFill>
              <a:latin typeface="Times New Roman" panose="02020603050405020304" pitchFamily="18" charset="0"/>
              <a:cs typeface="Times New Roman" panose="02020603050405020304" pitchFamily="18" charset="0"/>
            </a:endParaRPr>
          </a:p>
          <a:p>
            <a:pPr algn="just"/>
            <a:r>
              <a:rPr lang="uz-Cyrl-UZ" sz="1600" dirty="0">
                <a:solidFill>
                  <a:schemeClr val="tx1"/>
                </a:solidFill>
                <a:latin typeface="Times New Roman" panose="02020603050405020304" pitchFamily="18" charset="0"/>
                <a:cs typeface="Times New Roman" panose="02020603050405020304" pitchFamily="18" charset="0"/>
              </a:rPr>
              <a:t>	давлат юрисдикциясига бўйсунувчи органлар ёки мансабдор шахслардан, шу жумладан прокуратура, суд котиби ёки суд ижрочиларидан чиқувчи ҳужжатлар</a:t>
            </a:r>
            <a:r>
              <a:rPr lang="uz-Cyrl-UZ" sz="1600" dirty="0" smtClean="0">
                <a:solidFill>
                  <a:schemeClr val="tx1"/>
                </a:solidFill>
                <a:latin typeface="Times New Roman" panose="02020603050405020304" pitchFamily="18" charset="0"/>
                <a:cs typeface="Times New Roman" panose="02020603050405020304" pitchFamily="18" charset="0"/>
              </a:rPr>
              <a:t>;</a:t>
            </a:r>
          </a:p>
          <a:p>
            <a:pPr algn="just"/>
            <a:endParaRPr lang="uz-Cyrl-UZ" sz="1600" dirty="0">
              <a:solidFill>
                <a:schemeClr val="tx1"/>
              </a:solidFill>
              <a:latin typeface="Times New Roman" panose="02020603050405020304" pitchFamily="18" charset="0"/>
              <a:cs typeface="Times New Roman" panose="02020603050405020304" pitchFamily="18" charset="0"/>
            </a:endParaRPr>
          </a:p>
          <a:p>
            <a:pPr algn="just"/>
            <a:r>
              <a:rPr lang="uz-Cyrl-UZ" sz="1600" dirty="0">
                <a:solidFill>
                  <a:schemeClr val="tx1"/>
                </a:solidFill>
                <a:latin typeface="Times New Roman" panose="02020603050405020304" pitchFamily="18" charset="0"/>
                <a:cs typeface="Times New Roman" panose="02020603050405020304" pitchFamily="18" charset="0"/>
              </a:rPr>
              <a:t>	маъмурий ҳужжатлар; нотариал актлар; рўйхатга олиш белгилари каби расмий белгилар, аниқ санани тасдиқловчи визалар, нотариус томонидан тасдиқланмаган ҳужжатдаги имзони тасдиқлашга оид ҳужжатлар </a:t>
            </a:r>
            <a:r>
              <a:rPr lang="uz-Cyrl-UZ" sz="1600" dirty="0">
                <a:solidFill>
                  <a:srgbClr val="FF0000"/>
                </a:solidFill>
                <a:latin typeface="Times New Roman" panose="02020603050405020304" pitchFamily="18" charset="0"/>
                <a:cs typeface="Times New Roman" panose="02020603050405020304" pitchFamily="18" charset="0"/>
              </a:rPr>
              <a:t>расмий ҳужжатлар сифатида кўриб чиқилади</a:t>
            </a:r>
            <a:r>
              <a:rPr lang="uz-Cyrl-UZ" sz="1600" dirty="0" smtClean="0">
                <a:solidFill>
                  <a:srgbClr val="FF0000"/>
                </a:solidFill>
                <a:latin typeface="Times New Roman" panose="02020603050405020304" pitchFamily="18" charset="0"/>
                <a:cs typeface="Times New Roman" panose="02020603050405020304" pitchFamily="18" charset="0"/>
              </a:rPr>
              <a:t>. </a:t>
            </a:r>
            <a:endParaRPr lang="uz-Cyrl-UZ" sz="1600"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8" name="Скругленный прямоугольник 7"/>
          <p:cNvSpPr/>
          <p:nvPr/>
        </p:nvSpPr>
        <p:spPr>
          <a:xfrm>
            <a:off x="395536" y="124407"/>
            <a:ext cx="3744416"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РАСМИЙ ҲУЖЖАТЛАР ТЎҒРИСИДА</a:t>
            </a:r>
          </a:p>
        </p:txBody>
      </p:sp>
      <p:sp>
        <p:nvSpPr>
          <p:cNvPr id="2" name="Стрелка углом 1"/>
          <p:cNvSpPr/>
          <p:nvPr/>
        </p:nvSpPr>
        <p:spPr>
          <a:xfrm rot="5400000">
            <a:off x="4245544" y="425574"/>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1872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1859340"/>
            <a:ext cx="7704856" cy="369332"/>
          </a:xfrm>
          <a:prstGeom prst="rect">
            <a:avLst/>
          </a:prstGeom>
        </p:spPr>
        <p:txBody>
          <a:bodyPr wrap="square">
            <a:spAutoFit/>
          </a:bodyPr>
          <a:lstStyle/>
          <a:p>
            <a:endParaRPr lang="ru-RU" dirty="0"/>
          </a:p>
        </p:txBody>
      </p:sp>
      <p:sp>
        <p:nvSpPr>
          <p:cNvPr id="9" name="Скругленный прямоугольник 8"/>
          <p:cNvSpPr/>
          <p:nvPr/>
        </p:nvSpPr>
        <p:spPr>
          <a:xfrm>
            <a:off x="323528" y="1700808"/>
            <a:ext cx="8280920" cy="47525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z-Cyrl-UZ" sz="1600" b="1" dirty="0">
                <a:solidFill>
                  <a:schemeClr val="tx1"/>
                </a:solidFill>
                <a:latin typeface="Times New Roman" panose="02020603050405020304" pitchFamily="18" charset="0"/>
                <a:cs typeface="Times New Roman" panose="02020603050405020304" pitchFamily="18" charset="0"/>
              </a:rPr>
              <a:t>Конвенциянинг 6-моддасига кўра,</a:t>
            </a:r>
            <a:r>
              <a:rPr lang="uz-Cyrl-UZ" sz="1600" dirty="0">
                <a:solidFill>
                  <a:schemeClr val="tx1"/>
                </a:solidFill>
                <a:latin typeface="Times New Roman" panose="02020603050405020304" pitchFamily="18" charset="0"/>
                <a:cs typeface="Times New Roman" panose="02020603050405020304" pitchFamily="18" charset="0"/>
              </a:rPr>
              <a:t> ҳар бир аҳдлашувчи давлат апостил қўйиш ваколатига эга бўлган органларни ўз расмий вазифаларини ҳисобга олган ҳолда тайинлайди. </a:t>
            </a:r>
          </a:p>
          <a:p>
            <a:pPr algn="just"/>
            <a:r>
              <a:rPr lang="uz-Cyrl-UZ" sz="1600" b="1" dirty="0">
                <a:solidFill>
                  <a:schemeClr val="tx1"/>
                </a:solidFill>
                <a:latin typeface="Times New Roman" panose="02020603050405020304" pitchFamily="18" charset="0"/>
                <a:cs typeface="Times New Roman" panose="02020603050405020304" pitchFamily="18" charset="0"/>
              </a:rPr>
              <a:t>Ўзбекистон Республикасида апостиль қўйиш ваколатига эга бўлган органлар: </a:t>
            </a:r>
          </a:p>
          <a:p>
            <a:pPr algn="just"/>
            <a:r>
              <a:rPr lang="uz-Cyrl-UZ" sz="1600" b="1" dirty="0">
                <a:solidFill>
                  <a:schemeClr val="tx1"/>
                </a:solidFill>
                <a:latin typeface="Times New Roman" panose="02020603050405020304" pitchFamily="18" charset="0"/>
                <a:cs typeface="Times New Roman" panose="02020603050405020304" pitchFamily="18" charset="0"/>
              </a:rPr>
              <a:t>Қорақалпоғистон Республикаси Адлия вазирлиги, вилоятлар ва Тошкент шаҳар адлия бошқармалари </a:t>
            </a:r>
            <a:r>
              <a:rPr lang="uz-Cyrl-UZ" sz="1600" dirty="0">
                <a:solidFill>
                  <a:schemeClr val="tx1"/>
                </a:solidFill>
                <a:latin typeface="Times New Roman" panose="02020603050405020304" pitchFamily="18" charset="0"/>
                <a:cs typeface="Times New Roman" panose="02020603050405020304" pitchFamily="18" charset="0"/>
              </a:rPr>
              <a:t>— тегишли ҳудуддаги адлия органлари ва муассасаларидан ҳамда фуқаролик ҳолати далолатномаларини қайд этиш органларидан чиқадиган расмий ҳужжатларга;</a:t>
            </a:r>
          </a:p>
          <a:p>
            <a:pPr algn="just"/>
            <a:r>
              <a:rPr lang="uz-Cyrl-UZ" sz="1600" b="1" dirty="0">
                <a:solidFill>
                  <a:schemeClr val="tx1"/>
                </a:solidFill>
                <a:latin typeface="Times New Roman" panose="02020603050405020304" pitchFamily="18" charset="0"/>
                <a:cs typeface="Times New Roman" panose="02020603050405020304" pitchFamily="18" charset="0"/>
              </a:rPr>
              <a:t>Ўзбекистон Республикаси Олий суди </a:t>
            </a:r>
            <a:r>
              <a:rPr lang="uz-Cyrl-UZ" sz="1600" dirty="0">
                <a:solidFill>
                  <a:schemeClr val="tx1"/>
                </a:solidFill>
                <a:latin typeface="Times New Roman" panose="02020603050405020304" pitchFamily="18" charset="0"/>
                <a:cs typeface="Times New Roman" panose="02020603050405020304" pitchFamily="18" charset="0"/>
              </a:rPr>
              <a:t>— судлардан чиқадиган расмий ҳужжатларга;</a:t>
            </a:r>
          </a:p>
          <a:p>
            <a:pPr algn="just"/>
            <a:r>
              <a:rPr lang="uz-Cyrl-UZ" sz="1600" b="1" dirty="0">
                <a:solidFill>
                  <a:schemeClr val="tx1"/>
                </a:solidFill>
                <a:latin typeface="Times New Roman" panose="02020603050405020304" pitchFamily="18" charset="0"/>
                <a:cs typeface="Times New Roman" panose="02020603050405020304" pitchFamily="18" charset="0"/>
              </a:rPr>
              <a:t>Ўзбекистон Республикаси Бош прокуратураси </a:t>
            </a:r>
            <a:r>
              <a:rPr lang="uz-Cyrl-UZ" sz="1600" dirty="0">
                <a:solidFill>
                  <a:schemeClr val="tx1"/>
                </a:solidFill>
                <a:latin typeface="Times New Roman" panose="02020603050405020304" pitchFamily="18" charset="0"/>
                <a:cs typeface="Times New Roman" panose="02020603050405020304" pitchFamily="18" charset="0"/>
              </a:rPr>
              <a:t>— прокуратура, тергов ва суриштирув ҳамда терговга қадар текширувни амалга оширувчи органларидан чиқадиган расмий ҳужжатларга;</a:t>
            </a:r>
          </a:p>
          <a:p>
            <a:pPr algn="just"/>
            <a:r>
              <a:rPr lang="uz-Cyrl-UZ" sz="1600" b="1" dirty="0">
                <a:solidFill>
                  <a:schemeClr val="tx1"/>
                </a:solidFill>
                <a:latin typeface="Times New Roman" panose="02020603050405020304" pitchFamily="18" charset="0"/>
                <a:cs typeface="Times New Roman" panose="02020603050405020304" pitchFamily="18" charset="0"/>
              </a:rPr>
              <a:t>Ўзбекистон Республикаси Вазирлар Маҳкамаси ҳузуридаги Таълим сифатини назорат қилиш давлат инспекцияси </a:t>
            </a:r>
            <a:r>
              <a:rPr lang="uz-Cyrl-UZ" sz="1600" dirty="0">
                <a:solidFill>
                  <a:schemeClr val="tx1"/>
                </a:solidFill>
                <a:latin typeface="Times New Roman" panose="02020603050405020304" pitchFamily="18" charset="0"/>
                <a:cs typeface="Times New Roman" panose="02020603050405020304" pitchFamily="18" charset="0"/>
              </a:rPr>
              <a:t>— таълим ташкилотлари томонидан берилган расмий ҳужжатларга;</a:t>
            </a:r>
          </a:p>
          <a:p>
            <a:pPr algn="just"/>
            <a:r>
              <a:rPr lang="uz-Cyrl-UZ" sz="1600" b="1" dirty="0">
                <a:solidFill>
                  <a:schemeClr val="tx1"/>
                </a:solidFill>
                <a:latin typeface="Times New Roman" panose="02020603050405020304" pitchFamily="18" charset="0"/>
                <a:cs typeface="Times New Roman" panose="02020603050405020304" pitchFamily="18" charset="0"/>
              </a:rPr>
              <a:t>Ўзбекистон Республикаси Ташқи ишлар вазирлиги </a:t>
            </a:r>
            <a:r>
              <a:rPr lang="uz-Cyrl-UZ" sz="1600" dirty="0">
                <a:solidFill>
                  <a:schemeClr val="tx1"/>
                </a:solidFill>
                <a:latin typeface="Times New Roman" panose="02020603050405020304" pitchFamily="18" charset="0"/>
                <a:cs typeface="Times New Roman" panose="02020603050405020304" pitchFamily="18" charset="0"/>
              </a:rPr>
              <a:t>— бошқа барча расмий ҳужжатларга.</a:t>
            </a:r>
          </a:p>
        </p:txBody>
      </p:sp>
      <p:sp>
        <p:nvSpPr>
          <p:cNvPr id="4" name="Скругленный прямоугольник 3"/>
          <p:cNvSpPr/>
          <p:nvPr/>
        </p:nvSpPr>
        <p:spPr>
          <a:xfrm>
            <a:off x="467544" y="332656"/>
            <a:ext cx="5256584" cy="67018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z-Cyrl-UZ" sz="1600" b="1" dirty="0" smtClean="0">
                <a:solidFill>
                  <a:schemeClr val="tx1"/>
                </a:solidFill>
                <a:latin typeface="Times New Roman" panose="02020603050405020304" pitchFamily="18" charset="0"/>
                <a:cs typeface="Times New Roman" panose="02020603050405020304" pitchFamily="18" charset="0"/>
              </a:rPr>
              <a:t>РАСМИЙ ҲУЖЖАТЛАРГА КИМ АПОСТИЛЬ ҚЎЯДИ?</a:t>
            </a:r>
          </a:p>
        </p:txBody>
      </p:sp>
      <p:sp>
        <p:nvSpPr>
          <p:cNvPr id="6" name="Стрелка углом 5"/>
          <p:cNvSpPr/>
          <p:nvPr/>
        </p:nvSpPr>
        <p:spPr>
          <a:xfrm rot="5400000">
            <a:off x="5823568" y="650996"/>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65656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51520" y="332656"/>
            <a:ext cx="8280920" cy="729430"/>
          </a:xfrm>
          <a:prstGeom prst="rect">
            <a:avLst/>
          </a:prstGeom>
        </p:spPr>
        <p:txBody>
          <a:bodyPr wrap="square">
            <a:spAutoFit/>
          </a:bodyPr>
          <a:lstStyle/>
          <a:p>
            <a:pPr algn="just">
              <a:lnSpc>
                <a:spcPct val="115000"/>
              </a:lnSpc>
              <a:spcAft>
                <a:spcPts val="0"/>
              </a:spcAft>
            </a:pPr>
            <a:r>
              <a:rPr lang="uz-Cyrl-UZ" b="1" dirty="0">
                <a:latin typeface="Times New Roman" panose="02020603050405020304" pitchFamily="18" charset="0"/>
                <a:ea typeface="Times New Roman" panose="02020603050405020304" pitchFamily="18" charset="0"/>
              </a:rPr>
              <a:t>Конвенцияга кўра, </a:t>
            </a:r>
            <a:r>
              <a:rPr lang="uz-Cyrl-UZ" dirty="0">
                <a:latin typeface="Times New Roman" panose="02020603050405020304" pitchFamily="18" charset="0"/>
                <a:ea typeface="Times New Roman" panose="02020603050405020304" pitchFamily="18" charset="0"/>
              </a:rPr>
              <a:t>Апостилнинг сарлавҳаси </a:t>
            </a:r>
            <a:r>
              <a:rPr lang="uz-Cyrl-UZ" dirty="0">
                <a:solidFill>
                  <a:srgbClr val="FF0000"/>
                </a:solidFill>
                <a:latin typeface="Times New Roman" panose="02020603050405020304" pitchFamily="18" charset="0"/>
                <a:ea typeface="Times New Roman" panose="02020603050405020304" pitchFamily="18" charset="0"/>
              </a:rPr>
              <a:t>француз </a:t>
            </a:r>
            <a:r>
              <a:rPr lang="uz-Cyrl-UZ" dirty="0">
                <a:latin typeface="Times New Roman" panose="02020603050405020304" pitchFamily="18" charset="0"/>
                <a:ea typeface="Times New Roman" panose="02020603050405020304" pitchFamily="18" charset="0"/>
              </a:rPr>
              <a:t>тилда бўлиши лозим  </a:t>
            </a:r>
            <a:endParaRPr lang="uz-Cyrl-UZ" dirty="0" smtClean="0">
              <a:latin typeface="Times New Roman" panose="02020603050405020304" pitchFamily="18" charset="0"/>
              <a:ea typeface="Times New Roman" panose="02020603050405020304" pitchFamily="18" charset="0"/>
            </a:endParaRPr>
          </a:p>
          <a:p>
            <a:pPr algn="just">
              <a:lnSpc>
                <a:spcPct val="115000"/>
              </a:lnSpc>
              <a:spcAft>
                <a:spcPts val="0"/>
              </a:spcAft>
            </a:pPr>
            <a:r>
              <a:rPr lang="uz-Cyrl-UZ" dirty="0" smtClean="0">
                <a:solidFill>
                  <a:srgbClr val="FF0000"/>
                </a:solidFill>
                <a:latin typeface="Times New Roman" panose="02020603050405020304" pitchFamily="18" charset="0"/>
                <a:ea typeface="Times New Roman" panose="02020603050405020304" pitchFamily="18" charset="0"/>
              </a:rPr>
              <a:t>(</a:t>
            </a:r>
            <a:r>
              <a:rPr lang="uz-Cyrl-UZ" dirty="0">
                <a:solidFill>
                  <a:srgbClr val="FF0000"/>
                </a:solidFill>
                <a:latin typeface="Times New Roman" panose="02020603050405020304" pitchFamily="18" charset="0"/>
                <a:ea typeface="Times New Roman" panose="02020603050405020304" pitchFamily="18" charset="0"/>
              </a:rPr>
              <a:t>4-модда).</a:t>
            </a:r>
            <a:endParaRPr lang="ru-RU" sz="1600" dirty="0">
              <a:effectLst/>
              <a:latin typeface="Times New Roman" panose="02020603050405020304" pitchFamily="18" charset="0"/>
              <a:ea typeface="Times New Roman" panose="02020603050405020304"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618362304"/>
              </p:ext>
            </p:extLst>
          </p:nvPr>
        </p:nvGraphicFramePr>
        <p:xfrm>
          <a:off x="107504" y="1340768"/>
          <a:ext cx="3744415" cy="3744416"/>
        </p:xfrm>
        <a:graphic>
          <a:graphicData uri="http://schemas.openxmlformats.org/drawingml/2006/table">
            <a:tbl>
              <a:tblPr firstRow="1" firstCol="1" bandRow="1">
                <a:tableStyleId>{5C22544A-7EE6-4342-B048-85BDC9FD1C3A}</a:tableStyleId>
              </a:tblPr>
              <a:tblGrid>
                <a:gridCol w="3744415">
                  <a:extLst>
                    <a:ext uri="{9D8B030D-6E8A-4147-A177-3AD203B41FA5}">
                      <a16:colId xmlns:a16="http://schemas.microsoft.com/office/drawing/2014/main" val="1950357674"/>
                    </a:ext>
                  </a:extLst>
                </a:gridCol>
              </a:tblGrid>
              <a:tr h="3744416">
                <a:tc>
                  <a:txBody>
                    <a:bodyPr/>
                    <a:lstStyle/>
                    <a:p>
                      <a:pPr algn="ctr">
                        <a:lnSpc>
                          <a:spcPct val="100000"/>
                        </a:lnSpc>
                        <a:spcAft>
                          <a:spcPts val="0"/>
                        </a:spcAft>
                      </a:pPr>
                      <a:r>
                        <a:rPr lang="en-US" sz="1200" dirty="0">
                          <a:effectLst/>
                        </a:rPr>
                        <a:t>APOSTILLE</a:t>
                      </a:r>
                      <a:endParaRPr lang="ru-RU" sz="1200" dirty="0">
                        <a:effectLst/>
                      </a:endParaRPr>
                    </a:p>
                    <a:p>
                      <a:pPr algn="ctr">
                        <a:lnSpc>
                          <a:spcPct val="100000"/>
                        </a:lnSpc>
                        <a:spcAft>
                          <a:spcPts val="0"/>
                        </a:spcAft>
                      </a:pPr>
                      <a:r>
                        <a:rPr lang="en-US" sz="1200" dirty="0">
                          <a:solidFill>
                            <a:srgbClr val="FFFF00"/>
                          </a:solidFill>
                          <a:effectLst/>
                        </a:rPr>
                        <a:t>(Convention de la </a:t>
                      </a:r>
                      <a:r>
                        <a:rPr lang="ru-RU" sz="1200" dirty="0">
                          <a:solidFill>
                            <a:srgbClr val="FFFF00"/>
                          </a:solidFill>
                          <a:effectLst/>
                        </a:rPr>
                        <a:t>Н</a:t>
                      </a:r>
                      <a:r>
                        <a:rPr lang="en-US" sz="1200" dirty="0">
                          <a:solidFill>
                            <a:srgbClr val="FFFF00"/>
                          </a:solidFill>
                          <a:effectLst/>
                        </a:rPr>
                        <a:t>aye du 5 </a:t>
                      </a:r>
                      <a:r>
                        <a:rPr lang="en-US" sz="1200" dirty="0" err="1">
                          <a:solidFill>
                            <a:srgbClr val="FFFF00"/>
                          </a:solidFill>
                          <a:effectLst/>
                        </a:rPr>
                        <a:t>octobre</a:t>
                      </a:r>
                      <a:r>
                        <a:rPr lang="en-US" sz="1200" dirty="0">
                          <a:solidFill>
                            <a:srgbClr val="FFFF00"/>
                          </a:solidFill>
                          <a:effectLst/>
                        </a:rPr>
                        <a:t> 1961)</a:t>
                      </a:r>
                      <a:endParaRPr lang="ru-RU" sz="1200" dirty="0">
                        <a:solidFill>
                          <a:srgbClr val="FFFF00"/>
                        </a:solidFill>
                        <a:effectLst/>
                      </a:endParaRPr>
                    </a:p>
                    <a:p>
                      <a:pPr marL="361950" marR="347980">
                        <a:lnSpc>
                          <a:spcPct val="100000"/>
                        </a:lnSpc>
                        <a:spcAft>
                          <a:spcPts val="0"/>
                        </a:spcAft>
                      </a:pPr>
                      <a:r>
                        <a:rPr lang="ru-RU" sz="1200" dirty="0">
                          <a:effectLst/>
                        </a:rPr>
                        <a:t>1. Страна…………………………………………………..</a:t>
                      </a:r>
                    </a:p>
                    <a:p>
                      <a:pPr marL="769620">
                        <a:lnSpc>
                          <a:spcPct val="100000"/>
                        </a:lnSpc>
                        <a:spcAft>
                          <a:spcPts val="0"/>
                        </a:spcAft>
                      </a:pPr>
                      <a:r>
                        <a:rPr lang="ru-RU" sz="1200" dirty="0">
                          <a:effectLst/>
                        </a:rPr>
                        <a:t>Настоящий официальный документ</a:t>
                      </a:r>
                    </a:p>
                    <a:p>
                      <a:pPr marL="361950">
                        <a:lnSpc>
                          <a:spcPct val="100000"/>
                        </a:lnSpc>
                        <a:spcAft>
                          <a:spcPts val="0"/>
                        </a:spcAft>
                      </a:pPr>
                      <a:r>
                        <a:rPr lang="ru-RU" sz="1200" dirty="0">
                          <a:effectLst/>
                        </a:rPr>
                        <a:t>2. был подписан (фамилия)……………………………</a:t>
                      </a:r>
                    </a:p>
                    <a:p>
                      <a:pPr marL="361950">
                        <a:lnSpc>
                          <a:spcPct val="100000"/>
                        </a:lnSpc>
                        <a:spcAft>
                          <a:spcPts val="0"/>
                        </a:spcAft>
                      </a:pPr>
                      <a:r>
                        <a:rPr lang="ru-RU" sz="1200" dirty="0">
                          <a:effectLst/>
                        </a:rPr>
                        <a:t>3. выступающим в качестве .......................................</a:t>
                      </a:r>
                    </a:p>
                    <a:p>
                      <a:pPr marL="361950">
                        <a:lnSpc>
                          <a:spcPct val="100000"/>
                        </a:lnSpc>
                        <a:spcAft>
                          <a:spcPts val="0"/>
                        </a:spcAft>
                      </a:pPr>
                      <a:r>
                        <a:rPr lang="ru-RU" sz="1200" dirty="0">
                          <a:effectLst/>
                        </a:rPr>
                        <a:t>4. скреплен печатью/штампом (название учреждения)</a:t>
                      </a:r>
                    </a:p>
                    <a:p>
                      <a:pPr marL="361950">
                        <a:lnSpc>
                          <a:spcPct val="100000"/>
                        </a:lnSpc>
                        <a:spcAft>
                          <a:spcPts val="0"/>
                        </a:spcAft>
                      </a:pPr>
                      <a:r>
                        <a:rPr lang="ru-RU" sz="1200" dirty="0">
                          <a:effectLst/>
                        </a:rPr>
                        <a:t>……………………………………………………………….</a:t>
                      </a:r>
                    </a:p>
                    <a:p>
                      <a:pPr marL="787400">
                        <a:lnSpc>
                          <a:spcPct val="100000"/>
                        </a:lnSpc>
                        <a:spcAft>
                          <a:spcPts val="0"/>
                        </a:spcAft>
                      </a:pPr>
                      <a:r>
                        <a:rPr lang="ru-RU" sz="1200" dirty="0">
                          <a:effectLst/>
                        </a:rPr>
                        <a:t>Удостоверено</a:t>
                      </a:r>
                    </a:p>
                    <a:p>
                      <a:pPr marL="361950">
                        <a:lnSpc>
                          <a:spcPct val="100000"/>
                        </a:lnSpc>
                        <a:spcAft>
                          <a:spcPts val="0"/>
                        </a:spcAft>
                      </a:pPr>
                      <a:r>
                        <a:rPr lang="ru-RU" sz="1200" dirty="0">
                          <a:effectLst/>
                        </a:rPr>
                        <a:t>5. в ..........………….......... 6. (дата)…………………..</a:t>
                      </a:r>
                    </a:p>
                    <a:p>
                      <a:pPr marL="361950">
                        <a:lnSpc>
                          <a:spcPct val="100000"/>
                        </a:lnSpc>
                        <a:spcAft>
                          <a:spcPts val="0"/>
                        </a:spcAft>
                      </a:pPr>
                      <a:r>
                        <a:rPr lang="ru-RU" sz="1200" dirty="0">
                          <a:effectLst/>
                        </a:rPr>
                        <a:t>7. (название удостоверяющего органа) ......................</a:t>
                      </a:r>
                    </a:p>
                    <a:p>
                      <a:pPr marL="361950">
                        <a:lnSpc>
                          <a:spcPct val="100000"/>
                        </a:lnSpc>
                        <a:spcAft>
                          <a:spcPts val="0"/>
                        </a:spcAft>
                      </a:pPr>
                      <a:r>
                        <a:rPr lang="ru-RU" sz="1200" dirty="0">
                          <a:effectLst/>
                        </a:rPr>
                        <a:t>8. за № ...........................................…………….............</a:t>
                      </a:r>
                    </a:p>
                    <a:p>
                      <a:pPr marL="361950">
                        <a:lnSpc>
                          <a:spcPct val="100000"/>
                        </a:lnSpc>
                        <a:spcAft>
                          <a:spcPts val="0"/>
                        </a:spcAft>
                      </a:pPr>
                      <a:r>
                        <a:rPr lang="ru-RU" sz="1200" dirty="0">
                          <a:effectLst/>
                        </a:rPr>
                        <a:t>9. печать /штамп 10. подпись ..................................</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49336150"/>
                  </a:ext>
                </a:extLst>
              </a:tr>
            </a:tbl>
          </a:graphicData>
        </a:graphic>
      </p:graphicFrame>
      <p:pic>
        <p:nvPicPr>
          <p:cNvPr id="4" name="Picture 2" descr="Апостиль и легализация документов в Узбекистане заказать в Ташкен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5" y="1196752"/>
            <a:ext cx="507605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4757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24664</TotalTime>
  <Words>928</Words>
  <Application>Microsoft Office PowerPoint</Application>
  <PresentationFormat>Экран (4:3)</PresentationFormat>
  <Paragraphs>317</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Franklin Gothic Book</vt:lpstr>
      <vt:lpstr>Franklin Gothic Medium</vt:lpstr>
      <vt:lpstr>Times New Roman</vt:lpstr>
      <vt:lpstr>Tunga</vt:lpstr>
      <vt:lpstr>Wingdings</vt:lpstr>
      <vt:lpstr>Углы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Инсон ҳуқуқлари ва халқаро ҳуқуқ</dc:title>
  <dc:creator>user</dc:creator>
  <cp:lastModifiedBy>User</cp:lastModifiedBy>
  <cp:revision>452</cp:revision>
  <dcterms:created xsi:type="dcterms:W3CDTF">2021-05-06T04:11:15Z</dcterms:created>
  <dcterms:modified xsi:type="dcterms:W3CDTF">2023-10-24T06:10:34Z</dcterms:modified>
</cp:coreProperties>
</file>