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64" r:id="rId3"/>
    <p:sldId id="258" r:id="rId4"/>
    <p:sldId id="281" r:id="rId5"/>
    <p:sldId id="259" r:id="rId6"/>
    <p:sldId id="260" r:id="rId7"/>
    <p:sldId id="257" r:id="rId8"/>
    <p:sldId id="261" r:id="rId9"/>
    <p:sldId id="262" r:id="rId10"/>
    <p:sldId id="263" r:id="rId11"/>
    <p:sldId id="266" r:id="rId12"/>
    <p:sldId id="268" r:id="rId13"/>
    <p:sldId id="278" r:id="rId14"/>
    <p:sldId id="279" r:id="rId15"/>
    <p:sldId id="269" r:id="rId16"/>
    <p:sldId id="271" r:id="rId17"/>
    <p:sldId id="282" r:id="rId18"/>
    <p:sldId id="280"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0" d="100"/>
          <a:sy n="120"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smtClean="0"/>
              <a:t>9/3/2024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21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23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047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61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smtClean="0"/>
              <a:t>9/3/2024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386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1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81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83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199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FA8850A0-01A3-4F4E-AA52-F716A9BFD4EB}" type="datetimeFigureOut">
              <a:rPr lang="en-US" smtClean="0"/>
              <a:pPr/>
              <a:t>9/3/2024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370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smtClean="0"/>
              <a:t>9/3/2024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036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9/3/2024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0885858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296400" y="603504"/>
            <a:ext cx="2432304" cy="3527062"/>
          </a:xfrm>
        </p:spPr>
        <p:txBody>
          <a:bodyPr>
            <a:normAutofit fontScale="90000"/>
          </a:bodyPr>
          <a:lstStyle/>
          <a:p>
            <a:r>
              <a:rPr lang="ru-RU" sz="3600" b="1" dirty="0" smtClean="0">
                <a:latin typeface="Calibri" panose="020F0502020204030204" pitchFamily="34" charset="0"/>
              </a:rPr>
              <a:t/>
            </a:r>
            <a:br>
              <a:rPr lang="ru-RU" sz="3600" b="1" dirty="0" smtClean="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smtClean="0">
                <a:latin typeface="Calibri" panose="020F0502020204030204" pitchFamily="34" charset="0"/>
              </a:rPr>
              <a:t/>
            </a:r>
            <a:br>
              <a:rPr lang="ru-RU" sz="3600" b="1" dirty="0" smtClean="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smtClean="0">
                <a:latin typeface="Calibri" panose="020F0502020204030204" pitchFamily="34" charset="0"/>
              </a:rPr>
              <a:t/>
            </a:r>
            <a:br>
              <a:rPr lang="ru-RU" sz="3600" b="1" dirty="0" smtClean="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smtClean="0">
                <a:latin typeface="Calibri" panose="020F0502020204030204" pitchFamily="34" charset="0"/>
              </a:rPr>
              <a:t/>
            </a:r>
            <a:br>
              <a:rPr lang="ru-RU" sz="3600" b="1" dirty="0" smtClean="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smtClean="0">
                <a:latin typeface="Calibri" panose="020F0502020204030204" pitchFamily="34" charset="0"/>
              </a:rPr>
              <a:t/>
            </a:r>
            <a:br>
              <a:rPr lang="ru-RU" sz="3600" b="1" dirty="0" smtClean="0">
                <a:latin typeface="Calibri" panose="020F0502020204030204" pitchFamily="34" charset="0"/>
              </a:rPr>
            </a:br>
            <a:r>
              <a:rPr lang="ru-RU" sz="3600" b="1" dirty="0">
                <a:latin typeface="Calibri" panose="020F0502020204030204" pitchFamily="34" charset="0"/>
              </a:rPr>
              <a:t/>
            </a:r>
            <a:br>
              <a:rPr lang="ru-RU" sz="3600" b="1" dirty="0">
                <a:latin typeface="Calibri" panose="020F0502020204030204" pitchFamily="34" charset="0"/>
              </a:rPr>
            </a:br>
            <a:r>
              <a:rPr lang="ru-RU" sz="3600" b="1" dirty="0" smtClean="0">
                <a:latin typeface="Calibri" panose="020F0502020204030204" pitchFamily="34" charset="0"/>
              </a:rPr>
              <a:t>И</a:t>
            </a:r>
            <a:r>
              <a:rPr lang="uz-Cyrl-UZ" sz="3600" b="1" dirty="0" smtClean="0">
                <a:latin typeface="Calibri" panose="020F0502020204030204" pitchFamily="34" charset="0"/>
              </a:rPr>
              <a:t>қтисодий судларда иш юритишнинг умумий қоидалари</a:t>
            </a:r>
            <a:br>
              <a:rPr lang="uz-Cyrl-UZ" sz="3600" b="1" dirty="0" smtClean="0">
                <a:latin typeface="Calibri" panose="020F0502020204030204" pitchFamily="34" charset="0"/>
              </a:rPr>
            </a:br>
            <a:r>
              <a:rPr lang="uz-Cyrl-UZ" sz="3600" b="1" dirty="0" smtClean="0">
                <a:latin typeface="Calibri" panose="020F0502020204030204" pitchFamily="34" charset="0"/>
              </a:rPr>
              <a:t>(давоми)</a:t>
            </a:r>
            <a:endParaRPr lang="ru-RU" sz="3600" b="1" dirty="0">
              <a:latin typeface="Calibri" panose="020F0502020204030204" pitchFamily="34" charset="0"/>
            </a:endParaRPr>
          </a:p>
        </p:txBody>
      </p:sp>
      <p:pic>
        <p:nvPicPr>
          <p:cNvPr id="5" name="Рисунок 4"/>
          <p:cNvPicPr>
            <a:picLocks noGrp="1" noChangeAspect="1"/>
          </p:cNvPicPr>
          <p:nvPr>
            <p:ph type="pic" idx="1"/>
          </p:nvPr>
        </p:nvPicPr>
        <p:blipFill>
          <a:blip r:embed="rId2"/>
          <a:srcRect l="3462" r="3462"/>
          <a:stretch>
            <a:fillRect/>
          </a:stretch>
        </p:blipFill>
        <p:spPr>
          <a:prstGeom prst="rect">
            <a:avLst/>
          </a:prstGeom>
        </p:spPr>
      </p:pic>
      <p:sp>
        <p:nvSpPr>
          <p:cNvPr id="12" name="Подзаголовок 11"/>
          <p:cNvSpPr>
            <a:spLocks noGrp="1"/>
          </p:cNvSpPr>
          <p:nvPr>
            <p:ph type="body" sz="half" idx="2"/>
          </p:nvPr>
        </p:nvSpPr>
        <p:spPr>
          <a:xfrm>
            <a:off x="9296400" y="4319752"/>
            <a:ext cx="2432304" cy="1468400"/>
          </a:xfrm>
        </p:spPr>
        <p:txBody>
          <a:bodyPr>
            <a:normAutofit fontScale="85000" lnSpcReduction="20000"/>
          </a:bodyPr>
          <a:lstStyle/>
          <a:p>
            <a:pPr algn="r"/>
            <a:endParaRPr lang="ru-RU" dirty="0" smtClean="0">
              <a:latin typeface="Calibri" panose="020F0502020204030204" pitchFamily="34" charset="0"/>
            </a:endParaRPr>
          </a:p>
          <a:p>
            <a:pPr algn="r"/>
            <a:endParaRPr lang="ru-RU" dirty="0">
              <a:latin typeface="Calibri" panose="020F0502020204030204" pitchFamily="34" charset="0"/>
            </a:endParaRPr>
          </a:p>
          <a:p>
            <a:pPr algn="r"/>
            <a:r>
              <a:rPr lang="ru-RU" sz="1600" dirty="0" err="1" smtClean="0">
                <a:latin typeface="Calibri" panose="020F0502020204030204" pitchFamily="34" charset="0"/>
              </a:rPr>
              <a:t>Судьялар</a:t>
            </a:r>
            <a:r>
              <a:rPr lang="ru-RU" sz="1600" dirty="0" smtClean="0">
                <a:latin typeface="Calibri" panose="020F0502020204030204" pitchFamily="34" charset="0"/>
              </a:rPr>
              <a:t> </a:t>
            </a:r>
            <a:r>
              <a:rPr lang="ru-RU" sz="1600" dirty="0" err="1" smtClean="0">
                <a:latin typeface="Calibri" panose="020F0502020204030204" pitchFamily="34" charset="0"/>
              </a:rPr>
              <a:t>олий</a:t>
            </a:r>
            <a:r>
              <a:rPr lang="ru-RU" sz="1600" dirty="0" smtClean="0">
                <a:latin typeface="Calibri" panose="020F0502020204030204" pitchFamily="34" charset="0"/>
              </a:rPr>
              <a:t> </a:t>
            </a:r>
            <a:r>
              <a:rPr lang="ru-RU" sz="1600" dirty="0" err="1" smtClean="0">
                <a:latin typeface="Calibri" panose="020F0502020204030204" pitchFamily="34" charset="0"/>
              </a:rPr>
              <a:t>кенгаши</a:t>
            </a:r>
            <a:r>
              <a:rPr lang="ru-RU" sz="1600" dirty="0" smtClean="0">
                <a:latin typeface="Calibri" panose="020F0502020204030204" pitchFamily="34" charset="0"/>
              </a:rPr>
              <a:t> </a:t>
            </a:r>
            <a:r>
              <a:rPr lang="ru-RU" sz="1600" dirty="0" err="1" smtClean="0">
                <a:latin typeface="Calibri" panose="020F0502020204030204" pitchFamily="34" charset="0"/>
              </a:rPr>
              <a:t>судьяси</a:t>
            </a:r>
            <a:r>
              <a:rPr lang="ru-RU" sz="1600" dirty="0" smtClean="0">
                <a:latin typeface="Calibri" panose="020F0502020204030204" pitchFamily="34" charset="0"/>
              </a:rPr>
              <a:t>, </a:t>
            </a:r>
            <a:r>
              <a:rPr lang="uz-Cyrl-UZ" sz="1600" dirty="0" smtClean="0">
                <a:latin typeface="Calibri" panose="020F0502020204030204" pitchFamily="34" charset="0"/>
              </a:rPr>
              <a:t>ю.ф.н., доцент, Каландарова Маликахон Пирназаровна</a:t>
            </a:r>
            <a:endParaRPr lang="ru-RU" sz="1600" dirty="0">
              <a:latin typeface="Calibri" panose="020F0502020204030204" pitchFamily="34" charset="0"/>
            </a:endParaRPr>
          </a:p>
        </p:txBody>
      </p:sp>
    </p:spTree>
    <p:extLst>
      <p:ext uri="{BB962C8B-B14F-4D97-AF65-F5344CB8AC3E}">
        <p14:creationId xmlns:p14="http://schemas.microsoft.com/office/powerpoint/2010/main" val="30838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80249"/>
            <a:ext cx="10058400" cy="751838"/>
          </a:xfrm>
        </p:spPr>
        <p:txBody>
          <a:bodyPr>
            <a:normAutofit/>
          </a:bodyPr>
          <a:lstStyle/>
          <a:p>
            <a:pPr algn="ctr"/>
            <a:endParaRPr lang="ru-RU" sz="2400" b="1" dirty="0"/>
          </a:p>
        </p:txBody>
      </p:sp>
      <p:sp>
        <p:nvSpPr>
          <p:cNvPr id="3" name="Объект 2"/>
          <p:cNvSpPr>
            <a:spLocks noGrp="1"/>
          </p:cNvSpPr>
          <p:nvPr>
            <p:ph idx="1"/>
          </p:nvPr>
        </p:nvSpPr>
        <p:spPr>
          <a:xfrm>
            <a:off x="962891" y="1270203"/>
            <a:ext cx="10058400" cy="5078641"/>
          </a:xfrm>
        </p:spPr>
        <p:txBody>
          <a:bodyPr>
            <a:noAutofit/>
          </a:bodyPr>
          <a:lstStyle/>
          <a:p>
            <a:endParaRPr lang="ru-RU" sz="2400" dirty="0" smtClean="0"/>
          </a:p>
          <a:p>
            <a:endParaRPr lang="ru-RU" sz="2400" dirty="0"/>
          </a:p>
          <a:p>
            <a:endParaRPr lang="ru-RU" sz="2400" dirty="0"/>
          </a:p>
        </p:txBody>
      </p:sp>
      <p:pic>
        <p:nvPicPr>
          <p:cNvPr id="4" name="Рисунок 3"/>
          <p:cNvPicPr>
            <a:picLocks noChangeAspect="1"/>
          </p:cNvPicPr>
          <p:nvPr/>
        </p:nvPicPr>
        <p:blipFill>
          <a:blip r:embed="rId2"/>
          <a:stretch>
            <a:fillRect/>
          </a:stretch>
        </p:blipFill>
        <p:spPr>
          <a:xfrm>
            <a:off x="602672" y="390567"/>
            <a:ext cx="11222183" cy="1053769"/>
          </a:xfrm>
          <a:prstGeom prst="rect">
            <a:avLst/>
          </a:prstGeom>
        </p:spPr>
      </p:pic>
      <p:sp>
        <p:nvSpPr>
          <p:cNvPr id="5" name="Прямоугольник 4"/>
          <p:cNvSpPr/>
          <p:nvPr/>
        </p:nvSpPr>
        <p:spPr>
          <a:xfrm>
            <a:off x="1125682" y="1538959"/>
            <a:ext cx="9895609" cy="5016758"/>
          </a:xfrm>
          <a:prstGeom prst="rect">
            <a:avLst/>
          </a:prstGeom>
        </p:spPr>
        <p:txBody>
          <a:bodyPr wrap="square">
            <a:spAutoFit/>
          </a:bodyPr>
          <a:lstStyle/>
          <a:p>
            <a:pPr algn="just"/>
            <a:r>
              <a:rPr lang="ru-RU" sz="2000" dirty="0"/>
              <a:t>Чет эл </a:t>
            </a:r>
            <a:r>
              <a:rPr lang="ru-RU" sz="2000" dirty="0" err="1"/>
              <a:t>ҳуқуқини</a:t>
            </a:r>
            <a:r>
              <a:rPr lang="ru-RU" sz="2000" dirty="0"/>
              <a:t> </a:t>
            </a:r>
            <a:r>
              <a:rPr lang="ru-RU" sz="2000" dirty="0" err="1"/>
              <a:t>қўлланишда</a:t>
            </a:r>
            <a:r>
              <a:rPr lang="ru-RU" sz="2000" dirty="0"/>
              <a:t> суд </a:t>
            </a:r>
            <a:r>
              <a:rPr lang="ru-RU" sz="2000" dirty="0" err="1"/>
              <a:t>ёки</a:t>
            </a:r>
            <a:r>
              <a:rPr lang="ru-RU" sz="2000" dirty="0"/>
              <a:t> </a:t>
            </a:r>
            <a:r>
              <a:rPr lang="ru-RU" sz="2000" dirty="0" err="1"/>
              <a:t>бошқа</a:t>
            </a:r>
            <a:r>
              <a:rPr lang="ru-RU" sz="2000" dirty="0"/>
              <a:t> </a:t>
            </a:r>
            <a:r>
              <a:rPr lang="ru-RU" sz="2000" dirty="0" err="1"/>
              <a:t>давлат</a:t>
            </a:r>
            <a:r>
              <a:rPr lang="ru-RU" sz="2000" dirty="0"/>
              <a:t> </a:t>
            </a:r>
            <a:r>
              <a:rPr lang="ru-RU" sz="2000" dirty="0" err="1"/>
              <a:t>органи</a:t>
            </a:r>
            <a:r>
              <a:rPr lang="ru-RU" sz="2000" dirty="0"/>
              <a:t> </a:t>
            </a:r>
            <a:r>
              <a:rPr lang="ru-RU" sz="2000" dirty="0" err="1" smtClean="0"/>
              <a:t>унинг</a:t>
            </a:r>
            <a:r>
              <a:rPr lang="ru-RU" sz="2000" dirty="0" smtClean="0"/>
              <a:t> </a:t>
            </a:r>
            <a:r>
              <a:rPr lang="ru-RU" sz="2000" dirty="0" err="1" smtClean="0"/>
              <a:t>нормалари</a:t>
            </a:r>
            <a:r>
              <a:rPr lang="ru-RU" sz="2000" dirty="0" smtClean="0"/>
              <a:t> </a:t>
            </a:r>
            <a:r>
              <a:rPr lang="ru-RU" sz="2000" dirty="0" err="1"/>
              <a:t>мазмунини</a:t>
            </a:r>
            <a:r>
              <a:rPr lang="ru-RU" sz="2000" dirty="0"/>
              <a:t> </a:t>
            </a:r>
            <a:r>
              <a:rPr lang="ru-RU" sz="2000" dirty="0" err="1" smtClean="0"/>
              <a:t>бу</a:t>
            </a:r>
            <a:r>
              <a:rPr lang="ru-RU" sz="2000" dirty="0" smtClean="0"/>
              <a:t> </a:t>
            </a:r>
            <a:r>
              <a:rPr lang="ru-RU" sz="2000" dirty="0" err="1" smtClean="0"/>
              <a:t>нормаларнинг</a:t>
            </a:r>
            <a:r>
              <a:rPr lang="ru-RU" sz="2000" dirty="0" smtClean="0"/>
              <a:t> </a:t>
            </a:r>
            <a:r>
              <a:rPr lang="ru-RU" sz="2000" dirty="0" err="1"/>
              <a:t>тегишли</a:t>
            </a:r>
            <a:r>
              <a:rPr lang="ru-RU" sz="2000" dirty="0"/>
              <a:t> </a:t>
            </a:r>
            <a:r>
              <a:rPr lang="ru-RU" sz="2000" dirty="0" err="1"/>
              <a:t>хорижий</a:t>
            </a:r>
            <a:r>
              <a:rPr lang="ru-RU" sz="2000" dirty="0"/>
              <a:t> </a:t>
            </a:r>
            <a:r>
              <a:rPr lang="ru-RU" sz="2000" dirty="0" err="1" smtClean="0"/>
              <a:t>давлатда</a:t>
            </a:r>
            <a:r>
              <a:rPr lang="ru-RU" sz="2000" dirty="0" smtClean="0"/>
              <a:t> </a:t>
            </a:r>
            <a:r>
              <a:rPr lang="ru-RU" sz="2000" dirty="0" err="1"/>
              <a:t>расмий</a:t>
            </a:r>
            <a:r>
              <a:rPr lang="ru-RU" sz="2000" dirty="0"/>
              <a:t> </a:t>
            </a:r>
            <a:r>
              <a:rPr lang="ru-RU" sz="2000" dirty="0" err="1"/>
              <a:t>талқин</a:t>
            </a:r>
            <a:r>
              <a:rPr lang="ru-RU" sz="2000" dirty="0"/>
              <a:t> </a:t>
            </a:r>
            <a:r>
              <a:rPr lang="ru-RU" sz="2000" dirty="0" err="1"/>
              <a:t>этилиши</a:t>
            </a:r>
            <a:r>
              <a:rPr lang="ru-RU" sz="2000" dirty="0"/>
              <a:t>, </a:t>
            </a:r>
            <a:r>
              <a:rPr lang="ru-RU" sz="2000" dirty="0" err="1"/>
              <a:t>қўлланиш</a:t>
            </a:r>
            <a:r>
              <a:rPr lang="ru-RU" sz="2000" dirty="0"/>
              <a:t> </a:t>
            </a:r>
            <a:r>
              <a:rPr lang="ru-RU" sz="2000" dirty="0" err="1"/>
              <a:t>амалиёти</a:t>
            </a:r>
            <a:r>
              <a:rPr lang="ru-RU" sz="2000" dirty="0"/>
              <a:t> </a:t>
            </a:r>
            <a:r>
              <a:rPr lang="ru-RU" sz="2000" dirty="0" err="1"/>
              <a:t>ва</a:t>
            </a:r>
            <a:r>
              <a:rPr lang="ru-RU" sz="2000" dirty="0"/>
              <a:t> доктрина-</a:t>
            </a:r>
          </a:p>
          <a:p>
            <a:pPr algn="just"/>
            <a:r>
              <a:rPr lang="ru-RU" sz="2000" dirty="0"/>
              <a:t>сига </a:t>
            </a:r>
            <a:r>
              <a:rPr lang="ru-RU" sz="2000" dirty="0" err="1"/>
              <a:t>мувофиқ</a:t>
            </a:r>
            <a:r>
              <a:rPr lang="ru-RU" sz="2000" dirty="0"/>
              <a:t> </a:t>
            </a:r>
            <a:r>
              <a:rPr lang="ru-RU" sz="2000" dirty="0" err="1"/>
              <a:t>аниқлайди</a:t>
            </a:r>
            <a:r>
              <a:rPr lang="ru-RU" sz="2000" dirty="0"/>
              <a:t>.</a:t>
            </a:r>
          </a:p>
          <a:p>
            <a:pPr algn="just"/>
            <a:r>
              <a:rPr lang="ru-RU" sz="2000" dirty="0"/>
              <a:t>Суд </a:t>
            </a:r>
            <a:r>
              <a:rPr lang="ru-RU" sz="2000" dirty="0" err="1"/>
              <a:t>ёки</a:t>
            </a:r>
            <a:r>
              <a:rPr lang="ru-RU" sz="2000" dirty="0"/>
              <a:t> </a:t>
            </a:r>
            <a:r>
              <a:rPr lang="ru-RU" sz="2000" dirty="0" err="1"/>
              <a:t>бошқа</a:t>
            </a:r>
            <a:r>
              <a:rPr lang="ru-RU" sz="2000" dirty="0"/>
              <a:t> </a:t>
            </a:r>
            <a:r>
              <a:rPr lang="ru-RU" sz="2000" dirty="0" err="1"/>
              <a:t>давлат</a:t>
            </a:r>
            <a:r>
              <a:rPr lang="ru-RU" sz="2000" dirty="0"/>
              <a:t> </a:t>
            </a:r>
            <a:r>
              <a:rPr lang="ru-RU" sz="2000" dirty="0" err="1"/>
              <a:t>органи</a:t>
            </a:r>
            <a:r>
              <a:rPr lang="ru-RU" sz="2000" dirty="0"/>
              <a:t> чет эл </a:t>
            </a:r>
            <a:r>
              <a:rPr lang="ru-RU" sz="2000" dirty="0" err="1"/>
              <a:t>ҳуқуқи</a:t>
            </a:r>
            <a:r>
              <a:rPr lang="ru-RU" sz="2000" dirty="0"/>
              <a:t> </a:t>
            </a:r>
            <a:r>
              <a:rPr lang="ru-RU" sz="2000" dirty="0" err="1"/>
              <a:t>нормлари</a:t>
            </a:r>
            <a:r>
              <a:rPr lang="ru-RU" sz="2000" dirty="0"/>
              <a:t> </a:t>
            </a:r>
            <a:r>
              <a:rPr lang="ru-RU" sz="2000" dirty="0" err="1" smtClean="0"/>
              <a:t>мазмунини</a:t>
            </a:r>
            <a:r>
              <a:rPr lang="ru-RU" sz="2000" dirty="0" smtClean="0"/>
              <a:t> </a:t>
            </a:r>
            <a:r>
              <a:rPr lang="ru-RU" sz="2000" dirty="0" err="1" smtClean="0"/>
              <a:t>аниқлаш</a:t>
            </a:r>
            <a:r>
              <a:rPr lang="ru-RU" sz="2000" dirty="0" smtClean="0"/>
              <a:t> </a:t>
            </a:r>
            <a:r>
              <a:rPr lang="ru-RU" sz="2000" dirty="0" err="1"/>
              <a:t>мақсадида</a:t>
            </a:r>
            <a:r>
              <a:rPr lang="ru-RU" sz="2000" dirty="0"/>
              <a:t> </a:t>
            </a:r>
            <a:r>
              <a:rPr lang="ru-RU" sz="2000" dirty="0" err="1"/>
              <a:t>ёрдам</a:t>
            </a:r>
            <a:r>
              <a:rPr lang="ru-RU" sz="2000" dirty="0"/>
              <a:t> </a:t>
            </a:r>
            <a:r>
              <a:rPr lang="ru-RU" sz="2000" dirty="0" err="1"/>
              <a:t>ва</a:t>
            </a:r>
            <a:r>
              <a:rPr lang="ru-RU" sz="2000" dirty="0"/>
              <a:t> </a:t>
            </a:r>
            <a:r>
              <a:rPr lang="ru-RU" sz="2000" dirty="0" err="1"/>
              <a:t>тушунтиришлар</a:t>
            </a:r>
            <a:r>
              <a:rPr lang="ru-RU" sz="2000" dirty="0"/>
              <a:t> </a:t>
            </a:r>
            <a:r>
              <a:rPr lang="ru-RU" sz="2000" dirty="0" err="1"/>
              <a:t>сўраб</a:t>
            </a:r>
            <a:r>
              <a:rPr lang="ru-RU" sz="2000" dirty="0"/>
              <a:t> </a:t>
            </a:r>
            <a:r>
              <a:rPr lang="ru-RU" sz="2000" dirty="0" err="1"/>
              <a:t>Адлия</a:t>
            </a:r>
            <a:r>
              <a:rPr lang="ru-RU" sz="2000" dirty="0"/>
              <a:t> </a:t>
            </a:r>
            <a:r>
              <a:rPr lang="ru-RU" sz="2000" dirty="0" err="1" smtClean="0"/>
              <a:t>вазирлигига</a:t>
            </a:r>
            <a:r>
              <a:rPr lang="ru-RU" sz="2000" dirty="0" smtClean="0"/>
              <a:t> </a:t>
            </a:r>
            <a:r>
              <a:rPr lang="ru-RU" sz="2000" dirty="0" err="1"/>
              <a:t>ва</a:t>
            </a:r>
            <a:r>
              <a:rPr lang="ru-RU" sz="2000" dirty="0"/>
              <a:t> </a:t>
            </a:r>
            <a:r>
              <a:rPr lang="ru-RU" sz="2000" dirty="0" err="1"/>
              <a:t>бошқа</a:t>
            </a:r>
            <a:r>
              <a:rPr lang="ru-RU" sz="2000" dirty="0"/>
              <a:t> </a:t>
            </a:r>
            <a:r>
              <a:rPr lang="ru-RU" sz="2000" dirty="0" err="1"/>
              <a:t>миллий</a:t>
            </a:r>
            <a:r>
              <a:rPr lang="ru-RU" sz="2000" dirty="0"/>
              <a:t> </a:t>
            </a:r>
            <a:r>
              <a:rPr lang="ru-RU" sz="2000" dirty="0" err="1"/>
              <a:t>ваколатли</a:t>
            </a:r>
            <a:r>
              <a:rPr lang="ru-RU" sz="2000" dirty="0"/>
              <a:t> </a:t>
            </a:r>
            <a:r>
              <a:rPr lang="ru-RU" sz="2000" dirty="0" err="1"/>
              <a:t>органлар</a:t>
            </a:r>
            <a:r>
              <a:rPr lang="ru-RU" sz="2000" dirty="0"/>
              <a:t> </a:t>
            </a:r>
            <a:r>
              <a:rPr lang="ru-RU" sz="2000" dirty="0" err="1"/>
              <a:t>ҳамда</a:t>
            </a:r>
            <a:r>
              <a:rPr lang="ru-RU" sz="2000" dirty="0"/>
              <a:t> </a:t>
            </a:r>
            <a:r>
              <a:rPr lang="ru-RU" sz="2000" dirty="0" err="1"/>
              <a:t>муассасаларга</a:t>
            </a:r>
            <a:r>
              <a:rPr lang="ru-RU" sz="2000" dirty="0"/>
              <a:t>,</a:t>
            </a:r>
          </a:p>
          <a:p>
            <a:pPr algn="just"/>
            <a:r>
              <a:rPr lang="ru-RU" sz="2000" dirty="0"/>
              <a:t>шу </a:t>
            </a:r>
            <a:r>
              <a:rPr lang="ru-RU" sz="2000" dirty="0" err="1"/>
              <a:t>жумладан</a:t>
            </a:r>
            <a:r>
              <a:rPr lang="ru-RU" sz="2000" dirty="0"/>
              <a:t> чет </a:t>
            </a:r>
            <a:r>
              <a:rPr lang="ru-RU" sz="2000" dirty="0" err="1"/>
              <a:t>элдаги</a:t>
            </a:r>
            <a:r>
              <a:rPr lang="ru-RU" sz="2000" dirty="0"/>
              <a:t> </a:t>
            </a:r>
            <a:r>
              <a:rPr lang="ru-RU" sz="2000" dirty="0" err="1"/>
              <a:t>органлар</a:t>
            </a:r>
            <a:r>
              <a:rPr lang="ru-RU" sz="2000" dirty="0"/>
              <a:t> </a:t>
            </a:r>
            <a:r>
              <a:rPr lang="ru-RU" sz="2000" dirty="0" err="1"/>
              <a:t>ва</a:t>
            </a:r>
            <a:r>
              <a:rPr lang="ru-RU" sz="2000" dirty="0"/>
              <a:t> </a:t>
            </a:r>
            <a:r>
              <a:rPr lang="ru-RU" sz="2000" dirty="0" err="1"/>
              <a:t>муассасаларга</a:t>
            </a:r>
            <a:r>
              <a:rPr lang="ru-RU" sz="2000" dirty="0"/>
              <a:t> </a:t>
            </a:r>
            <a:r>
              <a:rPr lang="ru-RU" sz="2000" dirty="0" err="1"/>
              <a:t>мурожаат</a:t>
            </a:r>
            <a:r>
              <a:rPr lang="ru-RU" sz="2000" dirty="0"/>
              <a:t> </a:t>
            </a:r>
            <a:r>
              <a:rPr lang="ru-RU" sz="2000" dirty="0" err="1" smtClean="0"/>
              <a:t>этиши</a:t>
            </a:r>
            <a:r>
              <a:rPr lang="ru-RU" sz="2000" dirty="0" smtClean="0"/>
              <a:t> </a:t>
            </a:r>
            <a:r>
              <a:rPr lang="ru-RU" sz="2000" dirty="0" err="1" smtClean="0"/>
              <a:t>ёхуд</a:t>
            </a:r>
            <a:r>
              <a:rPr lang="ru-RU" sz="2000" dirty="0" smtClean="0"/>
              <a:t> </a:t>
            </a:r>
            <a:r>
              <a:rPr lang="ru-RU" sz="2000" dirty="0" err="1"/>
              <a:t>экспертларни</a:t>
            </a:r>
            <a:r>
              <a:rPr lang="ru-RU" sz="2000" dirty="0"/>
              <a:t> </a:t>
            </a:r>
            <a:r>
              <a:rPr lang="ru-RU" sz="2000" dirty="0" err="1"/>
              <a:t>жалб</a:t>
            </a:r>
            <a:r>
              <a:rPr lang="ru-RU" sz="2000" dirty="0"/>
              <a:t> </a:t>
            </a:r>
            <a:r>
              <a:rPr lang="ru-RU" sz="2000" dirty="0" err="1"/>
              <a:t>қилиши</a:t>
            </a:r>
            <a:r>
              <a:rPr lang="ru-RU" sz="2000" dirty="0"/>
              <a:t> </a:t>
            </a:r>
            <a:r>
              <a:rPr lang="ru-RU" sz="2000" dirty="0" err="1"/>
              <a:t>мумкин</a:t>
            </a:r>
            <a:r>
              <a:rPr lang="ru-RU" sz="2000" dirty="0" smtClean="0"/>
              <a:t>.</a:t>
            </a:r>
          </a:p>
          <a:p>
            <a:pPr algn="just"/>
            <a:r>
              <a:rPr lang="ru-RU" sz="2000" dirty="0"/>
              <a:t>Чет эл </a:t>
            </a:r>
            <a:r>
              <a:rPr lang="ru-RU" sz="2000" dirty="0" err="1"/>
              <a:t>ҳуқуқи</a:t>
            </a:r>
            <a:r>
              <a:rPr lang="ru-RU" sz="2000" dirty="0"/>
              <a:t> </a:t>
            </a:r>
            <a:r>
              <a:rPr lang="ru-RU" sz="2000" dirty="0" err="1"/>
              <a:t>нормалари</a:t>
            </a:r>
            <a:r>
              <a:rPr lang="ru-RU" sz="2000" dirty="0"/>
              <a:t> </a:t>
            </a:r>
            <a:r>
              <a:rPr lang="ru-RU" sz="2000" dirty="0" err="1"/>
              <a:t>мазмунини</a:t>
            </a:r>
            <a:r>
              <a:rPr lang="ru-RU" sz="2000" dirty="0"/>
              <a:t> </a:t>
            </a:r>
            <a:r>
              <a:rPr lang="ru-RU" sz="2000" dirty="0" err="1"/>
              <a:t>аниқлашда</a:t>
            </a:r>
            <a:r>
              <a:rPr lang="ru-RU" sz="2000" dirty="0"/>
              <a:t> </a:t>
            </a:r>
            <a:r>
              <a:rPr lang="ru-RU" sz="2000" dirty="0" err="1"/>
              <a:t>ёрдам</a:t>
            </a:r>
            <a:r>
              <a:rPr lang="ru-RU" sz="2000" dirty="0"/>
              <a:t> </a:t>
            </a:r>
            <a:r>
              <a:rPr lang="ru-RU" sz="2000" dirty="0" err="1"/>
              <a:t>олиш</a:t>
            </a:r>
            <a:r>
              <a:rPr lang="ru-RU" sz="2000" dirty="0"/>
              <a:t> </a:t>
            </a:r>
            <a:r>
              <a:rPr lang="ru-RU" sz="2000" dirty="0" smtClean="0"/>
              <a:t>тар </a:t>
            </a:r>
            <a:r>
              <a:rPr lang="ru-RU" sz="2000" dirty="0" err="1" smtClean="0"/>
              <a:t>тиби</a:t>
            </a:r>
            <a:r>
              <a:rPr lang="ru-RU" sz="2000" dirty="0" smtClean="0"/>
              <a:t> </a:t>
            </a:r>
            <a:r>
              <a:rPr lang="ru-RU" sz="2000" dirty="0" err="1"/>
              <a:t>Ўзбекистон</a:t>
            </a:r>
            <a:r>
              <a:rPr lang="ru-RU" sz="2000" dirty="0"/>
              <a:t> </a:t>
            </a:r>
            <a:r>
              <a:rPr lang="ru-RU" sz="2000" dirty="0" err="1" smtClean="0"/>
              <a:t>Республикаси</a:t>
            </a:r>
            <a:r>
              <a:rPr lang="ru-RU" sz="2000" dirty="0" smtClean="0"/>
              <a:t> </a:t>
            </a:r>
            <a:r>
              <a:rPr lang="ru-RU" sz="2000" dirty="0" err="1" smtClean="0"/>
              <a:t>иштирокчи</a:t>
            </a:r>
            <a:r>
              <a:rPr lang="ru-RU" sz="2000" dirty="0" smtClean="0"/>
              <a:t> </a:t>
            </a:r>
            <a:r>
              <a:rPr lang="ru-RU" sz="2000" dirty="0" err="1"/>
              <a:t>бўлган</a:t>
            </a:r>
            <a:r>
              <a:rPr lang="ru-RU" sz="2000" dirty="0"/>
              <a:t> </a:t>
            </a:r>
            <a:r>
              <a:rPr lang="ru-RU" sz="2000" dirty="0" err="1"/>
              <a:t>Фуқаролик</a:t>
            </a:r>
            <a:r>
              <a:rPr lang="ru-RU" sz="2000" dirty="0"/>
              <a:t>, </a:t>
            </a:r>
            <a:r>
              <a:rPr lang="ru-RU" sz="2000" dirty="0" err="1" smtClean="0"/>
              <a:t>оилавий</a:t>
            </a:r>
            <a:r>
              <a:rPr lang="ru-RU" sz="2000" dirty="0" smtClean="0"/>
              <a:t> </a:t>
            </a:r>
            <a:r>
              <a:rPr lang="ru-RU" sz="2000" dirty="0" err="1"/>
              <a:t>ва</a:t>
            </a:r>
            <a:r>
              <a:rPr lang="ru-RU" sz="2000" dirty="0"/>
              <a:t> </a:t>
            </a:r>
            <a:r>
              <a:rPr lang="ru-RU" sz="2000" dirty="0" err="1"/>
              <a:t>жиноий</a:t>
            </a:r>
            <a:r>
              <a:rPr lang="ru-RU" sz="2000" dirty="0"/>
              <a:t> </a:t>
            </a:r>
            <a:r>
              <a:rPr lang="ru-RU" sz="2000" dirty="0" err="1"/>
              <a:t>ишлар</a:t>
            </a:r>
            <a:r>
              <a:rPr lang="ru-RU" sz="2000" dirty="0"/>
              <a:t> </a:t>
            </a:r>
            <a:r>
              <a:rPr lang="ru-RU" sz="2000" dirty="0" err="1"/>
              <a:t>бўйича</a:t>
            </a:r>
            <a:r>
              <a:rPr lang="ru-RU" sz="2000" dirty="0"/>
              <a:t> </a:t>
            </a:r>
            <a:r>
              <a:rPr lang="ru-RU" sz="2000" dirty="0" err="1"/>
              <a:t>ҳуқуқий</a:t>
            </a:r>
            <a:r>
              <a:rPr lang="ru-RU" sz="2000" dirty="0"/>
              <a:t> </a:t>
            </a:r>
            <a:r>
              <a:rPr lang="ru-RU" sz="2000" dirty="0" err="1"/>
              <a:t>ёрдам</a:t>
            </a:r>
            <a:r>
              <a:rPr lang="ru-RU" sz="2000" dirty="0"/>
              <a:t> </a:t>
            </a:r>
            <a:r>
              <a:rPr lang="ru-RU" sz="2000" dirty="0" err="1"/>
              <a:t>ва</a:t>
            </a:r>
            <a:r>
              <a:rPr lang="ru-RU" sz="2000" dirty="0"/>
              <a:t> </a:t>
            </a:r>
            <a:r>
              <a:rPr lang="ru-RU" sz="2000" dirty="0" err="1"/>
              <a:t>ҳуқуқий</a:t>
            </a:r>
            <a:r>
              <a:rPr lang="ru-RU" sz="2000" dirty="0"/>
              <a:t> </a:t>
            </a:r>
            <a:r>
              <a:rPr lang="ru-RU" sz="2000" dirty="0" err="1" smtClean="0"/>
              <a:t>муносабатлар</a:t>
            </a:r>
            <a:r>
              <a:rPr lang="ru-RU" sz="2000" dirty="0" smtClean="0"/>
              <a:t> </a:t>
            </a:r>
            <a:r>
              <a:rPr lang="ru-RU" sz="2000" dirty="0" err="1" smtClean="0"/>
              <a:t>тўғрисидаги</a:t>
            </a:r>
            <a:r>
              <a:rPr lang="ru-RU" sz="2000" dirty="0" smtClean="0"/>
              <a:t> </a:t>
            </a:r>
            <a:r>
              <a:rPr lang="ru-RU" sz="2000" dirty="0"/>
              <a:t>Конвенция (Минск, 1993 </a:t>
            </a:r>
            <a:r>
              <a:rPr lang="ru-RU" sz="2000" dirty="0" err="1"/>
              <a:t>йил</a:t>
            </a:r>
            <a:r>
              <a:rPr lang="ru-RU" sz="2000" dirty="0"/>
              <a:t> 22 январь), </a:t>
            </a:r>
            <a:r>
              <a:rPr lang="ru-RU" sz="2000" dirty="0" err="1"/>
              <a:t>умумий</a:t>
            </a:r>
            <a:r>
              <a:rPr lang="ru-RU" sz="2000" dirty="0"/>
              <a:t> </a:t>
            </a:r>
            <a:r>
              <a:rPr lang="ru-RU" sz="2000" dirty="0" err="1" smtClean="0"/>
              <a:t>кўринишда</a:t>
            </a:r>
            <a:r>
              <a:rPr lang="ru-RU" sz="2000" dirty="0" smtClean="0"/>
              <a:t> чет </a:t>
            </a:r>
            <a:r>
              <a:rPr lang="ru-RU" sz="2000" dirty="0"/>
              <a:t>эл </a:t>
            </a:r>
            <a:r>
              <a:rPr lang="ru-RU" sz="2000" dirty="0" err="1"/>
              <a:t>қонунчилигига</a:t>
            </a:r>
            <a:r>
              <a:rPr lang="ru-RU" sz="2000" dirty="0"/>
              <a:t> </a:t>
            </a:r>
            <a:r>
              <a:rPr lang="ru-RU" sz="2000" dirty="0" err="1"/>
              <a:t>нисбатан</a:t>
            </a:r>
            <a:r>
              <a:rPr lang="ru-RU" sz="2000" dirty="0"/>
              <a:t> </a:t>
            </a:r>
            <a:r>
              <a:rPr lang="ru-RU" sz="2000" dirty="0" err="1"/>
              <a:t>маълумот</a:t>
            </a:r>
            <a:r>
              <a:rPr lang="ru-RU" sz="2000" dirty="0"/>
              <a:t> </a:t>
            </a:r>
            <a:r>
              <a:rPr lang="ru-RU" sz="2000" dirty="0" err="1"/>
              <a:t>тўғрисидаги</a:t>
            </a:r>
            <a:r>
              <a:rPr lang="ru-RU" sz="2000" dirty="0"/>
              <a:t> 1968 </a:t>
            </a:r>
            <a:r>
              <a:rPr lang="ru-RU" sz="2000" dirty="0" err="1" smtClean="0"/>
              <a:t>йилдаги</a:t>
            </a:r>
            <a:r>
              <a:rPr lang="ru-RU" sz="2000" dirty="0" smtClean="0"/>
              <a:t> Европа </a:t>
            </a:r>
            <a:r>
              <a:rPr lang="ru-RU" sz="2000" dirty="0" err="1"/>
              <a:t>Конвенцияси</a:t>
            </a:r>
            <a:r>
              <a:rPr lang="ru-RU" sz="2000" dirty="0"/>
              <a:t> (</a:t>
            </a:r>
            <a:r>
              <a:rPr lang="ru-RU" sz="2000" dirty="0" err="1"/>
              <a:t>Ўзбекистон</a:t>
            </a:r>
            <a:r>
              <a:rPr lang="ru-RU" sz="2000" dirty="0"/>
              <a:t> </a:t>
            </a:r>
            <a:r>
              <a:rPr lang="ru-RU" sz="2000" dirty="0" err="1" smtClean="0"/>
              <a:t>Республикаси</a:t>
            </a:r>
            <a:r>
              <a:rPr lang="ru-RU" sz="2000" dirty="0" smtClean="0"/>
              <a:t> </a:t>
            </a:r>
            <a:r>
              <a:rPr lang="ru-RU" sz="2000" dirty="0" err="1" smtClean="0"/>
              <a:t>иштирокчи</a:t>
            </a:r>
            <a:r>
              <a:rPr lang="ru-RU" sz="2000" dirty="0" smtClean="0"/>
              <a:t> </a:t>
            </a:r>
            <a:r>
              <a:rPr lang="ru-RU" sz="2000" dirty="0" err="1"/>
              <a:t>эмас</a:t>
            </a:r>
            <a:r>
              <a:rPr lang="ru-RU" sz="2000" dirty="0"/>
              <a:t>), </a:t>
            </a:r>
            <a:r>
              <a:rPr lang="ru-RU" sz="2000" dirty="0" err="1"/>
              <a:t>фуқаролик</a:t>
            </a:r>
            <a:r>
              <a:rPr lang="ru-RU" sz="2000" dirty="0"/>
              <a:t>, </a:t>
            </a:r>
            <a:r>
              <a:rPr lang="ru-RU" sz="2000" dirty="0" err="1"/>
              <a:t>оила</a:t>
            </a:r>
            <a:r>
              <a:rPr lang="ru-RU" sz="2000" dirty="0"/>
              <a:t> </a:t>
            </a:r>
            <a:r>
              <a:rPr lang="ru-RU" sz="2000" dirty="0" err="1"/>
              <a:t>ва</a:t>
            </a:r>
            <a:r>
              <a:rPr lang="ru-RU" sz="2000" dirty="0"/>
              <a:t> </a:t>
            </a:r>
            <a:r>
              <a:rPr lang="ru-RU" sz="2000" dirty="0" err="1"/>
              <a:t>савдо</a:t>
            </a:r>
            <a:r>
              <a:rPr lang="ru-RU" sz="2000" dirty="0"/>
              <a:t> </a:t>
            </a:r>
            <a:r>
              <a:rPr lang="ru-RU" sz="2000" dirty="0" err="1"/>
              <a:t>ишлари</a:t>
            </a:r>
            <a:r>
              <a:rPr lang="ru-RU" sz="2000" dirty="0"/>
              <a:t> </a:t>
            </a:r>
            <a:r>
              <a:rPr lang="ru-RU" sz="2000" dirty="0" err="1"/>
              <a:t>бўйича</a:t>
            </a:r>
            <a:r>
              <a:rPr lang="ru-RU" sz="2000" dirty="0"/>
              <a:t> </a:t>
            </a:r>
            <a:r>
              <a:rPr lang="ru-RU" sz="2000" dirty="0" err="1"/>
              <a:t>ҳуқуқий</a:t>
            </a:r>
            <a:r>
              <a:rPr lang="ru-RU" sz="2000" dirty="0"/>
              <a:t> </a:t>
            </a:r>
            <a:r>
              <a:rPr lang="ru-RU" sz="2000" dirty="0" err="1"/>
              <a:t>ёрдам</a:t>
            </a:r>
            <a:r>
              <a:rPr lang="ru-RU" sz="2000" dirty="0"/>
              <a:t> </a:t>
            </a:r>
            <a:r>
              <a:rPr lang="ru-RU" sz="2000" dirty="0" err="1" smtClean="0"/>
              <a:t>тўғрисидаги</a:t>
            </a:r>
            <a:r>
              <a:rPr lang="ru-RU" sz="2000" dirty="0" smtClean="0"/>
              <a:t> </a:t>
            </a:r>
            <a:r>
              <a:rPr lang="ru-RU" sz="2000" dirty="0" err="1" smtClean="0"/>
              <a:t>икки</a:t>
            </a:r>
            <a:r>
              <a:rPr lang="ru-RU" sz="2000" dirty="0" smtClean="0"/>
              <a:t> </a:t>
            </a:r>
            <a:r>
              <a:rPr lang="ru-RU" sz="2000" dirty="0" err="1"/>
              <a:t>томонлама</a:t>
            </a:r>
            <a:r>
              <a:rPr lang="ru-RU" sz="2000" dirty="0"/>
              <a:t> </a:t>
            </a:r>
            <a:r>
              <a:rPr lang="ru-RU" sz="2000" dirty="0" err="1" smtClean="0"/>
              <a:t>шартномалар</a:t>
            </a:r>
            <a:r>
              <a:rPr lang="ru-RU" sz="2000" dirty="0" smtClean="0"/>
              <a:t> </a:t>
            </a:r>
            <a:r>
              <a:rPr lang="ru-RU" sz="2000" dirty="0" err="1" smtClean="0"/>
              <a:t>билан</a:t>
            </a:r>
            <a:r>
              <a:rPr lang="ru-RU" sz="2000" dirty="0" smtClean="0"/>
              <a:t> </a:t>
            </a:r>
            <a:r>
              <a:rPr lang="ru-RU" sz="2000" dirty="0" err="1"/>
              <a:t>тартибга</a:t>
            </a:r>
            <a:r>
              <a:rPr lang="ru-RU" sz="2000" dirty="0"/>
              <a:t> </a:t>
            </a:r>
            <a:r>
              <a:rPr lang="ru-RU" sz="2000" dirty="0" err="1"/>
              <a:t>солинади</a:t>
            </a:r>
            <a:r>
              <a:rPr lang="ru-RU" sz="2000" dirty="0"/>
              <a:t>.</a:t>
            </a:r>
          </a:p>
        </p:txBody>
      </p:sp>
    </p:spTree>
    <p:extLst>
      <p:ext uri="{BB962C8B-B14F-4D97-AF65-F5344CB8AC3E}">
        <p14:creationId xmlns:p14="http://schemas.microsoft.com/office/powerpoint/2010/main" val="151447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rgbClr val="FF0000"/>
                </a:solidFill>
                <a:latin typeface="Times New Roman" panose="02020603050405020304" pitchFamily="18" charset="0"/>
              </a:rPr>
              <a:t/>
            </a:r>
            <a:br>
              <a:rPr lang="ru-RU" sz="2400" dirty="0" smtClean="0">
                <a:solidFill>
                  <a:srgbClr val="FF0000"/>
                </a:solidFill>
                <a:latin typeface="Times New Roman" panose="02020603050405020304" pitchFamily="18" charset="0"/>
              </a:rPr>
            </a:br>
            <a:r>
              <a:rPr lang="ru-RU" sz="2400" dirty="0" smtClean="0">
                <a:solidFill>
                  <a:srgbClr val="FF0000"/>
                </a:solidFill>
                <a:latin typeface="Times New Roman" panose="02020603050405020304" pitchFamily="18" charset="0"/>
              </a:rPr>
              <a:t>                                       </a:t>
            </a:r>
            <a:r>
              <a:rPr lang="ru-RU" sz="2400" b="1" dirty="0" smtClean="0">
                <a:solidFill>
                  <a:srgbClr val="FF0000"/>
                </a:solidFill>
                <a:latin typeface="Times New Roman" panose="02020603050405020304" pitchFamily="18" charset="0"/>
              </a:rPr>
              <a:t> </a:t>
            </a:r>
            <a:r>
              <a:rPr lang="ru-RU" sz="2400" b="1" dirty="0" err="1" smtClean="0">
                <a:solidFill>
                  <a:schemeClr val="tx1"/>
                </a:solidFill>
                <a:latin typeface="Times New Roman" panose="02020603050405020304" pitchFamily="18" charset="0"/>
              </a:rPr>
              <a:t>Муаммоли</a:t>
            </a:r>
            <a:r>
              <a:rPr lang="ru-RU" sz="2400" b="1" dirty="0" smtClean="0">
                <a:solidFill>
                  <a:schemeClr val="tx1"/>
                </a:solidFill>
                <a:latin typeface="Times New Roman" panose="02020603050405020304" pitchFamily="18" charset="0"/>
              </a:rPr>
              <a:t> </a:t>
            </a:r>
            <a:r>
              <a:rPr lang="ru-RU" sz="2400" b="1" dirty="0" err="1" smtClean="0">
                <a:solidFill>
                  <a:schemeClr val="tx1"/>
                </a:solidFill>
                <a:latin typeface="Times New Roman" panose="02020603050405020304" pitchFamily="18" charset="0"/>
              </a:rPr>
              <a:t>вазият</a:t>
            </a:r>
            <a:r>
              <a:rPr lang="ru-RU" sz="2400" b="1" dirty="0" smtClean="0">
                <a:solidFill>
                  <a:schemeClr val="tx1"/>
                </a:solidFill>
                <a:latin typeface="Times New Roman" panose="02020603050405020304" pitchFamily="18" charset="0"/>
              </a:rPr>
              <a:t> </a:t>
            </a:r>
            <a:endParaRPr lang="ru-RU" sz="2400" b="1" dirty="0">
              <a:solidFill>
                <a:schemeClr val="tx1"/>
              </a:solidFill>
            </a:endParaRPr>
          </a:p>
        </p:txBody>
      </p:sp>
      <p:sp>
        <p:nvSpPr>
          <p:cNvPr id="3" name="Объект 2"/>
          <p:cNvSpPr>
            <a:spLocks noGrp="1"/>
          </p:cNvSpPr>
          <p:nvPr>
            <p:ph idx="1"/>
          </p:nvPr>
        </p:nvSpPr>
        <p:spPr>
          <a:xfrm>
            <a:off x="1066800" y="1309255"/>
            <a:ext cx="10058400" cy="4725785"/>
          </a:xfrm>
        </p:spPr>
        <p:txBody>
          <a:bodyPr>
            <a:normAutofit fontScale="85000" lnSpcReduction="20000"/>
          </a:bodyPr>
          <a:lstStyle/>
          <a:p>
            <a:pPr marL="0" marR="0" indent="0" algn="just">
              <a:buNone/>
            </a:pPr>
            <a:endParaRPr lang="uz-Cyrl-UZ" sz="2400" dirty="0" smtClean="0"/>
          </a:p>
          <a:p>
            <a:pPr marL="0" marR="0" indent="0" algn="just">
              <a:buNone/>
            </a:pPr>
            <a:endParaRPr lang="ru-RU" sz="2400" dirty="0"/>
          </a:p>
          <a:p>
            <a:pPr marL="0" marR="0" indent="0" algn="just">
              <a:buNone/>
            </a:pPr>
            <a:r>
              <a:rPr lang="ru-RU" sz="2400" dirty="0" smtClean="0"/>
              <a:t>         </a:t>
            </a:r>
            <a:r>
              <a:rPr lang="ru-RU" sz="2400" dirty="0" err="1" smtClean="0"/>
              <a:t>Самарқанд</a:t>
            </a:r>
            <a:r>
              <a:rPr lang="ru-RU" sz="2400" dirty="0" smtClean="0"/>
              <a:t> </a:t>
            </a:r>
            <a:r>
              <a:rPr lang="ru-RU" sz="2400" dirty="0" err="1" smtClean="0"/>
              <a:t>вилоят</a:t>
            </a:r>
            <a:r>
              <a:rPr lang="ru-RU" sz="2400" dirty="0" smtClean="0"/>
              <a:t> суди </a:t>
            </a:r>
            <a:r>
              <a:rPr lang="ru-RU" sz="2400" dirty="0" err="1" smtClean="0"/>
              <a:t>иқтисодий</a:t>
            </a:r>
            <a:r>
              <a:rPr lang="ru-RU" sz="2400" dirty="0" smtClean="0"/>
              <a:t> </a:t>
            </a:r>
            <a:r>
              <a:rPr lang="ru-RU" sz="2400" dirty="0" err="1" smtClean="0"/>
              <a:t>ишлар</a:t>
            </a:r>
            <a:r>
              <a:rPr lang="ru-RU" sz="2400" dirty="0" smtClean="0"/>
              <a:t> </a:t>
            </a:r>
            <a:r>
              <a:rPr lang="ru-RU" sz="2400" dirty="0" err="1" smtClean="0"/>
              <a:t>бўйича</a:t>
            </a:r>
            <a:r>
              <a:rPr lang="ru-RU" sz="2400" dirty="0" smtClean="0"/>
              <a:t> </a:t>
            </a:r>
            <a:r>
              <a:rPr lang="ru-RU" sz="2400" dirty="0" err="1" smtClean="0"/>
              <a:t>судлов</a:t>
            </a:r>
            <a:r>
              <a:rPr lang="ru-RU" sz="2400" dirty="0" smtClean="0"/>
              <a:t> </a:t>
            </a:r>
            <a:r>
              <a:rPr lang="ru-RU" sz="2400" dirty="0" err="1" smtClean="0"/>
              <a:t>ҳайъатининг</a:t>
            </a:r>
            <a:r>
              <a:rPr lang="ru-RU" sz="2400" dirty="0" smtClean="0"/>
              <a:t> 2020 </a:t>
            </a:r>
            <a:r>
              <a:rPr lang="ru-RU" sz="2400" dirty="0" err="1" smtClean="0"/>
              <a:t>йил</a:t>
            </a:r>
            <a:r>
              <a:rPr lang="ru-RU" sz="2400" dirty="0" smtClean="0"/>
              <a:t> 5 </a:t>
            </a:r>
            <a:r>
              <a:rPr lang="ru-RU" sz="2400" dirty="0" err="1" smtClean="0"/>
              <a:t>майдаги</a:t>
            </a:r>
            <a:r>
              <a:rPr lang="ru-RU" sz="2400" dirty="0" smtClean="0"/>
              <a:t> </a:t>
            </a:r>
            <a:r>
              <a:rPr lang="ru-RU" sz="2400" dirty="0" err="1" smtClean="0"/>
              <a:t>ҳал</a:t>
            </a:r>
            <a:r>
              <a:rPr lang="ru-RU" sz="2400" dirty="0" smtClean="0"/>
              <a:t> </a:t>
            </a:r>
            <a:r>
              <a:rPr lang="ru-RU" sz="2400" dirty="0" err="1" smtClean="0"/>
              <a:t>қилув</a:t>
            </a:r>
            <a:r>
              <a:rPr lang="ru-RU" sz="2400" dirty="0" smtClean="0"/>
              <a:t> </a:t>
            </a:r>
            <a:r>
              <a:rPr lang="ru-RU" sz="2400" dirty="0" err="1" smtClean="0"/>
              <a:t>қарори</a:t>
            </a:r>
            <a:r>
              <a:rPr lang="ru-RU" sz="2400" dirty="0" smtClean="0"/>
              <a:t> </a:t>
            </a:r>
            <a:r>
              <a:rPr lang="ru-RU" sz="2400" dirty="0" err="1" smtClean="0"/>
              <a:t>билан</a:t>
            </a:r>
            <a:r>
              <a:rPr lang="ru-RU" sz="2400" dirty="0" smtClean="0"/>
              <a:t> </a:t>
            </a:r>
            <a:r>
              <a:rPr lang="ru-RU" sz="2400" dirty="0" err="1" smtClean="0"/>
              <a:t>даъвогар</a:t>
            </a:r>
            <a:r>
              <a:rPr lang="ru-RU" sz="2400" dirty="0" smtClean="0"/>
              <a:t> Франция </a:t>
            </a:r>
            <a:r>
              <a:rPr lang="ru-RU" sz="2400" dirty="0" err="1" smtClean="0"/>
              <a:t>тижорат</a:t>
            </a:r>
            <a:r>
              <a:rPr lang="ru-RU" sz="2400" dirty="0" smtClean="0"/>
              <a:t> </a:t>
            </a:r>
            <a:r>
              <a:rPr lang="ru-RU" sz="2400" dirty="0" err="1" smtClean="0"/>
              <a:t>банкининг</a:t>
            </a:r>
            <a:r>
              <a:rPr lang="ru-RU" sz="2400" dirty="0" smtClean="0"/>
              <a:t> </a:t>
            </a:r>
            <a:r>
              <a:rPr lang="ru-RU" sz="2400" dirty="0" err="1" smtClean="0"/>
              <a:t>жавобгар</a:t>
            </a:r>
            <a:r>
              <a:rPr lang="ru-RU" sz="2400" dirty="0"/>
              <a:t> </a:t>
            </a:r>
            <a:r>
              <a:rPr lang="ru-RU" sz="2400" dirty="0" err="1" smtClean="0"/>
              <a:t>Ўзбекистон</a:t>
            </a:r>
            <a:r>
              <a:rPr lang="ru-RU" sz="2400" dirty="0" smtClean="0"/>
              <a:t> </a:t>
            </a:r>
            <a:r>
              <a:rPr lang="ru-RU" sz="2400" dirty="0" err="1" smtClean="0"/>
              <a:t>банкига</a:t>
            </a:r>
            <a:r>
              <a:rPr lang="ru-RU" sz="2400" dirty="0" smtClean="0"/>
              <a:t> </a:t>
            </a:r>
            <a:r>
              <a:rPr lang="ru-RU" sz="2400" dirty="0" err="1" smtClean="0"/>
              <a:t>нисбатан</a:t>
            </a:r>
            <a:r>
              <a:rPr lang="ru-RU" sz="2400" dirty="0" smtClean="0"/>
              <a:t> кредит </a:t>
            </a:r>
            <a:r>
              <a:rPr lang="ru-RU" sz="2400" dirty="0" err="1" smtClean="0"/>
              <a:t>бўйича</a:t>
            </a:r>
            <a:r>
              <a:rPr lang="ru-RU" sz="2400" dirty="0" smtClean="0"/>
              <a:t> </a:t>
            </a:r>
            <a:r>
              <a:rPr lang="ru-RU" sz="2400" dirty="0" err="1" smtClean="0"/>
              <a:t>қарздорликни</a:t>
            </a:r>
            <a:r>
              <a:rPr lang="ru-RU" sz="2400" dirty="0" smtClean="0"/>
              <a:t> </a:t>
            </a:r>
            <a:r>
              <a:rPr lang="ru-RU" sz="2400" dirty="0" err="1" smtClean="0"/>
              <a:t>ундириш</a:t>
            </a:r>
            <a:r>
              <a:rPr lang="ru-RU" sz="2400" dirty="0" smtClean="0"/>
              <a:t> </a:t>
            </a:r>
            <a:r>
              <a:rPr lang="ru-RU" sz="2400" dirty="0" err="1" smtClean="0"/>
              <a:t>ҳақидаги</a:t>
            </a:r>
            <a:r>
              <a:rPr lang="ru-RU" sz="2400" dirty="0" smtClean="0"/>
              <a:t> </a:t>
            </a:r>
            <a:r>
              <a:rPr lang="ru-RU" sz="2400" dirty="0" err="1" smtClean="0"/>
              <a:t>иқтисодий</a:t>
            </a:r>
            <a:r>
              <a:rPr lang="ru-RU" sz="2400" dirty="0" smtClean="0"/>
              <a:t> </a:t>
            </a:r>
            <a:r>
              <a:rPr lang="ru-RU" sz="2400" dirty="0" err="1" smtClean="0"/>
              <a:t>иш</a:t>
            </a:r>
            <a:r>
              <a:rPr lang="ru-RU" sz="2400" dirty="0" smtClean="0"/>
              <a:t> </a:t>
            </a:r>
            <a:r>
              <a:rPr lang="ru-RU" sz="2400" dirty="0" err="1" smtClean="0"/>
              <a:t>кўриб</a:t>
            </a:r>
            <a:r>
              <a:rPr lang="ru-RU" sz="2400" dirty="0" smtClean="0"/>
              <a:t> </a:t>
            </a:r>
            <a:r>
              <a:rPr lang="ru-RU" sz="2400" dirty="0" err="1" smtClean="0"/>
              <a:t>чиқилган</a:t>
            </a:r>
            <a:r>
              <a:rPr lang="ru-RU" sz="2400" dirty="0" smtClean="0"/>
              <a:t>. </a:t>
            </a:r>
            <a:r>
              <a:rPr lang="ru-RU" sz="2400" dirty="0" err="1" smtClean="0"/>
              <a:t>Тарафлар</a:t>
            </a:r>
            <a:r>
              <a:rPr lang="ru-RU" sz="2400" dirty="0" smtClean="0"/>
              <a:t> </a:t>
            </a:r>
            <a:r>
              <a:rPr lang="ru-RU" sz="2400" dirty="0" err="1" smtClean="0"/>
              <a:t>ўртасида</a:t>
            </a:r>
            <a:r>
              <a:rPr lang="ru-RU" sz="2400" dirty="0" smtClean="0"/>
              <a:t> </a:t>
            </a:r>
            <a:r>
              <a:rPr lang="ru-RU" sz="2400" dirty="0" err="1" smtClean="0"/>
              <a:t>тузилган</a:t>
            </a:r>
            <a:r>
              <a:rPr lang="ru-RU" sz="2400" dirty="0" smtClean="0"/>
              <a:t> </a:t>
            </a:r>
            <a:r>
              <a:rPr lang="ru-RU" sz="2400" dirty="0" err="1" smtClean="0"/>
              <a:t>кафолат</a:t>
            </a:r>
            <a:r>
              <a:rPr lang="ru-RU" sz="2400" dirty="0" smtClean="0"/>
              <a:t> </a:t>
            </a:r>
            <a:r>
              <a:rPr lang="ru-RU" sz="2400" dirty="0" err="1" smtClean="0"/>
              <a:t>шартномасига</a:t>
            </a:r>
            <a:r>
              <a:rPr lang="ru-RU" sz="2400" dirty="0" smtClean="0"/>
              <a:t> </a:t>
            </a:r>
            <a:r>
              <a:rPr lang="ru-RU" sz="2400" dirty="0" err="1" smtClean="0"/>
              <a:t>асосан</a:t>
            </a:r>
            <a:r>
              <a:rPr lang="ru-RU" sz="2400" dirty="0" smtClean="0"/>
              <a:t> </a:t>
            </a:r>
            <a:r>
              <a:rPr lang="ru-RU" sz="2400" dirty="0" err="1" smtClean="0"/>
              <a:t>низо</a:t>
            </a:r>
            <a:r>
              <a:rPr lang="ru-RU" sz="2400" dirty="0" smtClean="0"/>
              <a:t> </a:t>
            </a:r>
            <a:r>
              <a:rPr lang="ru-RU" sz="2400" dirty="0" err="1" smtClean="0"/>
              <a:t>вужудга</a:t>
            </a:r>
            <a:r>
              <a:rPr lang="ru-RU" sz="2400" dirty="0" smtClean="0"/>
              <a:t> </a:t>
            </a:r>
            <a:r>
              <a:rPr lang="ru-RU" sz="2400" dirty="0" err="1" smtClean="0"/>
              <a:t>келганда</a:t>
            </a:r>
            <a:r>
              <a:rPr lang="ru-RU" sz="2400" dirty="0" smtClean="0"/>
              <a:t> </a:t>
            </a:r>
            <a:r>
              <a:rPr lang="ru-RU" sz="2400" dirty="0" err="1" smtClean="0"/>
              <a:t>инглиз</a:t>
            </a:r>
            <a:r>
              <a:rPr lang="ru-RU" sz="2400" dirty="0" smtClean="0"/>
              <a:t> </a:t>
            </a:r>
            <a:r>
              <a:rPr lang="ru-RU" sz="2400" dirty="0" err="1" smtClean="0"/>
              <a:t>ҳуқуқи</a:t>
            </a:r>
            <a:r>
              <a:rPr lang="ru-RU" sz="2400" dirty="0" smtClean="0"/>
              <a:t> </a:t>
            </a:r>
            <a:r>
              <a:rPr lang="ru-RU" sz="2400" dirty="0" err="1" smtClean="0"/>
              <a:t>қўлланилиши</a:t>
            </a:r>
            <a:r>
              <a:rPr lang="ru-RU" sz="2400" dirty="0" smtClean="0"/>
              <a:t> </a:t>
            </a:r>
            <a:r>
              <a:rPr lang="ru-RU" sz="2400" dirty="0" err="1" smtClean="0"/>
              <a:t>ҳақида</a:t>
            </a:r>
            <a:r>
              <a:rPr lang="ru-RU" sz="2400" dirty="0" smtClean="0"/>
              <a:t> </a:t>
            </a:r>
            <a:r>
              <a:rPr lang="ru-RU" sz="2400" dirty="0" err="1" smtClean="0"/>
              <a:t>келишилган</a:t>
            </a:r>
            <a:r>
              <a:rPr lang="ru-RU" sz="2400" dirty="0" smtClean="0"/>
              <a:t>. </a:t>
            </a:r>
            <a:r>
              <a:rPr lang="ru-RU" sz="2400" dirty="0" err="1" smtClean="0"/>
              <a:t>Тарафларни</a:t>
            </a:r>
            <a:r>
              <a:rPr lang="ru-RU" sz="2400" dirty="0" smtClean="0"/>
              <a:t> </a:t>
            </a:r>
            <a:r>
              <a:rPr lang="ru-RU" sz="2400" dirty="0" err="1" smtClean="0"/>
              <a:t>низони</a:t>
            </a:r>
            <a:r>
              <a:rPr lang="ru-RU" sz="2400" dirty="0" smtClean="0"/>
              <a:t> </a:t>
            </a:r>
            <a:r>
              <a:rPr lang="ru-RU" sz="2400" dirty="0" err="1" smtClean="0"/>
              <a:t>ҳал</a:t>
            </a:r>
            <a:r>
              <a:rPr lang="ru-RU" sz="2400" dirty="0" smtClean="0"/>
              <a:t> </a:t>
            </a:r>
            <a:r>
              <a:rPr lang="ru-RU" sz="2400" dirty="0" err="1" smtClean="0"/>
              <a:t>қилиш</a:t>
            </a:r>
            <a:r>
              <a:rPr lang="ru-RU" sz="2400" dirty="0" smtClean="0"/>
              <a:t> </a:t>
            </a:r>
            <a:r>
              <a:rPr lang="ru-RU" sz="2400" dirty="0" err="1" smtClean="0"/>
              <a:t>жараёнида</a:t>
            </a:r>
            <a:r>
              <a:rPr lang="ru-RU" sz="2400" dirty="0" smtClean="0"/>
              <a:t> </a:t>
            </a:r>
            <a:r>
              <a:rPr lang="ru-RU" sz="2400" dirty="0" err="1" smtClean="0"/>
              <a:t>Англиянинг</a:t>
            </a:r>
            <a:r>
              <a:rPr lang="ru-RU" sz="2400" dirty="0" smtClean="0"/>
              <a:t> 1980 </a:t>
            </a:r>
            <a:r>
              <a:rPr lang="ru-RU" sz="2400" dirty="0" err="1" smtClean="0"/>
              <a:t>йилги</a:t>
            </a:r>
            <a:r>
              <a:rPr lang="ru-RU" sz="2400" dirty="0" smtClean="0"/>
              <a:t> </a:t>
            </a:r>
            <a:r>
              <a:rPr lang="ru-RU" sz="2400" dirty="0" err="1" smtClean="0"/>
              <a:t>Даъво</a:t>
            </a:r>
            <a:r>
              <a:rPr lang="ru-RU" sz="2400" dirty="0" smtClean="0"/>
              <a:t> </a:t>
            </a:r>
            <a:r>
              <a:rPr lang="ru-RU" sz="2400" dirty="0" err="1" smtClean="0"/>
              <a:t>муддати</a:t>
            </a:r>
            <a:r>
              <a:rPr lang="ru-RU" sz="2400" dirty="0" smtClean="0"/>
              <a:t> </a:t>
            </a:r>
            <a:r>
              <a:rPr lang="ru-RU" sz="2400" dirty="0" err="1" smtClean="0"/>
              <a:t>тўғрисидаги</a:t>
            </a:r>
            <a:r>
              <a:rPr lang="ru-RU" sz="2400" dirty="0" smtClean="0"/>
              <a:t> </a:t>
            </a:r>
            <a:r>
              <a:rPr lang="ru-RU" sz="2400" dirty="0" err="1" smtClean="0"/>
              <a:t>қонуни</a:t>
            </a:r>
            <a:r>
              <a:rPr lang="ru-RU" sz="2400" dirty="0" smtClean="0"/>
              <a:t> </a:t>
            </a:r>
            <a:r>
              <a:rPr lang="ru-RU" sz="2400" dirty="0" err="1" smtClean="0"/>
              <a:t>нормаларига</a:t>
            </a:r>
            <a:r>
              <a:rPr lang="ru-RU" sz="2400" dirty="0" smtClean="0"/>
              <a:t> </a:t>
            </a:r>
            <a:r>
              <a:rPr lang="ru-RU" sz="2400" dirty="0" err="1" smtClean="0"/>
              <a:t>асосланишган</a:t>
            </a:r>
            <a:r>
              <a:rPr lang="ru-RU" sz="2400" dirty="0" smtClean="0"/>
              <a:t>. </a:t>
            </a:r>
            <a:r>
              <a:rPr lang="ru-RU" sz="2400" dirty="0" err="1" smtClean="0"/>
              <a:t>Мазкур</a:t>
            </a:r>
            <a:r>
              <a:rPr lang="ru-RU" sz="2400" dirty="0" smtClean="0"/>
              <a:t> </a:t>
            </a:r>
            <a:r>
              <a:rPr lang="ru-RU" sz="2400" dirty="0" err="1" smtClean="0"/>
              <a:t>қонунга</a:t>
            </a:r>
            <a:r>
              <a:rPr lang="ru-RU" sz="2400" dirty="0" smtClean="0"/>
              <a:t> </a:t>
            </a:r>
            <a:r>
              <a:rPr lang="ru-RU" sz="2400" dirty="0" err="1" smtClean="0"/>
              <a:t>кўра</a:t>
            </a:r>
            <a:r>
              <a:rPr lang="ru-RU" sz="2400" dirty="0" smtClean="0"/>
              <a:t>, </a:t>
            </a:r>
            <a:r>
              <a:rPr lang="ru-RU" sz="2400" dirty="0" err="1" smtClean="0"/>
              <a:t>даъво</a:t>
            </a:r>
            <a:r>
              <a:rPr lang="ru-RU" sz="2400" dirty="0" smtClean="0"/>
              <a:t> </a:t>
            </a:r>
            <a:r>
              <a:rPr lang="ru-RU" sz="2400" dirty="0" err="1" smtClean="0"/>
              <a:t>муддати</a:t>
            </a:r>
            <a:r>
              <a:rPr lang="ru-RU" sz="2400" dirty="0" smtClean="0"/>
              <a:t> 12 </a:t>
            </a:r>
            <a:r>
              <a:rPr lang="ru-RU" sz="2400" dirty="0" err="1" smtClean="0"/>
              <a:t>йил</a:t>
            </a:r>
            <a:r>
              <a:rPr lang="ru-RU" sz="2400" dirty="0" smtClean="0"/>
              <a:t>. </a:t>
            </a:r>
            <a:r>
              <a:rPr lang="ru-RU" sz="2400" dirty="0" err="1" smtClean="0"/>
              <a:t>Экспертнинг</a:t>
            </a:r>
            <a:r>
              <a:rPr lang="ru-RU" sz="2400" dirty="0" smtClean="0"/>
              <a:t> </a:t>
            </a:r>
            <a:r>
              <a:rPr lang="ru-RU" sz="2400" dirty="0" err="1" smtClean="0"/>
              <a:t>хулосасига</a:t>
            </a:r>
            <a:r>
              <a:rPr lang="ru-RU" sz="2400" dirty="0" smtClean="0"/>
              <a:t> </a:t>
            </a:r>
            <a:r>
              <a:rPr lang="ru-RU" sz="2400" dirty="0" err="1" smtClean="0"/>
              <a:t>кўра</a:t>
            </a:r>
            <a:r>
              <a:rPr lang="ru-RU" sz="2400" dirty="0" smtClean="0"/>
              <a:t>, </a:t>
            </a:r>
            <a:r>
              <a:rPr lang="ru-RU" sz="2400" dirty="0" err="1" smtClean="0"/>
              <a:t>англия</a:t>
            </a:r>
            <a:r>
              <a:rPr lang="ru-RU" sz="2400" dirty="0" smtClean="0"/>
              <a:t> </a:t>
            </a:r>
            <a:r>
              <a:rPr lang="ru-RU" sz="2400" dirty="0" err="1" smtClean="0"/>
              <a:t>ҳуқуқ</a:t>
            </a:r>
            <a:r>
              <a:rPr lang="ru-RU" sz="2400" dirty="0" smtClean="0"/>
              <a:t> </a:t>
            </a:r>
            <a:r>
              <a:rPr lang="ru-RU" sz="2400" dirty="0" err="1" smtClean="0"/>
              <a:t>тизимида</a:t>
            </a:r>
            <a:r>
              <a:rPr lang="ru-RU" sz="2400" dirty="0" smtClean="0"/>
              <a:t> </a:t>
            </a:r>
            <a:r>
              <a:rPr lang="ru-RU" sz="2400" dirty="0" err="1" smtClean="0"/>
              <a:t>моддий</a:t>
            </a:r>
            <a:r>
              <a:rPr lang="ru-RU" sz="2400" dirty="0" smtClean="0"/>
              <a:t> </a:t>
            </a:r>
            <a:r>
              <a:rPr lang="ru-RU" sz="2400" dirty="0" err="1" smtClean="0"/>
              <a:t>ва</a:t>
            </a:r>
            <a:r>
              <a:rPr lang="ru-RU" sz="2400" dirty="0" smtClean="0"/>
              <a:t> </a:t>
            </a:r>
            <a:r>
              <a:rPr lang="ru-RU" sz="2400" dirty="0" err="1" smtClean="0"/>
              <a:t>процессуал</a:t>
            </a:r>
            <a:r>
              <a:rPr lang="ru-RU" sz="2400" dirty="0" smtClean="0"/>
              <a:t> </a:t>
            </a:r>
            <a:r>
              <a:rPr lang="ru-RU" sz="2400" dirty="0" err="1" smtClean="0"/>
              <a:t>ҳуқуқ</a:t>
            </a:r>
            <a:r>
              <a:rPr lang="ru-RU" sz="2400" dirty="0" smtClean="0"/>
              <a:t> </a:t>
            </a:r>
            <a:r>
              <a:rPr lang="ru-RU" sz="2400" dirty="0" err="1" smtClean="0"/>
              <a:t>нормалари</a:t>
            </a:r>
            <a:r>
              <a:rPr lang="ru-RU" sz="2400" dirty="0" smtClean="0"/>
              <a:t> </a:t>
            </a:r>
            <a:r>
              <a:rPr lang="ru-RU" sz="2400" dirty="0" err="1" smtClean="0"/>
              <a:t>алоҳида</a:t>
            </a:r>
            <a:r>
              <a:rPr lang="ru-RU" sz="2400" dirty="0" smtClean="0"/>
              <a:t> </a:t>
            </a:r>
            <a:r>
              <a:rPr lang="ru-RU" sz="2400" dirty="0" err="1" smtClean="0"/>
              <a:t>аҳамиятга</a:t>
            </a:r>
            <a:r>
              <a:rPr lang="ru-RU" sz="2400" dirty="0" smtClean="0"/>
              <a:t> </a:t>
            </a:r>
            <a:r>
              <a:rPr lang="ru-RU" sz="2400" dirty="0" err="1" smtClean="0"/>
              <a:t>эга</a:t>
            </a:r>
            <a:r>
              <a:rPr lang="ru-RU" sz="2400" dirty="0" smtClean="0"/>
              <a:t>, </a:t>
            </a:r>
            <a:r>
              <a:rPr lang="ru-RU" sz="2400" dirty="0" err="1" smtClean="0"/>
              <a:t>агар</a:t>
            </a:r>
            <a:r>
              <a:rPr lang="ru-RU" sz="2400" dirty="0" smtClean="0"/>
              <a:t> </a:t>
            </a:r>
            <a:r>
              <a:rPr lang="ru-RU" sz="2400" dirty="0" err="1" smtClean="0"/>
              <a:t>даъво</a:t>
            </a:r>
            <a:r>
              <a:rPr lang="ru-RU" sz="2400" dirty="0" smtClean="0"/>
              <a:t> </a:t>
            </a:r>
            <a:r>
              <a:rPr lang="ru-RU" sz="2400" dirty="0" err="1" smtClean="0"/>
              <a:t>муддати</a:t>
            </a:r>
            <a:r>
              <a:rPr lang="ru-RU" sz="2400" dirty="0" smtClean="0"/>
              <a:t> </a:t>
            </a:r>
            <a:r>
              <a:rPr lang="ru-RU" sz="2400" dirty="0" err="1" smtClean="0"/>
              <a:t>ҳуқуқий</a:t>
            </a:r>
            <a:r>
              <a:rPr lang="ru-RU" sz="2400" dirty="0" smtClean="0"/>
              <a:t> </a:t>
            </a:r>
            <a:r>
              <a:rPr lang="ru-RU" sz="2400" dirty="0" err="1" smtClean="0"/>
              <a:t>ҳимояни</a:t>
            </a:r>
            <a:r>
              <a:rPr lang="ru-RU" sz="2400" dirty="0" smtClean="0"/>
              <a:t> </a:t>
            </a:r>
            <a:r>
              <a:rPr lang="ru-RU" sz="2400" dirty="0" err="1" smtClean="0"/>
              <a:t>амалга</a:t>
            </a:r>
            <a:r>
              <a:rPr lang="ru-RU" sz="2400" dirty="0" smtClean="0"/>
              <a:t> </a:t>
            </a:r>
            <a:r>
              <a:rPr lang="ru-RU" sz="2400" dirty="0" err="1" smtClean="0"/>
              <a:t>оширишни</a:t>
            </a:r>
            <a:r>
              <a:rPr lang="ru-RU" sz="2400" dirty="0" smtClean="0"/>
              <a:t> </a:t>
            </a:r>
            <a:r>
              <a:rPr lang="ru-RU" sz="2400" dirty="0" err="1" smtClean="0"/>
              <a:t>таъқиқласа</a:t>
            </a:r>
            <a:r>
              <a:rPr lang="ru-RU" sz="2400" dirty="0" smtClean="0"/>
              <a:t> </a:t>
            </a:r>
            <a:r>
              <a:rPr lang="ru-RU" sz="2400" dirty="0" err="1" smtClean="0"/>
              <a:t>бу</a:t>
            </a:r>
            <a:r>
              <a:rPr lang="ru-RU" sz="2400" dirty="0" smtClean="0"/>
              <a:t> </a:t>
            </a:r>
            <a:r>
              <a:rPr lang="ru-RU" sz="2400" dirty="0" err="1" smtClean="0"/>
              <a:t>процессуал</a:t>
            </a:r>
            <a:r>
              <a:rPr lang="ru-RU" sz="2400" dirty="0" smtClean="0"/>
              <a:t> </a:t>
            </a:r>
            <a:r>
              <a:rPr lang="ru-RU" sz="2400" dirty="0" err="1" smtClean="0"/>
              <a:t>ҳуқуқ</a:t>
            </a:r>
            <a:r>
              <a:rPr lang="ru-RU" sz="2400" dirty="0" smtClean="0"/>
              <a:t>, </a:t>
            </a:r>
            <a:r>
              <a:rPr lang="ru-RU" sz="2400" dirty="0" err="1" smtClean="0"/>
              <a:t>агар</a:t>
            </a:r>
            <a:r>
              <a:rPr lang="ru-RU" sz="2400" dirty="0" smtClean="0"/>
              <a:t> </a:t>
            </a:r>
            <a:r>
              <a:rPr lang="ru-RU" sz="2400" dirty="0" err="1" smtClean="0"/>
              <a:t>одатий</a:t>
            </a:r>
            <a:r>
              <a:rPr lang="ru-RU" sz="2400" dirty="0" smtClean="0"/>
              <a:t> суд </a:t>
            </a:r>
            <a:r>
              <a:rPr lang="ru-RU" sz="2400" dirty="0" err="1" smtClean="0"/>
              <a:t>мажлис</a:t>
            </a:r>
            <a:r>
              <a:rPr lang="ru-RU" sz="2400" dirty="0" smtClean="0"/>
              <a:t> </a:t>
            </a:r>
            <a:r>
              <a:rPr lang="ru-RU" sz="2400" dirty="0" err="1" smtClean="0"/>
              <a:t>блса</a:t>
            </a:r>
            <a:r>
              <a:rPr lang="ru-RU" sz="2400" dirty="0" smtClean="0"/>
              <a:t> </a:t>
            </a:r>
            <a:r>
              <a:rPr lang="ru-RU" sz="2400" dirty="0" err="1" smtClean="0"/>
              <a:t>моддий</a:t>
            </a:r>
            <a:r>
              <a:rPr lang="ru-RU" sz="2400" dirty="0" smtClean="0"/>
              <a:t> </a:t>
            </a:r>
            <a:r>
              <a:rPr lang="ru-RU" sz="2400" dirty="0" err="1" smtClean="0"/>
              <a:t>ҳуқуқ</a:t>
            </a:r>
            <a:r>
              <a:rPr lang="ru-RU" sz="2400" dirty="0" smtClean="0"/>
              <a:t> </a:t>
            </a:r>
            <a:r>
              <a:rPr lang="ru-RU" sz="2400" dirty="0" err="1" smtClean="0"/>
              <a:t>нормалари</a:t>
            </a:r>
            <a:r>
              <a:rPr lang="ru-RU" sz="2400" dirty="0" smtClean="0"/>
              <a:t> </a:t>
            </a:r>
            <a:r>
              <a:rPr lang="ru-RU" sz="2400" dirty="0" err="1" smtClean="0"/>
              <a:t>билан</a:t>
            </a:r>
            <a:r>
              <a:rPr lang="ru-RU" sz="2400" dirty="0" smtClean="0"/>
              <a:t> </a:t>
            </a:r>
            <a:r>
              <a:rPr lang="ru-RU" sz="2400" dirty="0" err="1" smtClean="0"/>
              <a:t>тартибга</a:t>
            </a:r>
            <a:r>
              <a:rPr lang="ru-RU" sz="2400" dirty="0" smtClean="0"/>
              <a:t> </a:t>
            </a:r>
            <a:r>
              <a:rPr lang="ru-RU" sz="2400" dirty="0" err="1" smtClean="0"/>
              <a:t>солинади</a:t>
            </a:r>
            <a:r>
              <a:rPr lang="ru-RU" sz="2400" dirty="0" smtClean="0"/>
              <a:t>. </a:t>
            </a:r>
          </a:p>
          <a:p>
            <a:pPr marL="0" marR="0" indent="0" algn="just">
              <a:buNone/>
            </a:pPr>
            <a:r>
              <a:rPr lang="uz-Cyrl-UZ" sz="2400" dirty="0"/>
              <a:t> </a:t>
            </a:r>
            <a:r>
              <a:rPr lang="uz-Cyrl-UZ" sz="2400" dirty="0" smtClean="0"/>
              <a:t>          Экспертнинг хулосасига кўра, даъво муддати инглиз ҳуқуқи бўйича процессуал ҳуқуқ нормасига тегишли бўлиб ҳисобланади. </a:t>
            </a:r>
          </a:p>
          <a:p>
            <a:pPr marL="0" marR="0" indent="0" algn="just">
              <a:buNone/>
            </a:pPr>
            <a:r>
              <a:rPr lang="uz-Cyrl-UZ" sz="2400" dirty="0" smtClean="0"/>
              <a:t>          Суд ишни кўриб чиқиб, мазкур ҳолатда даъво муддатини қўллаш ҳақидаги чет эл ҳуқуқи нормасини қўллашни рад этган. </a:t>
            </a:r>
            <a:endParaRPr lang="ru-RU" sz="2400" dirty="0" smtClean="0"/>
          </a:p>
          <a:p>
            <a:pPr marL="0" marR="0" indent="0" algn="just">
              <a:buNone/>
            </a:pPr>
            <a:endParaRPr lang="ru-RU" sz="2400" dirty="0"/>
          </a:p>
        </p:txBody>
      </p:sp>
      <p:pic>
        <p:nvPicPr>
          <p:cNvPr id="4" name="Picture 4" descr="https://st2.depositphotos.com/3643473/6206/i/950/depositphotos_62066109-stock-photo-people-and-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69066"/>
            <a:ext cx="1749136" cy="131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4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err="1" smtClean="0"/>
              <a:t>Низоли</a:t>
            </a:r>
            <a:r>
              <a:rPr lang="ru-RU" sz="3600" b="1" dirty="0" smtClean="0"/>
              <a:t> </a:t>
            </a:r>
            <a:r>
              <a:rPr lang="ru-RU" sz="3600" b="1" dirty="0" err="1" smtClean="0"/>
              <a:t>ҳолат</a:t>
            </a:r>
            <a:r>
              <a:rPr lang="ru-RU" sz="3600" b="1" dirty="0" smtClean="0"/>
              <a:t> </a:t>
            </a:r>
            <a:r>
              <a:rPr lang="ru-RU" sz="3600" dirty="0"/>
              <a:t/>
            </a:r>
            <a:br>
              <a:rPr lang="ru-RU" sz="3600" dirty="0"/>
            </a:br>
            <a:endParaRPr lang="ru-RU" sz="3600" b="1" dirty="0"/>
          </a:p>
        </p:txBody>
      </p:sp>
      <p:sp>
        <p:nvSpPr>
          <p:cNvPr id="3" name="Объект 2"/>
          <p:cNvSpPr>
            <a:spLocks noGrp="1"/>
          </p:cNvSpPr>
          <p:nvPr>
            <p:ph idx="1"/>
          </p:nvPr>
        </p:nvSpPr>
        <p:spPr>
          <a:xfrm>
            <a:off x="1066800" y="1328394"/>
            <a:ext cx="10058400" cy="3931920"/>
          </a:xfrm>
        </p:spPr>
        <p:txBody>
          <a:bodyPr>
            <a:noAutofit/>
          </a:bodyPr>
          <a:lstStyle/>
          <a:p>
            <a:pPr algn="just"/>
            <a:r>
              <a:rPr lang="ru-RU" sz="2400" dirty="0" err="1" smtClean="0"/>
              <a:t>Бухоро</a:t>
            </a:r>
            <a:r>
              <a:rPr lang="ru-RU" sz="2400" dirty="0" smtClean="0"/>
              <a:t> </a:t>
            </a:r>
            <a:r>
              <a:rPr lang="ru-RU" sz="2400" dirty="0" err="1" smtClean="0"/>
              <a:t>вилоят</a:t>
            </a:r>
            <a:r>
              <a:rPr lang="ru-RU" sz="2400" dirty="0" smtClean="0"/>
              <a:t> </a:t>
            </a:r>
            <a:r>
              <a:rPr lang="ru-RU" sz="2400" dirty="0" err="1" smtClean="0"/>
              <a:t>иқтисодий</a:t>
            </a:r>
            <a:r>
              <a:rPr lang="ru-RU" sz="2400" dirty="0" smtClean="0"/>
              <a:t> суди Германия </a:t>
            </a:r>
            <a:r>
              <a:rPr lang="ru-RU" sz="2400" dirty="0" err="1" smtClean="0"/>
              <a:t>компаниясининг</a:t>
            </a:r>
            <a:r>
              <a:rPr lang="ru-RU" sz="2400" dirty="0" smtClean="0"/>
              <a:t> </a:t>
            </a:r>
            <a:r>
              <a:rPr lang="ru-RU" sz="2400" dirty="0" err="1" smtClean="0"/>
              <a:t>даъво</a:t>
            </a:r>
            <a:r>
              <a:rPr lang="ru-RU" sz="2400" dirty="0" smtClean="0"/>
              <a:t> </a:t>
            </a:r>
            <a:r>
              <a:rPr lang="ru-RU" sz="2400" dirty="0" err="1" smtClean="0"/>
              <a:t>асосида</a:t>
            </a:r>
            <a:r>
              <a:rPr lang="ru-RU" sz="2400" dirty="0" smtClean="0"/>
              <a:t> </a:t>
            </a:r>
            <a:r>
              <a:rPr lang="ru-RU" sz="2400" dirty="0" err="1" smtClean="0"/>
              <a:t>иқтисодий</a:t>
            </a:r>
            <a:r>
              <a:rPr lang="ru-RU" sz="2400" dirty="0" smtClean="0"/>
              <a:t> </a:t>
            </a:r>
            <a:r>
              <a:rPr lang="ru-RU" sz="2400" dirty="0" err="1" smtClean="0"/>
              <a:t>низони</a:t>
            </a:r>
            <a:r>
              <a:rPr lang="ru-RU" sz="2400" dirty="0" smtClean="0"/>
              <a:t> </a:t>
            </a:r>
            <a:r>
              <a:rPr lang="ru-RU" sz="2400" dirty="0" err="1" smtClean="0"/>
              <a:t>кўриб</a:t>
            </a:r>
            <a:r>
              <a:rPr lang="ru-RU" sz="2400" dirty="0" smtClean="0"/>
              <a:t> </a:t>
            </a:r>
            <a:r>
              <a:rPr lang="ru-RU" sz="2400" dirty="0" err="1" smtClean="0"/>
              <a:t>чиқди</a:t>
            </a:r>
            <a:r>
              <a:rPr lang="ru-RU" sz="2400" dirty="0"/>
              <a:t> </a:t>
            </a:r>
            <a:r>
              <a:rPr lang="ru-RU" sz="2400" dirty="0" err="1" smtClean="0"/>
              <a:t>ва</a:t>
            </a:r>
            <a:r>
              <a:rPr lang="ru-RU" sz="2400" dirty="0" smtClean="0"/>
              <a:t> </a:t>
            </a:r>
            <a:r>
              <a:rPr lang="ru-RU" sz="2400" dirty="0" err="1" smtClean="0"/>
              <a:t>немис</a:t>
            </a:r>
            <a:r>
              <a:rPr lang="ru-RU" sz="2400" dirty="0" smtClean="0"/>
              <a:t> </a:t>
            </a:r>
            <a:r>
              <a:rPr lang="ru-RU" sz="2400" dirty="0" err="1" smtClean="0"/>
              <a:t>ҳуқуқини</a:t>
            </a:r>
            <a:r>
              <a:rPr lang="ru-RU" sz="2400" dirty="0" smtClean="0"/>
              <a:t> </a:t>
            </a:r>
            <a:r>
              <a:rPr lang="ru-RU" sz="2400" dirty="0" err="1" smtClean="0"/>
              <a:t>қўллади</a:t>
            </a:r>
            <a:r>
              <a:rPr lang="ru-RU" sz="2400" dirty="0" smtClean="0"/>
              <a:t>. </a:t>
            </a:r>
          </a:p>
          <a:p>
            <a:pPr algn="just"/>
            <a:r>
              <a:rPr lang="ru-RU" sz="2400" dirty="0" err="1" smtClean="0"/>
              <a:t>Ишда</a:t>
            </a:r>
            <a:r>
              <a:rPr lang="ru-RU" sz="2400" dirty="0" smtClean="0"/>
              <a:t> </a:t>
            </a:r>
            <a:r>
              <a:rPr lang="ru-RU" sz="2400" dirty="0" err="1"/>
              <a:t>иштирок</a:t>
            </a:r>
            <a:r>
              <a:rPr lang="ru-RU" sz="2400" dirty="0"/>
              <a:t> </a:t>
            </a:r>
            <a:r>
              <a:rPr lang="ru-RU" sz="2400" dirty="0" err="1"/>
              <a:t>этувчи</a:t>
            </a:r>
            <a:r>
              <a:rPr lang="ru-RU" sz="2400" dirty="0"/>
              <a:t> </a:t>
            </a:r>
            <a:r>
              <a:rPr lang="ru-RU" sz="2400" dirty="0" err="1"/>
              <a:t>шахслар</a:t>
            </a:r>
            <a:r>
              <a:rPr lang="ru-RU" sz="2400" dirty="0"/>
              <a:t> </a:t>
            </a:r>
            <a:r>
              <a:rPr lang="ru-RU" sz="2400" dirty="0" err="1" smtClean="0"/>
              <a:t>судга</a:t>
            </a:r>
            <a:r>
              <a:rPr lang="ru-RU" sz="2400" dirty="0" smtClean="0"/>
              <a:t> </a:t>
            </a:r>
            <a:r>
              <a:rPr lang="ru-RU" sz="2400" dirty="0" err="1" smtClean="0"/>
              <a:t>немис</a:t>
            </a:r>
            <a:r>
              <a:rPr lang="ru-RU" sz="2400" dirty="0" smtClean="0"/>
              <a:t> </a:t>
            </a:r>
            <a:r>
              <a:rPr lang="ru-RU" sz="2400" dirty="0" err="1" smtClean="0"/>
              <a:t>қонунчилигининг</a:t>
            </a:r>
            <a:r>
              <a:rPr lang="ru-RU" sz="2400" dirty="0" smtClean="0"/>
              <a:t> </a:t>
            </a:r>
            <a:r>
              <a:rPr lang="ru-RU" sz="2400" dirty="0" err="1" smtClean="0"/>
              <a:t>Германиянинг</a:t>
            </a:r>
            <a:r>
              <a:rPr lang="ru-RU" sz="2400" dirty="0" smtClean="0"/>
              <a:t> </a:t>
            </a:r>
            <a:r>
              <a:rPr lang="ru-RU" sz="2400" dirty="0" err="1" smtClean="0"/>
              <a:t>юридик</a:t>
            </a:r>
            <a:r>
              <a:rPr lang="ru-RU" sz="2400" dirty="0" smtClean="0"/>
              <a:t> </a:t>
            </a:r>
            <a:r>
              <a:rPr lang="ru-RU" sz="2400" dirty="0" err="1" smtClean="0"/>
              <a:t>маслаҳатхонаси</a:t>
            </a:r>
            <a:r>
              <a:rPr lang="ru-RU" sz="2400" dirty="0" smtClean="0"/>
              <a:t> </a:t>
            </a:r>
            <a:r>
              <a:rPr lang="ru-RU" sz="2400" dirty="0" err="1" smtClean="0"/>
              <a:t>томонидан</a:t>
            </a:r>
            <a:r>
              <a:rPr lang="ru-RU" sz="2400" dirty="0" smtClean="0"/>
              <a:t> </a:t>
            </a:r>
            <a:r>
              <a:rPr lang="ru-RU" sz="2400" dirty="0" err="1" smtClean="0"/>
              <a:t>тақдим</a:t>
            </a:r>
            <a:r>
              <a:rPr lang="ru-RU" sz="2400" dirty="0" smtClean="0"/>
              <a:t> </a:t>
            </a:r>
            <a:r>
              <a:rPr lang="ru-RU" sz="2400" dirty="0" err="1" smtClean="0"/>
              <a:t>этилган</a:t>
            </a:r>
            <a:r>
              <a:rPr lang="ru-RU" sz="2400" dirty="0" smtClean="0"/>
              <a:t> </a:t>
            </a:r>
            <a:r>
              <a:rPr lang="ru-RU" sz="2400" dirty="0" err="1" smtClean="0"/>
              <a:t>хулосасини</a:t>
            </a:r>
            <a:r>
              <a:rPr lang="ru-RU" sz="2400" dirty="0" smtClean="0"/>
              <a:t> </a:t>
            </a:r>
            <a:r>
              <a:rPr lang="ru-RU" sz="2400" dirty="0" err="1" smtClean="0"/>
              <a:t>тақдим</a:t>
            </a:r>
            <a:r>
              <a:rPr lang="ru-RU" sz="2400" dirty="0" smtClean="0"/>
              <a:t> </a:t>
            </a:r>
            <a:r>
              <a:rPr lang="ru-RU" sz="2400" dirty="0" err="1" smtClean="0"/>
              <a:t>этишди</a:t>
            </a:r>
            <a:r>
              <a:rPr lang="ru-RU" sz="2400" dirty="0" smtClean="0"/>
              <a:t>. Суд </a:t>
            </a:r>
            <a:r>
              <a:rPr lang="ru-RU" sz="2400" dirty="0" err="1" smtClean="0"/>
              <a:t>мазкур</a:t>
            </a:r>
            <a:r>
              <a:rPr lang="ru-RU" sz="2400" dirty="0" smtClean="0"/>
              <a:t> </a:t>
            </a:r>
            <a:r>
              <a:rPr lang="ru-RU" sz="2400" dirty="0" err="1" smtClean="0"/>
              <a:t>хулосани</a:t>
            </a:r>
            <a:r>
              <a:rPr lang="ru-RU" sz="2400" dirty="0" smtClean="0"/>
              <a:t> </a:t>
            </a:r>
            <a:r>
              <a:rPr lang="ru-RU" sz="2400" dirty="0" err="1" smtClean="0"/>
              <a:t>қабул</a:t>
            </a:r>
            <a:r>
              <a:rPr lang="ru-RU" sz="2400" dirty="0" smtClean="0"/>
              <a:t> </a:t>
            </a:r>
            <a:r>
              <a:rPr lang="ru-RU" sz="2400" dirty="0" err="1" smtClean="0"/>
              <a:t>қилиб</a:t>
            </a:r>
            <a:r>
              <a:rPr lang="ru-RU" sz="2400" dirty="0" smtClean="0"/>
              <a:t>, </a:t>
            </a:r>
            <a:r>
              <a:rPr lang="ru-RU" sz="2400" dirty="0" err="1" smtClean="0"/>
              <a:t>немис</a:t>
            </a:r>
            <a:r>
              <a:rPr lang="ru-RU" sz="2400" dirty="0" smtClean="0"/>
              <a:t> </a:t>
            </a:r>
            <a:r>
              <a:rPr lang="ru-RU" sz="2400" dirty="0" err="1" smtClean="0"/>
              <a:t>ҳуқуқи</a:t>
            </a:r>
            <a:r>
              <a:rPr lang="ru-RU" sz="2400" dirty="0" smtClean="0"/>
              <a:t> </a:t>
            </a:r>
            <a:r>
              <a:rPr lang="ru-RU" sz="2400" dirty="0" err="1" smtClean="0"/>
              <a:t>асосида</a:t>
            </a:r>
            <a:r>
              <a:rPr lang="ru-RU" sz="2400" dirty="0" smtClean="0"/>
              <a:t> </a:t>
            </a:r>
            <a:r>
              <a:rPr lang="ru-RU" sz="2400" dirty="0" err="1" smtClean="0"/>
              <a:t>қарор</a:t>
            </a:r>
            <a:r>
              <a:rPr lang="ru-RU" sz="2400" dirty="0" smtClean="0"/>
              <a:t> </a:t>
            </a:r>
            <a:r>
              <a:rPr lang="ru-RU" sz="2400" dirty="0" err="1" smtClean="0"/>
              <a:t>қабул</a:t>
            </a:r>
            <a:r>
              <a:rPr lang="ru-RU" sz="2400" dirty="0" smtClean="0"/>
              <a:t> </a:t>
            </a:r>
            <a:r>
              <a:rPr lang="ru-RU" sz="2400" dirty="0" err="1" smtClean="0"/>
              <a:t>қилди</a:t>
            </a:r>
            <a:r>
              <a:rPr lang="ru-RU" sz="2400" dirty="0" smtClean="0"/>
              <a:t>. </a:t>
            </a:r>
          </a:p>
          <a:p>
            <a:pPr algn="just"/>
            <a:r>
              <a:rPr lang="uz-Cyrl-UZ" sz="2400" dirty="0" smtClean="0"/>
              <a:t>Суд мазкур хулосани қабул қилганлигининг асосини ҳал қилув қарорининг асослантириш қисмида асослаши керакмиди? Бундай далилга ишонч билдириш учун қандай ҳаракатлар амалга оширилган бўлиши керак. </a:t>
            </a:r>
            <a:endParaRPr lang="ru-RU" sz="2400" dirty="0" smtClean="0"/>
          </a:p>
          <a:p>
            <a:pPr algn="just"/>
            <a:endParaRPr lang="ru-RU" sz="2400" dirty="0" smtClean="0"/>
          </a:p>
          <a:p>
            <a:pPr marL="0" indent="0" algn="just">
              <a:buNone/>
            </a:pPr>
            <a:endParaRPr lang="ru-RU" sz="2400" dirty="0"/>
          </a:p>
          <a:p>
            <a:endParaRPr lang="ru-RU" sz="2400" dirty="0" smtClean="0"/>
          </a:p>
        </p:txBody>
      </p:sp>
    </p:spTree>
    <p:extLst>
      <p:ext uri="{BB962C8B-B14F-4D97-AF65-F5344CB8AC3E}">
        <p14:creationId xmlns:p14="http://schemas.microsoft.com/office/powerpoint/2010/main" val="324823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799" y="642594"/>
            <a:ext cx="9729355" cy="1371600"/>
          </a:xfrm>
        </p:spPr>
        <p:txBody>
          <a:bodyPr>
            <a:normAutofit/>
          </a:bodyPr>
          <a:lstStyle/>
          <a:p>
            <a:pPr algn="ctr"/>
            <a:r>
              <a:rPr lang="ru-RU" sz="3600" b="1" dirty="0" err="1" smtClean="0"/>
              <a:t>Муаммоли</a:t>
            </a:r>
            <a:r>
              <a:rPr lang="ru-RU" sz="3600" b="1" dirty="0" smtClean="0"/>
              <a:t> </a:t>
            </a:r>
            <a:r>
              <a:rPr lang="ru-RU" sz="3600" b="1" dirty="0" err="1" smtClean="0"/>
              <a:t>вазият</a:t>
            </a:r>
            <a:r>
              <a:rPr lang="ru-RU" sz="3600" b="1" dirty="0"/>
              <a:t/>
            </a:r>
            <a:br>
              <a:rPr lang="ru-RU" sz="3600" b="1" dirty="0"/>
            </a:br>
            <a:endParaRPr lang="ru-RU" sz="3600" b="1" dirty="0"/>
          </a:p>
        </p:txBody>
      </p:sp>
      <p:sp>
        <p:nvSpPr>
          <p:cNvPr id="3" name="Объект 2"/>
          <p:cNvSpPr>
            <a:spLocks noGrp="1"/>
          </p:cNvSpPr>
          <p:nvPr>
            <p:ph idx="1"/>
          </p:nvPr>
        </p:nvSpPr>
        <p:spPr>
          <a:xfrm>
            <a:off x="994063" y="1479665"/>
            <a:ext cx="10058400" cy="3931920"/>
          </a:xfrm>
        </p:spPr>
        <p:txBody>
          <a:bodyPr>
            <a:noAutofit/>
          </a:bodyPr>
          <a:lstStyle/>
          <a:p>
            <a:pPr marL="0" indent="0" algn="just">
              <a:spcBef>
                <a:spcPts val="0"/>
              </a:spcBef>
              <a:buNone/>
            </a:pPr>
            <a:r>
              <a:rPr lang="ru-RU" sz="2400" dirty="0" smtClean="0"/>
              <a:t>       </a:t>
            </a:r>
            <a:r>
              <a:rPr lang="ru-RU" sz="2400" dirty="0" err="1" smtClean="0"/>
              <a:t>Судга</a:t>
            </a:r>
            <a:r>
              <a:rPr lang="ru-RU" sz="2400" dirty="0" smtClean="0"/>
              <a:t> чет эл </a:t>
            </a:r>
            <a:r>
              <a:rPr lang="ru-RU" sz="2400" dirty="0" err="1" smtClean="0"/>
              <a:t>ҳуқуқининг</a:t>
            </a:r>
            <a:r>
              <a:rPr lang="ru-RU" sz="2400" dirty="0" smtClean="0"/>
              <a:t> </a:t>
            </a:r>
            <a:r>
              <a:rPr lang="ru-RU" sz="2400" dirty="0" err="1" smtClean="0"/>
              <a:t>мазмунини</a:t>
            </a:r>
            <a:r>
              <a:rPr lang="ru-RU" sz="2400" dirty="0" smtClean="0"/>
              <a:t> </a:t>
            </a:r>
            <a:r>
              <a:rPr lang="ru-RU" sz="2400" dirty="0" err="1" smtClean="0"/>
              <a:t>аниқлашнинг</a:t>
            </a:r>
            <a:r>
              <a:rPr lang="ru-RU" sz="2400" dirty="0" smtClean="0"/>
              <a:t> </a:t>
            </a:r>
            <a:r>
              <a:rPr lang="ru-RU" sz="2400" dirty="0" err="1" smtClean="0"/>
              <a:t>имкони</a:t>
            </a:r>
            <a:r>
              <a:rPr lang="ru-RU" sz="2400" dirty="0" smtClean="0"/>
              <a:t> </a:t>
            </a:r>
            <a:r>
              <a:rPr lang="ru-RU" sz="2400" dirty="0" err="1" smtClean="0"/>
              <a:t>бўлмаганда</a:t>
            </a:r>
            <a:r>
              <a:rPr lang="ru-RU" sz="2400" dirty="0" smtClean="0"/>
              <a:t>, </a:t>
            </a:r>
            <a:r>
              <a:rPr lang="ru-RU" sz="2400" dirty="0" err="1" smtClean="0"/>
              <a:t>низо</a:t>
            </a:r>
            <a:r>
              <a:rPr lang="ru-RU" sz="2400" dirty="0" smtClean="0"/>
              <a:t> </a:t>
            </a:r>
            <a:r>
              <a:rPr lang="ru-RU" sz="2400" dirty="0" err="1" smtClean="0"/>
              <a:t>Ўзбекистон</a:t>
            </a:r>
            <a:r>
              <a:rPr lang="ru-RU" sz="2400" dirty="0" smtClean="0"/>
              <a:t> </a:t>
            </a:r>
            <a:r>
              <a:rPr lang="ru-RU" sz="2400" dirty="0" err="1" smtClean="0"/>
              <a:t>қонунчилиги</a:t>
            </a:r>
            <a:r>
              <a:rPr lang="ru-RU" sz="2400" dirty="0" smtClean="0"/>
              <a:t> </a:t>
            </a:r>
            <a:r>
              <a:rPr lang="ru-RU" sz="2400" dirty="0" err="1" smtClean="0"/>
              <a:t>асосида</a:t>
            </a:r>
            <a:r>
              <a:rPr lang="ru-RU" sz="2400" dirty="0" smtClean="0"/>
              <a:t> </a:t>
            </a:r>
            <a:r>
              <a:rPr lang="ru-RU" sz="2400" dirty="0" err="1" smtClean="0"/>
              <a:t>ҳал</a:t>
            </a:r>
            <a:r>
              <a:rPr lang="ru-RU" sz="2400" dirty="0" smtClean="0"/>
              <a:t> </a:t>
            </a:r>
            <a:r>
              <a:rPr lang="ru-RU" sz="2400" dirty="0" err="1" smtClean="0"/>
              <a:t>этилади</a:t>
            </a:r>
            <a:r>
              <a:rPr lang="ru-RU" sz="2400" dirty="0" smtClean="0"/>
              <a:t>. </a:t>
            </a:r>
            <a:r>
              <a:rPr lang="ru-RU" sz="2400" dirty="0" err="1" smtClean="0"/>
              <a:t>Масалан</a:t>
            </a:r>
            <a:r>
              <a:rPr lang="ru-RU" sz="2400" dirty="0" smtClean="0"/>
              <a:t>, </a:t>
            </a:r>
            <a:r>
              <a:rPr lang="ru-RU" sz="2400" dirty="0" err="1" smtClean="0"/>
              <a:t>низо</a:t>
            </a:r>
            <a:r>
              <a:rPr lang="ru-RU" sz="2400" dirty="0" smtClean="0"/>
              <a:t> </a:t>
            </a:r>
            <a:r>
              <a:rPr lang="ru-RU" sz="2400" dirty="0" err="1" smtClean="0"/>
              <a:t>юзасидан</a:t>
            </a:r>
            <a:r>
              <a:rPr lang="ru-RU" sz="2400" dirty="0" smtClean="0"/>
              <a:t> </a:t>
            </a:r>
            <a:r>
              <a:rPr lang="ru-RU" sz="2400" dirty="0" err="1" smtClean="0"/>
              <a:t>Хитой</a:t>
            </a:r>
            <a:r>
              <a:rPr lang="ru-RU" sz="2400" dirty="0" smtClean="0"/>
              <a:t> </a:t>
            </a:r>
            <a:r>
              <a:rPr lang="ru-RU" sz="2400" dirty="0" err="1" smtClean="0"/>
              <a:t>Халқ</a:t>
            </a:r>
            <a:r>
              <a:rPr lang="ru-RU" sz="2400" dirty="0" smtClean="0"/>
              <a:t> </a:t>
            </a:r>
            <a:r>
              <a:rPr lang="ru-RU" sz="2400" dirty="0" err="1" smtClean="0"/>
              <a:t>Республикасининг</a:t>
            </a:r>
            <a:r>
              <a:rPr lang="ru-RU" sz="2400" dirty="0" smtClean="0"/>
              <a:t> </a:t>
            </a:r>
            <a:r>
              <a:rPr lang="ru-RU" sz="2400" dirty="0" err="1" smtClean="0"/>
              <a:t>ҳуқуқини</a:t>
            </a:r>
            <a:r>
              <a:rPr lang="ru-RU" sz="2400" dirty="0" smtClean="0"/>
              <a:t> </a:t>
            </a:r>
            <a:r>
              <a:rPr lang="ru-RU" sz="2400" dirty="0" err="1" smtClean="0"/>
              <a:t>қўллаш</a:t>
            </a:r>
            <a:r>
              <a:rPr lang="ru-RU" sz="2400" dirty="0" smtClean="0"/>
              <a:t> </a:t>
            </a:r>
            <a:r>
              <a:rPr lang="ru-RU" sz="2400" dirty="0" err="1" smtClean="0"/>
              <a:t>зарурияти</a:t>
            </a:r>
            <a:r>
              <a:rPr lang="ru-RU" sz="2400" dirty="0" smtClean="0"/>
              <a:t> </a:t>
            </a:r>
            <a:r>
              <a:rPr lang="ru-RU" sz="2400" dirty="0" err="1" smtClean="0"/>
              <a:t>вужудга</a:t>
            </a:r>
            <a:r>
              <a:rPr lang="ru-RU" sz="2400" dirty="0" smtClean="0"/>
              <a:t> </a:t>
            </a:r>
            <a:r>
              <a:rPr lang="ru-RU" sz="2400" dirty="0" err="1" smtClean="0"/>
              <a:t>келган</a:t>
            </a:r>
            <a:r>
              <a:rPr lang="ru-RU" sz="2400" dirty="0" smtClean="0"/>
              <a:t>. </a:t>
            </a:r>
          </a:p>
          <a:p>
            <a:pPr marL="0" indent="0" algn="just">
              <a:spcBef>
                <a:spcPts val="0"/>
              </a:spcBef>
              <a:buNone/>
            </a:pPr>
            <a:r>
              <a:rPr lang="ru-RU" sz="2400" dirty="0"/>
              <a:t> </a:t>
            </a:r>
            <a:r>
              <a:rPr lang="ru-RU" sz="2400" dirty="0" smtClean="0"/>
              <a:t>      Суд </a:t>
            </a:r>
            <a:r>
              <a:rPr lang="ru-RU" sz="2400" dirty="0" err="1" smtClean="0"/>
              <a:t>тарафларга</a:t>
            </a:r>
            <a:r>
              <a:rPr lang="ru-RU" sz="2400" dirty="0" smtClean="0"/>
              <a:t> </a:t>
            </a:r>
            <a:r>
              <a:rPr lang="ru-RU" sz="2400" dirty="0" err="1" smtClean="0"/>
              <a:t>мазкур</a:t>
            </a:r>
            <a:r>
              <a:rPr lang="ru-RU" sz="2400" dirty="0" smtClean="0"/>
              <a:t> </a:t>
            </a:r>
            <a:r>
              <a:rPr lang="ru-RU" sz="2400" dirty="0" err="1" smtClean="0"/>
              <a:t>масалада</a:t>
            </a:r>
            <a:r>
              <a:rPr lang="ru-RU" sz="2400" dirty="0" smtClean="0"/>
              <a:t> </a:t>
            </a:r>
            <a:r>
              <a:rPr lang="ru-RU" sz="2400" dirty="0" err="1" smtClean="0"/>
              <a:t>кўмаклашишни</a:t>
            </a:r>
            <a:r>
              <a:rPr lang="ru-RU" sz="2400" dirty="0" smtClean="0"/>
              <a:t> </a:t>
            </a:r>
            <a:r>
              <a:rPr lang="ru-RU" sz="2400" dirty="0" err="1" smtClean="0"/>
              <a:t>сўраган</a:t>
            </a:r>
            <a:r>
              <a:rPr lang="ru-RU" sz="2400" dirty="0" smtClean="0"/>
              <a:t>, </a:t>
            </a:r>
            <a:r>
              <a:rPr lang="ru-RU" sz="2400" dirty="0" err="1" smtClean="0"/>
              <a:t>бироқ</a:t>
            </a:r>
            <a:r>
              <a:rPr lang="ru-RU" sz="2400" dirty="0" smtClean="0"/>
              <a:t> улар </a:t>
            </a:r>
            <a:r>
              <a:rPr lang="ru-RU" sz="2400" dirty="0" err="1" smtClean="0"/>
              <a:t>томонидан</a:t>
            </a:r>
            <a:r>
              <a:rPr lang="ru-RU" sz="2400" dirty="0" smtClean="0"/>
              <a:t> </a:t>
            </a:r>
            <a:r>
              <a:rPr lang="ru-RU" sz="2400" dirty="0" err="1" smtClean="0"/>
              <a:t>мазкур</a:t>
            </a:r>
            <a:r>
              <a:rPr lang="ru-RU" sz="2400" dirty="0" smtClean="0"/>
              <a:t> </a:t>
            </a:r>
            <a:r>
              <a:rPr lang="ru-RU" sz="2400" dirty="0" err="1" smtClean="0"/>
              <a:t>вазифани</a:t>
            </a:r>
            <a:r>
              <a:rPr lang="ru-RU" sz="2400" dirty="0" smtClean="0"/>
              <a:t> </a:t>
            </a:r>
            <a:r>
              <a:rPr lang="ru-RU" sz="2400" dirty="0" err="1" smtClean="0"/>
              <a:t>амалга</a:t>
            </a:r>
            <a:r>
              <a:rPr lang="ru-RU" sz="2400" dirty="0" smtClean="0"/>
              <a:t> </a:t>
            </a:r>
            <a:r>
              <a:rPr lang="ru-RU" sz="2400" dirty="0" err="1" smtClean="0"/>
              <a:t>ошириш</a:t>
            </a:r>
            <a:r>
              <a:rPr lang="ru-RU" sz="2400" dirty="0" smtClean="0"/>
              <a:t> </a:t>
            </a:r>
            <a:r>
              <a:rPr lang="ru-RU" sz="2400" dirty="0" err="1" smtClean="0"/>
              <a:t>имконияти</a:t>
            </a:r>
            <a:r>
              <a:rPr lang="ru-RU" sz="2400" dirty="0" smtClean="0"/>
              <a:t> </a:t>
            </a:r>
            <a:r>
              <a:rPr lang="ru-RU" sz="2400" dirty="0" err="1" smtClean="0"/>
              <a:t>бўлмаган</a:t>
            </a:r>
            <a:r>
              <a:rPr lang="ru-RU" sz="2400" dirty="0" smtClean="0"/>
              <a:t>. </a:t>
            </a:r>
            <a:r>
              <a:rPr lang="ru-RU" sz="2400" dirty="0" err="1" smtClean="0"/>
              <a:t>Шунга</a:t>
            </a:r>
            <a:r>
              <a:rPr lang="ru-RU" sz="2400" dirty="0" smtClean="0"/>
              <a:t> </a:t>
            </a:r>
            <a:r>
              <a:rPr lang="ru-RU" sz="2400" dirty="0" err="1" smtClean="0"/>
              <a:t>кўра</a:t>
            </a:r>
            <a:r>
              <a:rPr lang="ru-RU" sz="2400" dirty="0" smtClean="0"/>
              <a:t>, суд </a:t>
            </a:r>
            <a:r>
              <a:rPr lang="ru-RU" sz="2400" dirty="0" err="1" smtClean="0"/>
              <a:t>Адлия</a:t>
            </a:r>
            <a:r>
              <a:rPr lang="ru-RU" sz="2400" dirty="0" smtClean="0"/>
              <a:t> </a:t>
            </a:r>
            <a:r>
              <a:rPr lang="ru-RU" sz="2400" dirty="0" err="1" smtClean="0"/>
              <a:t>вазирлигига</a:t>
            </a:r>
            <a:r>
              <a:rPr lang="ru-RU" sz="2400" dirty="0" smtClean="0"/>
              <a:t> </a:t>
            </a:r>
            <a:r>
              <a:rPr lang="ru-RU" sz="2400" dirty="0" err="1" smtClean="0"/>
              <a:t>сўров</a:t>
            </a:r>
            <a:r>
              <a:rPr lang="ru-RU" sz="2400" dirty="0" smtClean="0"/>
              <a:t> </a:t>
            </a:r>
            <a:r>
              <a:rPr lang="ru-RU" sz="2400" dirty="0" err="1" smtClean="0"/>
              <a:t>юборган</a:t>
            </a:r>
            <a:r>
              <a:rPr lang="ru-RU" sz="2400" dirty="0" smtClean="0"/>
              <a:t>, </a:t>
            </a:r>
            <a:r>
              <a:rPr lang="ru-RU" sz="2400" dirty="0" err="1" smtClean="0"/>
              <a:t>бироқ</a:t>
            </a:r>
            <a:r>
              <a:rPr lang="ru-RU" sz="2400" dirty="0" smtClean="0"/>
              <a:t> </a:t>
            </a:r>
            <a:r>
              <a:rPr lang="ru-RU" sz="2400" dirty="0" err="1" smtClean="0"/>
              <a:t>ундан</a:t>
            </a:r>
            <a:r>
              <a:rPr lang="ru-RU" sz="2400" dirty="0" smtClean="0"/>
              <a:t> </a:t>
            </a:r>
            <a:r>
              <a:rPr lang="ru-RU" sz="2400" dirty="0" err="1" smtClean="0"/>
              <a:t>ҳам</a:t>
            </a:r>
            <a:r>
              <a:rPr lang="ru-RU" sz="2400" dirty="0" smtClean="0"/>
              <a:t> </a:t>
            </a:r>
            <a:r>
              <a:rPr lang="ru-RU" sz="2400" dirty="0" err="1" smtClean="0"/>
              <a:t>натижа</a:t>
            </a:r>
            <a:r>
              <a:rPr lang="ru-RU" sz="2400" dirty="0" smtClean="0"/>
              <a:t> </a:t>
            </a:r>
            <a:r>
              <a:rPr lang="ru-RU" sz="2400" dirty="0" err="1" smtClean="0"/>
              <a:t>бўлмаган</a:t>
            </a:r>
            <a:r>
              <a:rPr lang="ru-RU" sz="2400" dirty="0" smtClean="0"/>
              <a:t>. Суд </a:t>
            </a:r>
            <a:r>
              <a:rPr lang="ru-RU" sz="2400" dirty="0" err="1" smtClean="0"/>
              <a:t>кўрилган</a:t>
            </a:r>
            <a:r>
              <a:rPr lang="ru-RU" sz="2400" dirty="0" smtClean="0"/>
              <a:t> </a:t>
            </a:r>
            <a:r>
              <a:rPr lang="ru-RU" sz="2400" dirty="0" err="1" smtClean="0"/>
              <a:t>чораларга</a:t>
            </a:r>
            <a:r>
              <a:rPr lang="ru-RU" sz="2400" dirty="0" smtClean="0"/>
              <a:t> </a:t>
            </a:r>
            <a:r>
              <a:rPr lang="ru-RU" sz="2400" dirty="0" err="1" smtClean="0"/>
              <a:t>қарамасдан</a:t>
            </a:r>
            <a:r>
              <a:rPr lang="ru-RU" sz="2400" dirty="0" smtClean="0"/>
              <a:t> чет эл </a:t>
            </a:r>
            <a:r>
              <a:rPr lang="ru-RU" sz="2400" dirty="0" err="1" smtClean="0"/>
              <a:t>ҳуқуқининг</a:t>
            </a:r>
            <a:r>
              <a:rPr lang="ru-RU" sz="2400" dirty="0" smtClean="0"/>
              <a:t> </a:t>
            </a:r>
            <a:r>
              <a:rPr lang="ru-RU" sz="2400" dirty="0" err="1" smtClean="0"/>
              <a:t>мазмунини</a:t>
            </a:r>
            <a:r>
              <a:rPr lang="ru-RU" sz="2400" dirty="0" smtClean="0"/>
              <a:t> </a:t>
            </a:r>
            <a:r>
              <a:rPr lang="ru-RU" sz="2400" dirty="0" err="1" smtClean="0"/>
              <a:t>аниқлаш</a:t>
            </a:r>
            <a:r>
              <a:rPr lang="ru-RU" sz="2400" dirty="0" smtClean="0"/>
              <a:t> </a:t>
            </a:r>
            <a:r>
              <a:rPr lang="ru-RU" sz="2400" dirty="0" err="1" smtClean="0"/>
              <a:t>имконини</a:t>
            </a:r>
            <a:r>
              <a:rPr lang="ru-RU" sz="2400" dirty="0" smtClean="0"/>
              <a:t> </a:t>
            </a:r>
            <a:r>
              <a:rPr lang="ru-RU" sz="2400" dirty="0" err="1" smtClean="0"/>
              <a:t>қила</a:t>
            </a:r>
            <a:r>
              <a:rPr lang="ru-RU" sz="2400" dirty="0" smtClean="0"/>
              <a:t> </a:t>
            </a:r>
            <a:r>
              <a:rPr lang="ru-RU" sz="2400" dirty="0" err="1" smtClean="0"/>
              <a:t>олмаганлиги</a:t>
            </a:r>
            <a:r>
              <a:rPr lang="ru-RU" sz="2400" dirty="0" smtClean="0"/>
              <a:t> </a:t>
            </a:r>
            <a:r>
              <a:rPr lang="ru-RU" sz="2400" dirty="0" err="1" smtClean="0"/>
              <a:t>сабабли</a:t>
            </a:r>
            <a:r>
              <a:rPr lang="ru-RU" sz="2400" dirty="0" smtClean="0"/>
              <a:t> </a:t>
            </a:r>
            <a:r>
              <a:rPr lang="ru-RU" sz="2400" dirty="0" err="1" smtClean="0"/>
              <a:t>низо</a:t>
            </a:r>
            <a:r>
              <a:rPr lang="ru-RU" sz="2400" dirty="0" smtClean="0"/>
              <a:t> </a:t>
            </a:r>
            <a:r>
              <a:rPr lang="ru-RU" sz="2400" dirty="0" err="1" smtClean="0"/>
              <a:t>миллий</a:t>
            </a:r>
            <a:r>
              <a:rPr lang="ru-RU" sz="2400" dirty="0" smtClean="0"/>
              <a:t> </a:t>
            </a:r>
            <a:r>
              <a:rPr lang="ru-RU" sz="2400" dirty="0" err="1" smtClean="0"/>
              <a:t>қонунчилик</a:t>
            </a:r>
            <a:r>
              <a:rPr lang="ru-RU" sz="2400" dirty="0" smtClean="0"/>
              <a:t> </a:t>
            </a:r>
            <a:r>
              <a:rPr lang="ru-RU" sz="2400" dirty="0" err="1" smtClean="0"/>
              <a:t>асосида</a:t>
            </a:r>
            <a:r>
              <a:rPr lang="ru-RU" sz="2400" dirty="0" smtClean="0"/>
              <a:t> </a:t>
            </a:r>
            <a:r>
              <a:rPr lang="ru-RU" sz="2400" dirty="0" err="1" smtClean="0"/>
              <a:t>ҳал</a:t>
            </a:r>
            <a:r>
              <a:rPr lang="ru-RU" sz="2400" dirty="0" smtClean="0"/>
              <a:t> </a:t>
            </a:r>
            <a:r>
              <a:rPr lang="ru-RU" sz="2400" dirty="0" err="1" smtClean="0"/>
              <a:t>этган</a:t>
            </a:r>
            <a:r>
              <a:rPr lang="ru-RU" sz="2400" dirty="0" smtClean="0"/>
              <a:t>. </a:t>
            </a:r>
          </a:p>
          <a:p>
            <a:pPr marL="0" indent="0" algn="just">
              <a:spcBef>
                <a:spcPts val="0"/>
              </a:spcBef>
              <a:buNone/>
            </a:pPr>
            <a:r>
              <a:rPr lang="ru-RU" sz="2400" dirty="0"/>
              <a:t> </a:t>
            </a:r>
            <a:r>
              <a:rPr lang="ru-RU" sz="2400" dirty="0" smtClean="0"/>
              <a:t>      </a:t>
            </a:r>
            <a:r>
              <a:rPr lang="ru-RU" sz="2400" dirty="0" err="1" smtClean="0"/>
              <a:t>Хулоса</a:t>
            </a:r>
            <a:r>
              <a:rPr lang="ru-RU" sz="2400" dirty="0" smtClean="0"/>
              <a:t>: </a:t>
            </a:r>
            <a:r>
              <a:rPr lang="ru-RU" sz="2400" dirty="0" err="1" smtClean="0"/>
              <a:t>агар</a:t>
            </a:r>
            <a:r>
              <a:rPr lang="ru-RU" sz="2400" dirty="0" smtClean="0"/>
              <a:t> чет эл </a:t>
            </a:r>
            <a:r>
              <a:rPr lang="ru-RU" sz="2400" dirty="0" err="1" smtClean="0"/>
              <a:t>ҳуқуқининг</a:t>
            </a:r>
            <a:r>
              <a:rPr lang="ru-RU" sz="2400" dirty="0" smtClean="0"/>
              <a:t> </a:t>
            </a:r>
            <a:r>
              <a:rPr lang="ru-RU" sz="2400" dirty="0" err="1" smtClean="0"/>
              <a:t>мазмунини</a:t>
            </a:r>
            <a:r>
              <a:rPr lang="ru-RU" sz="2400" dirty="0" smtClean="0"/>
              <a:t> </a:t>
            </a:r>
            <a:r>
              <a:rPr lang="ru-RU" sz="2400" dirty="0" err="1" smtClean="0"/>
              <a:t>аниқлашга</a:t>
            </a:r>
            <a:r>
              <a:rPr lang="ru-RU" sz="2400" dirty="0" smtClean="0"/>
              <a:t> </a:t>
            </a:r>
            <a:r>
              <a:rPr lang="ru-RU" sz="2400" dirty="0" err="1" smtClean="0"/>
              <a:t>қаратилган</a:t>
            </a:r>
            <a:r>
              <a:rPr lang="ru-RU" sz="2400" dirty="0" smtClean="0"/>
              <a:t> </a:t>
            </a:r>
            <a:r>
              <a:rPr lang="ru-RU" sz="2400" dirty="0" err="1" smtClean="0"/>
              <a:t>дастлабки</a:t>
            </a:r>
            <a:r>
              <a:rPr lang="ru-RU" sz="2400" dirty="0" smtClean="0"/>
              <a:t> </a:t>
            </a:r>
            <a:r>
              <a:rPr lang="ru-RU" sz="2400" dirty="0" err="1" smtClean="0"/>
              <a:t>чора</a:t>
            </a:r>
            <a:r>
              <a:rPr lang="ru-RU" sz="2400" dirty="0" smtClean="0"/>
              <a:t> </a:t>
            </a:r>
            <a:r>
              <a:rPr lang="ru-RU" sz="2400" dirty="0" err="1" smtClean="0"/>
              <a:t>натижа</a:t>
            </a:r>
            <a:r>
              <a:rPr lang="ru-RU" sz="2400" dirty="0" smtClean="0"/>
              <a:t> </a:t>
            </a:r>
            <a:r>
              <a:rPr lang="ru-RU" sz="2400" dirty="0" err="1" smtClean="0"/>
              <a:t>бермаса</a:t>
            </a:r>
            <a:r>
              <a:rPr lang="ru-RU" sz="2400" dirty="0" smtClean="0"/>
              <a:t>, суд </a:t>
            </a:r>
            <a:r>
              <a:rPr lang="ru-RU" sz="2400" dirty="0" err="1" smtClean="0"/>
              <a:t>одил</a:t>
            </a:r>
            <a:r>
              <a:rPr lang="ru-RU" sz="2400" dirty="0" smtClean="0"/>
              <a:t> </a:t>
            </a:r>
            <a:r>
              <a:rPr lang="ru-RU" sz="2400" dirty="0" err="1" smtClean="0"/>
              <a:t>судловни</a:t>
            </a:r>
            <a:r>
              <a:rPr lang="ru-RU" sz="2400" dirty="0" smtClean="0"/>
              <a:t> </a:t>
            </a:r>
            <a:r>
              <a:rPr lang="ru-RU" sz="2400" dirty="0" err="1" smtClean="0"/>
              <a:t>таъминлаш</a:t>
            </a:r>
            <a:r>
              <a:rPr lang="ru-RU" sz="2400" dirty="0" smtClean="0"/>
              <a:t> </a:t>
            </a:r>
            <a:r>
              <a:rPr lang="ru-RU" sz="2400" dirty="0" err="1" smtClean="0"/>
              <a:t>мақсадида</a:t>
            </a:r>
            <a:r>
              <a:rPr lang="ru-RU" sz="2400" dirty="0" smtClean="0"/>
              <a:t> </a:t>
            </a:r>
            <a:r>
              <a:rPr lang="ru-RU" sz="2400" dirty="0" err="1" smtClean="0"/>
              <a:t>бошқа</a:t>
            </a:r>
            <a:r>
              <a:rPr lang="ru-RU" sz="2400" dirty="0" smtClean="0"/>
              <a:t> </a:t>
            </a:r>
            <a:r>
              <a:rPr lang="ru-RU" sz="2400" dirty="0" err="1" smtClean="0"/>
              <a:t>усулларни</a:t>
            </a:r>
            <a:r>
              <a:rPr lang="ru-RU" sz="2400" dirty="0" smtClean="0"/>
              <a:t> </a:t>
            </a:r>
            <a:r>
              <a:rPr lang="ru-RU" sz="2400" dirty="0" err="1" smtClean="0"/>
              <a:t>ҳам</a:t>
            </a:r>
            <a:r>
              <a:rPr lang="ru-RU" sz="2400" dirty="0" smtClean="0"/>
              <a:t> </a:t>
            </a:r>
            <a:r>
              <a:rPr lang="ru-RU" sz="2400" dirty="0" err="1" smtClean="0"/>
              <a:t>қўллаши</a:t>
            </a:r>
            <a:r>
              <a:rPr lang="ru-RU" sz="2400" dirty="0" smtClean="0"/>
              <a:t> </a:t>
            </a:r>
            <a:r>
              <a:rPr lang="ru-RU" sz="2400" dirty="0" err="1" smtClean="0"/>
              <a:t>керак</a:t>
            </a:r>
            <a:r>
              <a:rPr lang="ru-RU" sz="2400" dirty="0" smtClean="0"/>
              <a:t>. </a:t>
            </a:r>
            <a:r>
              <a:rPr lang="ru-RU" sz="2400" dirty="0" err="1" smtClean="0"/>
              <a:t>Масалан</a:t>
            </a:r>
            <a:r>
              <a:rPr lang="ru-RU" sz="2400" dirty="0" smtClean="0"/>
              <a:t>, </a:t>
            </a:r>
            <a:r>
              <a:rPr lang="ru-RU" sz="2400" dirty="0" err="1" smtClean="0"/>
              <a:t>илмий-тадқиқот</a:t>
            </a:r>
            <a:r>
              <a:rPr lang="ru-RU" sz="2400" dirty="0" smtClean="0"/>
              <a:t> </a:t>
            </a:r>
            <a:r>
              <a:rPr lang="ru-RU" sz="2400" dirty="0" err="1" smtClean="0"/>
              <a:t>институтларига</a:t>
            </a:r>
            <a:r>
              <a:rPr lang="ru-RU" sz="2400" dirty="0"/>
              <a:t> </a:t>
            </a:r>
            <a:r>
              <a:rPr lang="ru-RU" sz="2400" dirty="0" err="1" smtClean="0"/>
              <a:t>мурожаат</a:t>
            </a:r>
            <a:r>
              <a:rPr lang="ru-RU" sz="2400" dirty="0" smtClean="0"/>
              <a:t> </a:t>
            </a:r>
            <a:r>
              <a:rPr lang="ru-RU" sz="2400" dirty="0" err="1" smtClean="0"/>
              <a:t>қилиш</a:t>
            </a:r>
            <a:r>
              <a:rPr lang="ru-RU" sz="2400" dirty="0" smtClean="0"/>
              <a:t> </a:t>
            </a:r>
            <a:r>
              <a:rPr lang="ru-RU" sz="2400" dirty="0" err="1" smtClean="0"/>
              <a:t>мумкин</a:t>
            </a:r>
            <a:r>
              <a:rPr lang="ru-RU" sz="2400" dirty="0" smtClean="0"/>
              <a:t>. </a:t>
            </a:r>
          </a:p>
          <a:p>
            <a:endParaRPr lang="ru-RU" sz="2400" dirty="0"/>
          </a:p>
          <a:p>
            <a:endParaRPr lang="ru-RU" sz="2400" dirty="0"/>
          </a:p>
        </p:txBody>
      </p:sp>
      <p:pic>
        <p:nvPicPr>
          <p:cNvPr id="1028" name="Picture 4" descr="https://st2.depositphotos.com/3643473/6206/i/950/depositphotos_62066109-stock-photo-people-and-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4" y="394034"/>
            <a:ext cx="1558638" cy="116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5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z-Cyrl-UZ" sz="2800" b="1" dirty="0" smtClean="0">
                <a:solidFill>
                  <a:schemeClr val="tx1"/>
                </a:solidFill>
              </a:rPr>
              <a:t>Адлия вазирлигига юборилгна сўров ижобий натижа бермаганлигининг оқибати </a:t>
            </a:r>
            <a:endParaRPr lang="ru-RU" sz="2800" b="1" dirty="0">
              <a:solidFill>
                <a:schemeClr val="tx1"/>
              </a:solidFill>
            </a:endParaRPr>
          </a:p>
        </p:txBody>
      </p:sp>
      <p:sp>
        <p:nvSpPr>
          <p:cNvPr id="3" name="Объект 2"/>
          <p:cNvSpPr>
            <a:spLocks noGrp="1"/>
          </p:cNvSpPr>
          <p:nvPr>
            <p:ph idx="1"/>
          </p:nvPr>
        </p:nvSpPr>
        <p:spPr/>
        <p:txBody>
          <a:bodyPr>
            <a:normAutofit/>
          </a:bodyPr>
          <a:lstStyle/>
          <a:p>
            <a:r>
              <a:rPr lang="ru-RU" sz="2400" dirty="0" err="1" smtClean="0"/>
              <a:t>Агар</a:t>
            </a:r>
            <a:r>
              <a:rPr lang="ru-RU" sz="2400" dirty="0" smtClean="0"/>
              <a:t>, суд </a:t>
            </a:r>
            <a:r>
              <a:rPr lang="ru-RU" sz="2400" dirty="0" err="1" smtClean="0"/>
              <a:t>томонидан</a:t>
            </a:r>
            <a:r>
              <a:rPr lang="ru-RU" sz="2400" dirty="0" smtClean="0"/>
              <a:t> </a:t>
            </a:r>
            <a:r>
              <a:rPr lang="ru-RU" sz="2400" dirty="0" err="1" smtClean="0"/>
              <a:t>Адлия</a:t>
            </a:r>
            <a:r>
              <a:rPr lang="ru-RU" sz="2400" dirty="0" smtClean="0"/>
              <a:t> </a:t>
            </a:r>
            <a:r>
              <a:rPr lang="ru-RU" sz="2400" dirty="0" err="1" smtClean="0"/>
              <a:t>вазирлигига</a:t>
            </a:r>
            <a:r>
              <a:rPr lang="ru-RU" sz="2400" dirty="0" smtClean="0"/>
              <a:t> </a:t>
            </a:r>
            <a:r>
              <a:rPr lang="ru-RU" sz="2400" dirty="0" err="1" smtClean="0"/>
              <a:t>юборилган</a:t>
            </a:r>
            <a:r>
              <a:rPr lang="ru-RU" sz="2400" dirty="0" smtClean="0"/>
              <a:t> </a:t>
            </a:r>
            <a:r>
              <a:rPr lang="ru-RU" sz="2400" dirty="0" err="1" smtClean="0"/>
              <a:t>сўров</a:t>
            </a:r>
            <a:r>
              <a:rPr lang="ru-RU" sz="2400" dirty="0" smtClean="0"/>
              <a:t> </a:t>
            </a:r>
            <a:r>
              <a:rPr lang="ru-RU" sz="2400" dirty="0" err="1" smtClean="0"/>
              <a:t>тегишли</a:t>
            </a:r>
            <a:r>
              <a:rPr lang="ru-RU" sz="2400" dirty="0" smtClean="0"/>
              <a:t> </a:t>
            </a:r>
            <a:r>
              <a:rPr lang="ru-RU" sz="2400" dirty="0" err="1" smtClean="0"/>
              <a:t>хулоса</a:t>
            </a:r>
            <a:r>
              <a:rPr lang="ru-RU" sz="2400" dirty="0" smtClean="0"/>
              <a:t> </a:t>
            </a:r>
            <a:r>
              <a:rPr lang="ru-RU" sz="2400" dirty="0" err="1" smtClean="0"/>
              <a:t>билан</a:t>
            </a:r>
            <a:r>
              <a:rPr lang="ru-RU" sz="2400" dirty="0" smtClean="0"/>
              <a:t> </a:t>
            </a:r>
            <a:r>
              <a:rPr lang="ru-RU" sz="2400" dirty="0" err="1" smtClean="0"/>
              <a:t>қайтарилмаса</a:t>
            </a:r>
            <a:r>
              <a:rPr lang="ru-RU" sz="2400" dirty="0" smtClean="0"/>
              <a:t>, </a:t>
            </a:r>
            <a:r>
              <a:rPr lang="ru-RU" sz="2400" dirty="0" err="1" smtClean="0"/>
              <a:t>иқтисодий</a:t>
            </a:r>
            <a:r>
              <a:rPr lang="ru-RU" sz="2400" dirty="0" smtClean="0"/>
              <a:t> </a:t>
            </a:r>
            <a:r>
              <a:rPr lang="ru-RU" sz="2400" dirty="0" err="1" smtClean="0"/>
              <a:t>процессуал</a:t>
            </a:r>
            <a:r>
              <a:rPr lang="ru-RU" sz="2400" dirty="0" smtClean="0"/>
              <a:t> </a:t>
            </a:r>
            <a:r>
              <a:rPr lang="ru-RU" sz="2400" dirty="0" err="1" smtClean="0"/>
              <a:t>қонунчилик</a:t>
            </a:r>
            <a:r>
              <a:rPr lang="ru-RU" sz="2400" dirty="0" smtClean="0"/>
              <a:t> </a:t>
            </a:r>
            <a:r>
              <a:rPr lang="ru-RU" sz="2400" dirty="0" err="1" smtClean="0"/>
              <a:t>судга</a:t>
            </a:r>
            <a:r>
              <a:rPr lang="ru-RU" sz="2400" dirty="0" smtClean="0"/>
              <a:t> чет эл </a:t>
            </a:r>
            <a:r>
              <a:rPr lang="ru-RU" sz="2400" dirty="0" err="1" smtClean="0"/>
              <a:t>ҳуқуқининг</a:t>
            </a:r>
            <a:r>
              <a:rPr lang="ru-RU" sz="2400" dirty="0" smtClean="0"/>
              <a:t> </a:t>
            </a:r>
            <a:r>
              <a:rPr lang="ru-RU" sz="2400" dirty="0" err="1" smtClean="0"/>
              <a:t>мазмунини</a:t>
            </a:r>
            <a:r>
              <a:rPr lang="ru-RU" sz="2400" dirty="0" smtClean="0"/>
              <a:t> </a:t>
            </a:r>
            <a:r>
              <a:rPr lang="ru-RU" sz="2400" dirty="0" err="1" smtClean="0"/>
              <a:t>аниқлашнинг</a:t>
            </a:r>
            <a:r>
              <a:rPr lang="ru-RU" sz="2400" dirty="0" smtClean="0"/>
              <a:t> </a:t>
            </a:r>
            <a:r>
              <a:rPr lang="ru-RU" sz="2400" dirty="0" err="1" smtClean="0"/>
              <a:t>бошқа</a:t>
            </a:r>
            <a:r>
              <a:rPr lang="ru-RU" sz="2400" dirty="0" smtClean="0"/>
              <a:t> </a:t>
            </a:r>
            <a:r>
              <a:rPr lang="ru-RU" sz="2400" dirty="0" err="1" smtClean="0"/>
              <a:t>усулларини</a:t>
            </a:r>
            <a:r>
              <a:rPr lang="ru-RU" sz="2400" dirty="0" smtClean="0"/>
              <a:t> </a:t>
            </a:r>
            <a:r>
              <a:rPr lang="ru-RU" sz="2400" dirty="0" err="1" smtClean="0"/>
              <a:t>қўллаш</a:t>
            </a:r>
            <a:r>
              <a:rPr lang="ru-RU" sz="2400" dirty="0" smtClean="0"/>
              <a:t> </a:t>
            </a:r>
            <a:r>
              <a:rPr lang="ru-RU" sz="2400" dirty="0" err="1" smtClean="0"/>
              <a:t>мажбуриятини</a:t>
            </a:r>
            <a:r>
              <a:rPr lang="ru-RU" sz="2400" dirty="0" smtClean="0"/>
              <a:t> </a:t>
            </a:r>
            <a:r>
              <a:rPr lang="ru-RU" sz="2400" dirty="0" err="1" smtClean="0"/>
              <a:t>юкламайди</a:t>
            </a:r>
            <a:r>
              <a:rPr lang="ru-RU" sz="2400" dirty="0" smtClean="0"/>
              <a:t>. </a:t>
            </a:r>
            <a:r>
              <a:rPr lang="ru-RU" sz="2400" dirty="0" err="1" smtClean="0"/>
              <a:t>Демак</a:t>
            </a:r>
            <a:r>
              <a:rPr lang="ru-RU" sz="2400" dirty="0" smtClean="0"/>
              <a:t>, суд чет эл </a:t>
            </a:r>
            <a:r>
              <a:rPr lang="ru-RU" sz="2400" dirty="0" err="1" smtClean="0"/>
              <a:t>ҳуқуқини</a:t>
            </a:r>
            <a:r>
              <a:rPr lang="ru-RU" sz="2400" dirty="0" smtClean="0"/>
              <a:t> </a:t>
            </a:r>
            <a:r>
              <a:rPr lang="ru-RU" sz="2400" dirty="0" err="1" smtClean="0"/>
              <a:t>аниқлашга</a:t>
            </a:r>
            <a:r>
              <a:rPr lang="ru-RU" sz="2400" dirty="0" smtClean="0"/>
              <a:t> </a:t>
            </a:r>
            <a:r>
              <a:rPr lang="ru-RU" sz="2400" dirty="0" err="1" smtClean="0"/>
              <a:t>қаратилган</a:t>
            </a:r>
            <a:r>
              <a:rPr lang="ru-RU" sz="2400" dirty="0" smtClean="0"/>
              <a:t> </a:t>
            </a:r>
            <a:r>
              <a:rPr lang="ru-RU" sz="2400" dirty="0" err="1" smtClean="0"/>
              <a:t>чораларни</a:t>
            </a:r>
            <a:r>
              <a:rPr lang="ru-RU" sz="2400" dirty="0" smtClean="0"/>
              <a:t> </a:t>
            </a:r>
            <a:r>
              <a:rPr lang="ru-RU" sz="2400" dirty="0" err="1" smtClean="0"/>
              <a:t>кўрган</a:t>
            </a:r>
            <a:r>
              <a:rPr lang="ru-RU" sz="2400" dirty="0" smtClean="0"/>
              <a:t> </a:t>
            </a:r>
            <a:r>
              <a:rPr lang="ru-RU" sz="2400" dirty="0" err="1" smtClean="0"/>
              <a:t>ҳисобланади</a:t>
            </a:r>
            <a:r>
              <a:rPr lang="ru-RU" sz="2400" dirty="0" smtClean="0"/>
              <a:t>. </a:t>
            </a:r>
          </a:p>
          <a:p>
            <a:r>
              <a:rPr lang="uz-Cyrl-UZ" sz="2400" dirty="0" smtClean="0"/>
              <a:t>Бироқ, процессуал қонунчилик судга чет эл ҳуқуқини аниқлашнинг бошқа усулларини ҳам назарда тутган. </a:t>
            </a:r>
            <a:endParaRPr lang="ru-RU" sz="2400" dirty="0" smtClean="0"/>
          </a:p>
        </p:txBody>
      </p:sp>
    </p:spTree>
    <p:extLst>
      <p:ext uri="{BB962C8B-B14F-4D97-AF65-F5344CB8AC3E}">
        <p14:creationId xmlns:p14="http://schemas.microsoft.com/office/powerpoint/2010/main" val="208185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solidFill>
                  <a:srgbClr val="FF0000"/>
                </a:solidFill>
              </a:rPr>
              <a:t/>
            </a:r>
            <a:br>
              <a:rPr lang="ru-RU" sz="2400" dirty="0" smtClean="0">
                <a:solidFill>
                  <a:srgbClr val="FF0000"/>
                </a:solidFill>
              </a:rPr>
            </a:br>
            <a:r>
              <a:rPr lang="ru-RU" sz="2400" dirty="0" smtClean="0">
                <a:solidFill>
                  <a:srgbClr val="FF0000"/>
                </a:solidFill>
              </a:rPr>
              <a:t>       </a:t>
            </a:r>
            <a:r>
              <a:rPr lang="ru-RU" sz="2400" b="1" dirty="0" err="1" smtClean="0"/>
              <a:t>Иқтисодий</a:t>
            </a:r>
            <a:r>
              <a:rPr lang="ru-RU" sz="2400" b="1" dirty="0" smtClean="0"/>
              <a:t> </a:t>
            </a:r>
            <a:r>
              <a:rPr lang="ru-RU" sz="2400" b="1" dirty="0" err="1" smtClean="0"/>
              <a:t>судлар</a:t>
            </a:r>
            <a:r>
              <a:rPr lang="ru-RU" sz="2400" b="1" dirty="0" smtClean="0"/>
              <a:t> </a:t>
            </a:r>
            <a:r>
              <a:rPr lang="ru-RU" sz="2400" b="1" dirty="0" err="1" smtClean="0"/>
              <a:t>амалиётида</a:t>
            </a:r>
            <a:r>
              <a:rPr lang="ru-RU" sz="2400" b="1" dirty="0" smtClean="0"/>
              <a:t> чет эл </a:t>
            </a:r>
            <a:r>
              <a:rPr lang="ru-RU" sz="2400" b="1" dirty="0" err="1" smtClean="0"/>
              <a:t>ҳуқуқини</a:t>
            </a:r>
            <a:r>
              <a:rPr lang="ru-RU" sz="2400" b="1" dirty="0" smtClean="0"/>
              <a:t> </a:t>
            </a:r>
            <a:r>
              <a:rPr lang="ru-RU" sz="2400" b="1" dirty="0" err="1" smtClean="0"/>
              <a:t>қўллашда</a:t>
            </a:r>
            <a:r>
              <a:rPr lang="ru-RU" sz="2400" b="1" dirty="0" smtClean="0"/>
              <a:t> </a:t>
            </a:r>
            <a:r>
              <a:rPr lang="ru-RU" sz="2400" b="1" dirty="0" err="1" smtClean="0"/>
              <a:t>қуйидаги</a:t>
            </a:r>
            <a:r>
              <a:rPr lang="ru-RU" sz="2400" b="1" dirty="0" smtClean="0"/>
              <a:t> </a:t>
            </a:r>
            <a:r>
              <a:rPr lang="ru-RU" sz="2400" b="1" dirty="0" err="1" smtClean="0"/>
              <a:t>тўсқинликлар</a:t>
            </a:r>
            <a:r>
              <a:rPr lang="ru-RU" sz="2400" b="1" dirty="0" smtClean="0"/>
              <a:t> </a:t>
            </a:r>
            <a:r>
              <a:rPr lang="ru-RU" sz="2400" b="1" dirty="0" err="1" smtClean="0"/>
              <a:t>бўлиши</a:t>
            </a:r>
            <a:r>
              <a:rPr lang="ru-RU" sz="2400" b="1" dirty="0" smtClean="0"/>
              <a:t> </a:t>
            </a:r>
            <a:r>
              <a:rPr lang="ru-RU" sz="2400" b="1" dirty="0" err="1" smtClean="0"/>
              <a:t>мумкин</a:t>
            </a:r>
            <a:r>
              <a:rPr lang="ru-RU" sz="2400" b="1" dirty="0" smtClean="0"/>
              <a:t>:</a:t>
            </a:r>
            <a:br>
              <a:rPr lang="ru-RU" sz="2400" b="1" dirty="0" smtClean="0"/>
            </a:br>
            <a:r>
              <a:rPr lang="ru-RU" sz="2400" b="1" dirty="0" smtClean="0"/>
              <a:t>1</a:t>
            </a:r>
            <a:r>
              <a:rPr lang="ru-RU" sz="2400" b="1" dirty="0"/>
              <a:t>) </a:t>
            </a:r>
            <a:r>
              <a:rPr lang="ru-RU" sz="2400" b="1" dirty="0" err="1" smtClean="0"/>
              <a:t>оммавий</a:t>
            </a:r>
            <a:r>
              <a:rPr lang="ru-RU" sz="2400" b="1" dirty="0" smtClean="0"/>
              <a:t> </a:t>
            </a:r>
            <a:r>
              <a:rPr lang="ru-RU" sz="2400" b="1" dirty="0" err="1" smtClean="0"/>
              <a:t>тартиб</a:t>
            </a:r>
            <a:r>
              <a:rPr lang="ru-RU" sz="2400" b="1" dirty="0" smtClean="0"/>
              <a:t> </a:t>
            </a:r>
            <a:r>
              <a:rPr lang="ru-RU" sz="2400" b="1" dirty="0" err="1" smtClean="0"/>
              <a:t>тўғрисида</a:t>
            </a:r>
            <a:r>
              <a:rPr lang="ru-RU" sz="2400" b="1" dirty="0" smtClean="0"/>
              <a:t> </a:t>
            </a:r>
            <a:r>
              <a:rPr lang="ru-RU" sz="2400" b="1" dirty="0" err="1" smtClean="0"/>
              <a:t>изоҳ</a:t>
            </a:r>
            <a:r>
              <a:rPr lang="ru-RU" sz="2400" b="1" dirty="0" smtClean="0"/>
              <a:t> 2</a:t>
            </a:r>
            <a:r>
              <a:rPr lang="ru-RU" sz="2400" b="1" dirty="0"/>
              <a:t>) </a:t>
            </a:r>
            <a:r>
              <a:rPr lang="ru-RU" sz="2400" b="1" dirty="0" err="1" smtClean="0"/>
              <a:t>қатъий</a:t>
            </a:r>
            <a:r>
              <a:rPr lang="ru-RU" sz="2400" b="1" dirty="0" smtClean="0"/>
              <a:t> </a:t>
            </a:r>
            <a:r>
              <a:rPr lang="ru-RU" sz="2400" b="1" dirty="0" err="1" smtClean="0"/>
              <a:t>нормалар</a:t>
            </a:r>
            <a:r>
              <a:rPr lang="ru-RU" sz="2400" b="1" dirty="0" smtClean="0"/>
              <a:t> 3</a:t>
            </a:r>
            <a:r>
              <a:rPr lang="ru-RU" sz="2400" b="1" dirty="0"/>
              <a:t>) </a:t>
            </a:r>
            <a:r>
              <a:rPr lang="ru-RU" sz="2400" b="1" dirty="0" err="1"/>
              <a:t>Қарши</a:t>
            </a:r>
            <a:r>
              <a:rPr lang="ru-RU" sz="2400" b="1" dirty="0"/>
              <a:t> </a:t>
            </a:r>
            <a:r>
              <a:rPr lang="ru-RU" sz="2400" b="1" dirty="0" err="1"/>
              <a:t>томон</a:t>
            </a:r>
            <a:r>
              <a:rPr lang="ru-RU" sz="2400" b="1" dirty="0"/>
              <a:t> </a:t>
            </a:r>
            <a:r>
              <a:rPr lang="ru-RU" sz="2400" b="1" dirty="0" err="1"/>
              <a:t>ва</a:t>
            </a:r>
            <a:r>
              <a:rPr lang="ru-RU" sz="2400" b="1" dirty="0"/>
              <a:t> </a:t>
            </a:r>
            <a:r>
              <a:rPr lang="ru-RU" sz="2400" b="1" dirty="0" err="1"/>
              <a:t>учинчи</a:t>
            </a:r>
            <a:r>
              <a:rPr lang="ru-RU" sz="2400" b="1" dirty="0"/>
              <a:t> </a:t>
            </a:r>
            <a:r>
              <a:rPr lang="ru-RU" sz="2400" b="1" dirty="0" err="1"/>
              <a:t>мамлакат</a:t>
            </a:r>
            <a:r>
              <a:rPr lang="ru-RU" sz="2400" b="1" dirty="0"/>
              <a:t> </a:t>
            </a:r>
            <a:r>
              <a:rPr lang="ru-RU" sz="2400" b="1" dirty="0" err="1"/>
              <a:t>ҳуқуқига</a:t>
            </a:r>
            <a:r>
              <a:rPr lang="ru-RU" sz="2400" b="1" dirty="0"/>
              <a:t> </a:t>
            </a:r>
            <a:r>
              <a:rPr lang="ru-RU" sz="2400" b="1" dirty="0" err="1"/>
              <a:t>ҳавола</a:t>
            </a:r>
            <a:r>
              <a:rPr lang="ru-RU" sz="2400" b="1" dirty="0"/>
              <a:t> </a:t>
            </a:r>
            <a:r>
              <a:rPr lang="ru-RU" sz="2400" b="1" dirty="0" err="1" smtClean="0"/>
              <a:t>этиш</a:t>
            </a:r>
            <a:r>
              <a:rPr lang="ru-RU" sz="2400" dirty="0" smtClean="0">
                <a:solidFill>
                  <a:srgbClr val="FF0000"/>
                </a:solidFill>
              </a:rPr>
              <a:t> </a:t>
            </a:r>
            <a:r>
              <a:rPr lang="ru-RU" sz="2400" dirty="0">
                <a:solidFill>
                  <a:srgbClr val="FF0000"/>
                </a:solidFill>
              </a:rPr>
              <a:t/>
            </a:r>
            <a:br>
              <a:rPr lang="ru-RU" sz="2400" dirty="0">
                <a:solidFill>
                  <a:srgbClr val="FF0000"/>
                </a:solidFill>
              </a:rPr>
            </a:br>
            <a:endParaRPr lang="ru-RU" sz="2400" dirty="0">
              <a:solidFill>
                <a:srgbClr val="FF0000"/>
              </a:solidFill>
            </a:endParaRPr>
          </a:p>
        </p:txBody>
      </p:sp>
      <p:sp>
        <p:nvSpPr>
          <p:cNvPr id="3" name="Объект 2"/>
          <p:cNvSpPr>
            <a:spLocks noGrp="1"/>
          </p:cNvSpPr>
          <p:nvPr>
            <p:ph idx="1"/>
          </p:nvPr>
        </p:nvSpPr>
        <p:spPr>
          <a:xfrm>
            <a:off x="1066800" y="2014194"/>
            <a:ext cx="10058400" cy="3931920"/>
          </a:xfrm>
        </p:spPr>
        <p:txBody>
          <a:bodyPr>
            <a:normAutofit/>
          </a:bodyPr>
          <a:lstStyle/>
          <a:p>
            <a:r>
              <a:rPr lang="ru-RU" sz="2000" dirty="0" smtClean="0"/>
              <a:t>Чет эл </a:t>
            </a:r>
            <a:r>
              <a:rPr lang="ru-RU" sz="2000" dirty="0" err="1" smtClean="0"/>
              <a:t>ҳуқуқини</a:t>
            </a:r>
            <a:r>
              <a:rPr lang="ru-RU" sz="2000" dirty="0" smtClean="0"/>
              <a:t> </a:t>
            </a:r>
            <a:r>
              <a:rPr lang="ru-RU" sz="2000" dirty="0" err="1" smtClean="0"/>
              <a:t>қўллаш</a:t>
            </a:r>
            <a:r>
              <a:rPr lang="ru-RU" sz="2000" dirty="0" smtClean="0"/>
              <a:t> </a:t>
            </a:r>
            <a:r>
              <a:rPr lang="ru-RU" sz="2000" dirty="0" err="1" smtClean="0"/>
              <a:t>учуе</a:t>
            </a:r>
            <a:r>
              <a:rPr lang="ru-RU" sz="2000" dirty="0" smtClean="0"/>
              <a:t> </a:t>
            </a:r>
            <a:r>
              <a:rPr lang="ru-RU" sz="2000" dirty="0" err="1" smtClean="0"/>
              <a:t>тўсқинликлар</a:t>
            </a:r>
            <a:r>
              <a:rPr lang="ru-RU" sz="2000" dirty="0" smtClean="0"/>
              <a:t> </a:t>
            </a:r>
            <a:r>
              <a:rPr lang="ru-RU" sz="2000" dirty="0" err="1" smtClean="0"/>
              <a:t>миллий</a:t>
            </a:r>
            <a:r>
              <a:rPr lang="ru-RU" sz="2000" dirty="0" smtClean="0"/>
              <a:t> </a:t>
            </a:r>
            <a:r>
              <a:rPr lang="ru-RU" sz="2000" dirty="0" err="1" smtClean="0"/>
              <a:t>қонунчиликда</a:t>
            </a:r>
            <a:r>
              <a:rPr lang="ru-RU" sz="2000" dirty="0" smtClean="0"/>
              <a:t> </a:t>
            </a:r>
            <a:r>
              <a:rPr lang="ru-RU" sz="2000" dirty="0" err="1" smtClean="0"/>
              <a:t>назарда</a:t>
            </a:r>
            <a:r>
              <a:rPr lang="ru-RU" sz="2000" dirty="0" smtClean="0"/>
              <a:t> </a:t>
            </a:r>
            <a:r>
              <a:rPr lang="ru-RU" sz="2000" dirty="0" err="1" smtClean="0"/>
              <a:t>тутилган</a:t>
            </a:r>
            <a:r>
              <a:rPr lang="ru-RU" sz="2000" dirty="0" smtClean="0"/>
              <a:t> </a:t>
            </a:r>
            <a:r>
              <a:rPr lang="ru-RU" sz="2000" dirty="0" err="1" smtClean="0"/>
              <a:t>бўлиши</a:t>
            </a:r>
            <a:r>
              <a:rPr lang="ru-RU" sz="2000" dirty="0" smtClean="0"/>
              <a:t> </a:t>
            </a:r>
            <a:r>
              <a:rPr lang="ru-RU" sz="2000" dirty="0" err="1" smtClean="0"/>
              <a:t>лозим</a:t>
            </a:r>
            <a:r>
              <a:rPr lang="ru-RU" sz="2000" dirty="0" smtClean="0"/>
              <a:t>. </a:t>
            </a:r>
            <a:r>
              <a:rPr lang="ru-RU" sz="2000" dirty="0" err="1" smtClean="0"/>
              <a:t>Бу</a:t>
            </a:r>
            <a:r>
              <a:rPr lang="ru-RU" sz="2000" dirty="0" smtClean="0"/>
              <a:t> суд </a:t>
            </a:r>
            <a:r>
              <a:rPr lang="ru-RU" sz="2000" dirty="0" err="1" smtClean="0"/>
              <a:t>томонидан</a:t>
            </a:r>
            <a:r>
              <a:rPr lang="ru-RU" sz="2000" dirty="0" smtClean="0"/>
              <a:t> чет эл </a:t>
            </a:r>
            <a:r>
              <a:rPr lang="ru-RU" sz="2000" dirty="0" err="1" smtClean="0"/>
              <a:t>ҳуқуқини</a:t>
            </a:r>
            <a:r>
              <a:rPr lang="ru-RU" sz="2000" dirty="0" smtClean="0"/>
              <a:t> </a:t>
            </a:r>
            <a:r>
              <a:rPr lang="ru-RU" sz="2000" dirty="0" err="1" smtClean="0"/>
              <a:t>асоссиз</a:t>
            </a:r>
            <a:r>
              <a:rPr lang="ru-RU" sz="2000" dirty="0" smtClean="0"/>
              <a:t> </a:t>
            </a:r>
            <a:r>
              <a:rPr lang="ru-RU" sz="2000" dirty="0" err="1" smtClean="0"/>
              <a:t>равишда</a:t>
            </a:r>
            <a:r>
              <a:rPr lang="ru-RU" sz="2000" dirty="0" smtClean="0"/>
              <a:t> </a:t>
            </a:r>
            <a:r>
              <a:rPr lang="ru-RU" sz="2000" dirty="0" err="1" smtClean="0"/>
              <a:t>қўллашни</a:t>
            </a:r>
            <a:r>
              <a:rPr lang="ru-RU" sz="2000" dirty="0" smtClean="0"/>
              <a:t> рад </a:t>
            </a:r>
            <a:r>
              <a:rPr lang="ru-RU" sz="2000" dirty="0" err="1" smtClean="0"/>
              <a:t>этишларига</a:t>
            </a:r>
            <a:r>
              <a:rPr lang="ru-RU" sz="2000" dirty="0" smtClean="0"/>
              <a:t> </a:t>
            </a:r>
            <a:r>
              <a:rPr lang="ru-RU" sz="2000" dirty="0" err="1" smtClean="0"/>
              <a:t>йўл</a:t>
            </a:r>
            <a:r>
              <a:rPr lang="ru-RU" sz="2000" dirty="0" smtClean="0"/>
              <a:t> </a:t>
            </a:r>
            <a:r>
              <a:rPr lang="ru-RU" sz="2000" dirty="0" err="1" smtClean="0"/>
              <a:t>қўймаслик</a:t>
            </a:r>
            <a:r>
              <a:rPr lang="ru-RU" sz="2000" dirty="0" smtClean="0"/>
              <a:t> </a:t>
            </a:r>
            <a:r>
              <a:rPr lang="ru-RU" sz="2000" dirty="0" err="1" smtClean="0"/>
              <a:t>учун</a:t>
            </a:r>
            <a:r>
              <a:rPr lang="ru-RU" sz="2000" dirty="0" smtClean="0"/>
              <a:t> </a:t>
            </a:r>
            <a:r>
              <a:rPr lang="ru-RU" sz="2000" dirty="0" err="1" smtClean="0"/>
              <a:t>керак</a:t>
            </a:r>
            <a:r>
              <a:rPr lang="ru-RU" sz="2000" dirty="0" smtClean="0"/>
              <a:t>. </a:t>
            </a:r>
            <a:r>
              <a:rPr lang="ru-RU" sz="2000" dirty="0" err="1" smtClean="0"/>
              <a:t>Агар</a:t>
            </a:r>
            <a:r>
              <a:rPr lang="ru-RU" sz="2000" dirty="0" smtClean="0"/>
              <a:t> суд </a:t>
            </a:r>
            <a:r>
              <a:rPr lang="ru-RU" sz="2000" dirty="0" err="1" smtClean="0"/>
              <a:t>етарли</a:t>
            </a:r>
            <a:r>
              <a:rPr lang="ru-RU" sz="2000" dirty="0" smtClean="0"/>
              <a:t> </a:t>
            </a:r>
            <a:r>
              <a:rPr lang="ru-RU" sz="2000" dirty="0" err="1" smtClean="0"/>
              <a:t>асосларсиз</a:t>
            </a:r>
            <a:r>
              <a:rPr lang="ru-RU" sz="2000" dirty="0" smtClean="0"/>
              <a:t> чет эл </a:t>
            </a:r>
            <a:r>
              <a:rPr lang="ru-RU" sz="2000" dirty="0" err="1" smtClean="0"/>
              <a:t>ҳуқуқини</a:t>
            </a:r>
            <a:r>
              <a:rPr lang="ru-RU" sz="2000" dirty="0" smtClean="0"/>
              <a:t> </a:t>
            </a:r>
            <a:r>
              <a:rPr lang="ru-RU" sz="2000" dirty="0" err="1" smtClean="0"/>
              <a:t>қўллашни</a:t>
            </a:r>
            <a:r>
              <a:rPr lang="ru-RU" sz="2000" dirty="0" smtClean="0"/>
              <a:t> рад </a:t>
            </a:r>
            <a:r>
              <a:rPr lang="ru-RU" sz="2000" dirty="0" err="1" smtClean="0"/>
              <a:t>этса</a:t>
            </a:r>
            <a:r>
              <a:rPr lang="ru-RU" sz="2000" dirty="0" smtClean="0"/>
              <a:t> </a:t>
            </a:r>
            <a:r>
              <a:rPr lang="ru-RU" sz="2000" dirty="0" err="1" smtClean="0"/>
              <a:t>бошқа</a:t>
            </a:r>
            <a:r>
              <a:rPr lang="ru-RU" sz="2000" dirty="0" smtClean="0"/>
              <a:t> </a:t>
            </a:r>
            <a:r>
              <a:rPr lang="ru-RU" sz="2000" dirty="0" err="1" smtClean="0"/>
              <a:t>давлатлар</a:t>
            </a:r>
            <a:r>
              <a:rPr lang="ru-RU" sz="2000" dirty="0" smtClean="0"/>
              <a:t> </a:t>
            </a:r>
            <a:r>
              <a:rPr lang="ru-RU" sz="2000" dirty="0" err="1" smtClean="0"/>
              <a:t>томонидан</a:t>
            </a:r>
            <a:r>
              <a:rPr lang="ru-RU" sz="2000" dirty="0" smtClean="0"/>
              <a:t> шу </a:t>
            </a:r>
            <a:r>
              <a:rPr lang="ru-RU" sz="2000" dirty="0" err="1" smtClean="0"/>
              <a:t>давлатнинг</a:t>
            </a:r>
            <a:r>
              <a:rPr lang="ru-RU" sz="2000" dirty="0" smtClean="0"/>
              <a:t> </a:t>
            </a:r>
            <a:r>
              <a:rPr lang="ru-RU" sz="2000" dirty="0" err="1" smtClean="0"/>
              <a:t>жисмоний</a:t>
            </a:r>
            <a:r>
              <a:rPr lang="ru-RU" sz="2000" dirty="0" smtClean="0"/>
              <a:t> </a:t>
            </a:r>
            <a:r>
              <a:rPr lang="ru-RU" sz="2000" dirty="0" err="1" smtClean="0"/>
              <a:t>ва</a:t>
            </a:r>
            <a:r>
              <a:rPr lang="ru-RU" sz="2000" dirty="0" smtClean="0"/>
              <a:t> </a:t>
            </a:r>
            <a:r>
              <a:rPr lang="ru-RU" sz="2000" dirty="0" err="1" smtClean="0"/>
              <a:t>юридик</a:t>
            </a:r>
            <a:r>
              <a:rPr lang="ru-RU" sz="2000" dirty="0" smtClean="0"/>
              <a:t> </a:t>
            </a:r>
            <a:r>
              <a:rPr lang="ru-RU" sz="2000" dirty="0" err="1" smtClean="0"/>
              <a:t>шахсларига</a:t>
            </a:r>
            <a:r>
              <a:rPr lang="ru-RU" sz="2000" dirty="0" smtClean="0"/>
              <a:t> </a:t>
            </a:r>
            <a:r>
              <a:rPr lang="ru-RU" sz="2000" dirty="0" err="1" smtClean="0"/>
              <a:t>нисбатан</a:t>
            </a:r>
            <a:r>
              <a:rPr lang="ru-RU" sz="2000" dirty="0" smtClean="0"/>
              <a:t> </a:t>
            </a:r>
            <a:r>
              <a:rPr lang="ru-RU" sz="2000" dirty="0" err="1" smtClean="0"/>
              <a:t>реторсиялар</a:t>
            </a:r>
            <a:r>
              <a:rPr lang="ru-RU" sz="2000" dirty="0" smtClean="0"/>
              <a:t> </a:t>
            </a:r>
            <a:r>
              <a:rPr lang="ru-RU" sz="2000" dirty="0" err="1" smtClean="0"/>
              <a:t>қўллаш</a:t>
            </a:r>
            <a:r>
              <a:rPr lang="ru-RU" sz="2000" dirty="0" smtClean="0"/>
              <a:t> </a:t>
            </a:r>
            <a:r>
              <a:rPr lang="ru-RU" sz="2000" dirty="0" err="1" smtClean="0"/>
              <a:t>учун</a:t>
            </a:r>
            <a:r>
              <a:rPr lang="ru-RU" sz="2000" dirty="0" smtClean="0"/>
              <a:t> </a:t>
            </a:r>
            <a:r>
              <a:rPr lang="ru-RU" sz="2000" dirty="0" err="1" smtClean="0"/>
              <a:t>асос</a:t>
            </a:r>
            <a:r>
              <a:rPr lang="ru-RU" sz="2000" dirty="0" smtClean="0"/>
              <a:t> </a:t>
            </a:r>
            <a:r>
              <a:rPr lang="ru-RU" sz="2000" dirty="0" err="1" smtClean="0"/>
              <a:t>бўлади</a:t>
            </a:r>
            <a:r>
              <a:rPr lang="ru-RU" sz="2000" dirty="0" smtClean="0"/>
              <a:t>. </a:t>
            </a:r>
          </a:p>
          <a:p>
            <a:r>
              <a:rPr lang="uz-Cyrl-UZ" sz="2000" dirty="0" smtClean="0"/>
              <a:t>Оммавий тартиб тўғрисидаги изоҳ тамойилини қўллаш чегараси қуйидаги ҳолатларда вужудга келиши мумкин:</a:t>
            </a:r>
          </a:p>
          <a:p>
            <a:r>
              <a:rPr lang="ru-RU" sz="2000" dirty="0" smtClean="0"/>
              <a:t>- англо-</a:t>
            </a:r>
            <a:r>
              <a:rPr lang="ru-RU" sz="2000" dirty="0" err="1" smtClean="0"/>
              <a:t>америка</a:t>
            </a:r>
            <a:r>
              <a:rPr lang="ru-RU" sz="2000" dirty="0" smtClean="0"/>
              <a:t> </a:t>
            </a:r>
            <a:r>
              <a:rPr lang="ru-RU" sz="2000" dirty="0" err="1" smtClean="0"/>
              <a:t>типидаги</a:t>
            </a:r>
            <a:r>
              <a:rPr lang="ru-RU" sz="2000" dirty="0" smtClean="0"/>
              <a:t> суд </a:t>
            </a:r>
            <a:r>
              <a:rPr lang="ru-RU" sz="2000" dirty="0" err="1" smtClean="0"/>
              <a:t>прецедентини</a:t>
            </a:r>
            <a:r>
              <a:rPr lang="ru-RU" sz="2000" dirty="0"/>
              <a:t> </a:t>
            </a:r>
            <a:r>
              <a:rPr lang="ru-RU" sz="2000" dirty="0" err="1" smtClean="0"/>
              <a:t>қўллашда</a:t>
            </a:r>
            <a:endParaRPr lang="ru-RU" sz="2000" dirty="0" smtClean="0"/>
          </a:p>
          <a:p>
            <a:r>
              <a:rPr lang="ru-RU" sz="2000" dirty="0" smtClean="0"/>
              <a:t>- </a:t>
            </a:r>
            <a:r>
              <a:rPr lang="ru-RU" sz="2000" dirty="0" err="1" smtClean="0"/>
              <a:t>диний</a:t>
            </a:r>
            <a:r>
              <a:rPr lang="ru-RU" sz="2000" dirty="0" smtClean="0"/>
              <a:t> </a:t>
            </a:r>
            <a:r>
              <a:rPr lang="ru-RU" sz="2000" dirty="0" err="1" smtClean="0"/>
              <a:t>доктриналар</a:t>
            </a:r>
            <a:r>
              <a:rPr lang="ru-RU" sz="2000" dirty="0" smtClean="0"/>
              <a:t>, </a:t>
            </a:r>
            <a:r>
              <a:rPr lang="ru-RU" sz="2000" dirty="0" err="1" smtClean="0"/>
              <a:t>яъни</a:t>
            </a:r>
            <a:r>
              <a:rPr lang="ru-RU" sz="2000" dirty="0" smtClean="0"/>
              <a:t> </a:t>
            </a:r>
            <a:r>
              <a:rPr lang="ru-RU" sz="2000" dirty="0" err="1" smtClean="0"/>
              <a:t>унда</a:t>
            </a:r>
            <a:r>
              <a:rPr lang="ru-RU" sz="2000" dirty="0" smtClean="0"/>
              <a:t> </a:t>
            </a:r>
            <a:r>
              <a:rPr lang="ru-RU" sz="2000" dirty="0" err="1" smtClean="0"/>
              <a:t>ҳуқуқнинг</a:t>
            </a:r>
            <a:r>
              <a:rPr lang="ru-RU" sz="2000" dirty="0" smtClean="0"/>
              <a:t> </a:t>
            </a:r>
            <a:r>
              <a:rPr lang="ru-RU" sz="2000" dirty="0" err="1" smtClean="0"/>
              <a:t>асосий</a:t>
            </a:r>
            <a:r>
              <a:rPr lang="ru-RU" sz="2000" dirty="0" smtClean="0"/>
              <a:t> </a:t>
            </a:r>
            <a:r>
              <a:rPr lang="ru-RU" sz="2000" dirty="0" err="1" smtClean="0"/>
              <a:t>манбаи</a:t>
            </a:r>
            <a:r>
              <a:rPr lang="ru-RU" sz="2000" dirty="0" smtClean="0"/>
              <a:t> </a:t>
            </a:r>
            <a:r>
              <a:rPr lang="ru-RU" sz="2000" dirty="0" err="1" smtClean="0"/>
              <a:t>сифатида</a:t>
            </a:r>
            <a:r>
              <a:rPr lang="ru-RU" sz="2000" dirty="0" smtClean="0"/>
              <a:t> </a:t>
            </a:r>
            <a:r>
              <a:rPr lang="ru-RU" sz="2000" dirty="0" err="1" smtClean="0"/>
              <a:t>бўлганда</a:t>
            </a:r>
            <a:r>
              <a:rPr lang="ru-RU" sz="2000" dirty="0" smtClean="0"/>
              <a:t> (</a:t>
            </a:r>
            <a:r>
              <a:rPr lang="ru-RU" sz="2000" dirty="0" err="1" smtClean="0"/>
              <a:t>ислом</a:t>
            </a:r>
            <a:r>
              <a:rPr lang="ru-RU" sz="2000" dirty="0" smtClean="0"/>
              <a:t> </a:t>
            </a:r>
            <a:r>
              <a:rPr lang="ru-RU" sz="2000" dirty="0" err="1" smtClean="0"/>
              <a:t>давлатлари</a:t>
            </a:r>
            <a:r>
              <a:rPr lang="ru-RU" sz="2000" dirty="0" smtClean="0"/>
              <a:t>, </a:t>
            </a:r>
            <a:r>
              <a:rPr lang="ru-RU" sz="2000" dirty="0" err="1" smtClean="0"/>
              <a:t>Исроил</a:t>
            </a:r>
            <a:r>
              <a:rPr lang="ru-RU" sz="2000" dirty="0" smtClean="0"/>
              <a:t> </a:t>
            </a:r>
            <a:r>
              <a:rPr lang="ru-RU" sz="2000" dirty="0" err="1" smtClean="0"/>
              <a:t>давлати</a:t>
            </a:r>
            <a:r>
              <a:rPr lang="ru-RU" sz="2000" dirty="0" smtClean="0"/>
              <a:t>, </a:t>
            </a:r>
            <a:r>
              <a:rPr lang="ru-RU" sz="2000" dirty="0" err="1" smtClean="0"/>
              <a:t>Ватиканда</a:t>
            </a:r>
            <a:r>
              <a:rPr lang="ru-RU" sz="2000" dirty="0" smtClean="0"/>
              <a:t> </a:t>
            </a:r>
            <a:r>
              <a:rPr lang="ru-RU" sz="2000" dirty="0" err="1" smtClean="0"/>
              <a:t>диний</a:t>
            </a:r>
            <a:r>
              <a:rPr lang="ru-RU" sz="2000" dirty="0" smtClean="0"/>
              <a:t> </a:t>
            </a:r>
            <a:r>
              <a:rPr lang="ru-RU" sz="2000" dirty="0" err="1" smtClean="0"/>
              <a:t>манбалар</a:t>
            </a:r>
            <a:r>
              <a:rPr lang="ru-RU" sz="2000" dirty="0" smtClean="0"/>
              <a:t> </a:t>
            </a:r>
            <a:r>
              <a:rPr lang="ru-RU" sz="2000" dirty="0" err="1" smtClean="0"/>
              <a:t>асосида</a:t>
            </a:r>
            <a:r>
              <a:rPr lang="ru-RU" sz="2000" dirty="0" smtClean="0"/>
              <a:t> </a:t>
            </a:r>
            <a:r>
              <a:rPr lang="ru-RU" sz="2000" dirty="0" err="1" smtClean="0"/>
              <a:t>низолар</a:t>
            </a:r>
            <a:r>
              <a:rPr lang="ru-RU" sz="2000" dirty="0" smtClean="0"/>
              <a:t> </a:t>
            </a:r>
            <a:r>
              <a:rPr lang="ru-RU" sz="2000" dirty="0" err="1" smtClean="0"/>
              <a:t>ҳал</a:t>
            </a:r>
            <a:r>
              <a:rPr lang="ru-RU" sz="2000" dirty="0" smtClean="0"/>
              <a:t> </a:t>
            </a:r>
            <a:r>
              <a:rPr lang="ru-RU" sz="2000" dirty="0" err="1" smtClean="0"/>
              <a:t>этилади</a:t>
            </a:r>
            <a:r>
              <a:rPr lang="ru-RU" sz="2000" dirty="0" smtClean="0"/>
              <a:t>) </a:t>
            </a:r>
          </a:p>
          <a:p>
            <a:r>
              <a:rPr lang="ru-RU" sz="2000" dirty="0" err="1"/>
              <a:t>т</a:t>
            </a:r>
            <a:r>
              <a:rPr lang="ru-RU" sz="2000" dirty="0" err="1" smtClean="0"/>
              <a:t>урли</a:t>
            </a:r>
            <a:r>
              <a:rPr lang="ru-RU" sz="2000" dirty="0" smtClean="0"/>
              <a:t> хил </a:t>
            </a:r>
            <a:r>
              <a:rPr lang="ru-RU" sz="2000" dirty="0" err="1" smtClean="0"/>
              <a:t>одатлар</a:t>
            </a:r>
            <a:r>
              <a:rPr lang="ru-RU" sz="2000" dirty="0" smtClean="0"/>
              <a:t>, </a:t>
            </a:r>
            <a:r>
              <a:rPr lang="ru-RU" sz="2000" dirty="0" err="1" smtClean="0"/>
              <a:t>Ўзбекистонда</a:t>
            </a:r>
            <a:r>
              <a:rPr lang="ru-RU" sz="2000" dirty="0" smtClean="0"/>
              <a:t> </a:t>
            </a:r>
            <a:r>
              <a:rPr lang="ru-RU" sz="2000" dirty="0" err="1" smtClean="0"/>
              <a:t>одатлар</a:t>
            </a:r>
            <a:r>
              <a:rPr lang="ru-RU" sz="2000" dirty="0" smtClean="0"/>
              <a:t> </a:t>
            </a:r>
            <a:r>
              <a:rPr lang="ru-RU" sz="2000" dirty="0" err="1" smtClean="0"/>
              <a:t>ҳуқуқ</a:t>
            </a:r>
            <a:r>
              <a:rPr lang="ru-RU" sz="2000" dirty="0" smtClean="0"/>
              <a:t> </a:t>
            </a:r>
            <a:r>
              <a:rPr lang="ru-RU" sz="2000" dirty="0" err="1" smtClean="0"/>
              <a:t>манбаи</a:t>
            </a:r>
            <a:r>
              <a:rPr lang="ru-RU" sz="2000" dirty="0" smtClean="0"/>
              <a:t> </a:t>
            </a:r>
            <a:r>
              <a:rPr lang="ru-RU" sz="2000" dirty="0" err="1" smtClean="0"/>
              <a:t>сифатида</a:t>
            </a:r>
            <a:r>
              <a:rPr lang="ru-RU" sz="2000" dirty="0" smtClean="0"/>
              <a:t> </a:t>
            </a:r>
            <a:r>
              <a:rPr lang="ru-RU" sz="2000" dirty="0" err="1" smtClean="0"/>
              <a:t>тан</a:t>
            </a:r>
            <a:r>
              <a:rPr lang="ru-RU" sz="2000" dirty="0" smtClean="0"/>
              <a:t> </a:t>
            </a:r>
            <a:r>
              <a:rPr lang="ru-RU" sz="2000" dirty="0" err="1" smtClean="0"/>
              <a:t>олинмаган</a:t>
            </a:r>
            <a:r>
              <a:rPr lang="ru-RU" sz="2000" dirty="0" smtClean="0"/>
              <a:t>. </a:t>
            </a:r>
          </a:p>
          <a:p>
            <a:pPr marL="0" indent="0">
              <a:buNone/>
            </a:pPr>
            <a:endParaRPr lang="ru-RU" sz="2000" dirty="0"/>
          </a:p>
        </p:txBody>
      </p:sp>
    </p:spTree>
    <p:extLst>
      <p:ext uri="{BB962C8B-B14F-4D97-AF65-F5344CB8AC3E}">
        <p14:creationId xmlns:p14="http://schemas.microsoft.com/office/powerpoint/2010/main" val="370804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9536" y="611422"/>
            <a:ext cx="10058400" cy="521187"/>
          </a:xfrm>
        </p:spPr>
        <p:txBody>
          <a:bodyPr>
            <a:normAutofit/>
          </a:bodyPr>
          <a:lstStyle/>
          <a:p>
            <a:pPr algn="ctr"/>
            <a:r>
              <a:rPr lang="ru-RU" sz="2400" b="1" dirty="0" smtClean="0"/>
              <a:t>Чет эл </a:t>
            </a:r>
            <a:r>
              <a:rPr lang="ru-RU" sz="2400" b="1" dirty="0" err="1" smtClean="0"/>
              <a:t>ҳуқуқини</a:t>
            </a:r>
            <a:r>
              <a:rPr lang="ru-RU" sz="2400" b="1" dirty="0" smtClean="0"/>
              <a:t> </a:t>
            </a:r>
            <a:r>
              <a:rPr lang="ru-RU" sz="2400" b="1" dirty="0" err="1" smtClean="0"/>
              <a:t>қўллашда</a:t>
            </a:r>
            <a:r>
              <a:rPr lang="ru-RU" sz="2400" b="1" dirty="0" smtClean="0"/>
              <a:t> императив </a:t>
            </a:r>
            <a:r>
              <a:rPr lang="ru-RU" sz="2400" b="1" dirty="0" err="1" smtClean="0"/>
              <a:t>нормалар</a:t>
            </a:r>
            <a:endParaRPr lang="ru-RU" sz="2400" b="1" dirty="0"/>
          </a:p>
        </p:txBody>
      </p:sp>
      <p:sp>
        <p:nvSpPr>
          <p:cNvPr id="3" name="Объект 2"/>
          <p:cNvSpPr>
            <a:spLocks noGrp="1"/>
          </p:cNvSpPr>
          <p:nvPr>
            <p:ph idx="1"/>
          </p:nvPr>
        </p:nvSpPr>
        <p:spPr>
          <a:xfrm>
            <a:off x="1139535" y="1132609"/>
            <a:ext cx="10280073" cy="5143500"/>
          </a:xfrm>
        </p:spPr>
        <p:txBody>
          <a:bodyPr>
            <a:noAutofit/>
          </a:bodyPr>
          <a:lstStyle/>
          <a:p>
            <a:pPr marL="0" indent="0" algn="just">
              <a:buNone/>
            </a:pPr>
            <a:r>
              <a:rPr lang="ru-RU" sz="2000" dirty="0" smtClean="0"/>
              <a:t>       </a:t>
            </a:r>
            <a:r>
              <a:rPr lang="ru-RU" sz="2000" dirty="0" err="1" smtClean="0"/>
              <a:t>Қатъий</a:t>
            </a:r>
            <a:r>
              <a:rPr lang="ru-RU" sz="2000" dirty="0" smtClean="0"/>
              <a:t> </a:t>
            </a:r>
            <a:r>
              <a:rPr lang="ru-RU" sz="2000" dirty="0" err="1"/>
              <a:t>нормалар</a:t>
            </a:r>
            <a:r>
              <a:rPr lang="ru-RU" sz="2000" dirty="0"/>
              <a:t> «</a:t>
            </a:r>
            <a:r>
              <a:rPr lang="ru-RU" sz="2000" dirty="0" err="1"/>
              <a:t>ўта</a:t>
            </a:r>
            <a:r>
              <a:rPr lang="ru-RU" sz="2000" dirty="0"/>
              <a:t> </a:t>
            </a:r>
            <a:r>
              <a:rPr lang="ru-RU" sz="2000" dirty="0" err="1"/>
              <a:t>қатъий</a:t>
            </a:r>
            <a:r>
              <a:rPr lang="ru-RU" sz="2000" dirty="0"/>
              <a:t>» </a:t>
            </a:r>
            <a:r>
              <a:rPr lang="ru-RU" sz="2000" dirty="0" err="1" smtClean="0"/>
              <a:t>нормалар</a:t>
            </a:r>
            <a:r>
              <a:rPr lang="ru-RU" sz="2000" dirty="0" smtClean="0"/>
              <a:t> </a:t>
            </a:r>
            <a:r>
              <a:rPr lang="ru-RU" sz="2000" dirty="0" err="1"/>
              <a:t>номини</a:t>
            </a:r>
            <a:r>
              <a:rPr lang="ru-RU" sz="2000" dirty="0"/>
              <a:t> </a:t>
            </a:r>
            <a:r>
              <a:rPr lang="ru-RU" sz="2000" dirty="0" err="1"/>
              <a:t>олди</a:t>
            </a:r>
            <a:r>
              <a:rPr lang="ru-RU" sz="2000" dirty="0"/>
              <a:t> (</a:t>
            </a:r>
            <a:r>
              <a:rPr lang="ru-RU" sz="2000" dirty="0" err="1"/>
              <a:t>бошқа</a:t>
            </a:r>
            <a:r>
              <a:rPr lang="ru-RU" sz="2000" dirty="0"/>
              <a:t> </a:t>
            </a:r>
            <a:r>
              <a:rPr lang="ru-RU" sz="2000" dirty="0" err="1"/>
              <a:t>иборалар</a:t>
            </a:r>
            <a:r>
              <a:rPr lang="ru-RU" sz="2000" dirty="0"/>
              <a:t> </a:t>
            </a:r>
            <a:r>
              <a:rPr lang="ru-RU" sz="2000" dirty="0" err="1"/>
              <a:t>ҳам</a:t>
            </a:r>
            <a:r>
              <a:rPr lang="ru-RU" sz="2000" dirty="0"/>
              <a:t> </a:t>
            </a:r>
            <a:r>
              <a:rPr lang="ru-RU" sz="2000" dirty="0" err="1"/>
              <a:t>мавжуд</a:t>
            </a:r>
            <a:r>
              <a:rPr lang="ru-RU" sz="2000" dirty="0"/>
              <a:t> — </a:t>
            </a:r>
            <a:r>
              <a:rPr lang="ru-RU" sz="2000" dirty="0" err="1"/>
              <a:t>бевосита</a:t>
            </a:r>
            <a:r>
              <a:rPr lang="ru-RU" sz="2000" dirty="0"/>
              <a:t> </a:t>
            </a:r>
            <a:r>
              <a:rPr lang="ru-RU" sz="2000" dirty="0" err="1" smtClean="0"/>
              <a:t>қўлланувчи</a:t>
            </a:r>
            <a:r>
              <a:rPr lang="ru-RU" sz="2000" dirty="0" smtClean="0"/>
              <a:t> </a:t>
            </a:r>
            <a:r>
              <a:rPr lang="ru-RU" sz="2000" dirty="0" err="1" smtClean="0"/>
              <a:t>нормалар</a:t>
            </a:r>
            <a:r>
              <a:rPr lang="ru-RU" sz="2000" dirty="0"/>
              <a:t>, </a:t>
            </a:r>
            <a:r>
              <a:rPr lang="ru-RU" sz="2000" dirty="0" err="1"/>
              <a:t>қатъий</a:t>
            </a:r>
            <a:r>
              <a:rPr lang="ru-RU" sz="2000" dirty="0"/>
              <a:t> </a:t>
            </a:r>
            <a:r>
              <a:rPr lang="ru-RU" sz="2000" dirty="0" err="1"/>
              <a:t>нормалар</a:t>
            </a:r>
            <a:r>
              <a:rPr lang="ru-RU" sz="2000" dirty="0"/>
              <a:t> </a:t>
            </a:r>
            <a:r>
              <a:rPr lang="ru-RU" sz="2000" dirty="0" err="1"/>
              <a:t>ва</a:t>
            </a:r>
            <a:r>
              <a:rPr lang="ru-RU" sz="2000" dirty="0"/>
              <a:t> </a:t>
            </a:r>
            <a:r>
              <a:rPr lang="ru-RU" sz="2000" dirty="0" err="1"/>
              <a:t>х.к</a:t>
            </a:r>
            <a:r>
              <a:rPr lang="ru-RU" sz="2000" dirty="0" smtClean="0"/>
              <a:t>.). </a:t>
            </a:r>
            <a:r>
              <a:rPr lang="ru-RU" sz="2000" dirty="0" err="1" smtClean="0"/>
              <a:t>Муайян</a:t>
            </a:r>
            <a:r>
              <a:rPr lang="ru-RU" sz="2000" dirty="0" smtClean="0"/>
              <a:t> </a:t>
            </a:r>
            <a:r>
              <a:rPr lang="ru-RU" sz="2000" dirty="0" err="1"/>
              <a:t>ҳуқуқий</a:t>
            </a:r>
            <a:r>
              <a:rPr lang="ru-RU" sz="2000" dirty="0"/>
              <a:t> </a:t>
            </a:r>
            <a:r>
              <a:rPr lang="ru-RU" sz="2000" dirty="0" err="1" smtClean="0"/>
              <a:t>муносабат</a:t>
            </a:r>
            <a:r>
              <a:rPr lang="ru-RU" sz="2000" dirty="0" smtClean="0"/>
              <a:t> </a:t>
            </a:r>
            <a:r>
              <a:rPr lang="ru-RU" sz="2000" dirty="0" err="1"/>
              <a:t>тартибга</a:t>
            </a:r>
            <a:r>
              <a:rPr lang="ru-RU" sz="2000" dirty="0"/>
              <a:t> </a:t>
            </a:r>
            <a:r>
              <a:rPr lang="ru-RU" sz="2000" dirty="0" err="1"/>
              <a:t>солинаётган</a:t>
            </a:r>
            <a:r>
              <a:rPr lang="ru-RU" sz="2000" dirty="0"/>
              <a:t> чет эл </a:t>
            </a:r>
            <a:r>
              <a:rPr lang="ru-RU" sz="2000" dirty="0" err="1"/>
              <a:t>ҳуқуқидан</a:t>
            </a:r>
            <a:r>
              <a:rPr lang="ru-RU" sz="2000" dirty="0"/>
              <a:t> </a:t>
            </a:r>
            <a:r>
              <a:rPr lang="ru-RU" sz="2000" dirty="0" err="1"/>
              <a:t>қатъи</a:t>
            </a:r>
            <a:r>
              <a:rPr lang="ru-RU" sz="2000" dirty="0"/>
              <a:t> </a:t>
            </a:r>
            <a:r>
              <a:rPr lang="ru-RU" sz="2000" dirty="0" err="1"/>
              <a:t>назар</a:t>
            </a:r>
            <a:r>
              <a:rPr lang="ru-RU" sz="2000" dirty="0"/>
              <a:t> </a:t>
            </a:r>
            <a:r>
              <a:rPr lang="ru-RU" sz="2000" dirty="0" err="1" smtClean="0"/>
              <a:t>қўлланиши</a:t>
            </a:r>
            <a:r>
              <a:rPr lang="ru-RU" sz="2000" dirty="0" smtClean="0"/>
              <a:t> </a:t>
            </a:r>
            <a:r>
              <a:rPr lang="ru-RU" sz="2000" dirty="0" err="1" smtClean="0"/>
              <a:t>лозим</a:t>
            </a:r>
            <a:r>
              <a:rPr lang="ru-RU" sz="2000" dirty="0" smtClean="0"/>
              <a:t> </a:t>
            </a:r>
            <a:r>
              <a:rPr lang="ru-RU" sz="2000" dirty="0" err="1"/>
              <a:t>бўлган</a:t>
            </a:r>
            <a:r>
              <a:rPr lang="ru-RU" sz="2000" dirty="0"/>
              <a:t> </a:t>
            </a:r>
            <a:r>
              <a:rPr lang="ru-RU" sz="2000" dirty="0" err="1"/>
              <a:t>Ўзбекистон</a:t>
            </a:r>
            <a:r>
              <a:rPr lang="ru-RU" sz="2000" dirty="0"/>
              <a:t> </a:t>
            </a:r>
            <a:r>
              <a:rPr lang="ru-RU" sz="2000" dirty="0" err="1" smtClean="0"/>
              <a:t>Республикаси</a:t>
            </a:r>
            <a:r>
              <a:rPr lang="ru-RU" sz="2000" dirty="0" smtClean="0"/>
              <a:t> </a:t>
            </a:r>
            <a:r>
              <a:rPr lang="ru-RU" sz="2000" dirty="0" err="1" smtClean="0"/>
              <a:t>ҳуқуқининг</a:t>
            </a:r>
            <a:r>
              <a:rPr lang="ru-RU" sz="2000" dirty="0" smtClean="0"/>
              <a:t> </a:t>
            </a:r>
            <a:r>
              <a:rPr lang="ru-RU" sz="2000" dirty="0" err="1"/>
              <a:t>муҳим</a:t>
            </a:r>
            <a:r>
              <a:rPr lang="ru-RU" sz="2000" dirty="0"/>
              <a:t> </a:t>
            </a:r>
            <a:r>
              <a:rPr lang="ru-RU" sz="2000" dirty="0" err="1" smtClean="0"/>
              <a:t>нормаларини</a:t>
            </a:r>
            <a:r>
              <a:rPr lang="ru-RU" sz="2000" dirty="0" smtClean="0"/>
              <a:t> </a:t>
            </a:r>
            <a:r>
              <a:rPr lang="ru-RU" sz="2000" dirty="0" err="1" smtClean="0"/>
              <a:t>қўллаш</a:t>
            </a:r>
            <a:r>
              <a:rPr lang="ru-RU" sz="2000" dirty="0" smtClean="0"/>
              <a:t> </a:t>
            </a:r>
            <a:r>
              <a:rPr lang="ru-RU" sz="2000" dirty="0" err="1"/>
              <a:t>ҳақида</a:t>
            </a:r>
            <a:r>
              <a:rPr lang="ru-RU" sz="2000" dirty="0"/>
              <a:t> </a:t>
            </a:r>
            <a:r>
              <a:rPr lang="ru-RU" sz="2000" dirty="0" err="1"/>
              <a:t>бормоқда</a:t>
            </a:r>
            <a:r>
              <a:rPr lang="ru-RU" sz="2000" dirty="0" smtClean="0"/>
              <a:t>.  Бирон-</a:t>
            </a:r>
            <a:r>
              <a:rPr lang="ru-RU" sz="2000" dirty="0" err="1" smtClean="0"/>
              <a:t>бир</a:t>
            </a:r>
            <a:r>
              <a:rPr lang="ru-RU" sz="2000" dirty="0" smtClean="0"/>
              <a:t> </a:t>
            </a:r>
            <a:r>
              <a:rPr lang="ru-RU" sz="2000" dirty="0" err="1"/>
              <a:t>мамлакатнинг</a:t>
            </a:r>
            <a:r>
              <a:rPr lang="ru-RU" sz="2000" dirty="0"/>
              <a:t> </a:t>
            </a:r>
            <a:r>
              <a:rPr lang="ru-RU" sz="2000" dirty="0" err="1"/>
              <a:t>ҳуқуқи</a:t>
            </a:r>
            <a:r>
              <a:rPr lang="ru-RU" sz="2000" dirty="0"/>
              <a:t> </a:t>
            </a:r>
            <a:r>
              <a:rPr lang="ru-RU" sz="2000" dirty="0" err="1"/>
              <a:t>ушбу</a:t>
            </a:r>
            <a:r>
              <a:rPr lang="ru-RU" sz="2000" dirty="0"/>
              <a:t> </a:t>
            </a:r>
            <a:r>
              <a:rPr lang="ru-RU" sz="2000" dirty="0" err="1"/>
              <a:t>бўлим</a:t>
            </a:r>
            <a:r>
              <a:rPr lang="ru-RU" sz="2000" dirty="0"/>
              <a:t> </a:t>
            </a:r>
            <a:r>
              <a:rPr lang="ru-RU" sz="2000" dirty="0" err="1"/>
              <a:t>қоидаларига</a:t>
            </a:r>
            <a:r>
              <a:rPr lang="ru-RU" sz="2000" dirty="0"/>
              <a:t> </a:t>
            </a:r>
            <a:r>
              <a:rPr lang="ru-RU" sz="2000" dirty="0" err="1"/>
              <a:t>мувофиқ</a:t>
            </a:r>
            <a:r>
              <a:rPr lang="ru-RU" sz="2000" dirty="0"/>
              <a:t> </a:t>
            </a:r>
            <a:r>
              <a:rPr lang="ru-RU" sz="2000" dirty="0" err="1"/>
              <a:t>қўлланилганда</a:t>
            </a:r>
            <a:r>
              <a:rPr lang="ru-RU" sz="2000" dirty="0"/>
              <a:t>, </a:t>
            </a:r>
            <a:r>
              <a:rPr lang="ru-RU" sz="2000" dirty="0" err="1"/>
              <a:t>агар</a:t>
            </a:r>
            <a:r>
              <a:rPr lang="ru-RU" sz="2000" dirty="0"/>
              <a:t> </a:t>
            </a:r>
            <a:r>
              <a:rPr lang="ru-RU" sz="2000" dirty="0" err="1"/>
              <a:t>ана</a:t>
            </a:r>
            <a:r>
              <a:rPr lang="ru-RU" sz="2000" dirty="0"/>
              <a:t> шу </a:t>
            </a:r>
            <a:r>
              <a:rPr lang="ru-RU" sz="2000" dirty="0" err="1"/>
              <a:t>мамлакатнинг</a:t>
            </a:r>
            <a:r>
              <a:rPr lang="ru-RU" sz="2000" dirty="0"/>
              <a:t> </a:t>
            </a:r>
            <a:r>
              <a:rPr lang="ru-RU" sz="2000" dirty="0" err="1"/>
              <a:t>ҳуқуқига</a:t>
            </a:r>
            <a:r>
              <a:rPr lang="ru-RU" sz="2000" dirty="0"/>
              <a:t> </a:t>
            </a:r>
            <a:r>
              <a:rPr lang="ru-RU" sz="2000" dirty="0" err="1"/>
              <a:t>кўра</a:t>
            </a:r>
            <a:r>
              <a:rPr lang="ru-RU" sz="2000" dirty="0"/>
              <a:t> </a:t>
            </a:r>
            <a:r>
              <a:rPr lang="ru-RU" sz="2000" dirty="0" err="1"/>
              <a:t>бундай</a:t>
            </a:r>
            <a:r>
              <a:rPr lang="ru-RU" sz="2000" dirty="0"/>
              <a:t> </a:t>
            </a:r>
            <a:r>
              <a:rPr lang="ru-RU" sz="2000" dirty="0" err="1"/>
              <a:t>нормалар</a:t>
            </a:r>
            <a:r>
              <a:rPr lang="ru-RU" sz="2000" dirty="0"/>
              <a:t> </a:t>
            </a:r>
            <a:r>
              <a:rPr lang="ru-RU" sz="2000" dirty="0" err="1"/>
              <a:t>қўлланилиши</a:t>
            </a:r>
            <a:r>
              <a:rPr lang="ru-RU" sz="2000" dirty="0"/>
              <a:t> </a:t>
            </a:r>
            <a:r>
              <a:rPr lang="ru-RU" sz="2000" dirty="0" err="1"/>
              <a:t>лозим</a:t>
            </a:r>
            <a:r>
              <a:rPr lang="ru-RU" sz="2000" dirty="0"/>
              <a:t> </a:t>
            </a:r>
            <a:r>
              <a:rPr lang="ru-RU" sz="2000" dirty="0" err="1"/>
              <a:t>бўлган</a:t>
            </a:r>
            <a:r>
              <a:rPr lang="ru-RU" sz="2000" dirty="0"/>
              <a:t> </a:t>
            </a:r>
            <a:r>
              <a:rPr lang="ru-RU" sz="2000" dirty="0" err="1"/>
              <a:t>ҳуқуқдан</a:t>
            </a:r>
            <a:r>
              <a:rPr lang="ru-RU" sz="2000" dirty="0"/>
              <a:t> </a:t>
            </a:r>
            <a:r>
              <a:rPr lang="ru-RU" sz="2000" dirty="0" err="1"/>
              <a:t>қатъи</a:t>
            </a:r>
            <a:r>
              <a:rPr lang="ru-RU" sz="2000" dirty="0"/>
              <a:t> </a:t>
            </a:r>
            <a:r>
              <a:rPr lang="ru-RU" sz="2000" dirty="0" err="1"/>
              <a:t>назар</a:t>
            </a:r>
            <a:r>
              <a:rPr lang="ru-RU" sz="2000" dirty="0"/>
              <a:t>, </a:t>
            </a:r>
            <a:r>
              <a:rPr lang="ru-RU" sz="2000" dirty="0" err="1"/>
              <a:t>тегишли</a:t>
            </a:r>
            <a:r>
              <a:rPr lang="ru-RU" sz="2000" dirty="0"/>
              <a:t> </a:t>
            </a:r>
            <a:r>
              <a:rPr lang="ru-RU" sz="2000" dirty="0" err="1"/>
              <a:t>муносабатларни</a:t>
            </a:r>
            <a:r>
              <a:rPr lang="ru-RU" sz="2000" dirty="0"/>
              <a:t> </a:t>
            </a:r>
            <a:r>
              <a:rPr lang="ru-RU" sz="2000" dirty="0" err="1"/>
              <a:t>тартибга</a:t>
            </a:r>
            <a:r>
              <a:rPr lang="ru-RU" sz="2000" dirty="0"/>
              <a:t> </a:t>
            </a:r>
            <a:r>
              <a:rPr lang="ru-RU" sz="2000" dirty="0" err="1"/>
              <a:t>солиши</a:t>
            </a:r>
            <a:r>
              <a:rPr lang="ru-RU" sz="2000" dirty="0"/>
              <a:t> </a:t>
            </a:r>
            <a:r>
              <a:rPr lang="ru-RU" sz="2000" dirty="0" err="1"/>
              <a:t>лозим</a:t>
            </a:r>
            <a:r>
              <a:rPr lang="ru-RU" sz="2000" dirty="0"/>
              <a:t> </a:t>
            </a:r>
            <a:r>
              <a:rPr lang="ru-RU" sz="2000" dirty="0" err="1"/>
              <a:t>бўлса</a:t>
            </a:r>
            <a:r>
              <a:rPr lang="ru-RU" sz="2000" dirty="0"/>
              <a:t>, суд </a:t>
            </a:r>
            <a:r>
              <a:rPr lang="ru-RU" sz="2000" dirty="0" err="1"/>
              <a:t>бошқа</a:t>
            </a:r>
            <a:r>
              <a:rPr lang="ru-RU" sz="2000" dirty="0"/>
              <a:t> </a:t>
            </a:r>
            <a:r>
              <a:rPr lang="ru-RU" sz="2000" dirty="0" err="1"/>
              <a:t>мамлакатнинг</a:t>
            </a:r>
            <a:r>
              <a:rPr lang="ru-RU" sz="2000" dirty="0"/>
              <a:t> </a:t>
            </a:r>
            <a:r>
              <a:rPr lang="ru-RU" sz="2000" dirty="0" err="1"/>
              <a:t>ана</a:t>
            </a:r>
            <a:r>
              <a:rPr lang="ru-RU" sz="2000" dirty="0"/>
              <a:t> шу </a:t>
            </a:r>
            <a:r>
              <a:rPr lang="ru-RU" sz="2000" dirty="0" err="1"/>
              <a:t>муносабатлар</a:t>
            </a:r>
            <a:r>
              <a:rPr lang="ru-RU" sz="2000" dirty="0"/>
              <a:t> </a:t>
            </a:r>
            <a:r>
              <a:rPr lang="ru-RU" sz="2000" dirty="0" err="1"/>
              <a:t>билан</a:t>
            </a:r>
            <a:r>
              <a:rPr lang="ru-RU" sz="2000" dirty="0"/>
              <a:t> </a:t>
            </a:r>
            <a:r>
              <a:rPr lang="ru-RU" sz="2000" dirty="0" err="1"/>
              <a:t>узвий</a:t>
            </a:r>
            <a:r>
              <a:rPr lang="ru-RU" sz="2000" dirty="0"/>
              <a:t> </a:t>
            </a:r>
            <a:r>
              <a:rPr lang="ru-RU" sz="2000" dirty="0" err="1"/>
              <a:t>алоқада</a:t>
            </a:r>
            <a:r>
              <a:rPr lang="ru-RU" sz="2000" dirty="0"/>
              <a:t> </a:t>
            </a:r>
            <a:r>
              <a:rPr lang="ru-RU" sz="2000" dirty="0" err="1"/>
              <a:t>бўлган</a:t>
            </a:r>
            <a:r>
              <a:rPr lang="ru-RU" sz="2000" dirty="0"/>
              <a:t> </a:t>
            </a:r>
            <a:r>
              <a:rPr lang="ru-RU" sz="2000" dirty="0" err="1"/>
              <a:t>қатъий</a:t>
            </a:r>
            <a:r>
              <a:rPr lang="ru-RU" sz="2000" dirty="0"/>
              <a:t> </a:t>
            </a:r>
            <a:r>
              <a:rPr lang="ru-RU" sz="2000" dirty="0" err="1"/>
              <a:t>ҳуқуқ</a:t>
            </a:r>
            <a:r>
              <a:rPr lang="ru-RU" sz="2000" dirty="0"/>
              <a:t> </a:t>
            </a:r>
            <a:r>
              <a:rPr lang="ru-RU" sz="2000" dirty="0" err="1"/>
              <a:t>нормаларини</a:t>
            </a:r>
            <a:r>
              <a:rPr lang="ru-RU" sz="2000" dirty="0"/>
              <a:t> </a:t>
            </a:r>
            <a:r>
              <a:rPr lang="ru-RU" sz="2000" dirty="0" err="1"/>
              <a:t>қўллаши</a:t>
            </a:r>
            <a:r>
              <a:rPr lang="ru-RU" sz="2000" dirty="0"/>
              <a:t> </a:t>
            </a:r>
            <a:r>
              <a:rPr lang="ru-RU" sz="2000" dirty="0" err="1"/>
              <a:t>мумкин</a:t>
            </a:r>
            <a:r>
              <a:rPr lang="ru-RU" sz="2000" dirty="0"/>
              <a:t>. Бунда суд </a:t>
            </a:r>
            <a:r>
              <a:rPr lang="ru-RU" sz="2000" dirty="0" err="1"/>
              <a:t>бундай</a:t>
            </a:r>
            <a:r>
              <a:rPr lang="ru-RU" sz="2000" dirty="0"/>
              <a:t> </a:t>
            </a:r>
            <a:r>
              <a:rPr lang="ru-RU" sz="2000" dirty="0" err="1"/>
              <a:t>нормаларнинг</a:t>
            </a:r>
            <a:r>
              <a:rPr lang="ru-RU" sz="2000" dirty="0"/>
              <a:t> </a:t>
            </a:r>
            <a:r>
              <a:rPr lang="ru-RU" sz="2000" dirty="0" err="1"/>
              <a:t>вазифасини</a:t>
            </a:r>
            <a:r>
              <a:rPr lang="ru-RU" sz="2000" dirty="0"/>
              <a:t> </a:t>
            </a:r>
            <a:r>
              <a:rPr lang="ru-RU" sz="2000" dirty="0" err="1"/>
              <a:t>ва</a:t>
            </a:r>
            <a:r>
              <a:rPr lang="ru-RU" sz="2000" dirty="0"/>
              <a:t> </a:t>
            </a:r>
            <a:r>
              <a:rPr lang="ru-RU" sz="2000" dirty="0" err="1"/>
              <a:t>хусусиятини</a:t>
            </a:r>
            <a:r>
              <a:rPr lang="ru-RU" sz="2000" dirty="0"/>
              <a:t>, </a:t>
            </a:r>
            <a:r>
              <a:rPr lang="ru-RU" sz="2000" dirty="0" err="1"/>
              <a:t>шунингдек</a:t>
            </a:r>
            <a:r>
              <a:rPr lang="ru-RU" sz="2000" dirty="0"/>
              <a:t> </a:t>
            </a:r>
            <a:r>
              <a:rPr lang="ru-RU" sz="2000" dirty="0" err="1"/>
              <a:t>уларни</a:t>
            </a:r>
            <a:r>
              <a:rPr lang="ru-RU" sz="2000" dirty="0"/>
              <a:t> </a:t>
            </a:r>
            <a:r>
              <a:rPr lang="ru-RU" sz="2000" dirty="0" err="1"/>
              <a:t>қўллаш</a:t>
            </a:r>
            <a:r>
              <a:rPr lang="ru-RU" sz="2000" dirty="0"/>
              <a:t> </a:t>
            </a:r>
            <a:r>
              <a:rPr lang="ru-RU" sz="2000" dirty="0" err="1"/>
              <a:t>оқибатларини</a:t>
            </a:r>
            <a:r>
              <a:rPr lang="ru-RU" sz="2000" dirty="0"/>
              <a:t> </a:t>
            </a:r>
            <a:r>
              <a:rPr lang="ru-RU" sz="2000" dirty="0" err="1"/>
              <a:t>эътиборга</a:t>
            </a:r>
            <a:r>
              <a:rPr lang="ru-RU" sz="2000" dirty="0"/>
              <a:t> </a:t>
            </a:r>
            <a:r>
              <a:rPr lang="ru-RU" sz="2000" dirty="0" err="1"/>
              <a:t>олиши</a:t>
            </a:r>
            <a:r>
              <a:rPr lang="ru-RU" sz="2000" dirty="0"/>
              <a:t> </a:t>
            </a:r>
            <a:r>
              <a:rPr lang="ru-RU" sz="2000" dirty="0" err="1"/>
              <a:t>лозим</a:t>
            </a:r>
            <a:r>
              <a:rPr lang="ru-RU" sz="2000" dirty="0" smtClean="0"/>
              <a:t>.</a:t>
            </a:r>
          </a:p>
          <a:p>
            <a:pPr marL="0" indent="0">
              <a:buNone/>
            </a:pPr>
            <a:r>
              <a:rPr lang="ru-RU" sz="2000" dirty="0" smtClean="0"/>
              <a:t>       Суд </a:t>
            </a:r>
            <a:r>
              <a:rPr lang="ru-RU" sz="2000" dirty="0" err="1" smtClean="0"/>
              <a:t>амалиётидан</a:t>
            </a:r>
            <a:r>
              <a:rPr lang="ru-RU" sz="2000" dirty="0" smtClean="0"/>
              <a:t>, Наманган </a:t>
            </a:r>
            <a:r>
              <a:rPr lang="ru-RU" sz="2000" dirty="0" err="1" smtClean="0"/>
              <a:t>вилоят</a:t>
            </a:r>
            <a:r>
              <a:rPr lang="ru-RU" sz="2000" dirty="0" smtClean="0"/>
              <a:t> </a:t>
            </a:r>
            <a:r>
              <a:rPr lang="ru-RU" sz="2000" dirty="0" err="1" smtClean="0"/>
              <a:t>иқтисодий</a:t>
            </a:r>
            <a:r>
              <a:rPr lang="ru-RU" sz="2000" dirty="0" smtClean="0"/>
              <a:t> </a:t>
            </a:r>
            <a:r>
              <a:rPr lang="ru-RU" sz="2000" dirty="0" err="1" smtClean="0"/>
              <a:t>судининг</a:t>
            </a:r>
            <a:r>
              <a:rPr lang="ru-RU" sz="2000" dirty="0" smtClean="0"/>
              <a:t> </a:t>
            </a:r>
            <a:r>
              <a:rPr lang="ru-RU" sz="2000" dirty="0" err="1" smtClean="0"/>
              <a:t>ажримига</a:t>
            </a:r>
            <a:r>
              <a:rPr lang="ru-RU" sz="2000" dirty="0" smtClean="0"/>
              <a:t> </a:t>
            </a:r>
            <a:r>
              <a:rPr lang="ru-RU" sz="2000" dirty="0" err="1" smtClean="0"/>
              <a:t>кўра</a:t>
            </a:r>
            <a:r>
              <a:rPr lang="ru-RU" sz="2000" dirty="0" smtClean="0"/>
              <a:t>, </a:t>
            </a:r>
            <a:r>
              <a:rPr lang="ru-RU" sz="2000" dirty="0" err="1" smtClean="0"/>
              <a:t>тарафлардан</a:t>
            </a:r>
            <a:r>
              <a:rPr lang="ru-RU" sz="2000" dirty="0" smtClean="0"/>
              <a:t> </a:t>
            </a:r>
            <a:r>
              <a:rPr lang="ru-RU" sz="2000" dirty="0" err="1" smtClean="0"/>
              <a:t>бири</a:t>
            </a:r>
            <a:r>
              <a:rPr lang="ru-RU" sz="2000" dirty="0" smtClean="0"/>
              <a:t> </a:t>
            </a:r>
            <a:r>
              <a:rPr lang="ru-RU" sz="2000" dirty="0" err="1" smtClean="0"/>
              <a:t>томонидан</a:t>
            </a:r>
            <a:r>
              <a:rPr lang="ru-RU" sz="2000" dirty="0" smtClean="0"/>
              <a:t> </a:t>
            </a:r>
            <a:r>
              <a:rPr lang="ru-RU" sz="2000" dirty="0" err="1" smtClean="0"/>
              <a:t>шартномага</a:t>
            </a:r>
            <a:r>
              <a:rPr lang="ru-RU" sz="2000" dirty="0" smtClean="0"/>
              <a:t> </a:t>
            </a:r>
            <a:r>
              <a:rPr lang="ru-RU" sz="2000" dirty="0" err="1" smtClean="0"/>
              <a:t>илова</a:t>
            </a:r>
            <a:r>
              <a:rPr lang="ru-RU" sz="2000" dirty="0" smtClean="0"/>
              <a:t> </a:t>
            </a:r>
            <a:r>
              <a:rPr lang="ru-RU" sz="2000" dirty="0" err="1" smtClean="0"/>
              <a:t>имзоланмаганлиги</a:t>
            </a:r>
            <a:r>
              <a:rPr lang="ru-RU" sz="2000" dirty="0" smtClean="0"/>
              <a:t> </a:t>
            </a:r>
            <a:r>
              <a:rPr lang="ru-RU" sz="2000" dirty="0" err="1" smtClean="0"/>
              <a:t>аниқланган</a:t>
            </a:r>
            <a:r>
              <a:rPr lang="ru-RU" sz="2000" dirty="0" smtClean="0"/>
              <a:t>. </a:t>
            </a:r>
            <a:r>
              <a:rPr lang="ru-RU" sz="2000" dirty="0" err="1" smtClean="0"/>
              <a:t>Мазкур</a:t>
            </a:r>
            <a:r>
              <a:rPr lang="ru-RU" sz="2000" dirty="0" smtClean="0"/>
              <a:t> </a:t>
            </a:r>
            <a:r>
              <a:rPr lang="ru-RU" sz="2000" dirty="0" err="1" smtClean="0"/>
              <a:t>иловага</a:t>
            </a:r>
            <a:r>
              <a:rPr lang="ru-RU" sz="2000" dirty="0" smtClean="0"/>
              <a:t> </a:t>
            </a:r>
            <a:r>
              <a:rPr lang="ru-RU" sz="2000" dirty="0" err="1" smtClean="0"/>
              <a:t>кўра</a:t>
            </a:r>
            <a:r>
              <a:rPr lang="ru-RU" sz="2000" dirty="0" smtClean="0"/>
              <a:t>, </a:t>
            </a:r>
            <a:r>
              <a:rPr lang="ru-RU" sz="2000" dirty="0" err="1" smtClean="0"/>
              <a:t>тарафлар</a:t>
            </a:r>
            <a:r>
              <a:rPr lang="ru-RU" sz="2000" dirty="0" smtClean="0"/>
              <a:t> </a:t>
            </a:r>
            <a:r>
              <a:rPr lang="ru-RU" sz="2000" dirty="0" err="1" smtClean="0"/>
              <a:t>ўртасидаги</a:t>
            </a:r>
            <a:r>
              <a:rPr lang="ru-RU" sz="2000" dirty="0" smtClean="0"/>
              <a:t> </a:t>
            </a:r>
            <a:r>
              <a:rPr lang="ru-RU" sz="2000" dirty="0" err="1" smtClean="0"/>
              <a:t>низо</a:t>
            </a:r>
            <a:r>
              <a:rPr lang="ru-RU" sz="2000" dirty="0" smtClean="0"/>
              <a:t> </a:t>
            </a:r>
            <a:r>
              <a:rPr lang="ru-RU" sz="2000" dirty="0" err="1" smtClean="0"/>
              <a:t>Ўзбекистон</a:t>
            </a:r>
            <a:r>
              <a:rPr lang="ru-RU" sz="2000" dirty="0" smtClean="0"/>
              <a:t> </a:t>
            </a:r>
            <a:r>
              <a:rPr lang="ru-RU" sz="2000" dirty="0" err="1" smtClean="0"/>
              <a:t>Республикаси</a:t>
            </a:r>
            <a:r>
              <a:rPr lang="ru-RU" sz="2000" dirty="0" smtClean="0"/>
              <a:t> ССП </a:t>
            </a:r>
            <a:r>
              <a:rPr lang="ru-RU" sz="2000" dirty="0" err="1" smtClean="0"/>
              <a:t>ҳузуридаги</a:t>
            </a:r>
            <a:r>
              <a:rPr lang="ru-RU" sz="2000" dirty="0" smtClean="0"/>
              <a:t> </a:t>
            </a:r>
            <a:r>
              <a:rPr lang="ru-RU" sz="2000" dirty="0" err="1" smtClean="0"/>
              <a:t>Халқаро</a:t>
            </a:r>
            <a:r>
              <a:rPr lang="ru-RU" sz="2000" dirty="0" smtClean="0"/>
              <a:t> арбитраж </a:t>
            </a:r>
            <a:r>
              <a:rPr lang="ru-RU" sz="2000" dirty="0" err="1" smtClean="0"/>
              <a:t>судида</a:t>
            </a:r>
            <a:r>
              <a:rPr lang="ru-RU" sz="2000" dirty="0" smtClean="0"/>
              <a:t> </a:t>
            </a:r>
            <a:r>
              <a:rPr lang="ru-RU" sz="2000" dirty="0" err="1" smtClean="0"/>
              <a:t>кўриб</a:t>
            </a:r>
            <a:r>
              <a:rPr lang="ru-RU" sz="2000" dirty="0" smtClean="0"/>
              <a:t> </a:t>
            </a:r>
            <a:r>
              <a:rPr lang="ru-RU" sz="2000" dirty="0" err="1" smtClean="0"/>
              <a:t>чиқилиши</a:t>
            </a:r>
            <a:r>
              <a:rPr lang="ru-RU" sz="2000" dirty="0" smtClean="0"/>
              <a:t> </a:t>
            </a:r>
            <a:r>
              <a:rPr lang="ru-RU" sz="2000" dirty="0" err="1" smtClean="0"/>
              <a:t>назарда</a:t>
            </a:r>
            <a:r>
              <a:rPr lang="ru-RU" sz="2000" dirty="0" smtClean="0"/>
              <a:t> </a:t>
            </a:r>
            <a:r>
              <a:rPr lang="ru-RU" sz="2000" dirty="0" err="1" smtClean="0"/>
              <a:t>тутилган</a:t>
            </a:r>
            <a:r>
              <a:rPr lang="ru-RU" sz="2000" dirty="0" smtClean="0"/>
              <a:t>. </a:t>
            </a:r>
            <a:r>
              <a:rPr lang="ru-RU" sz="2000" dirty="0" err="1" smtClean="0"/>
              <a:t>Шартномага</a:t>
            </a:r>
            <a:r>
              <a:rPr lang="ru-RU" sz="2000" dirty="0" smtClean="0"/>
              <a:t> </a:t>
            </a:r>
            <a:r>
              <a:rPr lang="ru-RU" sz="2000" dirty="0" err="1" smtClean="0"/>
              <a:t>иловани</a:t>
            </a:r>
            <a:r>
              <a:rPr lang="ru-RU" sz="2000" dirty="0" smtClean="0"/>
              <a:t> </a:t>
            </a:r>
            <a:r>
              <a:rPr lang="ru-RU" sz="2000" dirty="0" err="1" smtClean="0"/>
              <a:t>имзоламаган</a:t>
            </a:r>
            <a:r>
              <a:rPr lang="ru-RU" sz="2000" dirty="0" smtClean="0"/>
              <a:t> </a:t>
            </a:r>
            <a:r>
              <a:rPr lang="ru-RU" sz="2000" dirty="0" err="1" smtClean="0"/>
              <a:t>томонидан</a:t>
            </a:r>
            <a:r>
              <a:rPr lang="ru-RU" sz="2000" dirty="0" smtClean="0"/>
              <a:t> </a:t>
            </a:r>
            <a:r>
              <a:rPr lang="ru-RU" sz="2000" dirty="0" err="1" smtClean="0"/>
              <a:t>мазкур</a:t>
            </a:r>
            <a:r>
              <a:rPr lang="ru-RU" sz="2000" dirty="0" smtClean="0"/>
              <a:t> </a:t>
            </a:r>
            <a:r>
              <a:rPr lang="ru-RU" sz="2000" dirty="0" err="1" smtClean="0"/>
              <a:t>низо</a:t>
            </a:r>
            <a:r>
              <a:rPr lang="ru-RU" sz="2000" dirty="0" smtClean="0"/>
              <a:t> </a:t>
            </a:r>
            <a:r>
              <a:rPr lang="ru-RU" sz="2000" dirty="0" err="1" smtClean="0"/>
              <a:t>мутлақ</a:t>
            </a:r>
            <a:r>
              <a:rPr lang="ru-RU" sz="2000" dirty="0" smtClean="0"/>
              <a:t> </a:t>
            </a:r>
            <a:r>
              <a:rPr lang="ru-RU" sz="2000" dirty="0" err="1" smtClean="0"/>
              <a:t>Ўзбекистон</a:t>
            </a:r>
            <a:r>
              <a:rPr lang="ru-RU" sz="2000" dirty="0" smtClean="0"/>
              <a:t> </a:t>
            </a:r>
            <a:r>
              <a:rPr lang="ru-RU" sz="2000" dirty="0" err="1" smtClean="0"/>
              <a:t>қонунчилиги</a:t>
            </a:r>
            <a:r>
              <a:rPr lang="ru-RU" sz="2000" dirty="0" smtClean="0"/>
              <a:t> </a:t>
            </a:r>
            <a:r>
              <a:rPr lang="ru-RU" sz="2000" dirty="0" err="1" smtClean="0"/>
              <a:t>асосида</a:t>
            </a:r>
            <a:r>
              <a:rPr lang="ru-RU" sz="2000" dirty="0" smtClean="0"/>
              <a:t> </a:t>
            </a:r>
            <a:r>
              <a:rPr lang="ru-RU" sz="2000" dirty="0" err="1" smtClean="0"/>
              <a:t>ва</a:t>
            </a:r>
            <a:r>
              <a:rPr lang="ru-RU" sz="2000" dirty="0" smtClean="0"/>
              <a:t> </a:t>
            </a:r>
            <a:r>
              <a:rPr lang="ru-RU" sz="2000" dirty="0" err="1" smtClean="0"/>
              <a:t>давлат</a:t>
            </a:r>
            <a:r>
              <a:rPr lang="ru-RU" sz="2000" dirty="0" smtClean="0"/>
              <a:t> </a:t>
            </a:r>
            <a:r>
              <a:rPr lang="ru-RU" sz="2000" dirty="0" err="1" smtClean="0"/>
              <a:t>судларида</a:t>
            </a:r>
            <a:r>
              <a:rPr lang="ru-RU" sz="2000" dirty="0" smtClean="0"/>
              <a:t> </a:t>
            </a:r>
            <a:r>
              <a:rPr lang="ru-RU" sz="2000" dirty="0" err="1" smtClean="0"/>
              <a:t>кўриб</a:t>
            </a:r>
            <a:r>
              <a:rPr lang="ru-RU" sz="2000" dirty="0" smtClean="0"/>
              <a:t> </a:t>
            </a:r>
            <a:r>
              <a:rPr lang="ru-RU" sz="2000" dirty="0" err="1" smtClean="0"/>
              <a:t>чиқилиши</a:t>
            </a:r>
            <a:r>
              <a:rPr lang="ru-RU" sz="2000" dirty="0" smtClean="0"/>
              <a:t> </a:t>
            </a:r>
            <a:r>
              <a:rPr lang="ru-RU" sz="2000" dirty="0" err="1" smtClean="0"/>
              <a:t>ҳақида</a:t>
            </a:r>
            <a:r>
              <a:rPr lang="ru-RU" sz="2000" dirty="0" smtClean="0"/>
              <a:t> </a:t>
            </a:r>
            <a:r>
              <a:rPr lang="ru-RU" sz="2000" dirty="0" err="1" smtClean="0"/>
              <a:t>фикр</a:t>
            </a:r>
            <a:r>
              <a:rPr lang="ru-RU" sz="2000" dirty="0" smtClean="0"/>
              <a:t> </a:t>
            </a:r>
            <a:r>
              <a:rPr lang="ru-RU" sz="2000" dirty="0" err="1" smtClean="0"/>
              <a:t>билдирди</a:t>
            </a:r>
            <a:r>
              <a:rPr lang="ru-RU" sz="2000" dirty="0" smtClean="0"/>
              <a:t>. </a:t>
            </a:r>
            <a:endParaRPr lang="ru-RU" sz="2000" dirty="0"/>
          </a:p>
          <a:p>
            <a:pPr marL="0" indent="0">
              <a:buNone/>
            </a:pPr>
            <a:endParaRPr lang="ru-RU" dirty="0"/>
          </a:p>
        </p:txBody>
      </p:sp>
    </p:spTree>
    <p:extLst>
      <p:ext uri="{BB962C8B-B14F-4D97-AF65-F5344CB8AC3E}">
        <p14:creationId xmlns:p14="http://schemas.microsoft.com/office/powerpoint/2010/main" val="261492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3782" y="889844"/>
            <a:ext cx="9445336" cy="5632311"/>
          </a:xfrm>
          <a:prstGeom prst="rect">
            <a:avLst/>
          </a:prstGeom>
        </p:spPr>
        <p:txBody>
          <a:bodyPr wrap="square">
            <a:spAutoFit/>
          </a:bodyPr>
          <a:lstStyle/>
          <a:p>
            <a:r>
              <a:rPr lang="uz-Cyrl-UZ" sz="2400" b="1" dirty="0"/>
              <a:t>Фуқаролик кодекси</a:t>
            </a:r>
            <a:endParaRPr lang="ru-RU" sz="2400" b="1" dirty="0"/>
          </a:p>
          <a:p>
            <a:r>
              <a:rPr lang="ru-RU" sz="2400" b="1" dirty="0"/>
              <a:t>1175-модда. </a:t>
            </a:r>
            <a:r>
              <a:rPr lang="ru-RU" sz="2400" b="1" dirty="0" err="1"/>
              <a:t>Юридик</a:t>
            </a:r>
            <a:r>
              <a:rPr lang="ru-RU" sz="2400" b="1" dirty="0"/>
              <a:t> </a:t>
            </a:r>
            <a:r>
              <a:rPr lang="ru-RU" sz="2400" b="1" dirty="0" err="1"/>
              <a:t>шахснинг</a:t>
            </a:r>
            <a:r>
              <a:rPr lang="ru-RU" sz="2400" b="1" dirty="0"/>
              <a:t> </a:t>
            </a:r>
            <a:r>
              <a:rPr lang="ru-RU" sz="2400" b="1" dirty="0" err="1"/>
              <a:t>қонуни</a:t>
            </a:r>
            <a:r>
              <a:rPr lang="ru-RU" sz="2400" b="1" dirty="0"/>
              <a:t> </a:t>
            </a:r>
            <a:r>
              <a:rPr lang="ru-RU" sz="2400" dirty="0" err="1"/>
              <a:t>Юридик</a:t>
            </a:r>
            <a:r>
              <a:rPr lang="ru-RU" sz="2400" dirty="0"/>
              <a:t> </a:t>
            </a:r>
            <a:r>
              <a:rPr lang="ru-RU" sz="2400" dirty="0" err="1"/>
              <a:t>шахс</a:t>
            </a:r>
            <a:r>
              <a:rPr lang="ru-RU" sz="2400" dirty="0"/>
              <a:t> </a:t>
            </a:r>
            <a:r>
              <a:rPr lang="ru-RU" sz="2400" dirty="0" err="1"/>
              <a:t>қайси</a:t>
            </a:r>
            <a:r>
              <a:rPr lang="ru-RU" sz="2400" dirty="0"/>
              <a:t> </a:t>
            </a:r>
            <a:r>
              <a:rPr lang="ru-RU" sz="2400" dirty="0" err="1"/>
              <a:t>мамлакатда</a:t>
            </a:r>
            <a:r>
              <a:rPr lang="ru-RU" sz="2400" dirty="0"/>
              <a:t> </a:t>
            </a:r>
            <a:r>
              <a:rPr lang="ru-RU" sz="2400" dirty="0" err="1"/>
              <a:t>таъсис</a:t>
            </a:r>
            <a:r>
              <a:rPr lang="ru-RU" sz="2400" dirty="0"/>
              <a:t> </a:t>
            </a:r>
            <a:r>
              <a:rPr lang="ru-RU" sz="2400" dirty="0" err="1"/>
              <a:t>этилган</a:t>
            </a:r>
            <a:r>
              <a:rPr lang="ru-RU" sz="2400" dirty="0"/>
              <a:t> </a:t>
            </a:r>
            <a:r>
              <a:rPr lang="ru-RU" sz="2400" dirty="0" err="1"/>
              <a:t>бўлса</a:t>
            </a:r>
            <a:r>
              <a:rPr lang="ru-RU" sz="2400" dirty="0"/>
              <a:t>, шу </a:t>
            </a:r>
            <a:r>
              <a:rPr lang="ru-RU" sz="2400" dirty="0" err="1"/>
              <a:t>мамлакатнинг</a:t>
            </a:r>
            <a:r>
              <a:rPr lang="ru-RU" sz="2400" dirty="0"/>
              <a:t> </a:t>
            </a:r>
            <a:r>
              <a:rPr lang="ru-RU" sz="2400" dirty="0" err="1"/>
              <a:t>ҳуқуқи</a:t>
            </a:r>
            <a:r>
              <a:rPr lang="ru-RU" sz="2400" dirty="0"/>
              <a:t> </a:t>
            </a:r>
            <a:r>
              <a:rPr lang="ru-RU" sz="2400" dirty="0" err="1"/>
              <a:t>мазкур</a:t>
            </a:r>
            <a:r>
              <a:rPr lang="ru-RU" sz="2400" dirty="0"/>
              <a:t> </a:t>
            </a:r>
            <a:r>
              <a:rPr lang="ru-RU" sz="2400" dirty="0" err="1"/>
              <a:t>юридик</a:t>
            </a:r>
            <a:r>
              <a:rPr lang="ru-RU" sz="2400" dirty="0"/>
              <a:t> </a:t>
            </a:r>
            <a:r>
              <a:rPr lang="ru-RU" sz="2400" dirty="0" err="1"/>
              <a:t>шахснинг</a:t>
            </a:r>
            <a:r>
              <a:rPr lang="ru-RU" sz="2400" dirty="0"/>
              <a:t> </a:t>
            </a:r>
            <a:r>
              <a:rPr lang="ru-RU" sz="2400" dirty="0" err="1"/>
              <a:t>қонуни</a:t>
            </a:r>
            <a:r>
              <a:rPr lang="ru-RU" sz="2400" dirty="0"/>
              <a:t> </a:t>
            </a:r>
            <a:r>
              <a:rPr lang="ru-RU" sz="2400" dirty="0" err="1"/>
              <a:t>ҳисобланади</a:t>
            </a:r>
            <a:r>
              <a:rPr lang="ru-RU" sz="2400" dirty="0"/>
              <a:t>.</a:t>
            </a:r>
          </a:p>
          <a:p>
            <a:r>
              <a:rPr lang="ru-RU" sz="2400" b="1" dirty="0"/>
              <a:t>1176-модда. </a:t>
            </a:r>
            <a:r>
              <a:rPr lang="ru-RU" sz="2400" b="1" dirty="0" err="1"/>
              <a:t>Юридик</a:t>
            </a:r>
            <a:r>
              <a:rPr lang="ru-RU" sz="2400" b="1" dirty="0"/>
              <a:t> </a:t>
            </a:r>
            <a:r>
              <a:rPr lang="ru-RU" sz="2400" b="1" dirty="0" err="1"/>
              <a:t>шахснинг</a:t>
            </a:r>
            <a:r>
              <a:rPr lang="ru-RU" sz="2400" b="1" dirty="0"/>
              <a:t> </a:t>
            </a:r>
            <a:r>
              <a:rPr lang="ru-RU" sz="2400" b="1" dirty="0" err="1"/>
              <a:t>ҳуқуқ</a:t>
            </a:r>
            <a:r>
              <a:rPr lang="ru-RU" sz="2400" b="1" dirty="0"/>
              <a:t> </a:t>
            </a:r>
            <a:r>
              <a:rPr lang="ru-RU" sz="2400" b="1" dirty="0" err="1"/>
              <a:t>лаёқати</a:t>
            </a:r>
            <a:r>
              <a:rPr lang="ru-RU" sz="2400" b="1" dirty="0"/>
              <a:t> </a:t>
            </a:r>
            <a:r>
              <a:rPr lang="ru-RU" sz="2400" dirty="0" err="1"/>
              <a:t>Юридик</a:t>
            </a:r>
            <a:r>
              <a:rPr lang="ru-RU" sz="2400" dirty="0"/>
              <a:t> </a:t>
            </a:r>
            <a:r>
              <a:rPr lang="ru-RU" sz="2400" dirty="0" err="1"/>
              <a:t>шахснинг</a:t>
            </a:r>
            <a:r>
              <a:rPr lang="ru-RU" sz="2400" dirty="0"/>
              <a:t> </a:t>
            </a:r>
            <a:r>
              <a:rPr lang="ru-RU" sz="2400" dirty="0" err="1"/>
              <a:t>фуқаролик</a:t>
            </a:r>
            <a:r>
              <a:rPr lang="ru-RU" sz="2400" dirty="0"/>
              <a:t> </a:t>
            </a:r>
            <a:r>
              <a:rPr lang="ru-RU" sz="2400" dirty="0" err="1"/>
              <a:t>ҳуқуқ</a:t>
            </a:r>
            <a:r>
              <a:rPr lang="ru-RU" sz="2400" dirty="0"/>
              <a:t> </a:t>
            </a:r>
            <a:r>
              <a:rPr lang="ru-RU" sz="2400" dirty="0" err="1"/>
              <a:t>лаёқати</a:t>
            </a:r>
            <a:r>
              <a:rPr lang="ru-RU" sz="2400" dirty="0"/>
              <a:t> </a:t>
            </a:r>
            <a:r>
              <a:rPr lang="ru-RU" sz="2400" dirty="0" err="1"/>
              <a:t>юридик</a:t>
            </a:r>
            <a:r>
              <a:rPr lang="ru-RU" sz="2400" dirty="0"/>
              <a:t> </a:t>
            </a:r>
            <a:r>
              <a:rPr lang="ru-RU" sz="2400" dirty="0" err="1"/>
              <a:t>шахснинг</a:t>
            </a:r>
            <a:r>
              <a:rPr lang="ru-RU" sz="2400" dirty="0"/>
              <a:t> </a:t>
            </a:r>
            <a:r>
              <a:rPr lang="ru-RU" sz="2400" dirty="0" err="1"/>
              <a:t>қонуни</a:t>
            </a:r>
            <a:r>
              <a:rPr lang="ru-RU" sz="2400" dirty="0"/>
              <a:t> </a:t>
            </a:r>
            <a:r>
              <a:rPr lang="ru-RU" sz="2400" dirty="0" err="1"/>
              <a:t>билан</a:t>
            </a:r>
            <a:r>
              <a:rPr lang="ru-RU" sz="2400" dirty="0"/>
              <a:t> </a:t>
            </a:r>
            <a:r>
              <a:rPr lang="ru-RU" sz="2400" dirty="0" err="1"/>
              <a:t>белгиланади</a:t>
            </a:r>
            <a:r>
              <a:rPr lang="ru-RU" sz="2400" dirty="0"/>
              <a:t>. Чет эл </a:t>
            </a:r>
            <a:r>
              <a:rPr lang="ru-RU" sz="2400" dirty="0" err="1"/>
              <a:t>юридик</a:t>
            </a:r>
            <a:r>
              <a:rPr lang="ru-RU" sz="2400" dirty="0"/>
              <a:t> </a:t>
            </a:r>
            <a:r>
              <a:rPr lang="ru-RU" sz="2400" dirty="0" err="1"/>
              <a:t>шахси</a:t>
            </a:r>
            <a:r>
              <a:rPr lang="ru-RU" sz="2400" dirty="0"/>
              <a:t> </a:t>
            </a:r>
            <a:r>
              <a:rPr lang="ru-RU" sz="2400" dirty="0" err="1"/>
              <a:t>ўз</a:t>
            </a:r>
            <a:r>
              <a:rPr lang="ru-RU" sz="2400" dirty="0"/>
              <a:t> </a:t>
            </a:r>
            <a:r>
              <a:rPr lang="ru-RU" sz="2400" dirty="0" err="1"/>
              <a:t>органи</a:t>
            </a:r>
            <a:r>
              <a:rPr lang="ru-RU" sz="2400" dirty="0"/>
              <a:t> </a:t>
            </a:r>
            <a:r>
              <a:rPr lang="ru-RU" sz="2400" dirty="0" err="1"/>
              <a:t>ёки</a:t>
            </a:r>
            <a:r>
              <a:rPr lang="ru-RU" sz="2400" dirty="0"/>
              <a:t> </a:t>
            </a:r>
            <a:r>
              <a:rPr lang="ru-RU" sz="2400" dirty="0" err="1"/>
              <a:t>вакилининг</a:t>
            </a:r>
            <a:r>
              <a:rPr lang="ru-RU" sz="2400" dirty="0"/>
              <a:t> </a:t>
            </a:r>
            <a:r>
              <a:rPr lang="ru-RU" sz="2400" dirty="0" err="1"/>
              <a:t>битим</a:t>
            </a:r>
            <a:r>
              <a:rPr lang="ru-RU" sz="2400" dirty="0"/>
              <a:t> </a:t>
            </a:r>
            <a:r>
              <a:rPr lang="ru-RU" sz="2400" dirty="0" err="1"/>
              <a:t>тузиш</a:t>
            </a:r>
            <a:r>
              <a:rPr lang="ru-RU" sz="2400" dirty="0"/>
              <a:t> </a:t>
            </a:r>
            <a:r>
              <a:rPr lang="ru-RU" sz="2400" dirty="0" err="1"/>
              <a:t>ваколатларидаги</a:t>
            </a:r>
            <a:r>
              <a:rPr lang="ru-RU" sz="2400" dirty="0"/>
              <a:t> чет эл </a:t>
            </a:r>
            <a:r>
              <a:rPr lang="ru-RU" sz="2400" dirty="0" err="1"/>
              <a:t>юридик</a:t>
            </a:r>
            <a:r>
              <a:rPr lang="ru-RU" sz="2400" dirty="0"/>
              <a:t> </a:t>
            </a:r>
            <a:r>
              <a:rPr lang="ru-RU" sz="2400" dirty="0" err="1"/>
              <a:t>шахсининг</a:t>
            </a:r>
            <a:r>
              <a:rPr lang="ru-RU" sz="2400" dirty="0"/>
              <a:t> </a:t>
            </a:r>
            <a:r>
              <a:rPr lang="ru-RU" sz="2400" dirty="0" err="1"/>
              <a:t>органи</a:t>
            </a:r>
            <a:r>
              <a:rPr lang="ru-RU" sz="2400" dirty="0"/>
              <a:t> </a:t>
            </a:r>
            <a:r>
              <a:rPr lang="ru-RU" sz="2400" dirty="0" err="1"/>
              <a:t>ёки</a:t>
            </a:r>
            <a:r>
              <a:rPr lang="ru-RU" sz="2400" dirty="0"/>
              <a:t> </a:t>
            </a:r>
            <a:r>
              <a:rPr lang="ru-RU" sz="2400" dirty="0" err="1"/>
              <a:t>вакили</a:t>
            </a:r>
            <a:r>
              <a:rPr lang="ru-RU" sz="2400" dirty="0"/>
              <a:t> </a:t>
            </a:r>
            <a:r>
              <a:rPr lang="ru-RU" sz="2400" dirty="0" err="1"/>
              <a:t>битим</a:t>
            </a:r>
            <a:r>
              <a:rPr lang="ru-RU" sz="2400" dirty="0"/>
              <a:t> </a:t>
            </a:r>
            <a:r>
              <a:rPr lang="ru-RU" sz="2400" dirty="0" err="1"/>
              <a:t>тузган</a:t>
            </a:r>
            <a:r>
              <a:rPr lang="ru-RU" sz="2400" dirty="0"/>
              <a:t> </a:t>
            </a:r>
            <a:r>
              <a:rPr lang="ru-RU" sz="2400" dirty="0" err="1"/>
              <a:t>мамлакатнинг</a:t>
            </a:r>
            <a:r>
              <a:rPr lang="ru-RU" sz="2400" dirty="0"/>
              <a:t> </a:t>
            </a:r>
            <a:r>
              <a:rPr lang="ru-RU" sz="2400" dirty="0" err="1"/>
              <a:t>ҳуқуқи</a:t>
            </a:r>
            <a:r>
              <a:rPr lang="ru-RU" sz="2400" dirty="0"/>
              <a:t> </a:t>
            </a:r>
            <a:r>
              <a:rPr lang="ru-RU" sz="2400" dirty="0" err="1"/>
              <a:t>учун</a:t>
            </a:r>
            <a:r>
              <a:rPr lang="ru-RU" sz="2400" dirty="0"/>
              <a:t> </a:t>
            </a:r>
            <a:r>
              <a:rPr lang="ru-RU" sz="2400" dirty="0" err="1"/>
              <a:t>номаълум</a:t>
            </a:r>
            <a:r>
              <a:rPr lang="ru-RU" sz="2400" dirty="0"/>
              <a:t> </a:t>
            </a:r>
            <a:r>
              <a:rPr lang="ru-RU" sz="2400" dirty="0" err="1"/>
              <a:t>бўлган</a:t>
            </a:r>
            <a:r>
              <a:rPr lang="ru-RU" sz="2400" dirty="0"/>
              <a:t> </a:t>
            </a:r>
            <a:r>
              <a:rPr lang="ru-RU" sz="2400" dirty="0" err="1"/>
              <a:t>чекловларни</a:t>
            </a:r>
            <a:r>
              <a:rPr lang="ru-RU" sz="2400" dirty="0"/>
              <a:t> </a:t>
            </a:r>
            <a:r>
              <a:rPr lang="ru-RU" sz="2400" dirty="0" err="1"/>
              <a:t>важ</a:t>
            </a:r>
            <a:r>
              <a:rPr lang="ru-RU" sz="2400" dirty="0"/>
              <a:t> </a:t>
            </a:r>
            <a:r>
              <a:rPr lang="ru-RU" sz="2400" dirty="0" err="1"/>
              <a:t>қилиб</a:t>
            </a:r>
            <a:r>
              <a:rPr lang="ru-RU" sz="2400" dirty="0"/>
              <a:t> </a:t>
            </a:r>
            <a:r>
              <a:rPr lang="ru-RU" sz="2400" dirty="0" err="1"/>
              <a:t>келтириши</a:t>
            </a:r>
            <a:r>
              <a:rPr lang="ru-RU" sz="2400" dirty="0"/>
              <a:t> </a:t>
            </a:r>
            <a:r>
              <a:rPr lang="ru-RU" sz="2400" dirty="0" err="1"/>
              <a:t>мумкин</a:t>
            </a:r>
            <a:r>
              <a:rPr lang="ru-RU" sz="2400" dirty="0"/>
              <a:t> </a:t>
            </a:r>
            <a:r>
              <a:rPr lang="ru-RU" sz="2400" dirty="0" err="1"/>
              <a:t>эмас</a:t>
            </a:r>
            <a:endParaRPr lang="ru-RU" sz="2400" dirty="0"/>
          </a:p>
          <a:p>
            <a:r>
              <a:rPr lang="ru-RU" sz="2400" b="1" dirty="0" err="1" smtClean="0"/>
              <a:t>Ўзбекистон</a:t>
            </a:r>
            <a:r>
              <a:rPr lang="ru-RU" sz="2400" b="1" dirty="0" smtClean="0"/>
              <a:t> </a:t>
            </a:r>
            <a:r>
              <a:rPr lang="ru-RU" sz="2400" b="1" dirty="0" err="1"/>
              <a:t>Р</a:t>
            </a:r>
            <a:r>
              <a:rPr lang="ru-RU" sz="2400" b="1" dirty="0" err="1" smtClean="0"/>
              <a:t>еспубликасининг</a:t>
            </a:r>
            <a:r>
              <a:rPr lang="ru-RU" sz="2400" b="1" dirty="0" smtClean="0"/>
              <a:t> </a:t>
            </a:r>
            <a:r>
              <a:rPr lang="ru-RU" sz="2400" b="1" dirty="0" err="1" smtClean="0"/>
              <a:t>қонуни</a:t>
            </a:r>
            <a:r>
              <a:rPr lang="ru-RU" sz="2400" b="1" dirty="0" smtClean="0"/>
              <a:t> </a:t>
            </a:r>
            <a:r>
              <a:rPr lang="ru-RU" sz="2400" b="1" dirty="0" err="1" smtClean="0"/>
              <a:t>инвестициялар</a:t>
            </a:r>
            <a:r>
              <a:rPr lang="ru-RU" sz="2400" b="1" dirty="0" smtClean="0"/>
              <a:t> </a:t>
            </a:r>
            <a:r>
              <a:rPr lang="ru-RU" sz="2400" b="1" dirty="0" err="1" smtClean="0"/>
              <a:t>ва</a:t>
            </a:r>
            <a:r>
              <a:rPr lang="ru-RU" sz="2400" b="1" dirty="0" smtClean="0"/>
              <a:t> инвестиция </a:t>
            </a:r>
            <a:r>
              <a:rPr lang="ru-RU" sz="2400" b="1" dirty="0" err="1" smtClean="0"/>
              <a:t>фаолияти</a:t>
            </a:r>
            <a:r>
              <a:rPr lang="ru-RU" sz="2400" b="1" dirty="0" smtClean="0"/>
              <a:t> </a:t>
            </a:r>
            <a:r>
              <a:rPr lang="ru-RU" sz="2400" b="1" dirty="0" err="1" smtClean="0"/>
              <a:t>тўғрисида</a:t>
            </a:r>
            <a:endParaRPr lang="ru-RU" sz="2400" b="1" dirty="0" smtClean="0"/>
          </a:p>
          <a:p>
            <a:r>
              <a:rPr lang="ru-RU" sz="2400" dirty="0" smtClean="0"/>
              <a:t>21-модда</a:t>
            </a:r>
            <a:r>
              <a:rPr lang="ru-RU" sz="2400" dirty="0"/>
              <a:t>. </a:t>
            </a:r>
            <a:r>
              <a:rPr lang="ru-RU" sz="2400" dirty="0" err="1"/>
              <a:t>Инвестицияларни</a:t>
            </a:r>
            <a:r>
              <a:rPr lang="ru-RU" sz="2400" dirty="0"/>
              <a:t> </a:t>
            </a:r>
            <a:r>
              <a:rPr lang="ru-RU" sz="2400" dirty="0" err="1"/>
              <a:t>ҳимоя</a:t>
            </a:r>
            <a:r>
              <a:rPr lang="ru-RU" sz="2400" dirty="0"/>
              <a:t> </a:t>
            </a:r>
            <a:r>
              <a:rPr lang="ru-RU" sz="2400" dirty="0" err="1"/>
              <a:t>қилиш</a:t>
            </a:r>
            <a:r>
              <a:rPr lang="ru-RU" sz="2400" dirty="0"/>
              <a:t> </a:t>
            </a:r>
            <a:r>
              <a:rPr lang="ru-RU" sz="2400" dirty="0" err="1"/>
              <a:t>Давлат</a:t>
            </a:r>
            <a:r>
              <a:rPr lang="ru-RU" sz="2400" dirty="0"/>
              <a:t> </a:t>
            </a:r>
            <a:r>
              <a:rPr lang="ru-RU" sz="2400" dirty="0" err="1"/>
              <a:t>инвестицияларнинг</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қонунчилигига</a:t>
            </a:r>
            <a:r>
              <a:rPr lang="ru-RU" sz="2400" dirty="0"/>
              <a:t> </a:t>
            </a:r>
            <a:r>
              <a:rPr lang="ru-RU" sz="2400" dirty="0" err="1"/>
              <a:t>ва</a:t>
            </a:r>
            <a:r>
              <a:rPr lang="ru-RU" sz="2400" dirty="0"/>
              <a:t> </a:t>
            </a:r>
            <a:r>
              <a:rPr lang="ru-RU" sz="2400" dirty="0" err="1"/>
              <a:t>халқаро</a:t>
            </a:r>
            <a:r>
              <a:rPr lang="ru-RU" sz="2400" dirty="0"/>
              <a:t> </a:t>
            </a:r>
            <a:r>
              <a:rPr lang="ru-RU" sz="2400" dirty="0" err="1"/>
              <a:t>шартномаларига</a:t>
            </a:r>
            <a:r>
              <a:rPr lang="ru-RU" sz="2400" dirty="0"/>
              <a:t> </a:t>
            </a:r>
            <a:r>
              <a:rPr lang="ru-RU" sz="2400" dirty="0" err="1"/>
              <a:t>мувофиқ</a:t>
            </a:r>
            <a:r>
              <a:rPr lang="ru-RU" sz="2400" dirty="0"/>
              <a:t> </a:t>
            </a:r>
            <a:r>
              <a:rPr lang="ru-RU" sz="2400" dirty="0" err="1"/>
              <a:t>ҳимоя</a:t>
            </a:r>
            <a:r>
              <a:rPr lang="ru-RU" sz="2400" dirty="0"/>
              <a:t> </a:t>
            </a:r>
            <a:r>
              <a:rPr lang="ru-RU" sz="2400" dirty="0" err="1"/>
              <a:t>қилинишини</a:t>
            </a:r>
            <a:r>
              <a:rPr lang="ru-RU" sz="2400" dirty="0"/>
              <a:t> </a:t>
            </a:r>
            <a:r>
              <a:rPr lang="ru-RU" sz="2400" dirty="0" err="1"/>
              <a:t>кафолатлайди</a:t>
            </a:r>
            <a:r>
              <a:rPr lang="ru-RU" sz="2400" dirty="0"/>
              <a:t>.</a:t>
            </a:r>
          </a:p>
        </p:txBody>
      </p:sp>
    </p:spTree>
    <p:extLst>
      <p:ext uri="{BB962C8B-B14F-4D97-AF65-F5344CB8AC3E}">
        <p14:creationId xmlns:p14="http://schemas.microsoft.com/office/powerpoint/2010/main" val="55356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err="1" smtClean="0"/>
              <a:t>Учинчи</a:t>
            </a:r>
            <a:r>
              <a:rPr lang="ru-RU" sz="2400" b="1" dirty="0" smtClean="0"/>
              <a:t> </a:t>
            </a:r>
            <a:r>
              <a:rPr lang="ru-RU" sz="2400" b="1" dirty="0" err="1" smtClean="0"/>
              <a:t>давлат</a:t>
            </a:r>
            <a:r>
              <a:rPr lang="ru-RU" sz="2400" b="1" dirty="0" smtClean="0"/>
              <a:t> </a:t>
            </a:r>
            <a:r>
              <a:rPr lang="ru-RU" sz="2400" b="1" dirty="0" err="1" smtClean="0"/>
              <a:t>ҳуқуқига</a:t>
            </a:r>
            <a:r>
              <a:rPr lang="ru-RU" sz="2400" b="1" dirty="0" smtClean="0"/>
              <a:t> </a:t>
            </a:r>
            <a:r>
              <a:rPr lang="ru-RU" sz="2400" b="1" dirty="0" err="1" smtClean="0"/>
              <a:t>ҳавола</a:t>
            </a:r>
            <a:r>
              <a:rPr lang="ru-RU" sz="2400" b="1" dirty="0" smtClean="0"/>
              <a:t>  </a:t>
            </a:r>
            <a:r>
              <a:rPr lang="ru-RU" sz="2400" b="1" dirty="0"/>
              <a:t/>
            </a:r>
            <a:br>
              <a:rPr lang="ru-RU" sz="2400" b="1" dirty="0"/>
            </a:br>
            <a:endParaRPr lang="ru-RU" sz="2400" b="1" dirty="0"/>
          </a:p>
        </p:txBody>
      </p:sp>
      <p:sp>
        <p:nvSpPr>
          <p:cNvPr id="3" name="Объект 2"/>
          <p:cNvSpPr>
            <a:spLocks noGrp="1"/>
          </p:cNvSpPr>
          <p:nvPr>
            <p:ph idx="1"/>
          </p:nvPr>
        </p:nvSpPr>
        <p:spPr>
          <a:xfrm>
            <a:off x="1066800" y="1604356"/>
            <a:ext cx="10058400" cy="3931920"/>
          </a:xfrm>
        </p:spPr>
        <p:txBody>
          <a:bodyPr>
            <a:normAutofit/>
          </a:bodyPr>
          <a:lstStyle/>
          <a:p>
            <a:pPr marL="0" indent="0" algn="just">
              <a:buNone/>
            </a:pPr>
            <a:r>
              <a:rPr lang="ru-RU" sz="2400" dirty="0"/>
              <a:t>1161-модда. </a:t>
            </a:r>
            <a:r>
              <a:rPr lang="ru-RU" sz="2400" dirty="0" err="1"/>
              <a:t>Қарши</a:t>
            </a:r>
            <a:r>
              <a:rPr lang="ru-RU" sz="2400" dirty="0"/>
              <a:t> </a:t>
            </a:r>
            <a:r>
              <a:rPr lang="ru-RU" sz="2400" dirty="0" err="1"/>
              <a:t>томон</a:t>
            </a:r>
            <a:r>
              <a:rPr lang="ru-RU" sz="2400" dirty="0"/>
              <a:t> </a:t>
            </a:r>
            <a:r>
              <a:rPr lang="ru-RU" sz="2400" dirty="0" err="1"/>
              <a:t>ва</a:t>
            </a:r>
            <a:r>
              <a:rPr lang="ru-RU" sz="2400" dirty="0"/>
              <a:t> </a:t>
            </a:r>
            <a:r>
              <a:rPr lang="ru-RU" sz="2400" dirty="0" err="1"/>
              <a:t>учинчи</a:t>
            </a:r>
            <a:r>
              <a:rPr lang="ru-RU" sz="2400" dirty="0"/>
              <a:t> </a:t>
            </a:r>
            <a:r>
              <a:rPr lang="ru-RU" sz="2400" dirty="0" err="1"/>
              <a:t>мамлакат</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endParaRPr lang="ru-RU" sz="2400" dirty="0"/>
          </a:p>
          <a:p>
            <a:pPr marL="0" indent="0" algn="just">
              <a:buNone/>
            </a:pPr>
            <a:r>
              <a:rPr lang="ru-RU" sz="2400" dirty="0"/>
              <a:t>Ушбу </a:t>
            </a:r>
            <a:r>
              <a:rPr lang="ru-RU" sz="2400" dirty="0" err="1"/>
              <a:t>бўлим</a:t>
            </a:r>
            <a:r>
              <a:rPr lang="ru-RU" sz="2400" dirty="0"/>
              <a:t> </a:t>
            </a:r>
            <a:r>
              <a:rPr lang="ru-RU" sz="2400" dirty="0" err="1"/>
              <a:t>қоидаларига</a:t>
            </a:r>
            <a:r>
              <a:rPr lang="ru-RU" sz="2400" dirty="0"/>
              <a:t> </a:t>
            </a:r>
            <a:r>
              <a:rPr lang="ru-RU" sz="2400" dirty="0" err="1"/>
              <a:t>мувофиқ</a:t>
            </a:r>
            <a:r>
              <a:rPr lang="ru-RU" sz="2400" dirty="0"/>
              <a:t>, чет эл </a:t>
            </a:r>
            <a:r>
              <a:rPr lang="ru-RU" sz="2400" dirty="0" err="1"/>
              <a:t>ҳуқуқига</a:t>
            </a:r>
            <a:r>
              <a:rPr lang="ru-RU" sz="2400" dirty="0"/>
              <a:t> </a:t>
            </a:r>
            <a:r>
              <a:rPr lang="ru-RU" sz="2400" dirty="0" err="1"/>
              <a:t>ҳар</a:t>
            </a:r>
            <a:r>
              <a:rPr lang="ru-RU" sz="2400" dirty="0"/>
              <a:t> </a:t>
            </a:r>
            <a:r>
              <a:rPr lang="ru-RU" sz="2400" dirty="0" err="1"/>
              <a:t>қандай</a:t>
            </a:r>
            <a:r>
              <a:rPr lang="ru-RU" sz="2400" dirty="0"/>
              <a:t> </a:t>
            </a:r>
            <a:r>
              <a:rPr lang="ru-RU" sz="2400" dirty="0" err="1"/>
              <a:t>ҳавола</a:t>
            </a:r>
            <a:r>
              <a:rPr lang="ru-RU" sz="2400" dirty="0"/>
              <a:t> </a:t>
            </a:r>
            <a:r>
              <a:rPr lang="ru-RU" sz="2400" dirty="0" err="1"/>
              <a:t>этиш</a:t>
            </a:r>
            <a:r>
              <a:rPr lang="ru-RU" sz="2400" dirty="0"/>
              <a:t> </a:t>
            </a:r>
            <a:r>
              <a:rPr lang="ru-RU" sz="2400" dirty="0" err="1"/>
              <a:t>тегишли</a:t>
            </a:r>
            <a:r>
              <a:rPr lang="ru-RU" sz="2400" dirty="0"/>
              <a:t> </a:t>
            </a:r>
            <a:r>
              <a:rPr lang="ru-RU" sz="2400" dirty="0" err="1"/>
              <a:t>мамлакатнинг</a:t>
            </a:r>
            <a:r>
              <a:rPr lang="ru-RU" sz="2400" dirty="0"/>
              <a:t> </a:t>
            </a:r>
            <a:r>
              <a:rPr lang="ru-RU" sz="2400" dirty="0" err="1"/>
              <a:t>коллизион</a:t>
            </a:r>
            <a:r>
              <a:rPr lang="ru-RU" sz="2400" dirty="0"/>
              <a:t> </a:t>
            </a:r>
            <a:r>
              <a:rPr lang="ru-RU" sz="2400" dirty="0" err="1"/>
              <a:t>ҳуқуқига</a:t>
            </a:r>
            <a:r>
              <a:rPr lang="ru-RU" sz="2400" dirty="0"/>
              <a:t> </a:t>
            </a:r>
            <a:r>
              <a:rPr lang="ru-RU" sz="2400" dirty="0" err="1"/>
              <a:t>эмас</a:t>
            </a:r>
            <a:r>
              <a:rPr lang="ru-RU" sz="2400" dirty="0"/>
              <a:t>, балки </a:t>
            </a:r>
            <a:r>
              <a:rPr lang="ru-RU" sz="2400" dirty="0" err="1"/>
              <a:t>моддий</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r>
              <a:rPr lang="ru-RU" sz="2400" dirty="0"/>
              <a:t> </a:t>
            </a:r>
            <a:r>
              <a:rPr lang="ru-RU" sz="2400" dirty="0" err="1"/>
              <a:t>деб</a:t>
            </a:r>
            <a:r>
              <a:rPr lang="ru-RU" sz="2400" dirty="0"/>
              <a:t> </a:t>
            </a:r>
            <a:r>
              <a:rPr lang="ru-RU" sz="2400" dirty="0" err="1"/>
              <a:t>қаралиши</a:t>
            </a:r>
            <a:r>
              <a:rPr lang="ru-RU" sz="2400" dirty="0"/>
              <a:t> </a:t>
            </a:r>
            <a:r>
              <a:rPr lang="ru-RU" sz="2400" dirty="0" err="1"/>
              <a:t>лозим</a:t>
            </a:r>
            <a:r>
              <a:rPr lang="ru-RU" sz="2400" dirty="0"/>
              <a:t>, </a:t>
            </a:r>
            <a:r>
              <a:rPr lang="ru-RU" sz="2400" dirty="0" err="1"/>
              <a:t>ушбу</a:t>
            </a:r>
            <a:r>
              <a:rPr lang="ru-RU" sz="2400" dirty="0"/>
              <a:t> </a:t>
            </a:r>
            <a:r>
              <a:rPr lang="ru-RU" sz="2400" dirty="0" err="1"/>
              <a:t>бўлимда</a:t>
            </a:r>
            <a:r>
              <a:rPr lang="ru-RU" sz="2400" dirty="0"/>
              <a:t> </a:t>
            </a:r>
            <a:r>
              <a:rPr lang="ru-RU" sz="2400" dirty="0" err="1"/>
              <a:t>назарда</a:t>
            </a:r>
            <a:r>
              <a:rPr lang="ru-RU" sz="2400" dirty="0"/>
              <a:t> </a:t>
            </a:r>
            <a:r>
              <a:rPr lang="ru-RU" sz="2400" dirty="0" err="1"/>
              <a:t>тутилган</a:t>
            </a:r>
            <a:r>
              <a:rPr lang="ru-RU" sz="2400" dirty="0"/>
              <a:t> </a:t>
            </a:r>
            <a:r>
              <a:rPr lang="ru-RU" sz="2400" dirty="0" err="1"/>
              <a:t>ҳоллар</a:t>
            </a:r>
            <a:r>
              <a:rPr lang="ru-RU" sz="2400" dirty="0"/>
              <a:t> </a:t>
            </a:r>
            <a:r>
              <a:rPr lang="ru-RU" sz="2400" dirty="0" err="1"/>
              <a:t>бундан</a:t>
            </a:r>
            <a:r>
              <a:rPr lang="ru-RU" sz="2400" dirty="0"/>
              <a:t> </a:t>
            </a:r>
            <a:r>
              <a:rPr lang="ru-RU" sz="2400" dirty="0" err="1"/>
              <a:t>мустасно</a:t>
            </a:r>
            <a:r>
              <a:rPr lang="ru-RU" sz="2400" dirty="0"/>
              <a:t>.</a:t>
            </a:r>
          </a:p>
          <a:p>
            <a:pPr marL="0" indent="0" algn="just">
              <a:buNone/>
            </a:pPr>
            <a:r>
              <a:rPr lang="ru-RU" sz="2400" dirty="0"/>
              <a:t>Чет эл </a:t>
            </a:r>
            <a:r>
              <a:rPr lang="ru-RU" sz="2400" dirty="0" err="1"/>
              <a:t>ҳуқуқи</a:t>
            </a:r>
            <a:r>
              <a:rPr lang="ru-RU" sz="2400" dirty="0"/>
              <a:t> </a:t>
            </a:r>
            <a:r>
              <a:rPr lang="ru-RU" sz="2400" dirty="0" err="1"/>
              <a:t>ушбу</a:t>
            </a:r>
            <a:r>
              <a:rPr lang="ru-RU" sz="2400" dirty="0"/>
              <a:t> </a:t>
            </a:r>
            <a:r>
              <a:rPr lang="ru-RU" sz="2400" dirty="0" err="1"/>
              <a:t>Кодекснинг</a:t>
            </a:r>
            <a:r>
              <a:rPr lang="ru-RU" sz="2400" dirty="0"/>
              <a:t> 1168-моддасига, 1169-моддасининг </a:t>
            </a:r>
            <a:r>
              <a:rPr lang="ru-RU" sz="2400" dirty="0" err="1"/>
              <a:t>биринчи</a:t>
            </a:r>
            <a:r>
              <a:rPr lang="ru-RU" sz="2400" dirty="0"/>
              <a:t>, </a:t>
            </a:r>
            <a:r>
              <a:rPr lang="ru-RU" sz="2400" dirty="0" err="1"/>
              <a:t>учинчи</a:t>
            </a:r>
            <a:r>
              <a:rPr lang="ru-RU" sz="2400" dirty="0"/>
              <a:t> </a:t>
            </a:r>
            <a:r>
              <a:rPr lang="ru-RU" sz="2400" dirty="0" err="1"/>
              <a:t>ва</a:t>
            </a:r>
            <a:r>
              <a:rPr lang="ru-RU" sz="2400" dirty="0"/>
              <a:t> </a:t>
            </a:r>
            <a:r>
              <a:rPr lang="ru-RU" sz="2400" dirty="0" err="1"/>
              <a:t>бешинчи</a:t>
            </a:r>
            <a:r>
              <a:rPr lang="ru-RU" sz="2400" dirty="0"/>
              <a:t> </a:t>
            </a:r>
            <a:r>
              <a:rPr lang="ru-RU" sz="2400" dirty="0" err="1"/>
              <a:t>қисмларига</a:t>
            </a:r>
            <a:r>
              <a:rPr lang="ru-RU" sz="2400" dirty="0"/>
              <a:t>, 1171 </a:t>
            </a:r>
            <a:r>
              <a:rPr lang="ru-RU" sz="2400" dirty="0" err="1"/>
              <a:t>ва</a:t>
            </a:r>
            <a:r>
              <a:rPr lang="ru-RU" sz="2400" dirty="0"/>
              <a:t> 1174-моддаларига </a:t>
            </a:r>
            <a:r>
              <a:rPr lang="ru-RU" sz="2400" dirty="0" err="1"/>
              <a:t>мувофиқ</a:t>
            </a:r>
            <a:r>
              <a:rPr lang="ru-RU" sz="2400" dirty="0"/>
              <a:t> </a:t>
            </a:r>
            <a:r>
              <a:rPr lang="ru-RU" sz="2400" dirty="0" err="1"/>
              <a:t>қўлланилган</a:t>
            </a:r>
            <a:r>
              <a:rPr lang="ru-RU" sz="2400" dirty="0"/>
              <a:t> </a:t>
            </a:r>
            <a:r>
              <a:rPr lang="ru-RU" sz="2400" dirty="0" err="1"/>
              <a:t>ҳолларда</a:t>
            </a:r>
            <a:r>
              <a:rPr lang="ru-RU" sz="2400" dirty="0"/>
              <a:t> </a:t>
            </a:r>
            <a:r>
              <a:rPr lang="ru-RU" sz="2400" dirty="0" err="1"/>
              <a:t>қарши</a:t>
            </a:r>
            <a:r>
              <a:rPr lang="ru-RU" sz="2400" dirty="0"/>
              <a:t> </a:t>
            </a:r>
            <a:r>
              <a:rPr lang="ru-RU" sz="2400" dirty="0" err="1"/>
              <a:t>томон</a:t>
            </a:r>
            <a:r>
              <a:rPr lang="ru-RU" sz="2400" dirty="0"/>
              <a:t> </a:t>
            </a:r>
            <a:r>
              <a:rPr lang="ru-RU" sz="2400" dirty="0" err="1"/>
              <a:t>сифатида</a:t>
            </a:r>
            <a:r>
              <a:rPr lang="ru-RU" sz="2400" dirty="0"/>
              <a:t> </a:t>
            </a:r>
            <a:r>
              <a:rPr lang="ru-RU" sz="2400" dirty="0" err="1"/>
              <a:t>Ўзбекистон</a:t>
            </a:r>
            <a:r>
              <a:rPr lang="ru-RU" sz="2400" dirty="0"/>
              <a:t> </a:t>
            </a:r>
            <a:r>
              <a:rPr lang="ru-RU" sz="2400" dirty="0" err="1"/>
              <a:t>Республикаси</a:t>
            </a:r>
            <a:r>
              <a:rPr lang="ru-RU" sz="2400" dirty="0"/>
              <a:t> </a:t>
            </a:r>
            <a:r>
              <a:rPr lang="ru-RU" sz="2400" dirty="0" err="1"/>
              <a:t>ҳуқуқига</a:t>
            </a:r>
            <a:r>
              <a:rPr lang="ru-RU" sz="2400" dirty="0"/>
              <a:t> </a:t>
            </a:r>
            <a:r>
              <a:rPr lang="ru-RU" sz="2400" dirty="0" err="1"/>
              <a:t>ва</a:t>
            </a:r>
            <a:r>
              <a:rPr lang="ru-RU" sz="2400" dirty="0"/>
              <a:t> </a:t>
            </a:r>
            <a:r>
              <a:rPr lang="ru-RU" sz="2400" dirty="0" err="1"/>
              <a:t>учинчи</a:t>
            </a:r>
            <a:r>
              <a:rPr lang="ru-RU" sz="2400" dirty="0"/>
              <a:t> </a:t>
            </a:r>
            <a:r>
              <a:rPr lang="ru-RU" sz="2400" dirty="0" err="1"/>
              <a:t>мамлакат</a:t>
            </a:r>
            <a:r>
              <a:rPr lang="ru-RU" sz="2400" dirty="0"/>
              <a:t> </a:t>
            </a:r>
            <a:r>
              <a:rPr lang="ru-RU" sz="2400" dirty="0" err="1"/>
              <a:t>ҳуқуқига</a:t>
            </a:r>
            <a:r>
              <a:rPr lang="ru-RU" sz="2400" dirty="0"/>
              <a:t> </a:t>
            </a:r>
            <a:r>
              <a:rPr lang="ru-RU" sz="2400" dirty="0" err="1"/>
              <a:t>ҳавола</a:t>
            </a:r>
            <a:r>
              <a:rPr lang="ru-RU" sz="2400" dirty="0"/>
              <a:t> </a:t>
            </a:r>
            <a:r>
              <a:rPr lang="ru-RU" sz="2400" dirty="0" err="1"/>
              <a:t>этиш</a:t>
            </a:r>
            <a:r>
              <a:rPr lang="ru-RU" sz="2400" dirty="0"/>
              <a:t> </a:t>
            </a:r>
            <a:r>
              <a:rPr lang="ru-RU" sz="2400" dirty="0" err="1"/>
              <a:t>қабул</a:t>
            </a:r>
            <a:r>
              <a:rPr lang="ru-RU" sz="2400" dirty="0"/>
              <a:t> </a:t>
            </a:r>
            <a:r>
              <a:rPr lang="ru-RU" sz="2400" dirty="0" err="1"/>
              <a:t>қилинади</a:t>
            </a:r>
            <a:r>
              <a:rPr lang="ru-RU" sz="2400" dirty="0" smtClean="0"/>
              <a:t>.</a:t>
            </a:r>
          </a:p>
        </p:txBody>
      </p:sp>
    </p:spTree>
    <p:extLst>
      <p:ext uri="{BB962C8B-B14F-4D97-AF65-F5344CB8AC3E}">
        <p14:creationId xmlns:p14="http://schemas.microsoft.com/office/powerpoint/2010/main" val="102715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129" y="1021783"/>
            <a:ext cx="9777844" cy="5940088"/>
          </a:xfrm>
          <a:prstGeom prst="rect">
            <a:avLst/>
          </a:prstGeom>
        </p:spPr>
        <p:txBody>
          <a:bodyPr wrap="square">
            <a:spAutoFit/>
          </a:bodyPr>
          <a:lstStyle/>
          <a:p>
            <a:r>
              <a:rPr lang="ru-RU" sz="2000" b="1" dirty="0"/>
              <a:t>1168-модда. </a:t>
            </a:r>
            <a:r>
              <a:rPr lang="ru-RU" sz="2000" b="1" dirty="0" err="1"/>
              <a:t>Жисмоний</a:t>
            </a:r>
            <a:r>
              <a:rPr lang="ru-RU" sz="2000" b="1" dirty="0"/>
              <a:t> </a:t>
            </a:r>
            <a:r>
              <a:rPr lang="ru-RU" sz="2000" b="1" dirty="0" err="1"/>
              <a:t>шахснинг</a:t>
            </a:r>
            <a:r>
              <a:rPr lang="ru-RU" sz="2000" b="1" dirty="0"/>
              <a:t> </a:t>
            </a:r>
            <a:r>
              <a:rPr lang="ru-RU" sz="2000" b="1" dirty="0" err="1"/>
              <a:t>шахсий</a:t>
            </a:r>
            <a:r>
              <a:rPr lang="ru-RU" sz="2000" b="1" dirty="0"/>
              <a:t> </a:t>
            </a:r>
            <a:r>
              <a:rPr lang="ru-RU" sz="2000" b="1" dirty="0" err="1"/>
              <a:t>қонуни</a:t>
            </a:r>
            <a:endParaRPr lang="ru-RU" sz="2000" dirty="0"/>
          </a:p>
          <a:p>
            <a:r>
              <a:rPr lang="ru-RU" sz="2000" dirty="0" err="1"/>
              <a:t>Жисмоний</a:t>
            </a:r>
            <a:r>
              <a:rPr lang="ru-RU" sz="2000" dirty="0"/>
              <a:t> </a:t>
            </a:r>
            <a:r>
              <a:rPr lang="ru-RU" sz="2000" dirty="0" err="1"/>
              <a:t>шахс</a:t>
            </a:r>
            <a:r>
              <a:rPr lang="ru-RU" sz="2000" dirty="0"/>
              <a:t> </a:t>
            </a:r>
            <a:r>
              <a:rPr lang="ru-RU" sz="2000" dirty="0" err="1"/>
              <a:t>қайси</a:t>
            </a:r>
            <a:r>
              <a:rPr lang="ru-RU" sz="2000" dirty="0"/>
              <a:t> </a:t>
            </a:r>
            <a:r>
              <a:rPr lang="ru-RU" sz="2000" dirty="0" err="1"/>
              <a:t>мамлакатнинг</a:t>
            </a:r>
            <a:r>
              <a:rPr lang="ru-RU" sz="2000" dirty="0"/>
              <a:t> </a:t>
            </a:r>
            <a:r>
              <a:rPr lang="ru-RU" sz="2000" dirty="0" err="1"/>
              <a:t>фуқароси</a:t>
            </a:r>
            <a:r>
              <a:rPr lang="ru-RU" sz="2000" dirty="0"/>
              <a:t> </a:t>
            </a:r>
            <a:r>
              <a:rPr lang="ru-RU" sz="2000" dirty="0" err="1"/>
              <a:t>бўлса</a:t>
            </a:r>
            <a:r>
              <a:rPr lang="ru-RU" sz="2000" dirty="0"/>
              <a:t>, шу </a:t>
            </a:r>
            <a:r>
              <a:rPr lang="ru-RU" sz="2000" dirty="0" err="1"/>
              <a:t>мамлакат</a:t>
            </a:r>
            <a:r>
              <a:rPr lang="ru-RU" sz="2000" dirty="0"/>
              <a:t> </a:t>
            </a:r>
            <a:r>
              <a:rPr lang="ru-RU" sz="2000" dirty="0" err="1"/>
              <a:t>ҳуқуқи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ҳисобланади</a:t>
            </a:r>
            <a:r>
              <a:rPr lang="ru-RU" sz="2000" dirty="0"/>
              <a:t>. </a:t>
            </a:r>
            <a:r>
              <a:rPr lang="ru-RU" sz="2000" dirty="0" err="1"/>
              <a:t>Шахс</a:t>
            </a:r>
            <a:r>
              <a:rPr lang="ru-RU" sz="2000" dirty="0"/>
              <a:t> </a:t>
            </a:r>
            <a:r>
              <a:rPr lang="ru-RU" sz="2000" dirty="0" err="1"/>
              <a:t>икки</a:t>
            </a:r>
            <a:r>
              <a:rPr lang="ru-RU" sz="2000" dirty="0"/>
              <a:t> </a:t>
            </a:r>
            <a:r>
              <a:rPr lang="ru-RU" sz="2000" dirty="0" err="1"/>
              <a:t>ёки</a:t>
            </a:r>
            <a:r>
              <a:rPr lang="ru-RU" sz="2000" dirty="0"/>
              <a:t> </a:t>
            </a:r>
            <a:r>
              <a:rPr lang="ru-RU" sz="2000" dirty="0" err="1"/>
              <a:t>ундан</a:t>
            </a:r>
            <a:r>
              <a:rPr lang="ru-RU" sz="2000" dirty="0"/>
              <a:t> </a:t>
            </a:r>
            <a:r>
              <a:rPr lang="ru-RU" sz="2000" dirty="0" err="1"/>
              <a:t>ортиқ</a:t>
            </a:r>
            <a:r>
              <a:rPr lang="ru-RU" sz="2000" dirty="0"/>
              <a:t> </a:t>
            </a:r>
            <a:r>
              <a:rPr lang="ru-RU" sz="2000" dirty="0" err="1"/>
              <a:t>фуқароликка</a:t>
            </a:r>
            <a:r>
              <a:rPr lang="ru-RU" sz="2000" dirty="0"/>
              <a:t> </a:t>
            </a:r>
            <a:r>
              <a:rPr lang="ru-RU" sz="2000" dirty="0" err="1"/>
              <a:t>эга</a:t>
            </a:r>
            <a:r>
              <a:rPr lang="ru-RU" sz="2000" dirty="0"/>
              <a:t> </a:t>
            </a:r>
            <a:r>
              <a:rPr lang="ru-RU" sz="2000" dirty="0" err="1"/>
              <a:t>бўлган</a:t>
            </a:r>
            <a:r>
              <a:rPr lang="ru-RU" sz="2000" dirty="0"/>
              <a:t> </a:t>
            </a:r>
            <a:r>
              <a:rPr lang="ru-RU" sz="2000" dirty="0" err="1"/>
              <a:t>тақдирда</a:t>
            </a:r>
            <a:r>
              <a:rPr lang="ru-RU" sz="2000" dirty="0"/>
              <a:t> у </a:t>
            </a:r>
            <a:r>
              <a:rPr lang="ru-RU" sz="2000" dirty="0" err="1"/>
              <a:t>қайси</a:t>
            </a:r>
            <a:r>
              <a:rPr lang="ru-RU" sz="2000" dirty="0"/>
              <a:t> </a:t>
            </a:r>
            <a:r>
              <a:rPr lang="ru-RU" sz="2000" dirty="0" err="1"/>
              <a:t>мамлакат</a:t>
            </a:r>
            <a:r>
              <a:rPr lang="ru-RU" sz="2000" dirty="0"/>
              <a:t> </a:t>
            </a:r>
            <a:r>
              <a:rPr lang="ru-RU" sz="2000" dirty="0" err="1"/>
              <a:t>билан</a:t>
            </a:r>
            <a:r>
              <a:rPr lang="ru-RU" sz="2000" dirty="0"/>
              <a:t> </a:t>
            </a:r>
            <a:r>
              <a:rPr lang="ru-RU" sz="2000" dirty="0" err="1"/>
              <a:t>энг</a:t>
            </a:r>
            <a:r>
              <a:rPr lang="ru-RU" sz="2000" dirty="0"/>
              <a:t> </a:t>
            </a:r>
            <a:r>
              <a:rPr lang="ru-RU" sz="2000" dirty="0" err="1"/>
              <a:t>кўп</a:t>
            </a:r>
            <a:r>
              <a:rPr lang="ru-RU" sz="2000" dirty="0"/>
              <a:t> </a:t>
            </a:r>
            <a:r>
              <a:rPr lang="ru-RU" sz="2000" dirty="0" err="1"/>
              <a:t>узвий</a:t>
            </a:r>
            <a:r>
              <a:rPr lang="ru-RU" sz="2000" dirty="0"/>
              <a:t> </a:t>
            </a:r>
            <a:r>
              <a:rPr lang="ru-RU" sz="2000" dirty="0" err="1"/>
              <a:t>боғланган</a:t>
            </a:r>
            <a:r>
              <a:rPr lang="ru-RU" sz="2000" dirty="0"/>
              <a:t> </a:t>
            </a:r>
            <a:r>
              <a:rPr lang="ru-RU" sz="2000" dirty="0" err="1"/>
              <a:t>бўлса</a:t>
            </a:r>
            <a:r>
              <a:rPr lang="ru-RU" sz="2000" dirty="0"/>
              <a:t>, </a:t>
            </a:r>
            <a:r>
              <a:rPr lang="ru-RU" sz="2000" dirty="0" err="1"/>
              <a:t>унинг</a:t>
            </a:r>
            <a:r>
              <a:rPr lang="ru-RU" sz="2000" dirty="0"/>
              <a:t> </a:t>
            </a:r>
            <a:r>
              <a:rPr lang="ru-RU" sz="2000" dirty="0" err="1"/>
              <a:t>учун</a:t>
            </a:r>
            <a:r>
              <a:rPr lang="ru-RU" sz="2000" dirty="0"/>
              <a:t> </a:t>
            </a:r>
            <a:r>
              <a:rPr lang="ru-RU" sz="2000" dirty="0" err="1"/>
              <a:t>ўша</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шахсий</a:t>
            </a:r>
            <a:r>
              <a:rPr lang="ru-RU" sz="2000" dirty="0"/>
              <a:t> </a:t>
            </a:r>
            <a:r>
              <a:rPr lang="ru-RU" sz="2000" dirty="0" err="1"/>
              <a:t>қонун</a:t>
            </a:r>
            <a:r>
              <a:rPr lang="ru-RU" sz="2000" dirty="0"/>
              <a:t> </a:t>
            </a:r>
            <a:r>
              <a:rPr lang="ru-RU" sz="2000" dirty="0" err="1"/>
              <a:t>ҳисобланади</a:t>
            </a:r>
            <a:r>
              <a:rPr lang="ru-RU" sz="2000" dirty="0"/>
              <a:t>.</a:t>
            </a:r>
          </a:p>
          <a:p>
            <a:r>
              <a:rPr lang="ru-RU" sz="2000" dirty="0" err="1"/>
              <a:t>Фуқаролиги</a:t>
            </a:r>
            <a:r>
              <a:rPr lang="ru-RU" sz="2000" dirty="0"/>
              <a:t> </a:t>
            </a:r>
            <a:r>
              <a:rPr lang="ru-RU" sz="2000" dirty="0" err="1"/>
              <a:t>бўлмаган</a:t>
            </a:r>
            <a:r>
              <a:rPr lang="ru-RU" sz="2000" dirty="0"/>
              <a:t> </a:t>
            </a:r>
            <a:r>
              <a:rPr lang="ru-RU" sz="2000" dirty="0" err="1"/>
              <a:t>шахс</a:t>
            </a:r>
            <a:r>
              <a:rPr lang="ru-RU" sz="2000" dirty="0"/>
              <a:t> </a:t>
            </a:r>
            <a:r>
              <a:rPr lang="ru-RU" sz="2000" dirty="0" err="1"/>
              <a:t>қайси</a:t>
            </a:r>
            <a:r>
              <a:rPr lang="ru-RU" sz="2000" dirty="0"/>
              <a:t> </a:t>
            </a:r>
            <a:r>
              <a:rPr lang="ru-RU" sz="2000" dirty="0" err="1"/>
              <a:t>мамлакатда</a:t>
            </a:r>
            <a:r>
              <a:rPr lang="ru-RU" sz="2000" dirty="0"/>
              <a:t> </a:t>
            </a:r>
            <a:r>
              <a:rPr lang="ru-RU" sz="2000" dirty="0" err="1"/>
              <a:t>доимий</a:t>
            </a:r>
            <a:r>
              <a:rPr lang="ru-RU" sz="2000" dirty="0"/>
              <a:t> </a:t>
            </a:r>
            <a:r>
              <a:rPr lang="ru-RU" sz="2000" dirty="0" err="1"/>
              <a:t>яшаб</a:t>
            </a:r>
            <a:r>
              <a:rPr lang="ru-RU" sz="2000" dirty="0"/>
              <a:t> </a:t>
            </a:r>
            <a:r>
              <a:rPr lang="ru-RU" sz="2000" dirty="0" err="1"/>
              <a:t>турган</a:t>
            </a:r>
            <a:r>
              <a:rPr lang="ru-RU" sz="2000" dirty="0"/>
              <a:t> </a:t>
            </a:r>
            <a:r>
              <a:rPr lang="ru-RU" sz="2000" dirty="0" err="1"/>
              <a:t>бўлса</a:t>
            </a:r>
            <a:r>
              <a:rPr lang="ru-RU" sz="2000" dirty="0"/>
              <a:t>, </a:t>
            </a:r>
            <a:r>
              <a:rPr lang="ru-RU" sz="2000" dirty="0" err="1"/>
              <a:t>ўша</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ҳисобланади</a:t>
            </a:r>
            <a:r>
              <a:rPr lang="ru-RU" sz="2000" dirty="0"/>
              <a:t>.</a:t>
            </a:r>
          </a:p>
          <a:p>
            <a:r>
              <a:rPr lang="ru-RU" sz="2000" dirty="0" err="1"/>
              <a:t>Қочоққа</a:t>
            </a:r>
            <a:r>
              <a:rPr lang="ru-RU" sz="2000" dirty="0"/>
              <a:t> </a:t>
            </a:r>
            <a:r>
              <a:rPr lang="ru-RU" sz="2000" dirty="0" err="1"/>
              <a:t>унга</a:t>
            </a:r>
            <a:r>
              <a:rPr lang="ru-RU" sz="2000" dirty="0"/>
              <a:t> </a:t>
            </a:r>
            <a:r>
              <a:rPr lang="ru-RU" sz="2000" dirty="0" err="1"/>
              <a:t>бошпана</a:t>
            </a:r>
            <a:r>
              <a:rPr lang="ru-RU" sz="2000" dirty="0"/>
              <a:t> </a:t>
            </a:r>
            <a:r>
              <a:rPr lang="ru-RU" sz="2000" dirty="0" err="1"/>
              <a:t>берган</a:t>
            </a:r>
            <a:r>
              <a:rPr lang="ru-RU" sz="2000" dirty="0"/>
              <a:t> </a:t>
            </a:r>
            <a:r>
              <a:rPr lang="ru-RU" sz="2000" dirty="0" err="1"/>
              <a:t>мамлакатнинг</a:t>
            </a:r>
            <a:r>
              <a:rPr lang="ru-RU" sz="2000" dirty="0"/>
              <a:t> </a:t>
            </a:r>
            <a:r>
              <a:rPr lang="ru-RU" sz="2000" dirty="0" err="1"/>
              <a:t>қонуни</a:t>
            </a:r>
            <a:r>
              <a:rPr lang="ru-RU" sz="2000" dirty="0"/>
              <a:t> </a:t>
            </a:r>
            <a:r>
              <a:rPr lang="ru-RU" sz="2000" dirty="0" err="1"/>
              <a:t>шахсий</a:t>
            </a:r>
            <a:r>
              <a:rPr lang="ru-RU" sz="2000" dirty="0"/>
              <a:t> </a:t>
            </a:r>
            <a:r>
              <a:rPr lang="ru-RU" sz="2000" dirty="0" err="1"/>
              <a:t>қонун</a:t>
            </a:r>
            <a:r>
              <a:rPr lang="ru-RU" sz="2000" dirty="0"/>
              <a:t> </a:t>
            </a:r>
            <a:r>
              <a:rPr lang="ru-RU" sz="2000" dirty="0" err="1"/>
              <a:t>ҳисобланади</a:t>
            </a:r>
            <a:r>
              <a:rPr lang="ru-RU" sz="2000" dirty="0"/>
              <a:t>.</a:t>
            </a:r>
          </a:p>
          <a:p>
            <a:r>
              <a:rPr lang="ru-RU" sz="2000" b="1" dirty="0"/>
              <a:t>1169-модда. </a:t>
            </a:r>
            <a:r>
              <a:rPr lang="ru-RU" sz="2000" b="1" dirty="0" err="1"/>
              <a:t>Жисмоний</a:t>
            </a:r>
            <a:r>
              <a:rPr lang="ru-RU" sz="2000" b="1" dirty="0"/>
              <a:t> </a:t>
            </a:r>
            <a:r>
              <a:rPr lang="ru-RU" sz="2000" b="1" dirty="0" err="1"/>
              <a:t>шахснинг</a:t>
            </a:r>
            <a:r>
              <a:rPr lang="ru-RU" sz="2000" b="1" dirty="0"/>
              <a:t> </a:t>
            </a:r>
            <a:r>
              <a:rPr lang="ru-RU" sz="2000" b="1" dirty="0" err="1"/>
              <a:t>ҳуқуқ</a:t>
            </a:r>
            <a:r>
              <a:rPr lang="ru-RU" sz="2000" b="1" dirty="0"/>
              <a:t> </a:t>
            </a:r>
            <a:r>
              <a:rPr lang="ru-RU" sz="2000" b="1" dirty="0" err="1"/>
              <a:t>ва</a:t>
            </a:r>
            <a:r>
              <a:rPr lang="ru-RU" sz="2000" b="1" dirty="0"/>
              <a:t> </a:t>
            </a:r>
            <a:r>
              <a:rPr lang="ru-RU" sz="2000" b="1" dirty="0" err="1"/>
              <a:t>муомала</a:t>
            </a:r>
            <a:r>
              <a:rPr lang="ru-RU" sz="2000" b="1" dirty="0"/>
              <a:t> </a:t>
            </a:r>
            <a:r>
              <a:rPr lang="ru-RU" sz="2000" b="1" dirty="0" err="1"/>
              <a:t>лаёқатлари</a:t>
            </a:r>
            <a:endParaRPr lang="ru-RU" sz="2000" dirty="0"/>
          </a:p>
          <a:p>
            <a:r>
              <a:rPr lang="ru-RU" sz="2000" dirty="0" err="1"/>
              <a:t>Жисмоний</a:t>
            </a:r>
            <a:r>
              <a:rPr lang="ru-RU" sz="2000" dirty="0"/>
              <a:t> </a:t>
            </a:r>
            <a:r>
              <a:rPr lang="ru-RU" sz="2000" dirty="0" err="1"/>
              <a:t>шахснинг</a:t>
            </a:r>
            <a:r>
              <a:rPr lang="ru-RU" sz="2000" dirty="0"/>
              <a:t> </a:t>
            </a:r>
            <a:r>
              <a:rPr lang="ru-RU" sz="2000" dirty="0" err="1"/>
              <a:t>ҳуқуқ</a:t>
            </a:r>
            <a:r>
              <a:rPr lang="ru-RU" sz="2000" dirty="0"/>
              <a:t> </a:t>
            </a:r>
            <a:r>
              <a:rPr lang="ru-RU" sz="2000" dirty="0" err="1"/>
              <a:t>ва</a:t>
            </a:r>
            <a:r>
              <a:rPr lang="ru-RU" sz="2000" dirty="0"/>
              <a:t> </a:t>
            </a:r>
            <a:r>
              <a:rPr lang="ru-RU" sz="2000" dirty="0" err="1"/>
              <a:t>муомала</a:t>
            </a:r>
            <a:r>
              <a:rPr lang="ru-RU" sz="2000" dirty="0"/>
              <a:t> </a:t>
            </a:r>
            <a:r>
              <a:rPr lang="ru-RU" sz="2000" dirty="0" err="1"/>
              <a:t>лаёқатлари</a:t>
            </a:r>
            <a:r>
              <a:rPr lang="ru-RU" sz="2000" dirty="0"/>
              <a:t> </a:t>
            </a:r>
            <a:r>
              <a:rPr lang="ru-RU" sz="2000" dirty="0" err="1"/>
              <a:t>унинг</a:t>
            </a:r>
            <a:r>
              <a:rPr lang="ru-RU" sz="2000" dirty="0"/>
              <a:t> </a:t>
            </a:r>
            <a:r>
              <a:rPr lang="ru-RU" sz="2000" dirty="0" err="1"/>
              <a:t>шахсий</a:t>
            </a:r>
            <a:r>
              <a:rPr lang="ru-RU" sz="2000" dirty="0"/>
              <a:t> </a:t>
            </a:r>
            <a:r>
              <a:rPr lang="ru-RU" sz="2000" dirty="0" err="1"/>
              <a:t>қонуни</a:t>
            </a:r>
            <a:r>
              <a:rPr lang="ru-RU" sz="2000" dirty="0"/>
              <a:t> </a:t>
            </a:r>
            <a:r>
              <a:rPr lang="ru-RU" sz="2000" dirty="0" err="1"/>
              <a:t>билан</a:t>
            </a:r>
            <a:r>
              <a:rPr lang="ru-RU" sz="2000" dirty="0"/>
              <a:t> </a:t>
            </a:r>
            <a:r>
              <a:rPr lang="ru-RU" sz="2000" dirty="0" err="1"/>
              <a:t>белгиланади</a:t>
            </a:r>
            <a:r>
              <a:rPr lang="ru-RU" sz="2000" dirty="0"/>
              <a:t>.</a:t>
            </a:r>
          </a:p>
          <a:p>
            <a:r>
              <a:rPr lang="ru-RU" sz="2000" dirty="0" err="1"/>
              <a:t>Жисмоний</a:t>
            </a:r>
            <a:r>
              <a:rPr lang="ru-RU" sz="2000" dirty="0"/>
              <a:t> </a:t>
            </a:r>
            <a:r>
              <a:rPr lang="ru-RU" sz="2000" dirty="0" err="1"/>
              <a:t>шахснинг</a:t>
            </a:r>
            <a:r>
              <a:rPr lang="ru-RU" sz="2000" dirty="0"/>
              <a:t> </a:t>
            </a:r>
            <a:r>
              <a:rPr lang="ru-RU" sz="2000" dirty="0" err="1"/>
              <a:t>битимлар</a:t>
            </a:r>
            <a:r>
              <a:rPr lang="ru-RU" sz="2000" dirty="0"/>
              <a:t> </a:t>
            </a:r>
            <a:r>
              <a:rPr lang="ru-RU" sz="2000" dirty="0" err="1"/>
              <a:t>ва</a:t>
            </a:r>
            <a:r>
              <a:rPr lang="ru-RU" sz="2000" dirty="0"/>
              <a:t> </a:t>
            </a:r>
            <a:r>
              <a:rPr lang="ru-RU" sz="2000" dirty="0" err="1"/>
              <a:t>зарар</a:t>
            </a:r>
            <a:r>
              <a:rPr lang="ru-RU" sz="2000" dirty="0"/>
              <a:t> </a:t>
            </a:r>
            <a:r>
              <a:rPr lang="ru-RU" sz="2000" dirty="0" err="1"/>
              <a:t>етказилиши</a:t>
            </a:r>
            <a:r>
              <a:rPr lang="ru-RU" sz="2000" dirty="0"/>
              <a:t> </a:t>
            </a:r>
            <a:r>
              <a:rPr lang="ru-RU" sz="2000" dirty="0" err="1"/>
              <a:t>оқибатида</a:t>
            </a:r>
            <a:r>
              <a:rPr lang="ru-RU" sz="2000" dirty="0"/>
              <a:t> </a:t>
            </a:r>
            <a:r>
              <a:rPr lang="ru-RU" sz="2000" dirty="0" err="1"/>
              <a:t>юзага</a:t>
            </a:r>
            <a:r>
              <a:rPr lang="ru-RU" sz="2000" dirty="0"/>
              <a:t> </a:t>
            </a:r>
            <a:r>
              <a:rPr lang="ru-RU" sz="2000" dirty="0" err="1"/>
              <a:t>келадиган</a:t>
            </a:r>
            <a:r>
              <a:rPr lang="ru-RU" sz="2000" dirty="0"/>
              <a:t> </a:t>
            </a:r>
            <a:r>
              <a:rPr lang="ru-RU" sz="2000" dirty="0" err="1"/>
              <a:t>мажбуриятларга</a:t>
            </a:r>
            <a:r>
              <a:rPr lang="ru-RU" sz="2000" dirty="0"/>
              <a:t> </a:t>
            </a:r>
            <a:r>
              <a:rPr lang="ru-RU" sz="2000" dirty="0" err="1"/>
              <a:t>нисбатан</a:t>
            </a:r>
            <a:r>
              <a:rPr lang="ru-RU" sz="2000" dirty="0"/>
              <a:t> </a:t>
            </a:r>
            <a:r>
              <a:rPr lang="ru-RU" sz="2000" dirty="0" err="1"/>
              <a:t>фуқаролик</a:t>
            </a:r>
            <a:r>
              <a:rPr lang="ru-RU" sz="2000" dirty="0"/>
              <a:t> </a:t>
            </a:r>
            <a:r>
              <a:rPr lang="ru-RU" sz="2000" dirty="0" err="1"/>
              <a:t>муомала</a:t>
            </a:r>
            <a:r>
              <a:rPr lang="ru-RU" sz="2000" dirty="0"/>
              <a:t> </a:t>
            </a:r>
            <a:r>
              <a:rPr lang="ru-RU" sz="2000" dirty="0" err="1"/>
              <a:t>лаёқати</a:t>
            </a:r>
            <a:r>
              <a:rPr lang="ru-RU" sz="2000" dirty="0"/>
              <a:t> </a:t>
            </a:r>
            <a:r>
              <a:rPr lang="ru-RU" sz="2000" dirty="0" err="1"/>
              <a:t>битимлар</a:t>
            </a:r>
            <a:r>
              <a:rPr lang="ru-RU" sz="2000" dirty="0"/>
              <a:t> </a:t>
            </a:r>
            <a:r>
              <a:rPr lang="ru-RU" sz="2000" dirty="0" err="1"/>
              <a:t>тузилган</a:t>
            </a:r>
            <a:r>
              <a:rPr lang="ru-RU" sz="2000" dirty="0"/>
              <a:t> </a:t>
            </a:r>
            <a:r>
              <a:rPr lang="ru-RU" sz="2000" dirty="0" err="1"/>
              <a:t>ёки</a:t>
            </a:r>
            <a:r>
              <a:rPr lang="ru-RU" sz="2000" dirty="0"/>
              <a:t> </a:t>
            </a:r>
            <a:r>
              <a:rPr lang="ru-RU" sz="2000" dirty="0" err="1"/>
              <a:t>зарар</a:t>
            </a:r>
            <a:r>
              <a:rPr lang="ru-RU" sz="2000" dirty="0"/>
              <a:t> </a:t>
            </a:r>
            <a:r>
              <a:rPr lang="ru-RU" sz="2000" dirty="0" err="1"/>
              <a:t>етказилишидан</a:t>
            </a:r>
            <a:r>
              <a:rPr lang="ru-RU" sz="2000" dirty="0"/>
              <a:t> </a:t>
            </a:r>
            <a:r>
              <a:rPr lang="ru-RU" sz="2000" dirty="0" err="1"/>
              <a:t>келиб</a:t>
            </a:r>
            <a:r>
              <a:rPr lang="ru-RU" sz="2000" dirty="0"/>
              <a:t> </a:t>
            </a:r>
            <a:r>
              <a:rPr lang="ru-RU" sz="2000" dirty="0" err="1"/>
              <a:t>чиқадиган</a:t>
            </a:r>
            <a:r>
              <a:rPr lang="ru-RU" sz="2000" dirty="0"/>
              <a:t> </a:t>
            </a:r>
            <a:r>
              <a:rPr lang="ru-RU" sz="2000" dirty="0" err="1"/>
              <a:t>мажбуриятлар</a:t>
            </a:r>
            <a:r>
              <a:rPr lang="ru-RU" sz="2000" dirty="0"/>
              <a:t> </a:t>
            </a:r>
            <a:r>
              <a:rPr lang="ru-RU" sz="2000" dirty="0" err="1"/>
              <a:t>юзага</a:t>
            </a:r>
            <a:r>
              <a:rPr lang="ru-RU" sz="2000" dirty="0"/>
              <a:t> </a:t>
            </a:r>
            <a:r>
              <a:rPr lang="ru-RU" sz="2000" dirty="0" err="1"/>
              <a:t>келган</a:t>
            </a:r>
            <a:r>
              <a:rPr lang="ru-RU" sz="2000" dirty="0"/>
              <a:t> </a:t>
            </a:r>
            <a:r>
              <a:rPr lang="ru-RU" sz="2000" dirty="0" err="1"/>
              <a:t>мамлакат</a:t>
            </a:r>
            <a:r>
              <a:rPr lang="ru-RU" sz="2000" dirty="0"/>
              <a:t> </a:t>
            </a:r>
            <a:r>
              <a:rPr lang="ru-RU" sz="2000" dirty="0" err="1"/>
              <a:t>ҳуқуқи</a:t>
            </a:r>
            <a:r>
              <a:rPr lang="ru-RU" sz="2000" dirty="0"/>
              <a:t> </a:t>
            </a:r>
            <a:r>
              <a:rPr lang="ru-RU" sz="2000" dirty="0" err="1"/>
              <a:t>бўйича</a:t>
            </a:r>
            <a:r>
              <a:rPr lang="ru-RU" sz="2000" dirty="0"/>
              <a:t> </a:t>
            </a:r>
            <a:r>
              <a:rPr lang="ru-RU" sz="2000" dirty="0" err="1"/>
              <a:t>белгиланади</a:t>
            </a:r>
            <a:r>
              <a:rPr lang="ru-RU" sz="2000" dirty="0"/>
              <a:t>.</a:t>
            </a:r>
          </a:p>
          <a:p>
            <a:r>
              <a:rPr lang="ru-RU" sz="2000" dirty="0" err="1"/>
              <a:t>Жисмоний</a:t>
            </a:r>
            <a:r>
              <a:rPr lang="ru-RU" sz="2000" dirty="0"/>
              <a:t> </a:t>
            </a:r>
            <a:r>
              <a:rPr lang="ru-RU" sz="2000" dirty="0" err="1"/>
              <a:t>шахсни</a:t>
            </a:r>
            <a:r>
              <a:rPr lang="ru-RU" sz="2000" dirty="0"/>
              <a:t> </a:t>
            </a:r>
            <a:r>
              <a:rPr lang="ru-RU" sz="2000" dirty="0" err="1"/>
              <a:t>муомалага</a:t>
            </a:r>
            <a:r>
              <a:rPr lang="ru-RU" sz="2000" dirty="0"/>
              <a:t> </a:t>
            </a:r>
            <a:r>
              <a:rPr lang="ru-RU" sz="2000" dirty="0" err="1"/>
              <a:t>лаёқатсиз</a:t>
            </a:r>
            <a:r>
              <a:rPr lang="ru-RU" sz="2000" dirty="0"/>
              <a:t> </a:t>
            </a:r>
            <a:r>
              <a:rPr lang="ru-RU" sz="2000" dirty="0" err="1"/>
              <a:t>ёки</a:t>
            </a:r>
            <a:r>
              <a:rPr lang="ru-RU" sz="2000" dirty="0"/>
              <a:t> </a:t>
            </a:r>
            <a:r>
              <a:rPr lang="ru-RU" sz="2000" dirty="0" err="1"/>
              <a:t>муомала</a:t>
            </a:r>
            <a:r>
              <a:rPr lang="ru-RU" sz="2000" dirty="0"/>
              <a:t> </a:t>
            </a:r>
            <a:r>
              <a:rPr lang="ru-RU" sz="2000" dirty="0" err="1"/>
              <a:t>лаёқати</a:t>
            </a:r>
            <a:r>
              <a:rPr lang="ru-RU" sz="2000" dirty="0"/>
              <a:t> </a:t>
            </a:r>
            <a:r>
              <a:rPr lang="ru-RU" sz="2000" dirty="0" err="1"/>
              <a:t>чекланган</a:t>
            </a:r>
            <a:r>
              <a:rPr lang="ru-RU" sz="2000" dirty="0"/>
              <a:t> </a:t>
            </a:r>
            <a:r>
              <a:rPr lang="ru-RU" sz="2000" dirty="0" err="1"/>
              <a:t>деб</a:t>
            </a:r>
            <a:r>
              <a:rPr lang="ru-RU" sz="2000" dirty="0"/>
              <a:t> </a:t>
            </a:r>
            <a:r>
              <a:rPr lang="ru-RU" sz="2000" dirty="0" err="1"/>
              <a:t>топиш</a:t>
            </a:r>
            <a:r>
              <a:rPr lang="ru-RU" sz="2000" dirty="0"/>
              <a:t> суд </a:t>
            </a:r>
            <a:r>
              <a:rPr lang="ru-RU" sz="2000" dirty="0" err="1"/>
              <a:t>қайси</a:t>
            </a:r>
            <a:r>
              <a:rPr lang="ru-RU" sz="2000" dirty="0"/>
              <a:t> </a:t>
            </a:r>
            <a:r>
              <a:rPr lang="ru-RU" sz="2000" dirty="0" err="1"/>
              <a:t>мамлакатники</a:t>
            </a:r>
            <a:r>
              <a:rPr lang="ru-RU" sz="2000" dirty="0"/>
              <a:t> </a:t>
            </a:r>
            <a:r>
              <a:rPr lang="ru-RU" sz="2000" dirty="0" err="1"/>
              <a:t>бўлса</a:t>
            </a:r>
            <a:r>
              <a:rPr lang="ru-RU" sz="2000" dirty="0"/>
              <a:t>, шу </a:t>
            </a:r>
            <a:r>
              <a:rPr lang="ru-RU" sz="2000" dirty="0" err="1"/>
              <a:t>мамлакат</a:t>
            </a:r>
            <a:r>
              <a:rPr lang="ru-RU" sz="2000" dirty="0"/>
              <a:t> </a:t>
            </a:r>
            <a:r>
              <a:rPr lang="ru-RU" sz="2000" dirty="0" err="1"/>
              <a:t>ҳуқуқига</a:t>
            </a:r>
            <a:r>
              <a:rPr lang="ru-RU" sz="2000" dirty="0"/>
              <a:t> </a:t>
            </a:r>
            <a:r>
              <a:rPr lang="ru-RU" sz="2000" dirty="0" err="1"/>
              <a:t>бўйсунади</a:t>
            </a:r>
            <a:r>
              <a:rPr lang="ru-RU" sz="2000" dirty="0"/>
              <a:t>.</a:t>
            </a:r>
          </a:p>
          <a:p>
            <a:r>
              <a:rPr lang="ru-RU" sz="2000" dirty="0"/>
              <a:t> </a:t>
            </a:r>
          </a:p>
          <a:p>
            <a:pPr algn="just"/>
            <a:endParaRPr lang="ru-RU" sz="2000" dirty="0"/>
          </a:p>
        </p:txBody>
      </p:sp>
    </p:spTree>
    <p:extLst>
      <p:ext uri="{BB962C8B-B14F-4D97-AF65-F5344CB8AC3E}">
        <p14:creationId xmlns:p14="http://schemas.microsoft.com/office/powerpoint/2010/main" val="338817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t>12-модда. Суд </a:t>
            </a:r>
            <a:r>
              <a:rPr lang="ru-RU" sz="3600" b="1" dirty="0" err="1"/>
              <a:t>муҳокамасининг</a:t>
            </a:r>
            <a:r>
              <a:rPr lang="ru-RU" sz="3600" b="1" dirty="0"/>
              <a:t> бевоситалиги</a:t>
            </a:r>
          </a:p>
        </p:txBody>
      </p:sp>
      <p:sp>
        <p:nvSpPr>
          <p:cNvPr id="3" name="Объект 2"/>
          <p:cNvSpPr>
            <a:spLocks noGrp="1"/>
          </p:cNvSpPr>
          <p:nvPr>
            <p:ph idx="1"/>
          </p:nvPr>
        </p:nvSpPr>
        <p:spPr>
          <a:xfrm>
            <a:off x="1066800" y="1651858"/>
            <a:ext cx="10058400" cy="3931920"/>
          </a:xfrm>
        </p:spPr>
        <p:txBody>
          <a:bodyPr>
            <a:noAutofit/>
          </a:bodyPr>
          <a:lstStyle/>
          <a:p>
            <a:pPr marL="0" indent="0">
              <a:spcBef>
                <a:spcPts val="0"/>
              </a:spcBef>
              <a:buNone/>
            </a:pPr>
            <a:endParaRPr lang="uz-Cyrl-UZ" sz="2800" b="1" dirty="0" smtClean="0"/>
          </a:p>
          <a:p>
            <a:pPr algn="just"/>
            <a:r>
              <a:rPr lang="ru-RU" sz="2400" dirty="0"/>
              <a:t>Суд </a:t>
            </a:r>
            <a:r>
              <a:rPr lang="ru-RU" sz="2400" dirty="0" err="1"/>
              <a:t>ишни</a:t>
            </a:r>
            <a:r>
              <a:rPr lang="ru-RU" sz="2400" dirty="0"/>
              <a:t> </a:t>
            </a:r>
            <a:r>
              <a:rPr lang="ru-RU" sz="2400" dirty="0" err="1"/>
              <a:t>муҳокама</a:t>
            </a:r>
            <a:r>
              <a:rPr lang="ru-RU" sz="2400" dirty="0"/>
              <a:t> </a:t>
            </a:r>
            <a:r>
              <a:rPr lang="ru-RU" sz="2400" dirty="0" err="1"/>
              <a:t>қилишда</a:t>
            </a:r>
            <a:r>
              <a:rPr lang="ru-RU" sz="2400" dirty="0"/>
              <a:t> </a:t>
            </a:r>
            <a:r>
              <a:rPr lang="ru-RU" sz="2400" dirty="0" err="1"/>
              <a:t>иш</a:t>
            </a:r>
            <a:r>
              <a:rPr lang="ru-RU" sz="2400" dirty="0"/>
              <a:t> </a:t>
            </a:r>
            <a:r>
              <a:rPr lang="ru-RU" sz="2400" dirty="0" err="1"/>
              <a:t>бўйича</a:t>
            </a:r>
            <a:r>
              <a:rPr lang="ru-RU" sz="2400" dirty="0"/>
              <a:t> </a:t>
            </a:r>
            <a:r>
              <a:rPr lang="ru-RU" sz="2400" dirty="0" err="1"/>
              <a:t>барча</a:t>
            </a:r>
            <a:r>
              <a:rPr lang="ru-RU" sz="2400" dirty="0"/>
              <a:t> </a:t>
            </a:r>
            <a:r>
              <a:rPr lang="ru-RU" sz="2400" dirty="0" err="1"/>
              <a:t>далилларни</a:t>
            </a:r>
            <a:r>
              <a:rPr lang="ru-RU" sz="2400" dirty="0"/>
              <a:t> </a:t>
            </a:r>
            <a:r>
              <a:rPr lang="ru-RU" sz="2400" dirty="0" err="1"/>
              <a:t>бевосита</a:t>
            </a:r>
            <a:r>
              <a:rPr lang="ru-RU" sz="2400" dirty="0"/>
              <a:t> </a:t>
            </a:r>
            <a:r>
              <a:rPr lang="ru-RU" sz="2400" dirty="0" err="1"/>
              <a:t>текшириши</a:t>
            </a:r>
            <a:r>
              <a:rPr lang="ru-RU" sz="2400" dirty="0"/>
              <a:t> </a:t>
            </a:r>
            <a:r>
              <a:rPr lang="ru-RU" sz="2400" dirty="0" err="1"/>
              <a:t>шарт</a:t>
            </a:r>
            <a:r>
              <a:rPr lang="ru-RU" sz="2400" dirty="0"/>
              <a:t>. </a:t>
            </a:r>
            <a:endParaRPr lang="ru-RU" sz="2400" dirty="0" smtClean="0"/>
          </a:p>
          <a:p>
            <a:pPr algn="just"/>
            <a:r>
              <a:rPr lang="uz-Cyrl-UZ" sz="2400" b="1" dirty="0" smtClean="0"/>
              <a:t>Муаммоли вазият:</a:t>
            </a:r>
            <a:r>
              <a:rPr lang="uz-Cyrl-UZ" sz="2400" dirty="0" smtClean="0"/>
              <a:t> </a:t>
            </a:r>
          </a:p>
          <a:p>
            <a:pPr algn="just"/>
            <a:r>
              <a:rPr lang="uz-Cyrl-UZ" sz="2400" dirty="0" smtClean="0"/>
              <a:t>Биринчи инстанция суди даъво талабларини қаноатлантириш жараёнида прокуратура органлари томонидан қўзғатилган жиноят иши доирасидаги олинган жавобгар раҳбарининг тушунтиришларини далил сифатида инобатга олган. </a:t>
            </a:r>
          </a:p>
          <a:p>
            <a:pPr algn="just"/>
            <a:r>
              <a:rPr lang="uz-Cyrl-UZ" sz="2400" dirty="0" smtClean="0"/>
              <a:t>Судьянинг ҳаракатларига баҳо беринг. Бевоситалик принципи бузилганми?</a:t>
            </a:r>
          </a:p>
          <a:p>
            <a:pPr algn="just"/>
            <a:endParaRPr lang="uz-Cyrl-UZ" sz="2400" dirty="0" smtClean="0"/>
          </a:p>
          <a:p>
            <a:pPr algn="just"/>
            <a:endParaRPr lang="ru-RU" sz="2400" dirty="0"/>
          </a:p>
          <a:p>
            <a:endParaRPr lang="ru-RU" sz="2400" dirty="0" smtClean="0"/>
          </a:p>
          <a:p>
            <a:endParaRPr lang="ru-RU" sz="2400" dirty="0" smtClean="0"/>
          </a:p>
          <a:p>
            <a:endParaRPr lang="ru-RU" sz="2400" dirty="0"/>
          </a:p>
        </p:txBody>
      </p:sp>
    </p:spTree>
    <p:extLst>
      <p:ext uri="{BB962C8B-B14F-4D97-AF65-F5344CB8AC3E}">
        <p14:creationId xmlns:p14="http://schemas.microsoft.com/office/powerpoint/2010/main" val="109867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1800" dirty="0" smtClean="0"/>
              <a:t/>
            </a:r>
            <a:br>
              <a:rPr lang="ru-RU" sz="1800" dirty="0" smtClean="0"/>
            </a:br>
            <a:r>
              <a:rPr lang="ru-RU" sz="1800" dirty="0"/>
              <a:t>	</a:t>
            </a:r>
            <a:endParaRPr lang="ru-RU" dirty="0"/>
          </a:p>
        </p:txBody>
      </p:sp>
      <p:sp>
        <p:nvSpPr>
          <p:cNvPr id="7" name="Объект 6"/>
          <p:cNvSpPr>
            <a:spLocks noGrp="1"/>
          </p:cNvSpPr>
          <p:nvPr>
            <p:ph idx="1"/>
          </p:nvPr>
        </p:nvSpPr>
        <p:spPr/>
        <p:txBody>
          <a:bodyPr>
            <a:noAutofit/>
          </a:bodyPr>
          <a:lstStyle/>
          <a:p>
            <a:pPr marL="0" indent="0" algn="just">
              <a:buNone/>
            </a:pPr>
            <a:r>
              <a:rPr lang="ru-RU" sz="2000" dirty="0" smtClean="0">
                <a:latin typeface="Calibri" panose="020F0502020204030204" pitchFamily="34" charset="0"/>
              </a:rPr>
              <a:t>       Суд </a:t>
            </a:r>
            <a:r>
              <a:rPr lang="ru-RU" sz="2000" dirty="0" err="1">
                <a:latin typeface="Calibri" panose="020F0502020204030204" pitchFamily="34" charset="0"/>
              </a:rPr>
              <a:t>аниқланган</a:t>
            </a:r>
            <a:r>
              <a:rPr lang="ru-RU" sz="2000" dirty="0">
                <a:latin typeface="Calibri" panose="020F0502020204030204" pitchFamily="34" charset="0"/>
              </a:rPr>
              <a:t> </a:t>
            </a:r>
            <a:r>
              <a:rPr lang="ru-RU" sz="2000" dirty="0" err="1">
                <a:latin typeface="Calibri" panose="020F0502020204030204" pitchFamily="34" charset="0"/>
              </a:rPr>
              <a:t>деб</a:t>
            </a:r>
            <a:r>
              <a:rPr lang="ru-RU" sz="2000" dirty="0">
                <a:latin typeface="Calibri" panose="020F0502020204030204" pitchFamily="34" charset="0"/>
              </a:rPr>
              <a:t> </a:t>
            </a:r>
            <a:r>
              <a:rPr lang="ru-RU" sz="2000" dirty="0" err="1">
                <a:latin typeface="Calibri" panose="020F0502020204030204" pitchFamily="34" charset="0"/>
              </a:rPr>
              <a:t>ҳисоблаган</a:t>
            </a:r>
            <a:r>
              <a:rPr lang="ru-RU" sz="2000" dirty="0">
                <a:latin typeface="Calibri" panose="020F0502020204030204" pitchFamily="34" charset="0"/>
              </a:rPr>
              <a:t>, </a:t>
            </a:r>
            <a:r>
              <a:rPr lang="ru-RU" sz="2000" dirty="0" err="1">
                <a:latin typeface="Calibri" panose="020F0502020204030204" pitchFamily="34" charset="0"/>
              </a:rPr>
              <a:t>иш</a:t>
            </a:r>
            <a:r>
              <a:rPr lang="ru-RU" sz="2000" dirty="0">
                <a:latin typeface="Calibri" panose="020F0502020204030204" pitchFamily="34" charset="0"/>
              </a:rPr>
              <a:t> </a:t>
            </a:r>
            <a:r>
              <a:rPr lang="ru-RU" sz="2000" dirty="0" err="1">
                <a:latin typeface="Calibri" panose="020F0502020204030204" pitchFamily="34" charset="0"/>
              </a:rPr>
              <a:t>учун</a:t>
            </a:r>
            <a:r>
              <a:rPr lang="ru-RU" sz="2000" dirty="0">
                <a:latin typeface="Calibri" panose="020F0502020204030204" pitchFamily="34" charset="0"/>
              </a:rPr>
              <a:t> </a:t>
            </a:r>
            <a:r>
              <a:rPr lang="ru-RU" sz="2000" dirty="0" err="1">
                <a:latin typeface="Calibri" panose="020F0502020204030204" pitchFamily="34" charset="0"/>
              </a:rPr>
              <a:t>аҳамиятли</a:t>
            </a:r>
            <a:r>
              <a:rPr lang="ru-RU" sz="2000" dirty="0">
                <a:latin typeface="Calibri" panose="020F0502020204030204" pitchFamily="34" charset="0"/>
              </a:rPr>
              <a:t> </a:t>
            </a:r>
            <a:r>
              <a:rPr lang="ru-RU" sz="2000" dirty="0" err="1">
                <a:latin typeface="Calibri" panose="020F0502020204030204" pitchFamily="34" charset="0"/>
              </a:rPr>
              <a:t>бўлган</a:t>
            </a:r>
            <a:r>
              <a:rPr lang="ru-RU" sz="2000" dirty="0">
                <a:latin typeface="Calibri" panose="020F0502020204030204" pitchFamily="34" charset="0"/>
              </a:rPr>
              <a:t> </a:t>
            </a:r>
            <a:r>
              <a:rPr lang="ru-RU" sz="2000" dirty="0" err="1">
                <a:latin typeface="Calibri" panose="020F0502020204030204" pitchFamily="34" charset="0"/>
              </a:rPr>
              <a:t>ҳолатларнинг</a:t>
            </a:r>
            <a:r>
              <a:rPr lang="ru-RU" sz="2000" dirty="0">
                <a:latin typeface="Calibri" panose="020F0502020204030204" pitchFamily="34" charset="0"/>
              </a:rPr>
              <a:t> </a:t>
            </a:r>
            <a:r>
              <a:rPr lang="ru-RU" sz="2000" dirty="0" err="1" smtClean="0">
                <a:latin typeface="Calibri" panose="020F0502020204030204" pitchFamily="34" charset="0"/>
              </a:rPr>
              <a:t>исботланмаганлиги</a:t>
            </a:r>
            <a:r>
              <a:rPr lang="ru-RU" sz="2000" dirty="0" smtClean="0">
                <a:latin typeface="Calibri" panose="020F0502020204030204" pitchFamily="34" charset="0"/>
              </a:rPr>
              <a:t> </a:t>
            </a:r>
            <a:r>
              <a:rPr lang="ru-RU" sz="2000" dirty="0" err="1" smtClean="0">
                <a:latin typeface="Calibri" panose="020F0502020204030204" pitchFamily="34" charset="0"/>
              </a:rPr>
              <a:t>биринчи</a:t>
            </a:r>
            <a:r>
              <a:rPr lang="ru-RU" sz="2000" dirty="0" smtClean="0">
                <a:latin typeface="Calibri" panose="020F0502020204030204" pitchFamily="34" charset="0"/>
              </a:rPr>
              <a:t> инстанция </a:t>
            </a:r>
            <a:r>
              <a:rPr lang="ru-RU" sz="2000" dirty="0" err="1" smtClean="0">
                <a:latin typeface="Calibri" panose="020F0502020204030204" pitchFamily="34" charset="0"/>
              </a:rPr>
              <a:t>судининг</a:t>
            </a:r>
            <a:r>
              <a:rPr lang="ru-RU" sz="2000" dirty="0" smtClean="0">
                <a:latin typeface="Calibri" panose="020F0502020204030204" pitchFamily="34" charset="0"/>
              </a:rPr>
              <a:t> суд </a:t>
            </a:r>
            <a:r>
              <a:rPr lang="ru-RU" sz="2000" dirty="0" err="1" smtClean="0">
                <a:latin typeface="Calibri" panose="020F0502020204030204" pitchFamily="34" charset="0"/>
              </a:rPr>
              <a:t>ҳужжатини</a:t>
            </a:r>
            <a:r>
              <a:rPr lang="ru-RU" sz="2000" dirty="0" smtClean="0">
                <a:latin typeface="Calibri" panose="020F0502020204030204" pitchFamily="34" charset="0"/>
              </a:rPr>
              <a:t> </a:t>
            </a:r>
            <a:r>
              <a:rPr lang="ru-RU" sz="2000" dirty="0" err="1" smtClean="0">
                <a:latin typeface="Calibri" panose="020F0502020204030204" pitchFamily="34" charset="0"/>
              </a:rPr>
              <a:t>бекор</a:t>
            </a:r>
            <a:r>
              <a:rPr lang="ru-RU" sz="2000" dirty="0" smtClean="0">
                <a:latin typeface="Calibri" panose="020F0502020204030204" pitchFamily="34" charset="0"/>
              </a:rPr>
              <a:t> </a:t>
            </a:r>
            <a:r>
              <a:rPr lang="ru-RU" sz="2000" dirty="0" err="1" smtClean="0">
                <a:latin typeface="Calibri" panose="020F0502020204030204" pitchFamily="34" charset="0"/>
              </a:rPr>
              <a:t>қилиш</a:t>
            </a:r>
            <a:r>
              <a:rPr lang="ru-RU" sz="2000" dirty="0" smtClean="0">
                <a:latin typeface="Calibri" panose="020F0502020204030204" pitchFamily="34" charset="0"/>
              </a:rPr>
              <a:t> </a:t>
            </a:r>
            <a:r>
              <a:rPr lang="ru-RU" sz="2000" dirty="0" err="1" smtClean="0">
                <a:latin typeface="Calibri" panose="020F0502020204030204" pitchFamily="34" charset="0"/>
              </a:rPr>
              <a:t>учун</a:t>
            </a:r>
            <a:r>
              <a:rPr lang="ru-RU" sz="2000" dirty="0" smtClean="0">
                <a:latin typeface="Calibri" panose="020F0502020204030204" pitchFamily="34" charset="0"/>
              </a:rPr>
              <a:t> </a:t>
            </a:r>
            <a:r>
              <a:rPr lang="ru-RU" sz="2000" dirty="0" err="1" smtClean="0">
                <a:latin typeface="Calibri" panose="020F0502020204030204" pitchFamily="34" charset="0"/>
              </a:rPr>
              <a:t>асос</a:t>
            </a:r>
            <a:r>
              <a:rPr lang="ru-RU" sz="2000" dirty="0" smtClean="0">
                <a:latin typeface="Calibri" panose="020F0502020204030204" pitchFamily="34" charset="0"/>
              </a:rPr>
              <a:t> </a:t>
            </a:r>
            <a:r>
              <a:rPr lang="ru-RU" sz="2000" dirty="0" err="1" smtClean="0">
                <a:latin typeface="Calibri" panose="020F0502020204030204" pitchFamily="34" charset="0"/>
              </a:rPr>
              <a:t>бўлиб</a:t>
            </a:r>
            <a:r>
              <a:rPr lang="ru-RU" sz="2000" dirty="0" smtClean="0">
                <a:latin typeface="Calibri" panose="020F0502020204030204" pitchFamily="34" charset="0"/>
              </a:rPr>
              <a:t> </a:t>
            </a:r>
            <a:r>
              <a:rPr lang="ru-RU" sz="2000" dirty="0" err="1" smtClean="0">
                <a:latin typeface="Calibri" panose="020F0502020204030204" pitchFamily="34" charset="0"/>
              </a:rPr>
              <a:t>ҳисобланади</a:t>
            </a:r>
            <a:r>
              <a:rPr lang="ru-RU" sz="2000" dirty="0" smtClean="0">
                <a:latin typeface="Calibri" panose="020F0502020204030204" pitchFamily="34" charset="0"/>
              </a:rPr>
              <a:t>. </a:t>
            </a:r>
          </a:p>
          <a:p>
            <a:pPr algn="just"/>
            <a:r>
              <a:rPr lang="ru-RU" sz="2000" dirty="0" smtClean="0">
                <a:latin typeface="Calibri" panose="020F0502020204030204" pitchFamily="34" charset="0"/>
              </a:rPr>
              <a:t> </a:t>
            </a:r>
            <a:r>
              <a:rPr lang="ru-RU" sz="2000" dirty="0" err="1" smtClean="0">
                <a:latin typeface="Calibri" panose="020F0502020204030204" pitchFamily="34" charset="0"/>
              </a:rPr>
              <a:t>Айтайлик</a:t>
            </a:r>
            <a:r>
              <a:rPr lang="ru-RU" sz="2000" dirty="0" smtClean="0">
                <a:latin typeface="Calibri" panose="020F0502020204030204" pitchFamily="34" charset="0"/>
              </a:rPr>
              <a:t>, суд </a:t>
            </a:r>
            <a:r>
              <a:rPr lang="ru-RU" sz="2000" dirty="0" err="1" smtClean="0">
                <a:latin typeface="Calibri" panose="020F0502020204030204" pitchFamily="34" charset="0"/>
              </a:rPr>
              <a:t>ишни</a:t>
            </a:r>
            <a:r>
              <a:rPr lang="ru-RU" sz="2000" dirty="0" smtClean="0">
                <a:latin typeface="Calibri" panose="020F0502020204030204" pitchFamily="34" charset="0"/>
              </a:rPr>
              <a:t> </a:t>
            </a:r>
            <a:r>
              <a:rPr lang="ru-RU" sz="2000" dirty="0" err="1" smtClean="0">
                <a:latin typeface="Calibri" panose="020F0502020204030204" pitchFamily="34" charset="0"/>
              </a:rPr>
              <a:t>кўриш</a:t>
            </a:r>
            <a:r>
              <a:rPr lang="ru-RU" sz="2000" dirty="0" smtClean="0">
                <a:latin typeface="Calibri" panose="020F0502020204030204" pitchFamily="34" charset="0"/>
              </a:rPr>
              <a:t> </a:t>
            </a:r>
            <a:r>
              <a:rPr lang="ru-RU" sz="2000" dirty="0" err="1" smtClean="0">
                <a:latin typeface="Calibri" panose="020F0502020204030204" pitchFamily="34" charset="0"/>
              </a:rPr>
              <a:t>жараёнида</a:t>
            </a:r>
            <a:r>
              <a:rPr lang="ru-RU" sz="2000" dirty="0" smtClean="0">
                <a:latin typeface="Calibri" panose="020F0502020204030204" pitchFamily="34" charset="0"/>
              </a:rPr>
              <a:t> </a:t>
            </a:r>
            <a:r>
              <a:rPr lang="ru-RU" sz="2000" dirty="0" err="1" smtClean="0">
                <a:latin typeface="Calibri" panose="020F0502020204030204" pitchFamily="34" charset="0"/>
              </a:rPr>
              <a:t>ўқилиши</a:t>
            </a:r>
            <a:r>
              <a:rPr lang="ru-RU" sz="2000" dirty="0" smtClean="0">
                <a:latin typeface="Calibri" panose="020F0502020204030204" pitchFamily="34" charset="0"/>
              </a:rPr>
              <a:t> </a:t>
            </a:r>
            <a:r>
              <a:rPr lang="ru-RU" sz="2000" dirty="0" err="1" smtClean="0">
                <a:latin typeface="Calibri" panose="020F0502020204030204" pitchFamily="34" charset="0"/>
              </a:rPr>
              <a:t>қийин</a:t>
            </a:r>
            <a:r>
              <a:rPr lang="ru-RU" sz="2000" dirty="0" smtClean="0">
                <a:latin typeface="Calibri" panose="020F0502020204030204" pitchFamily="34" charset="0"/>
              </a:rPr>
              <a:t> </a:t>
            </a:r>
            <a:r>
              <a:rPr lang="ru-RU" sz="2000" dirty="0" err="1" smtClean="0">
                <a:latin typeface="Calibri" panose="020F0502020204030204" pitchFamily="34" charset="0"/>
              </a:rPr>
              <a:t>бўлган</a:t>
            </a:r>
            <a:r>
              <a:rPr lang="ru-RU" sz="2000" dirty="0" smtClean="0">
                <a:latin typeface="Calibri" panose="020F0502020204030204" pitchFamily="34" charset="0"/>
              </a:rPr>
              <a:t> </a:t>
            </a:r>
            <a:r>
              <a:rPr lang="ru-RU" sz="2000" dirty="0" err="1" smtClean="0">
                <a:latin typeface="Calibri" panose="020F0502020204030204" pitchFamily="34" charset="0"/>
              </a:rPr>
              <a:t>ҳужжатларга</a:t>
            </a:r>
            <a:r>
              <a:rPr lang="ru-RU" sz="2000" dirty="0" smtClean="0">
                <a:latin typeface="Calibri" panose="020F0502020204030204" pitchFamily="34" charset="0"/>
              </a:rPr>
              <a:t> </a:t>
            </a:r>
            <a:r>
              <a:rPr lang="ru-RU" sz="2000" dirty="0" err="1" smtClean="0">
                <a:latin typeface="Calibri" panose="020F0502020204030204" pitchFamily="34" charset="0"/>
              </a:rPr>
              <a:t>асосланиб</a:t>
            </a:r>
            <a:r>
              <a:rPr lang="ru-RU" sz="2000" dirty="0" smtClean="0">
                <a:latin typeface="Calibri" panose="020F0502020204030204" pitchFamily="34" charset="0"/>
              </a:rPr>
              <a:t> </a:t>
            </a:r>
            <a:r>
              <a:rPr lang="ru-RU" sz="2000" dirty="0" err="1" smtClean="0">
                <a:latin typeface="Calibri" panose="020F0502020204030204" pitchFamily="34" charset="0"/>
              </a:rPr>
              <a:t>қарор</a:t>
            </a:r>
            <a:r>
              <a:rPr lang="ru-RU" sz="2000" dirty="0" smtClean="0">
                <a:latin typeface="Calibri" panose="020F0502020204030204" pitchFamily="34" charset="0"/>
              </a:rPr>
              <a:t> </a:t>
            </a:r>
            <a:r>
              <a:rPr lang="ru-RU" sz="2000" dirty="0" err="1" smtClean="0">
                <a:latin typeface="Calibri" panose="020F0502020204030204" pitchFamily="34" charset="0"/>
              </a:rPr>
              <a:t>қабул</a:t>
            </a:r>
            <a:r>
              <a:rPr lang="ru-RU" sz="2000" dirty="0" smtClean="0">
                <a:latin typeface="Calibri" panose="020F0502020204030204" pitchFamily="34" charset="0"/>
              </a:rPr>
              <a:t> </a:t>
            </a:r>
            <a:r>
              <a:rPr lang="ru-RU" sz="2000" dirty="0" err="1" smtClean="0">
                <a:latin typeface="Calibri" panose="020F0502020204030204" pitchFamily="34" charset="0"/>
              </a:rPr>
              <a:t>қилган</a:t>
            </a:r>
            <a:r>
              <a:rPr lang="ru-RU" sz="2000" dirty="0" smtClean="0">
                <a:latin typeface="Calibri" panose="020F0502020204030204" pitchFamily="34" charset="0"/>
              </a:rPr>
              <a:t>. </a:t>
            </a:r>
            <a:r>
              <a:rPr lang="ru-RU" sz="2000" dirty="0" err="1" smtClean="0">
                <a:latin typeface="Calibri" panose="020F0502020204030204" pitchFamily="34" charset="0"/>
              </a:rPr>
              <a:t>Бу</a:t>
            </a:r>
            <a:r>
              <a:rPr lang="ru-RU" sz="2000" dirty="0" smtClean="0">
                <a:latin typeface="Calibri" panose="020F0502020204030204" pitchFamily="34" charset="0"/>
              </a:rPr>
              <a:t> </a:t>
            </a:r>
            <a:r>
              <a:rPr lang="ru-RU" sz="2000" dirty="0" err="1" smtClean="0">
                <a:latin typeface="Calibri" panose="020F0502020204030204" pitchFamily="34" charset="0"/>
              </a:rPr>
              <a:t>ҳолат</a:t>
            </a:r>
            <a:r>
              <a:rPr lang="ru-RU" sz="2000" dirty="0" smtClean="0">
                <a:latin typeface="Calibri" panose="020F0502020204030204" pitchFamily="34" charset="0"/>
              </a:rPr>
              <a:t> </a:t>
            </a:r>
            <a:r>
              <a:rPr lang="ru-RU" sz="2000" dirty="0" err="1" smtClean="0">
                <a:latin typeface="Calibri" panose="020F0502020204030204" pitchFamily="34" charset="0"/>
              </a:rPr>
              <a:t>ҳам</a:t>
            </a:r>
            <a:r>
              <a:rPr lang="ru-RU" sz="2000" dirty="0" smtClean="0">
                <a:latin typeface="Calibri" panose="020F0502020204030204" pitchFamily="34" charset="0"/>
              </a:rPr>
              <a:t> </a:t>
            </a:r>
            <a:r>
              <a:rPr lang="ru-RU" sz="2000" dirty="0" err="1" smtClean="0">
                <a:latin typeface="Calibri" panose="020F0502020204030204" pitchFamily="34" charset="0"/>
              </a:rPr>
              <a:t>далилнинг</a:t>
            </a:r>
            <a:r>
              <a:rPr lang="ru-RU" sz="2000" dirty="0" smtClean="0">
                <a:latin typeface="Calibri" panose="020F0502020204030204" pitchFamily="34" charset="0"/>
              </a:rPr>
              <a:t> </a:t>
            </a:r>
            <a:r>
              <a:rPr lang="ru-RU" sz="2000" dirty="0" err="1">
                <a:latin typeface="Calibri" panose="020F0502020204030204" pitchFamily="34" charset="0"/>
              </a:rPr>
              <a:t>ишга</a:t>
            </a:r>
            <a:r>
              <a:rPr lang="ru-RU" sz="2000" dirty="0">
                <a:latin typeface="Calibri" panose="020F0502020204030204" pitchFamily="34" charset="0"/>
              </a:rPr>
              <a:t> </a:t>
            </a:r>
            <a:r>
              <a:rPr lang="ru-RU" sz="2000" dirty="0" err="1">
                <a:latin typeface="Calibri" panose="020F0502020204030204" pitchFamily="34" charset="0"/>
              </a:rPr>
              <a:t>алоқадорлиги</a:t>
            </a:r>
            <a:r>
              <a:rPr lang="ru-RU" sz="2000" dirty="0">
                <a:latin typeface="Calibri" panose="020F0502020204030204" pitchFamily="34" charset="0"/>
              </a:rPr>
              <a:t>, </a:t>
            </a:r>
            <a:r>
              <a:rPr lang="ru-RU" sz="2000" dirty="0" err="1">
                <a:latin typeface="Calibri" panose="020F0502020204030204" pitchFamily="34" charset="0"/>
              </a:rPr>
              <a:t>мақбуллиги</a:t>
            </a:r>
            <a:r>
              <a:rPr lang="ru-RU" sz="2000" dirty="0">
                <a:latin typeface="Calibri" panose="020F0502020204030204" pitchFamily="34" charset="0"/>
              </a:rPr>
              <a:t> </a:t>
            </a:r>
            <a:r>
              <a:rPr lang="ru-RU" sz="2000" dirty="0" err="1">
                <a:latin typeface="Calibri" panose="020F0502020204030204" pitchFamily="34" charset="0"/>
              </a:rPr>
              <a:t>ва</a:t>
            </a:r>
            <a:r>
              <a:rPr lang="ru-RU" sz="2000" dirty="0">
                <a:latin typeface="Calibri" panose="020F0502020204030204" pitchFamily="34" charset="0"/>
              </a:rPr>
              <a:t> </a:t>
            </a:r>
            <a:r>
              <a:rPr lang="ru-RU" sz="2000" dirty="0" err="1">
                <a:latin typeface="Calibri" panose="020F0502020204030204" pitchFamily="34" charset="0"/>
              </a:rPr>
              <a:t>ишончлилиги</a:t>
            </a:r>
            <a:r>
              <a:rPr lang="ru-RU" sz="2000" dirty="0">
                <a:latin typeface="Calibri" panose="020F0502020204030204" pitchFamily="34" charset="0"/>
              </a:rPr>
              <a:t> </a:t>
            </a:r>
            <a:r>
              <a:rPr lang="ru-RU" sz="2000" dirty="0" err="1">
                <a:latin typeface="Calibri" panose="020F0502020204030204" pitchFamily="34" charset="0"/>
              </a:rPr>
              <a:t>нуқтаи</a:t>
            </a:r>
            <a:r>
              <a:rPr lang="ru-RU" sz="2000" dirty="0">
                <a:latin typeface="Calibri" panose="020F0502020204030204" pitchFamily="34" charset="0"/>
              </a:rPr>
              <a:t> </a:t>
            </a:r>
            <a:r>
              <a:rPr lang="ru-RU" sz="2000" dirty="0" err="1" smtClean="0">
                <a:latin typeface="Calibri" panose="020F0502020204030204" pitchFamily="34" charset="0"/>
              </a:rPr>
              <a:t>назаридан</a:t>
            </a:r>
            <a:r>
              <a:rPr lang="ru-RU" sz="2000" dirty="0" smtClean="0">
                <a:latin typeface="Calibri" panose="020F0502020204030204" pitchFamily="34" charset="0"/>
              </a:rPr>
              <a:t> </a:t>
            </a:r>
            <a:r>
              <a:rPr lang="ru-RU" sz="2000" dirty="0" err="1" smtClean="0">
                <a:latin typeface="Calibri" panose="020F0502020204030204" pitchFamily="34" charset="0"/>
              </a:rPr>
              <a:t>баҳоланмаганлигини</a:t>
            </a:r>
            <a:r>
              <a:rPr lang="ru-RU" sz="2000" dirty="0" smtClean="0">
                <a:latin typeface="Calibri" panose="020F0502020204030204" pitchFamily="34" charset="0"/>
              </a:rPr>
              <a:t> </a:t>
            </a:r>
            <a:r>
              <a:rPr lang="ru-RU" sz="2000" dirty="0" err="1" smtClean="0">
                <a:latin typeface="Calibri" panose="020F0502020204030204" pitchFamily="34" charset="0"/>
              </a:rPr>
              <a:t>англатади</a:t>
            </a:r>
            <a:r>
              <a:rPr lang="ru-RU" sz="2000" dirty="0" smtClean="0">
                <a:latin typeface="Calibri" panose="020F0502020204030204" pitchFamily="34" charset="0"/>
              </a:rPr>
              <a:t>.</a:t>
            </a:r>
            <a:r>
              <a:rPr lang="uz-Cyrl-UZ" sz="2000" dirty="0" smtClean="0">
                <a:latin typeface="Calibri" panose="020F0502020204030204" pitchFamily="34" charset="0"/>
              </a:rPr>
              <a:t>Масалан, биринчи инстанция суди ҳал қилув қарорини қабул қилишда суриштирувчининг жиноят ишини қўзғатишни рад этиш ҳақидаги қарори ва Ф.нинг тушунтиришларини асос сифатида олган, бироқ Ф.нинг бухгалтерия ҳужжатлари билан ишлаган даври назарда тутилган тушунтириш хати ўқиб бўлмайдиган даражада бўлган. </a:t>
            </a:r>
            <a:r>
              <a:rPr lang="ru-RU" sz="2000" dirty="0" err="1" smtClean="0">
                <a:latin typeface="Calibri" panose="020F0502020204030204" pitchFamily="34" charset="0"/>
              </a:rPr>
              <a:t>Мазкур</a:t>
            </a:r>
            <a:r>
              <a:rPr lang="ru-RU" sz="2000" dirty="0" smtClean="0">
                <a:latin typeface="Calibri" panose="020F0502020204030204" pitchFamily="34" charset="0"/>
              </a:rPr>
              <a:t> </a:t>
            </a:r>
            <a:r>
              <a:rPr lang="ru-RU" sz="2000" dirty="0" err="1" smtClean="0">
                <a:latin typeface="Calibri" panose="020F0502020204030204" pitchFamily="34" charset="0"/>
              </a:rPr>
              <a:t>тушунтириш</a:t>
            </a:r>
            <a:r>
              <a:rPr lang="ru-RU" sz="2000" dirty="0" smtClean="0">
                <a:latin typeface="Calibri" panose="020F0502020204030204" pitchFamily="34" charset="0"/>
              </a:rPr>
              <a:t> </a:t>
            </a:r>
            <a:r>
              <a:rPr lang="ru-RU" sz="2000" dirty="0" err="1" smtClean="0">
                <a:latin typeface="Calibri" panose="020F0502020204030204" pitchFamily="34" charset="0"/>
              </a:rPr>
              <a:t>хати</a:t>
            </a:r>
            <a:r>
              <a:rPr lang="ru-RU" sz="2000" dirty="0" smtClean="0">
                <a:latin typeface="Calibri" panose="020F0502020204030204" pitchFamily="34" charset="0"/>
              </a:rPr>
              <a:t> суд </a:t>
            </a:r>
            <a:r>
              <a:rPr lang="ru-RU" sz="2000" dirty="0" err="1" smtClean="0">
                <a:latin typeface="Calibri" panose="020F0502020204030204" pitchFamily="34" charset="0"/>
              </a:rPr>
              <a:t>учун</a:t>
            </a:r>
            <a:r>
              <a:rPr lang="ru-RU" sz="2000" dirty="0" smtClean="0">
                <a:latin typeface="Calibri" panose="020F0502020204030204" pitchFamily="34" charset="0"/>
              </a:rPr>
              <a:t> </a:t>
            </a:r>
            <a:r>
              <a:rPr lang="ru-RU" sz="2000" dirty="0" err="1" smtClean="0">
                <a:latin typeface="Calibri" panose="020F0502020204030204" pitchFamily="34" charset="0"/>
              </a:rPr>
              <a:t>ягона</a:t>
            </a:r>
            <a:r>
              <a:rPr lang="ru-RU" sz="2000" dirty="0" smtClean="0">
                <a:latin typeface="Calibri" panose="020F0502020204030204" pitchFamily="34" charset="0"/>
              </a:rPr>
              <a:t> </a:t>
            </a:r>
            <a:r>
              <a:rPr lang="ru-RU" sz="2000" dirty="0" err="1" smtClean="0">
                <a:latin typeface="Calibri" panose="020F0502020204030204" pitchFamily="34" charset="0"/>
              </a:rPr>
              <a:t>далил</a:t>
            </a:r>
            <a:r>
              <a:rPr lang="ru-RU" sz="2000" dirty="0" smtClean="0">
                <a:latin typeface="Calibri" panose="020F0502020204030204" pitchFamily="34" charset="0"/>
              </a:rPr>
              <a:t> </a:t>
            </a:r>
            <a:r>
              <a:rPr lang="ru-RU" sz="2000" dirty="0" err="1" smtClean="0">
                <a:latin typeface="Calibri" panose="020F0502020204030204" pitchFamily="34" charset="0"/>
              </a:rPr>
              <a:t>бўлган</a:t>
            </a:r>
            <a:r>
              <a:rPr lang="ru-RU" sz="2000" dirty="0" smtClean="0">
                <a:latin typeface="Calibri" panose="020F0502020204030204" pitchFamily="34" charset="0"/>
              </a:rPr>
              <a:t>, </a:t>
            </a:r>
            <a:r>
              <a:rPr lang="ru-RU" sz="2000" dirty="0" err="1" smtClean="0">
                <a:latin typeface="Calibri" panose="020F0502020204030204" pitchFamily="34" charset="0"/>
              </a:rPr>
              <a:t>бу</a:t>
            </a:r>
            <a:r>
              <a:rPr lang="ru-RU" sz="2000" dirty="0" smtClean="0">
                <a:latin typeface="Calibri" panose="020F0502020204030204" pitchFamily="34" charset="0"/>
              </a:rPr>
              <a:t> </a:t>
            </a:r>
            <a:r>
              <a:rPr lang="ru-RU" sz="2000" dirty="0" err="1" smtClean="0">
                <a:latin typeface="Calibri" panose="020F0502020204030204" pitchFamily="34" charset="0"/>
              </a:rPr>
              <a:t>эса</a:t>
            </a:r>
            <a:r>
              <a:rPr lang="ru-RU" sz="2000" dirty="0" smtClean="0">
                <a:latin typeface="Calibri" panose="020F0502020204030204" pitchFamily="34" charset="0"/>
              </a:rPr>
              <a:t> </a:t>
            </a:r>
            <a:r>
              <a:rPr lang="ru-RU" sz="2000" dirty="0" err="1" smtClean="0">
                <a:latin typeface="Calibri" panose="020F0502020204030204" pitchFamily="34" charset="0"/>
              </a:rPr>
              <a:t>бевоситалик</a:t>
            </a:r>
            <a:r>
              <a:rPr lang="ru-RU" sz="2000" dirty="0" smtClean="0">
                <a:latin typeface="Calibri" panose="020F0502020204030204" pitchFamily="34" charset="0"/>
              </a:rPr>
              <a:t> </a:t>
            </a:r>
            <a:r>
              <a:rPr lang="ru-RU" sz="2000" dirty="0" err="1" smtClean="0">
                <a:latin typeface="Calibri" panose="020F0502020204030204" pitchFamily="34" charset="0"/>
              </a:rPr>
              <a:t>принципини</a:t>
            </a:r>
            <a:r>
              <a:rPr lang="ru-RU" sz="2000" dirty="0" smtClean="0">
                <a:latin typeface="Calibri" panose="020F0502020204030204" pitchFamily="34" charset="0"/>
              </a:rPr>
              <a:t> </a:t>
            </a:r>
            <a:r>
              <a:rPr lang="ru-RU" sz="2000" dirty="0" err="1" smtClean="0">
                <a:latin typeface="Calibri" panose="020F0502020204030204" pitchFamily="34" charset="0"/>
              </a:rPr>
              <a:t>бузилиши</a:t>
            </a:r>
            <a:r>
              <a:rPr lang="ru-RU" sz="2000" dirty="0" smtClean="0">
                <a:latin typeface="Calibri" panose="020F0502020204030204" pitchFamily="34" charset="0"/>
              </a:rPr>
              <a:t> </a:t>
            </a:r>
            <a:r>
              <a:rPr lang="ru-RU" sz="2000" dirty="0" err="1" smtClean="0">
                <a:latin typeface="Calibri" panose="020F0502020204030204" pitchFamily="34" charset="0"/>
              </a:rPr>
              <a:t>бўлиб</a:t>
            </a:r>
            <a:r>
              <a:rPr lang="ru-RU" sz="2000" dirty="0" smtClean="0">
                <a:latin typeface="Calibri" panose="020F0502020204030204" pitchFamily="34" charset="0"/>
              </a:rPr>
              <a:t> </a:t>
            </a:r>
            <a:r>
              <a:rPr lang="ru-RU" sz="2000" dirty="0" err="1" smtClean="0">
                <a:latin typeface="Calibri" panose="020F0502020204030204" pitchFamily="34" charset="0"/>
              </a:rPr>
              <a:t>ҳисобланади</a:t>
            </a:r>
            <a:r>
              <a:rPr lang="ru-RU" sz="2000" dirty="0" smtClean="0">
                <a:latin typeface="Calibri" panose="020F0502020204030204" pitchFamily="34" charset="0"/>
              </a:rPr>
              <a:t>. </a:t>
            </a:r>
          </a:p>
          <a:p>
            <a:pPr algn="just"/>
            <a:r>
              <a:rPr lang="ru-RU" sz="2000" dirty="0" err="1" smtClean="0">
                <a:latin typeface="Calibri" panose="020F0502020204030204" pitchFamily="34" charset="0"/>
              </a:rPr>
              <a:t>Мазкур</a:t>
            </a:r>
            <a:r>
              <a:rPr lang="ru-RU" sz="2000" dirty="0" smtClean="0">
                <a:latin typeface="Calibri" panose="020F0502020204030204" pitchFamily="34" charset="0"/>
              </a:rPr>
              <a:t> </a:t>
            </a:r>
            <a:r>
              <a:rPr lang="ru-RU" sz="2000" dirty="0" err="1">
                <a:latin typeface="Calibri" panose="020F0502020204030204" pitchFamily="34" charset="0"/>
              </a:rPr>
              <a:t>тушунтириш</a:t>
            </a:r>
            <a:r>
              <a:rPr lang="ru-RU" sz="2000" dirty="0">
                <a:latin typeface="Calibri" panose="020F0502020204030204" pitchFamily="34" charset="0"/>
              </a:rPr>
              <a:t> </a:t>
            </a:r>
            <a:r>
              <a:rPr lang="ru-RU" sz="2000" dirty="0" err="1">
                <a:latin typeface="Calibri" panose="020F0502020204030204" pitchFamily="34" charset="0"/>
              </a:rPr>
              <a:t>хати</a:t>
            </a:r>
            <a:r>
              <a:rPr lang="ru-RU" sz="2000" dirty="0">
                <a:latin typeface="Calibri" panose="020F0502020204030204" pitchFamily="34" charset="0"/>
              </a:rPr>
              <a:t> суд </a:t>
            </a:r>
            <a:r>
              <a:rPr lang="ru-RU" sz="2000" dirty="0" err="1">
                <a:latin typeface="Calibri" panose="020F0502020204030204" pitchFamily="34" charset="0"/>
              </a:rPr>
              <a:t>учун</a:t>
            </a:r>
            <a:r>
              <a:rPr lang="ru-RU" sz="2000" dirty="0">
                <a:latin typeface="Calibri" panose="020F0502020204030204" pitchFamily="34" charset="0"/>
              </a:rPr>
              <a:t> </a:t>
            </a:r>
            <a:r>
              <a:rPr lang="ru-RU" sz="2000" dirty="0" err="1">
                <a:latin typeface="Calibri" panose="020F0502020204030204" pitchFamily="34" charset="0"/>
              </a:rPr>
              <a:t>ягона</a:t>
            </a:r>
            <a:r>
              <a:rPr lang="ru-RU" sz="2000" dirty="0">
                <a:latin typeface="Calibri" panose="020F0502020204030204" pitchFamily="34" charset="0"/>
              </a:rPr>
              <a:t> </a:t>
            </a:r>
            <a:r>
              <a:rPr lang="ru-RU" sz="2000" dirty="0" err="1">
                <a:latin typeface="Calibri" panose="020F0502020204030204" pitchFamily="34" charset="0"/>
              </a:rPr>
              <a:t>далил</a:t>
            </a:r>
            <a:r>
              <a:rPr lang="ru-RU" sz="2000" dirty="0">
                <a:latin typeface="Calibri" panose="020F0502020204030204" pitchFamily="34" charset="0"/>
              </a:rPr>
              <a:t> </a:t>
            </a:r>
            <a:r>
              <a:rPr lang="ru-RU" sz="2000" dirty="0" err="1">
                <a:latin typeface="Calibri" panose="020F0502020204030204" pitchFamily="34" charset="0"/>
              </a:rPr>
              <a:t>бўлган</a:t>
            </a:r>
            <a:r>
              <a:rPr lang="ru-RU" sz="2000" dirty="0">
                <a:latin typeface="Calibri" panose="020F0502020204030204" pitchFamily="34" charset="0"/>
              </a:rPr>
              <a:t>, </a:t>
            </a:r>
            <a:r>
              <a:rPr lang="ru-RU" sz="2000" dirty="0" err="1">
                <a:latin typeface="Calibri" panose="020F0502020204030204" pitchFamily="34" charset="0"/>
              </a:rPr>
              <a:t>бу</a:t>
            </a:r>
            <a:r>
              <a:rPr lang="ru-RU" sz="2000" dirty="0">
                <a:latin typeface="Calibri" panose="020F0502020204030204" pitchFamily="34" charset="0"/>
              </a:rPr>
              <a:t> </a:t>
            </a:r>
            <a:r>
              <a:rPr lang="ru-RU" sz="2000" dirty="0" err="1">
                <a:latin typeface="Calibri" panose="020F0502020204030204" pitchFamily="34" charset="0"/>
              </a:rPr>
              <a:t>эса</a:t>
            </a:r>
            <a:r>
              <a:rPr lang="ru-RU" sz="2000" dirty="0">
                <a:latin typeface="Calibri" panose="020F0502020204030204" pitchFamily="34" charset="0"/>
              </a:rPr>
              <a:t> </a:t>
            </a:r>
            <a:r>
              <a:rPr lang="ru-RU" sz="2000" dirty="0" err="1">
                <a:latin typeface="Calibri" panose="020F0502020204030204" pitchFamily="34" charset="0"/>
              </a:rPr>
              <a:t>бевоситалик</a:t>
            </a:r>
            <a:r>
              <a:rPr lang="ru-RU" sz="2000" dirty="0">
                <a:latin typeface="Calibri" panose="020F0502020204030204" pitchFamily="34" charset="0"/>
              </a:rPr>
              <a:t> </a:t>
            </a:r>
            <a:r>
              <a:rPr lang="ru-RU" sz="2000" dirty="0" err="1">
                <a:latin typeface="Calibri" panose="020F0502020204030204" pitchFamily="34" charset="0"/>
              </a:rPr>
              <a:t>принципини</a:t>
            </a:r>
            <a:r>
              <a:rPr lang="ru-RU" sz="2000" dirty="0">
                <a:latin typeface="Calibri" panose="020F0502020204030204" pitchFamily="34" charset="0"/>
              </a:rPr>
              <a:t> </a:t>
            </a:r>
            <a:r>
              <a:rPr lang="ru-RU" sz="2000" dirty="0" err="1">
                <a:latin typeface="Calibri" panose="020F0502020204030204" pitchFamily="34" charset="0"/>
              </a:rPr>
              <a:t>бузилиши</a:t>
            </a:r>
            <a:r>
              <a:rPr lang="ru-RU" sz="2000" dirty="0">
                <a:latin typeface="Calibri" panose="020F0502020204030204" pitchFamily="34" charset="0"/>
              </a:rPr>
              <a:t> </a:t>
            </a:r>
            <a:r>
              <a:rPr lang="ru-RU" sz="2000" dirty="0" err="1">
                <a:latin typeface="Calibri" panose="020F0502020204030204" pitchFamily="34" charset="0"/>
              </a:rPr>
              <a:t>бўлиб</a:t>
            </a:r>
            <a:r>
              <a:rPr lang="ru-RU" sz="2000" dirty="0">
                <a:latin typeface="Calibri" panose="020F0502020204030204" pitchFamily="34" charset="0"/>
              </a:rPr>
              <a:t> </a:t>
            </a:r>
            <a:r>
              <a:rPr lang="ru-RU" sz="2000" dirty="0" err="1">
                <a:latin typeface="Calibri" panose="020F0502020204030204" pitchFamily="34" charset="0"/>
              </a:rPr>
              <a:t>ҳисобланади</a:t>
            </a:r>
            <a:r>
              <a:rPr lang="ru-RU" sz="2000" dirty="0">
                <a:latin typeface="Calibri" panose="020F0502020204030204" pitchFamily="34" charset="0"/>
              </a:rPr>
              <a:t>. </a:t>
            </a:r>
          </a:p>
          <a:p>
            <a:pPr algn="just"/>
            <a:endParaRPr lang="ru-RU" sz="2000" dirty="0" smtClean="0">
              <a:latin typeface="Calibri" panose="020F0502020204030204" pitchFamily="34" charset="0"/>
            </a:endParaRPr>
          </a:p>
          <a:p>
            <a:pPr algn="just"/>
            <a:endParaRPr lang="ru-RU" sz="2000" dirty="0">
              <a:latin typeface="Calibri" panose="020F0502020204030204" pitchFamily="34" charset="0"/>
            </a:endParaRPr>
          </a:p>
          <a:p>
            <a:endParaRPr lang="ru-RU" sz="2000" b="1" dirty="0">
              <a:latin typeface="Calibri" panose="020F0502020204030204" pitchFamily="34" charset="0"/>
            </a:endParaRPr>
          </a:p>
        </p:txBody>
      </p:sp>
      <p:sp>
        <p:nvSpPr>
          <p:cNvPr id="8" name="Текст 7"/>
          <p:cNvSpPr>
            <a:spLocks noGrp="1"/>
          </p:cNvSpPr>
          <p:nvPr>
            <p:ph type="body" sz="half" idx="2"/>
          </p:nvPr>
        </p:nvSpPr>
        <p:spPr>
          <a:xfrm>
            <a:off x="9120249" y="607392"/>
            <a:ext cx="2606931" cy="5183808"/>
          </a:xfrm>
        </p:spPr>
        <p:txBody>
          <a:bodyPr>
            <a:normAutofit/>
          </a:bodyPr>
          <a:lstStyle/>
          <a:p>
            <a:pPr algn="ctr"/>
            <a:r>
              <a:rPr lang="uz-Cyrl-UZ" sz="2400" b="1" dirty="0" smtClean="0"/>
              <a:t>Суд муҳокамасининг бевоситалиги тамойили </a:t>
            </a:r>
            <a:endParaRPr lang="ru-RU" sz="2400" b="1" dirty="0"/>
          </a:p>
        </p:txBody>
      </p:sp>
    </p:spTree>
    <p:extLst>
      <p:ext uri="{BB962C8B-B14F-4D97-AF65-F5344CB8AC3E}">
        <p14:creationId xmlns:p14="http://schemas.microsoft.com/office/powerpoint/2010/main" val="84196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z-Cyrl-UZ" dirty="0"/>
          </a:p>
          <a:p>
            <a:r>
              <a:rPr lang="ru-RU" sz="2000" b="1" dirty="0" err="1">
                <a:latin typeface="Calibri" panose="020F0502020204030204" pitchFamily="34" charset="0"/>
              </a:rPr>
              <a:t>Судьянинг</a:t>
            </a:r>
            <a:r>
              <a:rPr lang="ru-RU" sz="2000" b="1" dirty="0">
                <a:latin typeface="Calibri" panose="020F0502020204030204" pitchFamily="34" charset="0"/>
              </a:rPr>
              <a:t> суд </a:t>
            </a:r>
            <a:r>
              <a:rPr lang="ru-RU" sz="2000" b="1" dirty="0" err="1">
                <a:latin typeface="Calibri" panose="020F0502020204030204" pitchFamily="34" charset="0"/>
              </a:rPr>
              <a:t>мажлисида</a:t>
            </a:r>
            <a:r>
              <a:rPr lang="ru-RU" sz="2000" b="1" dirty="0">
                <a:latin typeface="Calibri" panose="020F0502020204030204" pitchFamily="34" charset="0"/>
              </a:rPr>
              <a:t> </a:t>
            </a:r>
            <a:r>
              <a:rPr lang="ru-RU" sz="2000" b="1" dirty="0" err="1">
                <a:latin typeface="Calibri" panose="020F0502020204030204" pitchFamily="34" charset="0"/>
              </a:rPr>
              <a:t>ухлаб</a:t>
            </a:r>
            <a:r>
              <a:rPr lang="ru-RU" sz="2000" b="1" dirty="0">
                <a:latin typeface="Calibri" panose="020F0502020204030204" pitchFamily="34" charset="0"/>
              </a:rPr>
              <a:t> </a:t>
            </a:r>
            <a:r>
              <a:rPr lang="ru-RU" sz="2000" b="1" dirty="0" err="1">
                <a:latin typeface="Calibri" panose="020F0502020204030204" pitchFamily="34" charset="0"/>
              </a:rPr>
              <a:t>қолиши</a:t>
            </a:r>
            <a:r>
              <a:rPr lang="ru-RU" sz="2000" b="1" dirty="0">
                <a:latin typeface="Calibri" panose="020F0502020204030204" pitchFamily="34" charset="0"/>
              </a:rPr>
              <a:t> суд </a:t>
            </a:r>
            <a:r>
              <a:rPr lang="ru-RU" sz="2000" b="1" dirty="0" err="1">
                <a:latin typeface="Calibri" panose="020F0502020204030204" pitchFamily="34" charset="0"/>
              </a:rPr>
              <a:t>муҳокамасининг</a:t>
            </a:r>
            <a:r>
              <a:rPr lang="ru-RU" sz="2000" b="1" dirty="0">
                <a:latin typeface="Calibri" panose="020F0502020204030204" pitchFamily="34" charset="0"/>
              </a:rPr>
              <a:t> бевоситалиги </a:t>
            </a:r>
            <a:r>
              <a:rPr lang="ru-RU" sz="2000" b="1" dirty="0" err="1">
                <a:latin typeface="Calibri" panose="020F0502020204030204" pitchFamily="34" charset="0"/>
              </a:rPr>
              <a:t>тамойилини</a:t>
            </a:r>
            <a:r>
              <a:rPr lang="ru-RU" sz="2000" b="1" dirty="0">
                <a:latin typeface="Calibri" panose="020F0502020204030204" pitchFamily="34" charset="0"/>
              </a:rPr>
              <a:t> </a:t>
            </a:r>
            <a:r>
              <a:rPr lang="ru-RU" sz="2000" b="1" dirty="0" err="1">
                <a:latin typeface="Calibri" panose="020F0502020204030204" pitchFamily="34" charset="0"/>
              </a:rPr>
              <a:t>бузилишига</a:t>
            </a:r>
            <a:r>
              <a:rPr lang="ru-RU" sz="2000" b="1" dirty="0">
                <a:latin typeface="Calibri" panose="020F0502020204030204" pitchFamily="34" charset="0"/>
              </a:rPr>
              <a:t> </a:t>
            </a:r>
            <a:r>
              <a:rPr lang="ru-RU" sz="2000" b="1" dirty="0" err="1">
                <a:latin typeface="Calibri" panose="020F0502020204030204" pitchFamily="34" charset="0"/>
              </a:rPr>
              <a:t>олиб</a:t>
            </a:r>
            <a:r>
              <a:rPr lang="ru-RU" sz="2000" b="1" dirty="0">
                <a:latin typeface="Calibri" panose="020F0502020204030204" pitchFamily="34" charset="0"/>
              </a:rPr>
              <a:t> </a:t>
            </a:r>
            <a:r>
              <a:rPr lang="ru-RU" sz="2000" b="1" dirty="0" err="1">
                <a:latin typeface="Calibri" panose="020F0502020204030204" pitchFamily="34" charset="0"/>
              </a:rPr>
              <a:t>келадими</a:t>
            </a:r>
            <a:r>
              <a:rPr lang="ru-RU" sz="2000" b="1" dirty="0">
                <a:latin typeface="Calibri" panose="020F0502020204030204" pitchFamily="34" charset="0"/>
              </a:rPr>
              <a:t>? </a:t>
            </a:r>
            <a:endParaRPr lang="ru-RU" sz="2000" b="1" dirty="0" smtClean="0">
              <a:latin typeface="Calibri" panose="020F0502020204030204" pitchFamily="34" charset="0"/>
            </a:endParaRPr>
          </a:p>
          <a:p>
            <a:endParaRPr lang="uz-Cyrl-UZ" sz="2000" b="1" dirty="0">
              <a:latin typeface="Calibri" panose="020F0502020204030204" pitchFamily="34" charset="0"/>
            </a:endParaRPr>
          </a:p>
          <a:p>
            <a:endParaRPr lang="ru-RU" sz="2000" b="1" dirty="0">
              <a:latin typeface="Calibri" panose="020F0502020204030204" pitchFamily="34" charset="0"/>
            </a:endParaRPr>
          </a:p>
          <a:p>
            <a:endParaRPr lang="ru-RU" dirty="0"/>
          </a:p>
          <a:p>
            <a:endParaRPr lang="ru-RU" dirty="0"/>
          </a:p>
        </p:txBody>
      </p:sp>
      <p:pic>
        <p:nvPicPr>
          <p:cNvPr id="5" name="Рисунок 4"/>
          <p:cNvPicPr>
            <a:picLocks noChangeAspect="1"/>
          </p:cNvPicPr>
          <p:nvPr/>
        </p:nvPicPr>
        <p:blipFill>
          <a:blip r:embed="rId2"/>
          <a:stretch>
            <a:fillRect/>
          </a:stretch>
        </p:blipFill>
        <p:spPr>
          <a:xfrm>
            <a:off x="1143000" y="1828800"/>
            <a:ext cx="6858000" cy="4572000"/>
          </a:xfrm>
          <a:prstGeom prst="rect">
            <a:avLst/>
          </a:prstGeom>
        </p:spPr>
      </p:pic>
    </p:spTree>
    <p:extLst>
      <p:ext uri="{BB962C8B-B14F-4D97-AF65-F5344CB8AC3E}">
        <p14:creationId xmlns:p14="http://schemas.microsoft.com/office/powerpoint/2010/main" val="67127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uz-Cyrl-UZ" sz="2400" b="1" dirty="0" smtClean="0"/>
              <a:t>Бевоситалик тамойилига риоя қилиш зарурияти </a:t>
            </a:r>
            <a:endParaRPr lang="ru-RU" sz="2400" b="1" dirty="0"/>
          </a:p>
        </p:txBody>
      </p:sp>
      <p:sp>
        <p:nvSpPr>
          <p:cNvPr id="6" name="Объект 5"/>
          <p:cNvSpPr>
            <a:spLocks noGrp="1"/>
          </p:cNvSpPr>
          <p:nvPr>
            <p:ph sz="half" idx="1"/>
          </p:nvPr>
        </p:nvSpPr>
        <p:spPr>
          <a:xfrm>
            <a:off x="1149927" y="2014194"/>
            <a:ext cx="2685803" cy="3749040"/>
          </a:xfrm>
        </p:spPr>
        <p:txBody>
          <a:bodyPr>
            <a:normAutofit/>
          </a:bodyPr>
          <a:lstStyle/>
          <a:p>
            <a:r>
              <a:rPr lang="ru-RU" sz="2000" dirty="0" err="1" smtClean="0"/>
              <a:t>Иқтисодий</a:t>
            </a:r>
            <a:r>
              <a:rPr lang="ru-RU" sz="2000" dirty="0" smtClean="0"/>
              <a:t> процесс </a:t>
            </a:r>
            <a:r>
              <a:rPr lang="ru-RU" sz="2000" dirty="0" err="1" smtClean="0"/>
              <a:t>муҳокамасида</a:t>
            </a:r>
            <a:r>
              <a:rPr lang="ru-RU" sz="2000" dirty="0" smtClean="0"/>
              <a:t> </a:t>
            </a:r>
            <a:r>
              <a:rPr lang="ru-RU" sz="2000" dirty="0" err="1" smtClean="0"/>
              <a:t>бевоситалик</a:t>
            </a:r>
            <a:r>
              <a:rPr lang="ru-RU" sz="2000" dirty="0" smtClean="0"/>
              <a:t> </a:t>
            </a:r>
            <a:r>
              <a:rPr lang="ru-RU" sz="2000" dirty="0" err="1" smtClean="0"/>
              <a:t>тамойили</a:t>
            </a:r>
            <a:r>
              <a:rPr lang="ru-RU" sz="2000" dirty="0" smtClean="0"/>
              <a:t> </a:t>
            </a:r>
            <a:r>
              <a:rPr lang="ru-RU" sz="2000" dirty="0" err="1" smtClean="0"/>
              <a:t>аалоҳида</a:t>
            </a:r>
            <a:r>
              <a:rPr lang="ru-RU" sz="2000" dirty="0" smtClean="0"/>
              <a:t> </a:t>
            </a:r>
            <a:r>
              <a:rPr lang="ru-RU" sz="2000" dirty="0" err="1" smtClean="0"/>
              <a:t>аҳамият</a:t>
            </a:r>
            <a:r>
              <a:rPr lang="ru-RU" sz="2000" dirty="0" smtClean="0"/>
              <a:t> </a:t>
            </a:r>
            <a:r>
              <a:rPr lang="ru-RU" sz="2000" dirty="0" err="1" smtClean="0"/>
              <a:t>касб</a:t>
            </a:r>
            <a:r>
              <a:rPr lang="ru-RU" sz="2000" dirty="0" smtClean="0"/>
              <a:t> </a:t>
            </a:r>
            <a:r>
              <a:rPr lang="ru-RU" sz="2000" dirty="0" err="1" smtClean="0"/>
              <a:t>этади</a:t>
            </a:r>
            <a:r>
              <a:rPr lang="ru-RU" sz="2000" dirty="0" smtClean="0"/>
              <a:t>. </a:t>
            </a:r>
            <a:r>
              <a:rPr lang="ru-RU" sz="2000" dirty="0" err="1" smtClean="0"/>
              <a:t>Хусусан</a:t>
            </a:r>
            <a:r>
              <a:rPr lang="ru-RU" sz="2000" dirty="0" smtClean="0"/>
              <a:t>, у </a:t>
            </a:r>
            <a:r>
              <a:rPr lang="ru-RU" sz="2000" dirty="0" err="1" smtClean="0"/>
              <a:t>иш</a:t>
            </a:r>
            <a:r>
              <a:rPr lang="ru-RU" sz="2000" dirty="0" smtClean="0"/>
              <a:t> </a:t>
            </a:r>
            <a:r>
              <a:rPr lang="ru-RU" sz="2000" dirty="0" err="1" smtClean="0"/>
              <a:t>учун</a:t>
            </a:r>
            <a:r>
              <a:rPr lang="ru-RU" sz="2000" dirty="0" smtClean="0"/>
              <a:t> </a:t>
            </a:r>
            <a:r>
              <a:rPr lang="ru-RU" sz="2000" dirty="0" err="1" smtClean="0"/>
              <a:t>аҳамиятлик</a:t>
            </a:r>
            <a:r>
              <a:rPr lang="ru-RU" sz="2000" dirty="0" smtClean="0"/>
              <a:t> </a:t>
            </a:r>
            <a:r>
              <a:rPr lang="ru-RU" sz="2000" dirty="0" err="1" smtClean="0"/>
              <a:t>ҳолатларни</a:t>
            </a:r>
            <a:r>
              <a:rPr lang="ru-RU" sz="2000" dirty="0" smtClean="0"/>
              <a:t> </a:t>
            </a:r>
            <a:r>
              <a:rPr lang="ru-RU" sz="2000" dirty="0" err="1" smtClean="0"/>
              <a:t>аниқлашнинг</a:t>
            </a:r>
            <a:r>
              <a:rPr lang="ru-RU" sz="2000" dirty="0" smtClean="0"/>
              <a:t> </a:t>
            </a:r>
            <a:r>
              <a:rPr lang="ru-RU" sz="2000" dirty="0" err="1" smtClean="0"/>
              <a:t>далили</a:t>
            </a:r>
            <a:r>
              <a:rPr lang="ru-RU" sz="2000" dirty="0" smtClean="0"/>
              <a:t> </a:t>
            </a:r>
            <a:r>
              <a:rPr lang="ru-RU" sz="2000" dirty="0" err="1" smtClean="0"/>
              <a:t>бўлиб</a:t>
            </a:r>
            <a:r>
              <a:rPr lang="ru-RU" sz="2000" dirty="0" smtClean="0"/>
              <a:t> </a:t>
            </a:r>
            <a:r>
              <a:rPr lang="ru-RU" sz="2000" dirty="0" err="1" smtClean="0"/>
              <a:t>хизмат</a:t>
            </a:r>
            <a:r>
              <a:rPr lang="ru-RU" sz="2000" dirty="0" smtClean="0"/>
              <a:t> </a:t>
            </a:r>
            <a:r>
              <a:rPr lang="ru-RU" sz="2000" dirty="0" err="1" smtClean="0"/>
              <a:t>қилади</a:t>
            </a:r>
            <a:r>
              <a:rPr lang="ru-RU" sz="2000" dirty="0" smtClean="0"/>
              <a:t>. </a:t>
            </a:r>
          </a:p>
          <a:p>
            <a:endParaRPr lang="ru-RU" sz="2000" dirty="0"/>
          </a:p>
        </p:txBody>
      </p:sp>
      <p:sp>
        <p:nvSpPr>
          <p:cNvPr id="10" name="Объект 5"/>
          <p:cNvSpPr txBox="1">
            <a:spLocks/>
          </p:cNvSpPr>
          <p:nvPr/>
        </p:nvSpPr>
        <p:spPr>
          <a:xfrm>
            <a:off x="4156364" y="2103120"/>
            <a:ext cx="3479470" cy="374904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ru-RU" sz="2000" dirty="0" err="1" smtClean="0"/>
              <a:t>Мазкур</a:t>
            </a:r>
            <a:r>
              <a:rPr lang="ru-RU" sz="2000" dirty="0" smtClean="0"/>
              <a:t> </a:t>
            </a:r>
            <a:r>
              <a:rPr lang="ru-RU" sz="2000" dirty="0" err="1" smtClean="0"/>
              <a:t>тамойилга</a:t>
            </a:r>
            <a:r>
              <a:rPr lang="ru-RU" sz="2000" dirty="0" smtClean="0"/>
              <a:t> </a:t>
            </a:r>
            <a:r>
              <a:rPr lang="ru-RU" sz="2000" dirty="0" err="1" smtClean="0"/>
              <a:t>риоя</a:t>
            </a:r>
            <a:r>
              <a:rPr lang="ru-RU" sz="2000" dirty="0" smtClean="0"/>
              <a:t> </a:t>
            </a:r>
            <a:r>
              <a:rPr lang="ru-RU" sz="2000" dirty="0" err="1" smtClean="0"/>
              <a:t>қилиниши</a:t>
            </a:r>
            <a:r>
              <a:rPr lang="ru-RU" sz="2000" dirty="0" smtClean="0"/>
              <a:t> суд </a:t>
            </a:r>
            <a:r>
              <a:rPr lang="ru-RU" sz="2000" dirty="0" err="1" smtClean="0"/>
              <a:t>ва</a:t>
            </a:r>
            <a:r>
              <a:rPr lang="ru-RU" sz="2000" dirty="0" smtClean="0"/>
              <a:t> </a:t>
            </a:r>
            <a:r>
              <a:rPr lang="ru-RU" sz="2000" dirty="0" err="1" smtClean="0"/>
              <a:t>иш</a:t>
            </a:r>
            <a:r>
              <a:rPr lang="ru-RU" sz="2000" dirty="0" smtClean="0"/>
              <a:t> </a:t>
            </a:r>
            <a:r>
              <a:rPr lang="ru-RU" sz="2000" dirty="0" err="1" smtClean="0"/>
              <a:t>учун</a:t>
            </a:r>
            <a:r>
              <a:rPr lang="ru-RU" sz="2000" dirty="0" smtClean="0"/>
              <a:t> </a:t>
            </a:r>
            <a:r>
              <a:rPr lang="ru-RU" sz="2000" dirty="0" err="1" smtClean="0"/>
              <a:t>аҳамиятли</a:t>
            </a:r>
            <a:r>
              <a:rPr lang="ru-RU" sz="2000" dirty="0" smtClean="0"/>
              <a:t> </a:t>
            </a:r>
            <a:r>
              <a:rPr lang="ru-RU" sz="2000" dirty="0" err="1" smtClean="0"/>
              <a:t>далиллар</a:t>
            </a:r>
            <a:r>
              <a:rPr lang="ru-RU" sz="2000" dirty="0" smtClean="0"/>
              <a:t> </a:t>
            </a:r>
            <a:r>
              <a:rPr lang="ru-RU" sz="2000" dirty="0" err="1" smtClean="0"/>
              <a:t>ўртасидаги</a:t>
            </a:r>
            <a:r>
              <a:rPr lang="ru-RU" sz="2000" dirty="0" smtClean="0"/>
              <a:t> </a:t>
            </a:r>
            <a:r>
              <a:rPr lang="ru-RU" sz="2000" dirty="0" err="1" smtClean="0"/>
              <a:t>оралиқ</a:t>
            </a:r>
            <a:r>
              <a:rPr lang="ru-RU" sz="2000" dirty="0" smtClean="0"/>
              <a:t> </a:t>
            </a:r>
            <a:r>
              <a:rPr lang="ru-RU" sz="2000" dirty="0" err="1" smtClean="0"/>
              <a:t>бўғин</a:t>
            </a:r>
            <a:r>
              <a:rPr lang="ru-RU" sz="2000" dirty="0" smtClean="0"/>
              <a:t> </a:t>
            </a:r>
            <a:r>
              <a:rPr lang="ru-RU" sz="2000" dirty="0" err="1" smtClean="0"/>
              <a:t>бўлиб</a:t>
            </a:r>
            <a:r>
              <a:rPr lang="ru-RU" sz="2000" dirty="0" smtClean="0"/>
              <a:t> </a:t>
            </a:r>
            <a:r>
              <a:rPr lang="ru-RU" sz="2000" dirty="0" err="1" smtClean="0"/>
              <a:t>ҳисобланади</a:t>
            </a:r>
            <a:r>
              <a:rPr lang="ru-RU" sz="2000" dirty="0" smtClean="0"/>
              <a:t>. </a:t>
            </a:r>
            <a:endParaRPr lang="ru-RU" dirty="0" smtClean="0"/>
          </a:p>
          <a:p>
            <a:endParaRPr lang="ru-RU" dirty="0"/>
          </a:p>
        </p:txBody>
      </p:sp>
      <p:sp>
        <p:nvSpPr>
          <p:cNvPr id="11" name="Объект 5"/>
          <p:cNvSpPr txBox="1">
            <a:spLocks/>
          </p:cNvSpPr>
          <p:nvPr/>
        </p:nvSpPr>
        <p:spPr>
          <a:xfrm>
            <a:off x="7983385" y="2128058"/>
            <a:ext cx="3511929" cy="374904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ru-RU" sz="2000" dirty="0" smtClean="0"/>
          </a:p>
          <a:p>
            <a:endParaRPr lang="ru-RU" sz="2000" dirty="0"/>
          </a:p>
        </p:txBody>
      </p:sp>
      <p:sp>
        <p:nvSpPr>
          <p:cNvPr id="8" name="Прямоугольник 7"/>
          <p:cNvSpPr/>
          <p:nvPr/>
        </p:nvSpPr>
        <p:spPr>
          <a:xfrm>
            <a:off x="7813964" y="2103120"/>
            <a:ext cx="3681350" cy="1477328"/>
          </a:xfrm>
          <a:prstGeom prst="rect">
            <a:avLst/>
          </a:prstGeom>
        </p:spPr>
        <p:txBody>
          <a:bodyPr wrap="square">
            <a:spAutoFit/>
          </a:bodyPr>
          <a:lstStyle/>
          <a:p>
            <a:r>
              <a:rPr lang="ru-RU" dirty="0" err="1" smtClean="0"/>
              <a:t>Иқтисодий</a:t>
            </a:r>
            <a:r>
              <a:rPr lang="ru-RU" dirty="0" smtClean="0"/>
              <a:t> </a:t>
            </a:r>
            <a:r>
              <a:rPr lang="ru-RU" dirty="0" err="1" smtClean="0"/>
              <a:t>процессуал</a:t>
            </a:r>
            <a:r>
              <a:rPr lang="ru-RU" dirty="0" smtClean="0"/>
              <a:t> </a:t>
            </a:r>
            <a:r>
              <a:rPr lang="ru-RU" dirty="0" err="1" smtClean="0"/>
              <a:t>қонунчилиги</a:t>
            </a:r>
            <a:r>
              <a:rPr lang="ru-RU" dirty="0" smtClean="0"/>
              <a:t> </a:t>
            </a:r>
            <a:r>
              <a:rPr lang="ru-RU" dirty="0" err="1" smtClean="0"/>
              <a:t>талабларига</a:t>
            </a:r>
            <a:r>
              <a:rPr lang="ru-RU" dirty="0" smtClean="0"/>
              <a:t> </a:t>
            </a:r>
            <a:r>
              <a:rPr lang="ru-RU" dirty="0" err="1" smtClean="0"/>
              <a:t>кўра</a:t>
            </a:r>
            <a:r>
              <a:rPr lang="ru-RU" dirty="0" smtClean="0"/>
              <a:t>, </a:t>
            </a:r>
            <a:r>
              <a:rPr lang="ru-RU" dirty="0" err="1" smtClean="0"/>
              <a:t>мазкур</a:t>
            </a:r>
            <a:r>
              <a:rPr lang="ru-RU" dirty="0" smtClean="0"/>
              <a:t> </a:t>
            </a:r>
            <a:r>
              <a:rPr lang="ru-RU" dirty="0" err="1" smtClean="0"/>
              <a:t>тамойилнинг</a:t>
            </a:r>
            <a:r>
              <a:rPr lang="ru-RU" dirty="0" smtClean="0"/>
              <a:t> </a:t>
            </a:r>
            <a:r>
              <a:rPr lang="ru-RU" dirty="0" err="1" smtClean="0"/>
              <a:t>бузилиши</a:t>
            </a:r>
            <a:r>
              <a:rPr lang="ru-RU" dirty="0" smtClean="0"/>
              <a:t> суд </a:t>
            </a:r>
            <a:r>
              <a:rPr lang="ru-RU" dirty="0" err="1" smtClean="0"/>
              <a:t>ҳужжатини</a:t>
            </a:r>
            <a:r>
              <a:rPr lang="ru-RU" dirty="0" smtClean="0"/>
              <a:t> </a:t>
            </a:r>
            <a:r>
              <a:rPr lang="ru-RU" dirty="0" err="1" smtClean="0"/>
              <a:t>бекор</a:t>
            </a:r>
            <a:r>
              <a:rPr lang="ru-RU" dirty="0" smtClean="0"/>
              <a:t> </a:t>
            </a:r>
            <a:r>
              <a:rPr lang="ru-RU" dirty="0" err="1" smtClean="0"/>
              <a:t>бўлишига</a:t>
            </a:r>
            <a:r>
              <a:rPr lang="ru-RU" dirty="0" smtClean="0"/>
              <a:t> </a:t>
            </a:r>
            <a:r>
              <a:rPr lang="ru-RU" dirty="0" err="1" smtClean="0"/>
              <a:t>олиб</a:t>
            </a:r>
            <a:r>
              <a:rPr lang="ru-RU" dirty="0" smtClean="0"/>
              <a:t> </a:t>
            </a:r>
            <a:r>
              <a:rPr lang="ru-RU" dirty="0" err="1" smtClean="0"/>
              <a:t>келади</a:t>
            </a:r>
            <a:r>
              <a:rPr lang="ru-RU" dirty="0" smtClean="0"/>
              <a:t>. </a:t>
            </a:r>
            <a:endParaRPr lang="ru-RU" dirty="0"/>
          </a:p>
        </p:txBody>
      </p:sp>
    </p:spTree>
    <p:extLst>
      <p:ext uri="{BB962C8B-B14F-4D97-AF65-F5344CB8AC3E}">
        <p14:creationId xmlns:p14="http://schemas.microsoft.com/office/powerpoint/2010/main" val="228064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z-Cyrl-UZ" dirty="0" smtClean="0"/>
              <a:t>Суд муҳокамаси кейинга қолдирилганда бевоситалик тамойилига риоя қилиниши </a:t>
            </a:r>
            <a:endParaRPr lang="ru-RU" dirty="0"/>
          </a:p>
        </p:txBody>
      </p:sp>
      <p:sp>
        <p:nvSpPr>
          <p:cNvPr id="3" name="Объект 2"/>
          <p:cNvSpPr>
            <a:spLocks noGrp="1"/>
          </p:cNvSpPr>
          <p:nvPr>
            <p:ph sz="half" idx="1"/>
          </p:nvPr>
        </p:nvSpPr>
        <p:spPr/>
        <p:txBody>
          <a:bodyPr>
            <a:normAutofit/>
          </a:bodyPr>
          <a:lstStyle/>
          <a:p>
            <a:r>
              <a:rPr lang="ru-RU" sz="2800" dirty="0" err="1" smtClean="0"/>
              <a:t>Иқтисодий</a:t>
            </a:r>
            <a:r>
              <a:rPr lang="ru-RU" sz="2800" dirty="0" smtClean="0"/>
              <a:t> </a:t>
            </a:r>
            <a:r>
              <a:rPr lang="ru-RU" sz="2800" dirty="0" err="1" smtClean="0"/>
              <a:t>процессуал</a:t>
            </a:r>
            <a:r>
              <a:rPr lang="ru-RU" sz="2800" dirty="0" smtClean="0"/>
              <a:t> </a:t>
            </a:r>
            <a:r>
              <a:rPr lang="ru-RU" sz="2800" dirty="0" err="1" smtClean="0"/>
              <a:t>кодексига</a:t>
            </a:r>
            <a:r>
              <a:rPr lang="ru-RU" sz="2800" dirty="0" smtClean="0"/>
              <a:t> </a:t>
            </a:r>
            <a:r>
              <a:rPr lang="ru-RU" sz="2800" dirty="0" err="1" smtClean="0"/>
              <a:t>кўра</a:t>
            </a:r>
            <a:r>
              <a:rPr lang="ru-RU" sz="2800" dirty="0" smtClean="0"/>
              <a:t> </a:t>
            </a:r>
            <a:r>
              <a:rPr lang="ru-RU" sz="2800" dirty="0" err="1" smtClean="0"/>
              <a:t>ишни</a:t>
            </a:r>
            <a:r>
              <a:rPr lang="ru-RU" sz="2800" dirty="0" smtClean="0"/>
              <a:t> </a:t>
            </a:r>
            <a:r>
              <a:rPr lang="ru-RU" sz="2800" dirty="0" err="1" smtClean="0"/>
              <a:t>кўриш</a:t>
            </a:r>
            <a:r>
              <a:rPr lang="ru-RU" sz="2800" dirty="0" smtClean="0"/>
              <a:t> </a:t>
            </a:r>
            <a:r>
              <a:rPr lang="ru-RU" sz="2800" dirty="0" err="1" smtClean="0"/>
              <a:t>кейинга</a:t>
            </a:r>
            <a:r>
              <a:rPr lang="ru-RU" sz="2800" dirty="0" smtClean="0"/>
              <a:t> </a:t>
            </a:r>
            <a:r>
              <a:rPr lang="ru-RU" sz="2800" dirty="0" err="1" smtClean="0"/>
              <a:t>қолдирилганда</a:t>
            </a:r>
            <a:r>
              <a:rPr lang="ru-RU" sz="2800" dirty="0" smtClean="0"/>
              <a:t> </a:t>
            </a:r>
            <a:r>
              <a:rPr lang="ru-RU" sz="2800" dirty="0" err="1" smtClean="0"/>
              <a:t>ишни</a:t>
            </a:r>
            <a:r>
              <a:rPr lang="ru-RU" sz="2800" dirty="0" smtClean="0"/>
              <a:t> </a:t>
            </a:r>
            <a:r>
              <a:rPr lang="ru-RU" sz="2800" dirty="0" err="1" smtClean="0"/>
              <a:t>кўриш</a:t>
            </a:r>
            <a:r>
              <a:rPr lang="ru-RU" sz="2800" dirty="0" smtClean="0"/>
              <a:t> </a:t>
            </a:r>
            <a:r>
              <a:rPr lang="ru-RU" sz="2800" dirty="0" err="1" smtClean="0"/>
              <a:t>янгидан</a:t>
            </a:r>
            <a:r>
              <a:rPr lang="ru-RU" sz="2800" dirty="0" smtClean="0"/>
              <a:t> </a:t>
            </a:r>
            <a:r>
              <a:rPr lang="ru-RU" sz="2800" dirty="0" err="1" smtClean="0"/>
              <a:t>бошланади</a:t>
            </a:r>
            <a:r>
              <a:rPr lang="ru-RU" sz="2800" dirty="0" smtClean="0"/>
              <a:t>. </a:t>
            </a:r>
          </a:p>
          <a:p>
            <a:endParaRPr lang="ru-RU" sz="2800" dirty="0"/>
          </a:p>
          <a:p>
            <a:endParaRPr lang="ru-RU" sz="2800" dirty="0"/>
          </a:p>
        </p:txBody>
      </p:sp>
      <p:sp>
        <p:nvSpPr>
          <p:cNvPr id="4" name="Объект 3"/>
          <p:cNvSpPr>
            <a:spLocks noGrp="1"/>
          </p:cNvSpPr>
          <p:nvPr>
            <p:ph sz="half" idx="2"/>
          </p:nvPr>
        </p:nvSpPr>
        <p:spPr/>
        <p:txBody>
          <a:bodyPr>
            <a:noAutofit/>
          </a:bodyPr>
          <a:lstStyle/>
          <a:p>
            <a:r>
              <a:rPr lang="ru-RU" sz="2400" dirty="0" smtClean="0"/>
              <a:t>Суд </a:t>
            </a:r>
            <a:r>
              <a:rPr lang="ru-RU" sz="2400" dirty="0" err="1" smtClean="0"/>
              <a:t>таркиби</a:t>
            </a:r>
            <a:r>
              <a:rPr lang="ru-RU" sz="2400" dirty="0" smtClean="0"/>
              <a:t> </a:t>
            </a:r>
            <a:r>
              <a:rPr lang="ru-RU" sz="2400" dirty="0" err="1" smtClean="0"/>
              <a:t>алмашмаган</a:t>
            </a:r>
            <a:r>
              <a:rPr lang="ru-RU" sz="2400" dirty="0" smtClean="0"/>
              <a:t> </a:t>
            </a:r>
            <a:r>
              <a:rPr lang="ru-RU" sz="2400" dirty="0" err="1" smtClean="0"/>
              <a:t>бўлиши</a:t>
            </a:r>
            <a:r>
              <a:rPr lang="ru-RU" sz="2400" dirty="0" smtClean="0"/>
              <a:t> </a:t>
            </a:r>
            <a:r>
              <a:rPr lang="ru-RU" sz="2400" dirty="0" err="1" smtClean="0"/>
              <a:t>ва</a:t>
            </a:r>
            <a:r>
              <a:rPr lang="ru-RU" sz="2400" dirty="0" smtClean="0"/>
              <a:t> </a:t>
            </a:r>
            <a:r>
              <a:rPr lang="ru-RU" sz="2400" dirty="0" err="1" smtClean="0"/>
              <a:t>тарафлар</a:t>
            </a:r>
            <a:r>
              <a:rPr lang="ru-RU" sz="2400" dirty="0" smtClean="0"/>
              <a:t> </a:t>
            </a:r>
            <a:r>
              <a:rPr lang="ru-RU" sz="2400" dirty="0" err="1" smtClean="0"/>
              <a:t>ишни</a:t>
            </a:r>
            <a:r>
              <a:rPr lang="ru-RU" sz="2400" dirty="0" smtClean="0"/>
              <a:t> </a:t>
            </a:r>
            <a:r>
              <a:rPr lang="ru-RU" sz="2400" dirty="0" err="1" smtClean="0"/>
              <a:t>такрорлашларсиз</a:t>
            </a:r>
            <a:r>
              <a:rPr lang="ru-RU" sz="2400" dirty="0" smtClean="0"/>
              <a:t> </a:t>
            </a:r>
            <a:r>
              <a:rPr lang="ru-RU" sz="2400" dirty="0" err="1" smtClean="0"/>
              <a:t>кўрилишига</a:t>
            </a:r>
            <a:r>
              <a:rPr lang="ru-RU" sz="2400" dirty="0" smtClean="0"/>
              <a:t> </a:t>
            </a:r>
            <a:r>
              <a:rPr lang="ru-RU" sz="2400" dirty="0" err="1" smtClean="0"/>
              <a:t>эътирозлари</a:t>
            </a:r>
            <a:r>
              <a:rPr lang="ru-RU" sz="2400" dirty="0" smtClean="0"/>
              <a:t> </a:t>
            </a:r>
            <a:r>
              <a:rPr lang="ru-RU" sz="2400" dirty="0" err="1" smtClean="0"/>
              <a:t>бўлмаслиги</a:t>
            </a:r>
            <a:r>
              <a:rPr lang="ru-RU" sz="2400" dirty="0" smtClean="0"/>
              <a:t> </a:t>
            </a:r>
            <a:r>
              <a:rPr lang="ru-RU" sz="2400" dirty="0" err="1" smtClean="0"/>
              <a:t>лозим</a:t>
            </a:r>
            <a:r>
              <a:rPr lang="ru-RU" sz="2400" dirty="0" smtClean="0"/>
              <a:t>.</a:t>
            </a:r>
            <a:endParaRPr lang="ru-RU" sz="2400" dirty="0"/>
          </a:p>
          <a:p>
            <a:endParaRPr lang="ru-RU" sz="2400" dirty="0"/>
          </a:p>
        </p:txBody>
      </p:sp>
    </p:spTree>
    <p:extLst>
      <p:ext uri="{BB962C8B-B14F-4D97-AF65-F5344CB8AC3E}">
        <p14:creationId xmlns:p14="http://schemas.microsoft.com/office/powerpoint/2010/main" val="250318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z-Cyrl-UZ" sz="3200" b="1" dirty="0" smtClean="0">
                <a:latin typeface="Calibri" panose="020F0502020204030204" pitchFamily="34" charset="0"/>
              </a:rPr>
              <a:t>Муаммоли вазият -1 </a:t>
            </a:r>
            <a:endParaRPr lang="ru-RU" sz="3200" b="1" dirty="0">
              <a:latin typeface="Calibri" panose="020F0502020204030204" pitchFamily="34" charset="0"/>
            </a:endParaRPr>
          </a:p>
        </p:txBody>
      </p:sp>
      <p:sp>
        <p:nvSpPr>
          <p:cNvPr id="3" name="Объект 2"/>
          <p:cNvSpPr>
            <a:spLocks noGrp="1"/>
          </p:cNvSpPr>
          <p:nvPr>
            <p:ph idx="1"/>
          </p:nvPr>
        </p:nvSpPr>
        <p:spPr/>
        <p:txBody>
          <a:bodyPr>
            <a:normAutofit/>
          </a:bodyPr>
          <a:lstStyle/>
          <a:p>
            <a:endParaRPr lang="ru-RU" sz="2000" dirty="0" smtClean="0">
              <a:latin typeface="Calibri" panose="020F0502020204030204" pitchFamily="34" charset="0"/>
            </a:endParaRPr>
          </a:p>
          <a:p>
            <a:r>
              <a:rPr lang="ru-RU" sz="2400" dirty="0" err="1" smtClean="0">
                <a:latin typeface="Calibri" panose="020F0502020204030204" pitchFamily="34" charset="0"/>
              </a:rPr>
              <a:t>Эсто́ппель</a:t>
            </a:r>
            <a:r>
              <a:rPr lang="ru-RU" sz="2400" dirty="0" smtClean="0">
                <a:latin typeface="Calibri" panose="020F0502020204030204" pitchFamily="34" charset="0"/>
              </a:rPr>
              <a:t> </a:t>
            </a:r>
            <a:r>
              <a:rPr lang="ru-RU" sz="2400" dirty="0">
                <a:latin typeface="Calibri" panose="020F0502020204030204" pitchFamily="34" charset="0"/>
              </a:rPr>
              <a:t>(англ. </a:t>
            </a:r>
            <a:r>
              <a:rPr lang="ru-RU" sz="2400" dirty="0" err="1">
                <a:latin typeface="Calibri" panose="020F0502020204030204" pitchFamily="34" charset="0"/>
              </a:rPr>
              <a:t>estoppel</a:t>
            </a:r>
            <a:r>
              <a:rPr lang="ru-RU" sz="2400" dirty="0">
                <a:latin typeface="Calibri" panose="020F0502020204030204" pitchFamily="34" charset="0"/>
              </a:rPr>
              <a:t>, от англ. </a:t>
            </a:r>
            <a:r>
              <a:rPr lang="ru-RU" sz="2400" dirty="0" err="1">
                <a:latin typeface="Calibri" panose="020F0502020204030204" pitchFamily="34" charset="0"/>
              </a:rPr>
              <a:t>estop</a:t>
            </a:r>
            <a:r>
              <a:rPr lang="ru-RU" sz="2400" dirty="0">
                <a:latin typeface="Calibri" panose="020F0502020204030204" pitchFamily="34" charset="0"/>
              </a:rPr>
              <a:t> — </a:t>
            </a:r>
            <a:r>
              <a:rPr lang="ru-RU" sz="2400" dirty="0" err="1" smtClean="0">
                <a:latin typeface="Calibri" panose="020F0502020204030204" pitchFamily="34" charset="0"/>
              </a:rPr>
              <a:t>эътироз</a:t>
            </a:r>
            <a:r>
              <a:rPr lang="ru-RU" sz="2400" dirty="0" smtClean="0">
                <a:latin typeface="Calibri" panose="020F0502020204030204" pitchFamily="34" charset="0"/>
              </a:rPr>
              <a:t> </a:t>
            </a:r>
            <a:r>
              <a:rPr lang="ru-RU" sz="2400" dirty="0" err="1" smtClean="0">
                <a:latin typeface="Calibri" panose="020F0502020204030204" pitchFamily="34" charset="0"/>
              </a:rPr>
              <a:t>билдириш</a:t>
            </a:r>
            <a:r>
              <a:rPr lang="ru-RU" sz="2400" dirty="0" smtClean="0">
                <a:latin typeface="Calibri" panose="020F0502020204030204" pitchFamily="34" charset="0"/>
              </a:rPr>
              <a:t> </a:t>
            </a:r>
            <a:r>
              <a:rPr lang="ru-RU" sz="2400" dirty="0" err="1" smtClean="0">
                <a:latin typeface="Calibri" panose="020F0502020204030204" pitchFamily="34" charset="0"/>
              </a:rPr>
              <a:t>ҳуқуқидан</a:t>
            </a:r>
            <a:r>
              <a:rPr lang="ru-RU" sz="2400" dirty="0" smtClean="0">
                <a:latin typeface="Calibri" panose="020F0502020204030204" pitchFamily="34" charset="0"/>
              </a:rPr>
              <a:t> </a:t>
            </a:r>
            <a:r>
              <a:rPr lang="ru-RU" sz="2400" dirty="0" err="1" smtClean="0">
                <a:latin typeface="Calibri" panose="020F0502020204030204" pitchFamily="34" charset="0"/>
              </a:rPr>
              <a:t>маҳрум</a:t>
            </a:r>
            <a:r>
              <a:rPr lang="ru-RU" sz="2400" dirty="0" smtClean="0">
                <a:latin typeface="Calibri" panose="020F0502020204030204" pitchFamily="34" charset="0"/>
              </a:rPr>
              <a:t> </a:t>
            </a:r>
            <a:r>
              <a:rPr lang="ru-RU" sz="2400" dirty="0" err="1" smtClean="0">
                <a:latin typeface="Calibri" panose="020F0502020204030204" pitchFamily="34" charset="0"/>
              </a:rPr>
              <a:t>қилиш</a:t>
            </a:r>
            <a:r>
              <a:rPr lang="ru-RU" sz="2400" dirty="0" smtClean="0">
                <a:latin typeface="Calibri" panose="020F0502020204030204" pitchFamily="34" charset="0"/>
              </a:rPr>
              <a:t>), </a:t>
            </a:r>
            <a:r>
              <a:rPr lang="ru-RU" sz="2400" dirty="0" err="1" smtClean="0">
                <a:latin typeface="Calibri" panose="020F0502020204030204" pitchFamily="34" charset="0"/>
              </a:rPr>
              <a:t>ёки</a:t>
            </a:r>
            <a:r>
              <a:rPr lang="ru-RU" sz="2400" dirty="0" smtClean="0">
                <a:latin typeface="Calibri" panose="020F0502020204030204" pitchFamily="34" charset="0"/>
              </a:rPr>
              <a:t> </a:t>
            </a:r>
            <a:r>
              <a:rPr lang="ru-RU" sz="2400" dirty="0" err="1" smtClean="0">
                <a:latin typeface="Calibri" panose="020F0502020204030204" pitchFamily="34" charset="0"/>
              </a:rPr>
              <a:t>тескари</a:t>
            </a:r>
            <a:r>
              <a:rPr lang="ru-RU" sz="2400" dirty="0" smtClean="0">
                <a:latin typeface="Calibri" panose="020F0502020204030204" pitchFamily="34" charset="0"/>
              </a:rPr>
              <a:t> </a:t>
            </a:r>
            <a:r>
              <a:rPr lang="ru-RU" sz="2400" dirty="0" err="1" smtClean="0">
                <a:latin typeface="Calibri" panose="020F0502020204030204" pitchFamily="34" charset="0"/>
              </a:rPr>
              <a:t>ҳаракатни</a:t>
            </a:r>
            <a:r>
              <a:rPr lang="ru-RU" sz="2400" dirty="0" smtClean="0">
                <a:latin typeface="Calibri" panose="020F0502020204030204" pitchFamily="34" charset="0"/>
              </a:rPr>
              <a:t> </a:t>
            </a:r>
            <a:r>
              <a:rPr lang="ru-RU" sz="2400" dirty="0" err="1" smtClean="0">
                <a:latin typeface="Calibri" panose="020F0502020204030204" pitchFamily="34" charset="0"/>
              </a:rPr>
              <a:t>таъқиқлаш</a:t>
            </a:r>
            <a:r>
              <a:rPr lang="ru-RU" sz="2400" dirty="0" smtClean="0">
                <a:latin typeface="Calibri" panose="020F0502020204030204" pitchFamily="34" charset="0"/>
              </a:rPr>
              <a:t> (</a:t>
            </a:r>
            <a:r>
              <a:rPr lang="ru-RU" sz="2400" dirty="0">
                <a:latin typeface="Calibri" panose="020F0502020204030204" pitchFamily="34" charset="0"/>
              </a:rPr>
              <a:t>лат. </a:t>
            </a:r>
            <a:r>
              <a:rPr lang="ru-RU" sz="2400" dirty="0" err="1">
                <a:latin typeface="Calibri" panose="020F0502020204030204" pitchFamily="34" charset="0"/>
              </a:rPr>
              <a:t>venire</a:t>
            </a:r>
            <a:r>
              <a:rPr lang="ru-RU" sz="2400" dirty="0">
                <a:latin typeface="Calibri" panose="020F0502020204030204" pitchFamily="34" charset="0"/>
              </a:rPr>
              <a:t> </a:t>
            </a:r>
            <a:r>
              <a:rPr lang="ru-RU" sz="2400" dirty="0" err="1">
                <a:latin typeface="Calibri" panose="020F0502020204030204" pitchFamily="34" charset="0"/>
              </a:rPr>
              <a:t>contra</a:t>
            </a:r>
            <a:r>
              <a:rPr lang="ru-RU" sz="2400" dirty="0">
                <a:latin typeface="Calibri" panose="020F0502020204030204" pitchFamily="34" charset="0"/>
              </a:rPr>
              <a:t> </a:t>
            </a:r>
            <a:r>
              <a:rPr lang="ru-RU" sz="2400" dirty="0" err="1">
                <a:latin typeface="Calibri" panose="020F0502020204030204" pitchFamily="34" charset="0"/>
              </a:rPr>
              <a:t>factum</a:t>
            </a:r>
            <a:r>
              <a:rPr lang="ru-RU" sz="2400" dirty="0">
                <a:latin typeface="Calibri" panose="020F0502020204030204" pitchFamily="34" charset="0"/>
              </a:rPr>
              <a:t> </a:t>
            </a:r>
            <a:r>
              <a:rPr lang="ru-RU" sz="2400" dirty="0" err="1">
                <a:latin typeface="Calibri" panose="020F0502020204030204" pitchFamily="34" charset="0"/>
              </a:rPr>
              <a:t>proprium</a:t>
            </a:r>
            <a:r>
              <a:rPr lang="ru-RU" sz="2400" dirty="0">
                <a:latin typeface="Calibri" panose="020F0502020204030204" pitchFamily="34" charset="0"/>
              </a:rPr>
              <a:t>) — </a:t>
            </a:r>
            <a:r>
              <a:rPr lang="ru-RU" sz="2400" dirty="0" err="1" smtClean="0">
                <a:latin typeface="Calibri" panose="020F0502020204030204" pitchFamily="34" charset="0"/>
              </a:rPr>
              <a:t>шахс</a:t>
            </a:r>
            <a:r>
              <a:rPr lang="ru-RU" sz="2400" dirty="0" smtClean="0">
                <a:latin typeface="Calibri" panose="020F0502020204030204" pitchFamily="34" charset="0"/>
              </a:rPr>
              <a:t> </a:t>
            </a:r>
            <a:r>
              <a:rPr lang="ru-RU" sz="2400" dirty="0" err="1" smtClean="0">
                <a:latin typeface="Calibri" panose="020F0502020204030204" pitchFamily="34" charset="0"/>
              </a:rPr>
              <a:t>қайсидир</a:t>
            </a:r>
            <a:r>
              <a:rPr lang="ru-RU" sz="2400" dirty="0" smtClean="0">
                <a:latin typeface="Calibri" panose="020F0502020204030204" pitchFamily="34" charset="0"/>
              </a:rPr>
              <a:t> </a:t>
            </a:r>
            <a:r>
              <a:rPr lang="ru-RU" sz="2400" dirty="0" err="1" smtClean="0">
                <a:latin typeface="Calibri" panose="020F0502020204030204" pitchFamily="34" charset="0"/>
              </a:rPr>
              <a:t>ҳолатлар</a:t>
            </a:r>
            <a:r>
              <a:rPr lang="ru-RU" sz="2400" dirty="0" smtClean="0">
                <a:latin typeface="Calibri" panose="020F0502020204030204" pitchFamily="34" charset="0"/>
              </a:rPr>
              <a:t> </a:t>
            </a:r>
            <a:r>
              <a:rPr lang="ru-RU" sz="2400" dirty="0" err="1" smtClean="0">
                <a:latin typeface="Calibri" panose="020F0502020204030204" pitchFamily="34" charset="0"/>
              </a:rPr>
              <a:t>туфайли</a:t>
            </a:r>
            <a:r>
              <a:rPr lang="ru-RU" sz="2400" dirty="0" smtClean="0">
                <a:latin typeface="Calibri" panose="020F0502020204030204" pitchFamily="34" charset="0"/>
              </a:rPr>
              <a:t> </a:t>
            </a:r>
            <a:r>
              <a:rPr lang="ru-RU" sz="2400" dirty="0" err="1" smtClean="0">
                <a:latin typeface="Calibri" panose="020F0502020204030204" pitchFamily="34" charset="0"/>
              </a:rPr>
              <a:t>айрим</a:t>
            </a:r>
            <a:r>
              <a:rPr lang="ru-RU" sz="2400" dirty="0" smtClean="0">
                <a:latin typeface="Calibri" panose="020F0502020204030204" pitchFamily="34" charset="0"/>
              </a:rPr>
              <a:t> </a:t>
            </a:r>
            <a:r>
              <a:rPr lang="ru-RU" sz="2400" dirty="0" err="1" smtClean="0">
                <a:latin typeface="Calibri" panose="020F0502020204030204" pitchFamily="34" charset="0"/>
              </a:rPr>
              <a:t>фактларга</a:t>
            </a:r>
            <a:r>
              <a:rPr lang="ru-RU" sz="2400" dirty="0" smtClean="0">
                <a:latin typeface="Calibri" panose="020F0502020204030204" pitchFamily="34" charset="0"/>
              </a:rPr>
              <a:t> </a:t>
            </a:r>
            <a:r>
              <a:rPr lang="ru-RU" sz="2400" dirty="0" err="1" smtClean="0">
                <a:latin typeface="Calibri" panose="020F0502020204030204" pitchFamily="34" charset="0"/>
              </a:rPr>
              <a:t>ҳавола</a:t>
            </a:r>
            <a:r>
              <a:rPr lang="ru-RU" sz="2400" dirty="0" smtClean="0">
                <a:latin typeface="Calibri" panose="020F0502020204030204" pitchFamily="34" charset="0"/>
              </a:rPr>
              <a:t> </a:t>
            </a:r>
            <a:r>
              <a:rPr lang="ru-RU" sz="2400" dirty="0" err="1" smtClean="0">
                <a:latin typeface="Calibri" panose="020F0502020204030204" pitchFamily="34" charset="0"/>
              </a:rPr>
              <a:t>қилиш</a:t>
            </a:r>
            <a:r>
              <a:rPr lang="ru-RU" sz="2400" dirty="0" smtClean="0">
                <a:latin typeface="Calibri" panose="020F0502020204030204" pitchFamily="34" charset="0"/>
              </a:rPr>
              <a:t> </a:t>
            </a:r>
            <a:r>
              <a:rPr lang="ru-RU" sz="2400" dirty="0" err="1" smtClean="0">
                <a:latin typeface="Calibri" panose="020F0502020204030204" pitchFamily="34" charset="0"/>
              </a:rPr>
              <a:t>ҳуқуқидан</a:t>
            </a:r>
            <a:r>
              <a:rPr lang="ru-RU" sz="2400" dirty="0" smtClean="0">
                <a:latin typeface="Calibri" panose="020F0502020204030204" pitchFamily="34" charset="0"/>
              </a:rPr>
              <a:t> </a:t>
            </a:r>
            <a:r>
              <a:rPr lang="ru-RU" sz="2400" dirty="0" err="1" smtClean="0">
                <a:latin typeface="Calibri" panose="020F0502020204030204" pitchFamily="34" charset="0"/>
              </a:rPr>
              <a:t>маҳрум</a:t>
            </a:r>
            <a:r>
              <a:rPr lang="ru-RU" sz="2400" dirty="0" smtClean="0">
                <a:latin typeface="Calibri" panose="020F0502020204030204" pitchFamily="34" charset="0"/>
              </a:rPr>
              <a:t> </a:t>
            </a:r>
            <a:r>
              <a:rPr lang="ru-RU" sz="2400" dirty="0" err="1" smtClean="0">
                <a:latin typeface="Calibri" panose="020F0502020204030204" pitchFamily="34" charset="0"/>
              </a:rPr>
              <a:t>бўлиши</a:t>
            </a:r>
            <a:r>
              <a:rPr lang="ru-RU" sz="2400" dirty="0" smtClean="0">
                <a:latin typeface="Calibri" panose="020F0502020204030204" pitchFamily="34" charset="0"/>
              </a:rPr>
              <a:t>.</a:t>
            </a:r>
          </a:p>
          <a:p>
            <a:endParaRPr lang="uz-Cyrl-UZ" sz="2400" dirty="0">
              <a:latin typeface="Calibri" panose="020F0502020204030204" pitchFamily="34" charset="0"/>
            </a:endParaRPr>
          </a:p>
          <a:p>
            <a:r>
              <a:rPr lang="uz-Cyrl-UZ" sz="2400" dirty="0" smtClean="0">
                <a:latin typeface="Calibri" panose="020F0502020204030204" pitchFamily="34" charset="0"/>
              </a:rPr>
              <a:t>Мазкур норма қайси принципни амалга оширишда вужудга келиши мумкин? Фикрингизни асосланг. </a:t>
            </a:r>
            <a:endParaRPr lang="ru-RU" sz="2400" dirty="0">
              <a:latin typeface="Calibri" panose="020F0502020204030204" pitchFamily="34" charset="0"/>
            </a:endParaRPr>
          </a:p>
        </p:txBody>
      </p:sp>
      <p:pic>
        <p:nvPicPr>
          <p:cNvPr id="4" name="Picture 4" descr="https://st2.depositphotos.com/3643473/6206/i/950/depositphotos_62066109-stock-photo-people-and-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313" y="538684"/>
            <a:ext cx="2291542" cy="171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9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z-Cyrl-UZ" dirty="0" smtClean="0"/>
              <a:t>Ҳуқуқ нормаларини аналогия асосида қўллаш</a:t>
            </a:r>
            <a:endParaRPr lang="ru-RU" dirty="0"/>
          </a:p>
        </p:txBody>
      </p:sp>
      <p:sp>
        <p:nvSpPr>
          <p:cNvPr id="3" name="Объект 2"/>
          <p:cNvSpPr>
            <a:spLocks noGrp="1"/>
          </p:cNvSpPr>
          <p:nvPr>
            <p:ph sz="half" idx="1"/>
          </p:nvPr>
        </p:nvSpPr>
        <p:spPr>
          <a:xfrm>
            <a:off x="1066799" y="2103120"/>
            <a:ext cx="5001491" cy="3749040"/>
          </a:xfrm>
        </p:spPr>
        <p:txBody>
          <a:bodyPr>
            <a:normAutofit fontScale="85000" lnSpcReduction="10000"/>
          </a:bodyPr>
          <a:lstStyle/>
          <a:p>
            <a:pPr marL="0" indent="0">
              <a:buNone/>
            </a:pPr>
            <a:r>
              <a:rPr lang="ru-RU" sz="2000" dirty="0"/>
              <a:t>13-модда. </a:t>
            </a:r>
            <a:r>
              <a:rPr lang="ru-RU" sz="2000" dirty="0" err="1"/>
              <a:t>Ишларни</a:t>
            </a:r>
            <a:r>
              <a:rPr lang="ru-RU" sz="2000" dirty="0"/>
              <a:t> </a:t>
            </a:r>
            <a:r>
              <a:rPr lang="ru-RU" sz="2000" dirty="0" err="1"/>
              <a:t>қонунчилик</a:t>
            </a:r>
            <a:r>
              <a:rPr lang="ru-RU" sz="2000" dirty="0"/>
              <a:t> </a:t>
            </a:r>
            <a:r>
              <a:rPr lang="ru-RU" sz="2000" dirty="0" err="1"/>
              <a:t>асосида</a:t>
            </a:r>
            <a:r>
              <a:rPr lang="ru-RU" sz="2000" dirty="0"/>
              <a:t> </a:t>
            </a:r>
            <a:r>
              <a:rPr lang="ru-RU" sz="2000" dirty="0" err="1"/>
              <a:t>ҳал</a:t>
            </a:r>
            <a:r>
              <a:rPr lang="ru-RU" sz="2000" dirty="0"/>
              <a:t> </a:t>
            </a:r>
            <a:r>
              <a:rPr lang="ru-RU" sz="2000" dirty="0" err="1"/>
              <a:t>қилиш</a:t>
            </a:r>
            <a:endParaRPr lang="ru-RU" sz="2000" dirty="0"/>
          </a:p>
          <a:p>
            <a:pPr marL="0" indent="0">
              <a:buNone/>
            </a:pPr>
            <a:r>
              <a:rPr lang="ru-RU" sz="2000" dirty="0" smtClean="0"/>
              <a:t>Суд </a:t>
            </a:r>
            <a:r>
              <a:rPr lang="ru-RU" sz="2000" dirty="0" err="1"/>
              <a:t>ишни</a:t>
            </a:r>
            <a:r>
              <a:rPr lang="ru-RU" sz="2000" dirty="0"/>
              <a:t> </a:t>
            </a:r>
            <a:r>
              <a:rPr lang="ru-RU" sz="2000" dirty="0" err="1"/>
              <a:t>кўришда</a:t>
            </a:r>
            <a:r>
              <a:rPr lang="ru-RU" sz="2000" dirty="0"/>
              <a:t> </a:t>
            </a:r>
            <a:r>
              <a:rPr lang="ru-RU" sz="2000" dirty="0" err="1"/>
              <a:t>давлат</a:t>
            </a:r>
            <a:r>
              <a:rPr lang="ru-RU" sz="2000" dirty="0"/>
              <a:t> </a:t>
            </a:r>
            <a:r>
              <a:rPr lang="ru-RU" sz="2000" dirty="0" err="1"/>
              <a:t>органининг</a:t>
            </a:r>
            <a:r>
              <a:rPr lang="ru-RU" sz="2000" dirty="0"/>
              <a:t> </a:t>
            </a:r>
            <a:r>
              <a:rPr lang="ru-RU" sz="2000" dirty="0" err="1"/>
              <a:t>ёки</a:t>
            </a:r>
            <a:r>
              <a:rPr lang="ru-RU" sz="2000" dirty="0"/>
              <a:t> </a:t>
            </a:r>
            <a:r>
              <a:rPr lang="ru-RU" sz="2000" dirty="0" err="1"/>
              <a:t>бошқа</a:t>
            </a:r>
            <a:r>
              <a:rPr lang="ru-RU" sz="2000" dirty="0"/>
              <a:t> </a:t>
            </a:r>
            <a:r>
              <a:rPr lang="ru-RU" sz="2000" dirty="0" err="1"/>
              <a:t>органнинг</a:t>
            </a:r>
            <a:r>
              <a:rPr lang="ru-RU" sz="2000" dirty="0"/>
              <a:t> </a:t>
            </a:r>
            <a:r>
              <a:rPr lang="ru-RU" sz="2000" dirty="0" err="1"/>
              <a:t>ҳужжати</a:t>
            </a:r>
            <a:r>
              <a:rPr lang="ru-RU" sz="2000" dirty="0"/>
              <a:t> </a:t>
            </a:r>
            <a:r>
              <a:rPr lang="ru-RU" sz="2000" dirty="0" err="1"/>
              <a:t>қонунга</a:t>
            </a:r>
            <a:r>
              <a:rPr lang="ru-RU" sz="2000" dirty="0"/>
              <a:t> </a:t>
            </a:r>
            <a:r>
              <a:rPr lang="ru-RU" sz="2000" dirty="0" err="1"/>
              <a:t>мувофиқ</a:t>
            </a:r>
            <a:r>
              <a:rPr lang="ru-RU" sz="2000" dirty="0"/>
              <a:t> </a:t>
            </a:r>
            <a:r>
              <a:rPr lang="ru-RU" sz="2000" dirty="0" err="1"/>
              <a:t>эмаслигини</a:t>
            </a:r>
            <a:r>
              <a:rPr lang="ru-RU" sz="2000" dirty="0"/>
              <a:t>, шу </a:t>
            </a:r>
            <a:r>
              <a:rPr lang="ru-RU" sz="2000" dirty="0" err="1"/>
              <a:t>жумладан</a:t>
            </a:r>
            <a:r>
              <a:rPr lang="ru-RU" sz="2000" dirty="0"/>
              <a:t> </a:t>
            </a:r>
            <a:r>
              <a:rPr lang="ru-RU" sz="2000" dirty="0" err="1"/>
              <a:t>ушбу</a:t>
            </a:r>
            <a:r>
              <a:rPr lang="ru-RU" sz="2000" dirty="0"/>
              <a:t> </a:t>
            </a:r>
            <a:r>
              <a:rPr lang="ru-RU" sz="2000" dirty="0" err="1"/>
              <a:t>ҳужжат</a:t>
            </a:r>
            <a:r>
              <a:rPr lang="ru-RU" sz="2000" dirty="0"/>
              <a:t> </a:t>
            </a:r>
            <a:r>
              <a:rPr lang="ru-RU" sz="2000" dirty="0" err="1"/>
              <a:t>ваколат</a:t>
            </a:r>
            <a:r>
              <a:rPr lang="ru-RU" sz="2000" dirty="0"/>
              <a:t> </a:t>
            </a:r>
            <a:r>
              <a:rPr lang="ru-RU" sz="2000" dirty="0" err="1"/>
              <a:t>доирасидан</a:t>
            </a:r>
            <a:r>
              <a:rPr lang="ru-RU" sz="2000" dirty="0"/>
              <a:t> </a:t>
            </a:r>
            <a:r>
              <a:rPr lang="ru-RU" sz="2000" dirty="0" err="1"/>
              <a:t>четга</a:t>
            </a:r>
            <a:r>
              <a:rPr lang="ru-RU" sz="2000" dirty="0"/>
              <a:t> </a:t>
            </a:r>
            <a:r>
              <a:rPr lang="ru-RU" sz="2000" dirty="0" err="1"/>
              <a:t>чиқилган</a:t>
            </a:r>
            <a:r>
              <a:rPr lang="ru-RU" sz="2000" dirty="0"/>
              <a:t> </a:t>
            </a:r>
            <a:r>
              <a:rPr lang="ru-RU" sz="2000" dirty="0" err="1"/>
              <a:t>ҳолда</a:t>
            </a:r>
            <a:r>
              <a:rPr lang="ru-RU" sz="2000" dirty="0"/>
              <a:t> </a:t>
            </a:r>
            <a:r>
              <a:rPr lang="ru-RU" sz="2000" dirty="0" err="1"/>
              <a:t>қабул</a:t>
            </a:r>
            <a:r>
              <a:rPr lang="ru-RU" sz="2000" dirty="0"/>
              <a:t> </a:t>
            </a:r>
            <a:r>
              <a:rPr lang="ru-RU" sz="2000" dirty="0" err="1"/>
              <a:t>қилинганлигини</a:t>
            </a:r>
            <a:r>
              <a:rPr lang="ru-RU" sz="2000" dirty="0"/>
              <a:t> </a:t>
            </a:r>
            <a:r>
              <a:rPr lang="ru-RU" sz="2000" dirty="0" err="1"/>
              <a:t>аниқласа</a:t>
            </a:r>
            <a:r>
              <a:rPr lang="ru-RU" sz="2000" dirty="0"/>
              <a:t>, </a:t>
            </a:r>
            <a:r>
              <a:rPr lang="ru-RU" sz="2000" dirty="0" err="1"/>
              <a:t>қонунга</a:t>
            </a:r>
            <a:r>
              <a:rPr lang="ru-RU" sz="2000" dirty="0"/>
              <a:t> </a:t>
            </a:r>
            <a:r>
              <a:rPr lang="ru-RU" sz="2000" dirty="0" err="1"/>
              <a:t>мувофиқ</a:t>
            </a:r>
            <a:r>
              <a:rPr lang="ru-RU" sz="2000" dirty="0"/>
              <a:t> </a:t>
            </a:r>
            <a:r>
              <a:rPr lang="ru-RU" sz="2000" dirty="0" err="1"/>
              <a:t>қарор</a:t>
            </a:r>
            <a:r>
              <a:rPr lang="ru-RU" sz="2000" dirty="0"/>
              <a:t> </a:t>
            </a:r>
            <a:r>
              <a:rPr lang="ru-RU" sz="2000" dirty="0" err="1"/>
              <a:t>қабул</a:t>
            </a:r>
            <a:r>
              <a:rPr lang="ru-RU" sz="2000" dirty="0"/>
              <a:t> </a:t>
            </a:r>
            <a:r>
              <a:rPr lang="ru-RU" sz="2000" dirty="0" err="1"/>
              <a:t>қилади</a:t>
            </a:r>
            <a:r>
              <a:rPr lang="ru-RU" sz="2000" dirty="0"/>
              <a:t>.</a:t>
            </a:r>
          </a:p>
          <a:p>
            <a:pPr marL="0" indent="0">
              <a:buNone/>
            </a:pPr>
            <a:r>
              <a:rPr lang="ru-RU" sz="2000" dirty="0" err="1" smtClean="0"/>
              <a:t>Низоли</a:t>
            </a:r>
            <a:r>
              <a:rPr lang="ru-RU" sz="2000" dirty="0" smtClean="0"/>
              <a:t> </a:t>
            </a:r>
            <a:r>
              <a:rPr lang="ru-RU" sz="2000" dirty="0" err="1"/>
              <a:t>муносабатни</a:t>
            </a:r>
            <a:r>
              <a:rPr lang="ru-RU" sz="2000" dirty="0"/>
              <a:t> </a:t>
            </a:r>
            <a:r>
              <a:rPr lang="ru-RU" sz="2000" dirty="0" err="1"/>
              <a:t>тартибга</a:t>
            </a:r>
            <a:r>
              <a:rPr lang="ru-RU" sz="2000" dirty="0"/>
              <a:t> </a:t>
            </a:r>
            <a:r>
              <a:rPr lang="ru-RU" sz="2000" dirty="0" err="1"/>
              <a:t>солувчи</a:t>
            </a:r>
            <a:r>
              <a:rPr lang="ru-RU" sz="2000" dirty="0"/>
              <a:t> </a:t>
            </a:r>
            <a:r>
              <a:rPr lang="ru-RU" sz="2000" dirty="0" err="1"/>
              <a:t>ҳуқуқ</a:t>
            </a:r>
            <a:r>
              <a:rPr lang="ru-RU" sz="2000" dirty="0"/>
              <a:t> </a:t>
            </a:r>
            <a:r>
              <a:rPr lang="ru-RU" sz="2000" dirty="0" err="1"/>
              <a:t>нормалари</a:t>
            </a:r>
            <a:r>
              <a:rPr lang="ru-RU" sz="2000" dirty="0"/>
              <a:t> </a:t>
            </a:r>
            <a:r>
              <a:rPr lang="ru-RU" sz="2000" dirty="0" err="1"/>
              <a:t>мавжуд</a:t>
            </a:r>
            <a:r>
              <a:rPr lang="ru-RU" sz="2000" dirty="0"/>
              <a:t> </a:t>
            </a:r>
            <a:r>
              <a:rPr lang="ru-RU" sz="2000" dirty="0" err="1"/>
              <a:t>бўлмаган</a:t>
            </a:r>
            <a:r>
              <a:rPr lang="ru-RU" sz="2000" dirty="0"/>
              <a:t> </a:t>
            </a:r>
            <a:r>
              <a:rPr lang="ru-RU" sz="2000" dirty="0" err="1"/>
              <a:t>тақдирда</a:t>
            </a:r>
            <a:r>
              <a:rPr lang="ru-RU" sz="2000" dirty="0"/>
              <a:t>, суд </a:t>
            </a:r>
            <a:r>
              <a:rPr lang="ru-RU" sz="2000" dirty="0" err="1"/>
              <a:t>шунга</a:t>
            </a:r>
            <a:r>
              <a:rPr lang="ru-RU" sz="2000" dirty="0"/>
              <a:t> </a:t>
            </a:r>
            <a:r>
              <a:rPr lang="ru-RU" sz="2000" dirty="0" err="1"/>
              <a:t>ўхшаш</a:t>
            </a:r>
            <a:r>
              <a:rPr lang="ru-RU" sz="2000" dirty="0"/>
              <a:t> </a:t>
            </a:r>
            <a:r>
              <a:rPr lang="ru-RU" sz="2000" dirty="0" err="1"/>
              <a:t>муносабатларни</a:t>
            </a:r>
            <a:r>
              <a:rPr lang="ru-RU" sz="2000" dirty="0"/>
              <a:t> </a:t>
            </a:r>
            <a:r>
              <a:rPr lang="ru-RU" sz="2000" dirty="0" err="1"/>
              <a:t>тартибга</a:t>
            </a:r>
            <a:r>
              <a:rPr lang="ru-RU" sz="2000" dirty="0"/>
              <a:t> </a:t>
            </a:r>
            <a:r>
              <a:rPr lang="ru-RU" sz="2000" dirty="0" err="1"/>
              <a:t>соладиган</a:t>
            </a:r>
            <a:r>
              <a:rPr lang="ru-RU" sz="2000" dirty="0"/>
              <a:t> </a:t>
            </a:r>
            <a:r>
              <a:rPr lang="ru-RU" sz="2000" dirty="0" err="1"/>
              <a:t>ҳуқуқ</a:t>
            </a:r>
            <a:r>
              <a:rPr lang="ru-RU" sz="2000" dirty="0"/>
              <a:t> </a:t>
            </a:r>
            <a:r>
              <a:rPr lang="ru-RU" sz="2000" dirty="0" err="1"/>
              <a:t>нормаларини</a:t>
            </a:r>
            <a:r>
              <a:rPr lang="ru-RU" sz="2000" dirty="0"/>
              <a:t> </a:t>
            </a:r>
            <a:r>
              <a:rPr lang="ru-RU" sz="2000" dirty="0" err="1"/>
              <a:t>қўллайди</a:t>
            </a:r>
            <a:r>
              <a:rPr lang="ru-RU" sz="2000" dirty="0"/>
              <a:t>, </a:t>
            </a:r>
            <a:r>
              <a:rPr lang="ru-RU" sz="2000" dirty="0" err="1"/>
              <a:t>бундай</a:t>
            </a:r>
            <a:r>
              <a:rPr lang="ru-RU" sz="2000" dirty="0"/>
              <a:t> </a:t>
            </a:r>
            <a:r>
              <a:rPr lang="ru-RU" sz="2000" dirty="0" err="1"/>
              <a:t>нормалар</a:t>
            </a:r>
            <a:r>
              <a:rPr lang="ru-RU" sz="2000" dirty="0"/>
              <a:t> </a:t>
            </a:r>
            <a:r>
              <a:rPr lang="ru-RU" sz="2000" dirty="0" err="1"/>
              <a:t>ҳам</a:t>
            </a:r>
            <a:r>
              <a:rPr lang="ru-RU" sz="2000" dirty="0"/>
              <a:t> </a:t>
            </a:r>
            <a:r>
              <a:rPr lang="ru-RU" sz="2000" dirty="0" err="1"/>
              <a:t>мавжуд</a:t>
            </a:r>
            <a:r>
              <a:rPr lang="ru-RU" sz="2000" dirty="0"/>
              <a:t> </a:t>
            </a:r>
            <a:r>
              <a:rPr lang="ru-RU" sz="2000" dirty="0" err="1"/>
              <a:t>бўлмаганда</a:t>
            </a:r>
            <a:r>
              <a:rPr lang="ru-RU" sz="2000" dirty="0"/>
              <a:t> </a:t>
            </a:r>
            <a:r>
              <a:rPr lang="ru-RU" sz="2000" dirty="0" err="1"/>
              <a:t>эса</a:t>
            </a:r>
            <a:r>
              <a:rPr lang="ru-RU" sz="2000" dirty="0"/>
              <a:t> </a:t>
            </a:r>
            <a:r>
              <a:rPr lang="ru-RU" sz="2000" dirty="0" err="1"/>
              <a:t>низони</a:t>
            </a:r>
            <a:r>
              <a:rPr lang="ru-RU" sz="2000" dirty="0"/>
              <a:t> </a:t>
            </a:r>
            <a:r>
              <a:rPr lang="ru-RU" sz="2000" dirty="0" err="1"/>
              <a:t>қонунларнинг</a:t>
            </a:r>
            <a:r>
              <a:rPr lang="ru-RU" sz="2000" dirty="0"/>
              <a:t> </a:t>
            </a:r>
            <a:r>
              <a:rPr lang="ru-RU" sz="2000" dirty="0" err="1"/>
              <a:t>умумий</a:t>
            </a:r>
            <a:r>
              <a:rPr lang="ru-RU" sz="2000" dirty="0"/>
              <a:t> </a:t>
            </a:r>
            <a:r>
              <a:rPr lang="ru-RU" sz="2000" dirty="0" err="1"/>
              <a:t>асослари</a:t>
            </a:r>
            <a:r>
              <a:rPr lang="ru-RU" sz="2000" dirty="0"/>
              <a:t> </a:t>
            </a:r>
            <a:r>
              <a:rPr lang="ru-RU" sz="2000" dirty="0" err="1"/>
              <a:t>ва</a:t>
            </a:r>
            <a:r>
              <a:rPr lang="ru-RU" sz="2000" dirty="0"/>
              <a:t> </a:t>
            </a:r>
            <a:r>
              <a:rPr lang="ru-RU" sz="2000" dirty="0" err="1"/>
              <a:t>мазмунига</a:t>
            </a:r>
            <a:r>
              <a:rPr lang="ru-RU" sz="2000" dirty="0"/>
              <a:t> </a:t>
            </a:r>
            <a:r>
              <a:rPr lang="ru-RU" sz="2000" dirty="0" err="1"/>
              <a:t>таяниб</a:t>
            </a:r>
            <a:r>
              <a:rPr lang="ru-RU" sz="2000" dirty="0"/>
              <a:t> </a:t>
            </a:r>
            <a:r>
              <a:rPr lang="ru-RU" sz="2000" dirty="0" err="1"/>
              <a:t>ҳал</a:t>
            </a:r>
            <a:r>
              <a:rPr lang="ru-RU" sz="2000" dirty="0"/>
              <a:t> </a:t>
            </a:r>
            <a:r>
              <a:rPr lang="ru-RU" sz="2000" dirty="0" err="1"/>
              <a:t>қилади</a:t>
            </a:r>
            <a:r>
              <a:rPr lang="ru-RU" sz="2000" dirty="0"/>
              <a:t>.</a:t>
            </a:r>
          </a:p>
        </p:txBody>
      </p:sp>
      <p:pic>
        <p:nvPicPr>
          <p:cNvPr id="7" name="Объект 6"/>
          <p:cNvPicPr>
            <a:picLocks noGrp="1" noChangeAspect="1"/>
          </p:cNvPicPr>
          <p:nvPr>
            <p:ph sz="half" idx="2"/>
          </p:nvPr>
        </p:nvPicPr>
        <p:blipFill>
          <a:blip r:embed="rId2"/>
          <a:stretch>
            <a:fillRect/>
          </a:stretch>
        </p:blipFill>
        <p:spPr>
          <a:xfrm>
            <a:off x="6370638" y="2014194"/>
            <a:ext cx="4754562" cy="3551311"/>
          </a:xfrm>
          <a:prstGeom prst="rect">
            <a:avLst/>
          </a:prstGeom>
        </p:spPr>
      </p:pic>
    </p:spTree>
    <p:extLst>
      <p:ext uri="{BB962C8B-B14F-4D97-AF65-F5344CB8AC3E}">
        <p14:creationId xmlns:p14="http://schemas.microsoft.com/office/powerpoint/2010/main" val="402900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6409" y="320476"/>
            <a:ext cx="10058400" cy="1371600"/>
          </a:xfrm>
        </p:spPr>
        <p:txBody>
          <a:bodyPr>
            <a:normAutofit/>
          </a:bodyPr>
          <a:lstStyle/>
          <a:p>
            <a:pPr algn="ctr"/>
            <a:r>
              <a:rPr lang="ru-RU" sz="2800" b="1" dirty="0"/>
              <a:t>14-модда. Чет </a:t>
            </a:r>
            <a:r>
              <a:rPr lang="ru-RU" sz="2800" b="1" dirty="0" err="1"/>
              <a:t>давлат</a:t>
            </a:r>
            <a:r>
              <a:rPr lang="ru-RU" sz="2800" b="1" dirty="0"/>
              <a:t> </a:t>
            </a:r>
            <a:r>
              <a:rPr lang="ru-RU" sz="2800" b="1" dirty="0" err="1"/>
              <a:t>ҳуқуқи</a:t>
            </a:r>
            <a:r>
              <a:rPr lang="ru-RU" sz="2800" b="1" dirty="0"/>
              <a:t> </a:t>
            </a:r>
            <a:r>
              <a:rPr lang="ru-RU" sz="2800" b="1" dirty="0" err="1"/>
              <a:t>нормаларини</a:t>
            </a:r>
            <a:r>
              <a:rPr lang="ru-RU" sz="2800" b="1" dirty="0"/>
              <a:t> </a:t>
            </a:r>
            <a:r>
              <a:rPr lang="ru-RU" sz="2800" b="1" dirty="0" err="1"/>
              <a:t>қўллаш</a:t>
            </a:r>
            <a:r>
              <a:rPr lang="ru-RU" sz="2800" b="1" dirty="0"/>
              <a:t/>
            </a:r>
            <a:br>
              <a:rPr lang="ru-RU" sz="2800" b="1" dirty="0"/>
            </a:br>
            <a:endParaRPr lang="ru-RU" sz="2800" b="1" dirty="0">
              <a:latin typeface="+mn-lt"/>
            </a:endParaRPr>
          </a:p>
        </p:txBody>
      </p:sp>
      <p:sp>
        <p:nvSpPr>
          <p:cNvPr id="3" name="Объект 2"/>
          <p:cNvSpPr>
            <a:spLocks noGrp="1"/>
          </p:cNvSpPr>
          <p:nvPr>
            <p:ph idx="1"/>
          </p:nvPr>
        </p:nvSpPr>
        <p:spPr>
          <a:xfrm>
            <a:off x="1056409" y="1178329"/>
            <a:ext cx="10058400" cy="3931920"/>
          </a:xfrm>
        </p:spPr>
        <p:txBody>
          <a:bodyPr>
            <a:noAutofit/>
          </a:bodyPr>
          <a:lstStyle/>
          <a:p>
            <a:pPr marR="0" algn="just"/>
            <a:r>
              <a:rPr lang="ru-RU" sz="2000" dirty="0" smtClean="0">
                <a:latin typeface="+mj-lt"/>
              </a:rPr>
              <a:t>         Чет </a:t>
            </a:r>
            <a:r>
              <a:rPr lang="ru-RU" sz="2000" dirty="0" err="1">
                <a:latin typeface="+mj-lt"/>
              </a:rPr>
              <a:t>давлат</a:t>
            </a:r>
            <a:r>
              <a:rPr lang="ru-RU" sz="2000" dirty="0">
                <a:latin typeface="+mj-lt"/>
              </a:rPr>
              <a:t> </a:t>
            </a:r>
            <a:r>
              <a:rPr lang="ru-RU" sz="2000" dirty="0" err="1">
                <a:latin typeface="+mj-lt"/>
              </a:rPr>
              <a:t>ҳуқуқи</a:t>
            </a:r>
            <a:r>
              <a:rPr lang="ru-RU" sz="2000" dirty="0">
                <a:latin typeface="+mj-lt"/>
              </a:rPr>
              <a:t> </a:t>
            </a:r>
            <a:r>
              <a:rPr lang="ru-RU" sz="2000" dirty="0" err="1">
                <a:latin typeface="+mj-lt"/>
              </a:rPr>
              <a:t>нормаларини</a:t>
            </a:r>
            <a:r>
              <a:rPr lang="ru-RU" sz="2000" dirty="0">
                <a:latin typeface="+mj-lt"/>
              </a:rPr>
              <a:t> </a:t>
            </a:r>
            <a:r>
              <a:rPr lang="ru-RU" sz="2000" dirty="0" err="1">
                <a:latin typeface="+mj-lt"/>
              </a:rPr>
              <a:t>қўллашда</a:t>
            </a:r>
            <a:r>
              <a:rPr lang="ru-RU" sz="2000" dirty="0">
                <a:latin typeface="+mj-lt"/>
              </a:rPr>
              <a:t> суд </a:t>
            </a:r>
            <a:r>
              <a:rPr lang="ru-RU" sz="2000" dirty="0" err="1">
                <a:latin typeface="+mj-lt"/>
              </a:rPr>
              <a:t>ушбу</a:t>
            </a:r>
            <a:r>
              <a:rPr lang="ru-RU" sz="2000" dirty="0">
                <a:latin typeface="+mj-lt"/>
              </a:rPr>
              <a:t> </a:t>
            </a:r>
            <a:r>
              <a:rPr lang="ru-RU" sz="2000" dirty="0" err="1">
                <a:latin typeface="+mj-lt"/>
              </a:rPr>
              <a:t>нормаларнинг</a:t>
            </a:r>
            <a:r>
              <a:rPr lang="ru-RU" sz="2000" dirty="0">
                <a:latin typeface="+mj-lt"/>
              </a:rPr>
              <a:t> </a:t>
            </a:r>
            <a:r>
              <a:rPr lang="ru-RU" sz="2000" dirty="0" err="1">
                <a:latin typeface="+mj-lt"/>
              </a:rPr>
              <a:t>мазмунини</a:t>
            </a:r>
            <a:r>
              <a:rPr lang="ru-RU" sz="2000" dirty="0">
                <a:latin typeface="+mj-lt"/>
              </a:rPr>
              <a:t> </a:t>
            </a:r>
            <a:r>
              <a:rPr lang="ru-RU" sz="2000" dirty="0" err="1">
                <a:latin typeface="+mj-lt"/>
              </a:rPr>
              <a:t>уларнинг</a:t>
            </a:r>
            <a:r>
              <a:rPr lang="ru-RU" sz="2000" dirty="0">
                <a:latin typeface="+mj-lt"/>
              </a:rPr>
              <a:t> </a:t>
            </a:r>
            <a:r>
              <a:rPr lang="ru-RU" sz="2000" dirty="0" err="1">
                <a:latin typeface="+mj-lt"/>
              </a:rPr>
              <a:t>тегишли</a:t>
            </a:r>
            <a:r>
              <a:rPr lang="ru-RU" sz="2000" dirty="0">
                <a:latin typeface="+mj-lt"/>
              </a:rPr>
              <a:t> чет </a:t>
            </a:r>
            <a:r>
              <a:rPr lang="ru-RU" sz="2000" dirty="0" err="1">
                <a:latin typeface="+mj-lt"/>
              </a:rPr>
              <a:t>давлатда</a:t>
            </a:r>
            <a:r>
              <a:rPr lang="ru-RU" sz="2000" dirty="0">
                <a:latin typeface="+mj-lt"/>
              </a:rPr>
              <a:t> </a:t>
            </a:r>
            <a:r>
              <a:rPr lang="ru-RU" sz="2000" dirty="0" err="1">
                <a:latin typeface="+mj-lt"/>
              </a:rPr>
              <a:t>шарҳланишига</a:t>
            </a:r>
            <a:r>
              <a:rPr lang="ru-RU" sz="2000" dirty="0">
                <a:latin typeface="+mj-lt"/>
              </a:rPr>
              <a:t> </a:t>
            </a:r>
            <a:r>
              <a:rPr lang="ru-RU" sz="2000" dirty="0" err="1">
                <a:latin typeface="+mj-lt"/>
              </a:rPr>
              <a:t>ва</a:t>
            </a:r>
            <a:r>
              <a:rPr lang="ru-RU" sz="2000" dirty="0">
                <a:latin typeface="+mj-lt"/>
              </a:rPr>
              <a:t> </a:t>
            </a:r>
            <a:r>
              <a:rPr lang="ru-RU" sz="2000" dirty="0" err="1">
                <a:latin typeface="+mj-lt"/>
              </a:rPr>
              <a:t>амалда</a:t>
            </a:r>
            <a:r>
              <a:rPr lang="ru-RU" sz="2000" dirty="0">
                <a:latin typeface="+mj-lt"/>
              </a:rPr>
              <a:t> </a:t>
            </a:r>
            <a:r>
              <a:rPr lang="ru-RU" sz="2000" dirty="0" err="1">
                <a:latin typeface="+mj-lt"/>
              </a:rPr>
              <a:t>қўлланилишига</a:t>
            </a:r>
            <a:r>
              <a:rPr lang="ru-RU" sz="2000" dirty="0">
                <a:latin typeface="+mj-lt"/>
              </a:rPr>
              <a:t> </a:t>
            </a:r>
            <a:r>
              <a:rPr lang="ru-RU" sz="2000" dirty="0" err="1">
                <a:latin typeface="+mj-lt"/>
              </a:rPr>
              <a:t>мувофиқ</a:t>
            </a:r>
            <a:r>
              <a:rPr lang="ru-RU" sz="2000" dirty="0">
                <a:latin typeface="+mj-lt"/>
              </a:rPr>
              <a:t> </a:t>
            </a:r>
            <a:r>
              <a:rPr lang="ru-RU" sz="2000" dirty="0" err="1">
                <a:latin typeface="+mj-lt"/>
              </a:rPr>
              <a:t>ҳолда</a:t>
            </a:r>
            <a:r>
              <a:rPr lang="ru-RU" sz="2000" dirty="0">
                <a:latin typeface="+mj-lt"/>
              </a:rPr>
              <a:t> </a:t>
            </a:r>
            <a:r>
              <a:rPr lang="ru-RU" sz="2000" dirty="0" err="1" smtClean="0">
                <a:latin typeface="+mj-lt"/>
              </a:rPr>
              <a:t>аниқлайди</a:t>
            </a:r>
            <a:r>
              <a:rPr lang="ru-RU" sz="2000" dirty="0" smtClean="0">
                <a:latin typeface="+mj-lt"/>
              </a:rPr>
              <a:t>. </a:t>
            </a:r>
            <a:r>
              <a:rPr lang="ru-RU" sz="2000" dirty="0" err="1" smtClean="0">
                <a:latin typeface="+mj-lt"/>
              </a:rPr>
              <a:t>Халқаро</a:t>
            </a:r>
            <a:r>
              <a:rPr lang="ru-RU" sz="2000" dirty="0" smtClean="0">
                <a:latin typeface="+mj-lt"/>
              </a:rPr>
              <a:t> </a:t>
            </a:r>
            <a:r>
              <a:rPr lang="ru-RU" sz="2000" dirty="0" err="1">
                <a:latin typeface="+mj-lt"/>
              </a:rPr>
              <a:t>иқтисодий</a:t>
            </a:r>
            <a:r>
              <a:rPr lang="ru-RU" sz="2000" dirty="0">
                <a:latin typeface="+mj-lt"/>
              </a:rPr>
              <a:t> </a:t>
            </a:r>
            <a:r>
              <a:rPr lang="ru-RU" sz="2000" dirty="0" err="1">
                <a:latin typeface="+mj-lt"/>
              </a:rPr>
              <a:t>муносабатларнинг</a:t>
            </a:r>
            <a:r>
              <a:rPr lang="ru-RU" sz="2000" dirty="0">
                <a:latin typeface="+mj-lt"/>
              </a:rPr>
              <a:t> </a:t>
            </a:r>
            <a:r>
              <a:rPr lang="ru-RU" sz="2000" dirty="0" err="1">
                <a:latin typeface="+mj-lt"/>
              </a:rPr>
              <a:t>ривожланиши</a:t>
            </a:r>
            <a:r>
              <a:rPr lang="ru-RU" sz="2000" dirty="0">
                <a:latin typeface="+mj-lt"/>
              </a:rPr>
              <a:t> чет эл </a:t>
            </a:r>
            <a:r>
              <a:rPr lang="ru-RU" sz="2000" dirty="0" err="1">
                <a:latin typeface="+mj-lt"/>
              </a:rPr>
              <a:t>ҳуқуқини</a:t>
            </a:r>
            <a:r>
              <a:rPr lang="ru-RU" sz="2000" dirty="0">
                <a:latin typeface="+mj-lt"/>
              </a:rPr>
              <a:t> </a:t>
            </a:r>
            <a:r>
              <a:rPr lang="ru-RU" sz="2000" dirty="0" err="1">
                <a:latin typeface="+mj-lt"/>
              </a:rPr>
              <a:t>қўллаш</a:t>
            </a:r>
            <a:r>
              <a:rPr lang="ru-RU" sz="2000" dirty="0">
                <a:latin typeface="+mj-lt"/>
              </a:rPr>
              <a:t> </a:t>
            </a:r>
            <a:r>
              <a:rPr lang="ru-RU" sz="2000" dirty="0" err="1">
                <a:latin typeface="+mj-lt"/>
              </a:rPr>
              <a:t>институтининг</a:t>
            </a:r>
            <a:r>
              <a:rPr lang="ru-RU" sz="2000" dirty="0">
                <a:latin typeface="+mj-lt"/>
              </a:rPr>
              <a:t> </a:t>
            </a:r>
            <a:r>
              <a:rPr lang="ru-RU" sz="2000" dirty="0" err="1">
                <a:latin typeface="+mj-lt"/>
              </a:rPr>
              <a:t>ҳам</a:t>
            </a:r>
            <a:r>
              <a:rPr lang="ru-RU" sz="2000" dirty="0">
                <a:latin typeface="+mj-lt"/>
              </a:rPr>
              <a:t> </a:t>
            </a:r>
            <a:r>
              <a:rPr lang="ru-RU" sz="2000" dirty="0" err="1">
                <a:latin typeface="+mj-lt"/>
              </a:rPr>
              <a:t>ривожланишига</a:t>
            </a:r>
            <a:r>
              <a:rPr lang="ru-RU" sz="2000" dirty="0">
                <a:latin typeface="+mj-lt"/>
              </a:rPr>
              <a:t> </a:t>
            </a:r>
            <a:r>
              <a:rPr lang="ru-RU" sz="2000" dirty="0" err="1">
                <a:latin typeface="+mj-lt"/>
              </a:rPr>
              <a:t>олиб</a:t>
            </a:r>
            <a:r>
              <a:rPr lang="ru-RU" sz="2000" dirty="0">
                <a:latin typeface="+mj-lt"/>
              </a:rPr>
              <a:t> </a:t>
            </a:r>
            <a:r>
              <a:rPr lang="ru-RU" sz="2000" dirty="0" err="1">
                <a:latin typeface="+mj-lt"/>
              </a:rPr>
              <a:t>келмоқда</a:t>
            </a:r>
            <a:r>
              <a:rPr lang="ru-RU" sz="2000" dirty="0">
                <a:latin typeface="+mj-lt"/>
              </a:rPr>
              <a:t>. Чет </a:t>
            </a:r>
            <a:r>
              <a:rPr lang="ru-RU" sz="2000" dirty="0" err="1">
                <a:latin typeface="+mj-lt"/>
              </a:rPr>
              <a:t>давлат</a:t>
            </a:r>
            <a:r>
              <a:rPr lang="ru-RU" sz="2000" dirty="0">
                <a:latin typeface="+mj-lt"/>
              </a:rPr>
              <a:t> </a:t>
            </a:r>
            <a:r>
              <a:rPr lang="ru-RU" sz="2000" dirty="0" err="1">
                <a:latin typeface="+mj-lt"/>
              </a:rPr>
              <a:t>ҳуқуқи</a:t>
            </a:r>
            <a:r>
              <a:rPr lang="ru-RU" sz="2000" dirty="0">
                <a:latin typeface="+mj-lt"/>
              </a:rPr>
              <a:t> </a:t>
            </a:r>
            <a:r>
              <a:rPr lang="ru-RU" sz="2000" dirty="0" err="1">
                <a:latin typeface="+mj-lt"/>
              </a:rPr>
              <a:t>нормаларини</a:t>
            </a:r>
            <a:r>
              <a:rPr lang="ru-RU" sz="2000" dirty="0">
                <a:latin typeface="+mj-lt"/>
              </a:rPr>
              <a:t> </a:t>
            </a:r>
            <a:r>
              <a:rPr lang="ru-RU" sz="2000" dirty="0" err="1">
                <a:latin typeface="+mj-lt"/>
              </a:rPr>
              <a:t>қўллашда</a:t>
            </a:r>
            <a:r>
              <a:rPr lang="ru-RU" sz="2000" dirty="0">
                <a:latin typeface="+mj-lt"/>
              </a:rPr>
              <a:t> суд </a:t>
            </a:r>
            <a:r>
              <a:rPr lang="ru-RU" sz="2000" dirty="0" err="1">
                <a:latin typeface="+mj-lt"/>
              </a:rPr>
              <a:t>ушбу</a:t>
            </a:r>
            <a:r>
              <a:rPr lang="ru-RU" sz="2000" dirty="0">
                <a:latin typeface="+mj-lt"/>
              </a:rPr>
              <a:t> </a:t>
            </a:r>
            <a:r>
              <a:rPr lang="ru-RU" sz="2000" dirty="0" err="1">
                <a:latin typeface="+mj-lt"/>
              </a:rPr>
              <a:t>нормаларнинг</a:t>
            </a:r>
            <a:r>
              <a:rPr lang="ru-RU" sz="2000" dirty="0">
                <a:latin typeface="+mj-lt"/>
              </a:rPr>
              <a:t> </a:t>
            </a:r>
            <a:r>
              <a:rPr lang="ru-RU" sz="2000" dirty="0" err="1">
                <a:latin typeface="+mj-lt"/>
              </a:rPr>
              <a:t>мазмунини</a:t>
            </a:r>
            <a:r>
              <a:rPr lang="ru-RU" sz="2000" dirty="0">
                <a:latin typeface="+mj-lt"/>
              </a:rPr>
              <a:t> </a:t>
            </a:r>
            <a:r>
              <a:rPr lang="ru-RU" sz="2000" dirty="0" err="1">
                <a:latin typeface="+mj-lt"/>
              </a:rPr>
              <a:t>уларнинг</a:t>
            </a:r>
            <a:r>
              <a:rPr lang="ru-RU" sz="2000" dirty="0">
                <a:latin typeface="+mj-lt"/>
              </a:rPr>
              <a:t> </a:t>
            </a:r>
            <a:r>
              <a:rPr lang="ru-RU" sz="2000" dirty="0" err="1">
                <a:latin typeface="+mj-lt"/>
              </a:rPr>
              <a:t>тегишли</a:t>
            </a:r>
            <a:r>
              <a:rPr lang="ru-RU" sz="2000" dirty="0">
                <a:latin typeface="+mj-lt"/>
              </a:rPr>
              <a:t> чет </a:t>
            </a:r>
            <a:r>
              <a:rPr lang="ru-RU" sz="2000" dirty="0" err="1">
                <a:latin typeface="+mj-lt"/>
              </a:rPr>
              <a:t>давлатда</a:t>
            </a:r>
            <a:r>
              <a:rPr lang="ru-RU" sz="2000" dirty="0">
                <a:latin typeface="+mj-lt"/>
              </a:rPr>
              <a:t> </a:t>
            </a:r>
            <a:r>
              <a:rPr lang="ru-RU" sz="2000" dirty="0" err="1">
                <a:latin typeface="+mj-lt"/>
              </a:rPr>
              <a:t>шарҳланишига</a:t>
            </a:r>
            <a:r>
              <a:rPr lang="ru-RU" sz="2000" dirty="0">
                <a:latin typeface="+mj-lt"/>
              </a:rPr>
              <a:t> </a:t>
            </a:r>
            <a:r>
              <a:rPr lang="ru-RU" sz="2000" dirty="0" err="1">
                <a:latin typeface="+mj-lt"/>
              </a:rPr>
              <a:t>ва</a:t>
            </a:r>
            <a:r>
              <a:rPr lang="ru-RU" sz="2000" dirty="0">
                <a:latin typeface="+mj-lt"/>
              </a:rPr>
              <a:t> </a:t>
            </a:r>
            <a:r>
              <a:rPr lang="ru-RU" sz="2000" dirty="0" err="1">
                <a:latin typeface="+mj-lt"/>
              </a:rPr>
              <a:t>амалда</a:t>
            </a:r>
            <a:r>
              <a:rPr lang="ru-RU" sz="2000" dirty="0">
                <a:latin typeface="+mj-lt"/>
              </a:rPr>
              <a:t> </a:t>
            </a:r>
            <a:r>
              <a:rPr lang="ru-RU" sz="2000" dirty="0" err="1">
                <a:latin typeface="+mj-lt"/>
              </a:rPr>
              <a:t>қўлланилишига</a:t>
            </a:r>
            <a:r>
              <a:rPr lang="ru-RU" sz="2000" dirty="0">
                <a:latin typeface="+mj-lt"/>
              </a:rPr>
              <a:t> </a:t>
            </a:r>
            <a:r>
              <a:rPr lang="ru-RU" sz="2000" dirty="0" err="1">
                <a:latin typeface="+mj-lt"/>
              </a:rPr>
              <a:t>мувофиқ</a:t>
            </a:r>
            <a:r>
              <a:rPr lang="ru-RU" sz="2000" dirty="0">
                <a:latin typeface="+mj-lt"/>
              </a:rPr>
              <a:t> </a:t>
            </a:r>
            <a:r>
              <a:rPr lang="ru-RU" sz="2000" dirty="0" err="1">
                <a:latin typeface="+mj-lt"/>
              </a:rPr>
              <a:t>ҳолда</a:t>
            </a:r>
            <a:r>
              <a:rPr lang="ru-RU" sz="2000" dirty="0">
                <a:latin typeface="+mj-lt"/>
              </a:rPr>
              <a:t> </a:t>
            </a:r>
            <a:r>
              <a:rPr lang="ru-RU" sz="2000" dirty="0" err="1">
                <a:latin typeface="+mj-lt"/>
              </a:rPr>
              <a:t>аниқлайди</a:t>
            </a:r>
            <a:r>
              <a:rPr lang="ru-RU" sz="2000" dirty="0" smtClean="0">
                <a:latin typeface="+mj-lt"/>
              </a:rPr>
              <a:t>. </a:t>
            </a:r>
            <a:r>
              <a:rPr lang="ru-RU" sz="2000" dirty="0" err="1" smtClean="0">
                <a:latin typeface="+mj-lt"/>
              </a:rPr>
              <a:t>Мазкур</a:t>
            </a:r>
            <a:r>
              <a:rPr lang="ru-RU" sz="2000" dirty="0" smtClean="0">
                <a:latin typeface="+mj-lt"/>
              </a:rPr>
              <a:t> </a:t>
            </a:r>
            <a:r>
              <a:rPr lang="ru-RU" sz="2000" dirty="0" err="1">
                <a:latin typeface="+mj-lt"/>
              </a:rPr>
              <a:t>нормани</a:t>
            </a:r>
            <a:r>
              <a:rPr lang="ru-RU" sz="2000" dirty="0">
                <a:latin typeface="+mj-lt"/>
              </a:rPr>
              <a:t> </a:t>
            </a:r>
            <a:r>
              <a:rPr lang="ru-RU" sz="2000" dirty="0" err="1">
                <a:latin typeface="+mj-lt"/>
              </a:rPr>
              <a:t>қўллашнинг</a:t>
            </a:r>
            <a:r>
              <a:rPr lang="ru-RU" sz="2000" dirty="0">
                <a:latin typeface="+mj-lt"/>
              </a:rPr>
              <a:t> </a:t>
            </a:r>
            <a:r>
              <a:rPr lang="ru-RU" sz="2000" dirty="0" err="1">
                <a:latin typeface="+mj-lt"/>
              </a:rPr>
              <a:t>мураккаблиги</a:t>
            </a:r>
            <a:r>
              <a:rPr lang="ru-RU" sz="2000" dirty="0">
                <a:latin typeface="+mj-lt"/>
              </a:rPr>
              <a:t> </a:t>
            </a:r>
            <a:r>
              <a:rPr lang="ru-RU" sz="2000" dirty="0" err="1">
                <a:latin typeface="+mj-lt"/>
              </a:rPr>
              <a:t>шундаки</a:t>
            </a:r>
            <a:r>
              <a:rPr lang="ru-RU" sz="2000" dirty="0">
                <a:latin typeface="+mj-lt"/>
              </a:rPr>
              <a:t>, судья </a:t>
            </a:r>
            <a:r>
              <a:rPr lang="ru-RU" sz="2000" dirty="0" err="1">
                <a:latin typeface="+mj-lt"/>
              </a:rPr>
              <a:t>дунёнинг</a:t>
            </a:r>
            <a:r>
              <a:rPr lang="ru-RU" sz="2000" dirty="0">
                <a:latin typeface="+mj-lt"/>
              </a:rPr>
              <a:t> </a:t>
            </a:r>
            <a:r>
              <a:rPr lang="ru-RU" sz="2000" dirty="0" err="1">
                <a:latin typeface="+mj-lt"/>
              </a:rPr>
              <a:t>барча</a:t>
            </a:r>
            <a:r>
              <a:rPr lang="ru-RU" sz="2000" dirty="0">
                <a:latin typeface="+mj-lt"/>
              </a:rPr>
              <a:t> </a:t>
            </a:r>
            <a:r>
              <a:rPr lang="ru-RU" sz="2000" dirty="0" err="1">
                <a:latin typeface="+mj-lt"/>
              </a:rPr>
              <a:t>ҳуқуқ</a:t>
            </a:r>
            <a:r>
              <a:rPr lang="ru-RU" sz="2000" dirty="0">
                <a:latin typeface="+mj-lt"/>
              </a:rPr>
              <a:t> </a:t>
            </a:r>
            <a:r>
              <a:rPr lang="ru-RU" sz="2000" dirty="0" err="1">
                <a:latin typeface="+mj-lt"/>
              </a:rPr>
              <a:t>тизимлари</a:t>
            </a:r>
            <a:r>
              <a:rPr lang="ru-RU" sz="2000" dirty="0">
                <a:latin typeface="+mj-lt"/>
              </a:rPr>
              <a:t> </a:t>
            </a:r>
            <a:r>
              <a:rPr lang="ru-RU" sz="2000" dirty="0" err="1">
                <a:latin typeface="+mj-lt"/>
              </a:rPr>
              <a:t>ва</a:t>
            </a:r>
            <a:r>
              <a:rPr lang="ru-RU" sz="2000" dirty="0">
                <a:latin typeface="+mj-lt"/>
              </a:rPr>
              <a:t> чет эл </a:t>
            </a:r>
            <a:r>
              <a:rPr lang="ru-RU" sz="2000" dirty="0" err="1">
                <a:latin typeface="+mj-lt"/>
              </a:rPr>
              <a:t>ҳуқуқ</a:t>
            </a:r>
            <a:r>
              <a:rPr lang="ru-RU" sz="2000" dirty="0">
                <a:latin typeface="+mj-lt"/>
              </a:rPr>
              <a:t> </a:t>
            </a:r>
            <a:r>
              <a:rPr lang="ru-RU" sz="2000" dirty="0" err="1">
                <a:latin typeface="+mj-lt"/>
              </a:rPr>
              <a:t>нормалари</a:t>
            </a:r>
            <a:r>
              <a:rPr lang="ru-RU" sz="2000" dirty="0">
                <a:latin typeface="+mj-lt"/>
              </a:rPr>
              <a:t> </a:t>
            </a:r>
            <a:r>
              <a:rPr lang="ru-RU" sz="2000" dirty="0" err="1">
                <a:latin typeface="+mj-lt"/>
              </a:rPr>
              <a:t>ҳамда</a:t>
            </a:r>
            <a:r>
              <a:rPr lang="ru-RU" sz="2000" dirty="0">
                <a:latin typeface="+mj-lt"/>
              </a:rPr>
              <a:t> </a:t>
            </a:r>
            <a:r>
              <a:rPr lang="ru-RU" sz="2000" dirty="0" err="1">
                <a:latin typeface="+mj-lt"/>
              </a:rPr>
              <a:t>ҳуқуқий</a:t>
            </a:r>
            <a:r>
              <a:rPr lang="ru-RU" sz="2000" dirty="0">
                <a:latin typeface="+mj-lt"/>
              </a:rPr>
              <a:t> </a:t>
            </a:r>
            <a:r>
              <a:rPr lang="ru-RU" sz="2000" dirty="0" err="1">
                <a:latin typeface="+mj-lt"/>
              </a:rPr>
              <a:t>институтларни</a:t>
            </a:r>
            <a:r>
              <a:rPr lang="ru-RU" sz="2000" dirty="0">
                <a:latin typeface="+mj-lt"/>
              </a:rPr>
              <a:t> </a:t>
            </a:r>
            <a:r>
              <a:rPr lang="ru-RU" sz="2000" dirty="0" err="1">
                <a:latin typeface="+mj-lt"/>
              </a:rPr>
              <a:t>қўллашдаги</a:t>
            </a:r>
            <a:r>
              <a:rPr lang="ru-RU" sz="2000" dirty="0">
                <a:latin typeface="+mj-lt"/>
              </a:rPr>
              <a:t> </a:t>
            </a:r>
            <a:r>
              <a:rPr lang="ru-RU" sz="2000" dirty="0" err="1">
                <a:latin typeface="+mj-lt"/>
              </a:rPr>
              <a:t>ўзига</a:t>
            </a:r>
            <a:r>
              <a:rPr lang="ru-RU" sz="2000" dirty="0">
                <a:latin typeface="+mj-lt"/>
              </a:rPr>
              <a:t> </a:t>
            </a:r>
            <a:r>
              <a:rPr lang="ru-RU" sz="2000" dirty="0" err="1">
                <a:latin typeface="+mj-lt"/>
              </a:rPr>
              <a:t>хос</a:t>
            </a:r>
            <a:r>
              <a:rPr lang="ru-RU" sz="2000" dirty="0">
                <a:latin typeface="+mj-lt"/>
              </a:rPr>
              <a:t> </a:t>
            </a:r>
            <a:r>
              <a:rPr lang="ru-RU" sz="2000" dirty="0" err="1">
                <a:latin typeface="+mj-lt"/>
              </a:rPr>
              <a:t>жиҳатларини</a:t>
            </a:r>
            <a:r>
              <a:rPr lang="ru-RU" sz="2000" dirty="0">
                <a:latin typeface="+mj-lt"/>
              </a:rPr>
              <a:t> </a:t>
            </a:r>
            <a:r>
              <a:rPr lang="ru-RU" sz="2000" dirty="0" err="1">
                <a:latin typeface="+mj-lt"/>
              </a:rPr>
              <a:t>билмайди</a:t>
            </a:r>
            <a:r>
              <a:rPr lang="ru-RU" sz="2000" dirty="0">
                <a:latin typeface="+mj-lt"/>
              </a:rPr>
              <a:t>. </a:t>
            </a:r>
          </a:p>
          <a:p>
            <a:pPr marR="0" algn="just"/>
            <a:r>
              <a:rPr lang="ru-RU" sz="2000" dirty="0" smtClean="0">
                <a:latin typeface="+mj-lt"/>
              </a:rPr>
              <a:t>          Шу </a:t>
            </a:r>
            <a:r>
              <a:rPr lang="ru-RU" sz="2000" dirty="0" err="1">
                <a:latin typeface="+mj-lt"/>
              </a:rPr>
              <a:t>сабабли</a:t>
            </a:r>
            <a:r>
              <a:rPr lang="ru-RU" sz="2000" dirty="0">
                <a:latin typeface="+mj-lt"/>
              </a:rPr>
              <a:t>, </a:t>
            </a:r>
            <a:r>
              <a:rPr lang="ru-RU" sz="2000" dirty="0" err="1">
                <a:latin typeface="+mj-lt"/>
              </a:rPr>
              <a:t>судьяга</a:t>
            </a:r>
            <a:r>
              <a:rPr lang="ru-RU" sz="2000" dirty="0">
                <a:latin typeface="+mj-lt"/>
              </a:rPr>
              <a:t> </a:t>
            </a:r>
            <a:r>
              <a:rPr lang="ru-RU" sz="2000" dirty="0" err="1">
                <a:latin typeface="+mj-lt"/>
              </a:rPr>
              <a:t>ёрдам</a:t>
            </a:r>
            <a:r>
              <a:rPr lang="ru-RU" sz="2000" dirty="0">
                <a:latin typeface="+mj-lt"/>
              </a:rPr>
              <a:t> </a:t>
            </a:r>
            <a:r>
              <a:rPr lang="ru-RU" sz="2000" dirty="0" err="1">
                <a:latin typeface="+mj-lt"/>
              </a:rPr>
              <a:t>бериш</a:t>
            </a:r>
            <a:r>
              <a:rPr lang="ru-RU" sz="2000" dirty="0">
                <a:latin typeface="+mj-lt"/>
              </a:rPr>
              <a:t> </a:t>
            </a:r>
            <a:r>
              <a:rPr lang="ru-RU" sz="2000" dirty="0" err="1">
                <a:latin typeface="+mj-lt"/>
              </a:rPr>
              <a:t>мақсадида</a:t>
            </a:r>
            <a:r>
              <a:rPr lang="ru-RU" sz="2000" dirty="0">
                <a:latin typeface="+mj-lt"/>
              </a:rPr>
              <a:t> </a:t>
            </a:r>
            <a:r>
              <a:rPr lang="ru-RU" sz="2000" dirty="0" err="1">
                <a:latin typeface="+mj-lt"/>
              </a:rPr>
              <a:t>ИПКга</a:t>
            </a:r>
            <a:r>
              <a:rPr lang="ru-RU" sz="2000" dirty="0">
                <a:latin typeface="+mj-lt"/>
              </a:rPr>
              <a:t> чет </a:t>
            </a:r>
            <a:r>
              <a:rPr lang="ru-RU" sz="2000" dirty="0" err="1">
                <a:latin typeface="+mj-lt"/>
              </a:rPr>
              <a:t>давлат</a:t>
            </a:r>
            <a:r>
              <a:rPr lang="ru-RU" sz="2000" dirty="0">
                <a:latin typeface="+mj-lt"/>
              </a:rPr>
              <a:t> </a:t>
            </a:r>
            <a:r>
              <a:rPr lang="ru-RU" sz="2000" dirty="0" err="1">
                <a:latin typeface="+mj-lt"/>
              </a:rPr>
              <a:t>ҳуқуқи</a:t>
            </a:r>
            <a:r>
              <a:rPr lang="ru-RU" sz="2000" dirty="0">
                <a:latin typeface="+mj-lt"/>
              </a:rPr>
              <a:t> </a:t>
            </a:r>
            <a:r>
              <a:rPr lang="ru-RU" sz="2000" dirty="0" err="1">
                <a:latin typeface="+mj-lt"/>
              </a:rPr>
              <a:t>нормалари</a:t>
            </a:r>
            <a:r>
              <a:rPr lang="ru-RU" sz="2000" dirty="0">
                <a:latin typeface="+mj-lt"/>
              </a:rPr>
              <a:t> </a:t>
            </a:r>
            <a:r>
              <a:rPr lang="ru-RU" sz="2000" dirty="0" err="1">
                <a:latin typeface="+mj-lt"/>
              </a:rPr>
              <a:t>мазмунини</a:t>
            </a:r>
            <a:r>
              <a:rPr lang="ru-RU" sz="2000" dirty="0">
                <a:latin typeface="+mj-lt"/>
              </a:rPr>
              <a:t> </a:t>
            </a:r>
            <a:r>
              <a:rPr lang="ru-RU" sz="2000" dirty="0" err="1">
                <a:latin typeface="+mj-lt"/>
              </a:rPr>
              <a:t>аниқлаш</a:t>
            </a:r>
            <a:r>
              <a:rPr lang="ru-RU" sz="2000" dirty="0">
                <a:latin typeface="+mj-lt"/>
              </a:rPr>
              <a:t> </a:t>
            </a:r>
            <a:r>
              <a:rPr lang="ru-RU" sz="2000" dirty="0" err="1">
                <a:latin typeface="+mj-lt"/>
              </a:rPr>
              <a:t>мақсадида</a:t>
            </a:r>
            <a:r>
              <a:rPr lang="ru-RU" sz="2000" dirty="0">
                <a:latin typeface="+mj-lt"/>
              </a:rPr>
              <a:t> суд </a:t>
            </a:r>
            <a:r>
              <a:rPr lang="ru-RU" sz="2000" dirty="0" err="1">
                <a:latin typeface="+mj-lt"/>
              </a:rPr>
              <a:t>кўмаклашишни</a:t>
            </a:r>
            <a:r>
              <a:rPr lang="ru-RU" sz="2000" dirty="0">
                <a:latin typeface="+mj-lt"/>
              </a:rPr>
              <a:t> </a:t>
            </a:r>
            <a:r>
              <a:rPr lang="ru-RU" sz="2000" dirty="0" err="1">
                <a:latin typeface="+mj-lt"/>
              </a:rPr>
              <a:t>ва</a:t>
            </a:r>
            <a:r>
              <a:rPr lang="ru-RU" sz="2000" dirty="0">
                <a:latin typeface="+mj-lt"/>
              </a:rPr>
              <a:t> </a:t>
            </a:r>
            <a:r>
              <a:rPr lang="ru-RU" sz="2000" dirty="0" err="1">
                <a:latin typeface="+mj-lt"/>
              </a:rPr>
              <a:t>тушунтириб</a:t>
            </a:r>
            <a:r>
              <a:rPr lang="ru-RU" sz="2000" dirty="0">
                <a:latin typeface="+mj-lt"/>
              </a:rPr>
              <a:t> </a:t>
            </a:r>
            <a:r>
              <a:rPr lang="ru-RU" sz="2000" dirty="0" err="1">
                <a:latin typeface="+mj-lt"/>
              </a:rPr>
              <a:t>беришни</a:t>
            </a:r>
            <a:r>
              <a:rPr lang="ru-RU" sz="2000" dirty="0">
                <a:latin typeface="+mj-lt"/>
              </a:rPr>
              <a:t> </a:t>
            </a:r>
            <a:r>
              <a:rPr lang="ru-RU" sz="2000" dirty="0" err="1">
                <a:latin typeface="+mj-lt"/>
              </a:rPr>
              <a:t>сўраб</a:t>
            </a:r>
            <a:r>
              <a:rPr lang="ru-RU" sz="2000" dirty="0">
                <a:latin typeface="+mj-lt"/>
              </a:rPr>
              <a:t>, </a:t>
            </a:r>
            <a:r>
              <a:rPr lang="ru-RU" sz="2000" dirty="0" err="1">
                <a:latin typeface="+mj-lt"/>
              </a:rPr>
              <a:t>Ўзбекистон</a:t>
            </a:r>
            <a:r>
              <a:rPr lang="ru-RU" sz="2000" dirty="0">
                <a:latin typeface="+mj-lt"/>
              </a:rPr>
              <a:t> </a:t>
            </a:r>
            <a:r>
              <a:rPr lang="ru-RU" sz="2000" dirty="0" err="1">
                <a:latin typeface="+mj-lt"/>
              </a:rPr>
              <a:t>Республикасининг</a:t>
            </a:r>
            <a:r>
              <a:rPr lang="ru-RU" sz="2000" dirty="0">
                <a:latin typeface="+mj-lt"/>
              </a:rPr>
              <a:t> </a:t>
            </a:r>
            <a:r>
              <a:rPr lang="ru-RU" sz="2000" dirty="0" err="1">
                <a:latin typeface="+mj-lt"/>
              </a:rPr>
              <a:t>ҳамда</a:t>
            </a:r>
            <a:r>
              <a:rPr lang="ru-RU" sz="2000" dirty="0">
                <a:latin typeface="+mj-lt"/>
              </a:rPr>
              <a:t> чет </a:t>
            </a:r>
            <a:r>
              <a:rPr lang="ru-RU" sz="2000" dirty="0" err="1">
                <a:latin typeface="+mj-lt"/>
              </a:rPr>
              <a:t>давлатларнинг</a:t>
            </a:r>
            <a:r>
              <a:rPr lang="ru-RU" sz="2000" dirty="0">
                <a:latin typeface="+mj-lt"/>
              </a:rPr>
              <a:t> </a:t>
            </a:r>
            <a:r>
              <a:rPr lang="ru-RU" sz="2000" dirty="0" err="1">
                <a:latin typeface="+mj-lt"/>
              </a:rPr>
              <a:t>ваколатли</a:t>
            </a:r>
            <a:r>
              <a:rPr lang="ru-RU" sz="2000" dirty="0">
                <a:latin typeface="+mj-lt"/>
              </a:rPr>
              <a:t> </a:t>
            </a:r>
            <a:r>
              <a:rPr lang="ru-RU" sz="2000" dirty="0" err="1">
                <a:latin typeface="+mj-lt"/>
              </a:rPr>
              <a:t>органларига</a:t>
            </a:r>
            <a:r>
              <a:rPr lang="ru-RU" sz="2000" dirty="0">
                <a:latin typeface="+mj-lt"/>
              </a:rPr>
              <a:t> </a:t>
            </a:r>
            <a:r>
              <a:rPr lang="ru-RU" sz="2000" dirty="0" err="1">
                <a:latin typeface="+mj-lt"/>
              </a:rPr>
              <a:t>ёки</a:t>
            </a:r>
            <a:r>
              <a:rPr lang="ru-RU" sz="2000" dirty="0">
                <a:latin typeface="+mj-lt"/>
              </a:rPr>
              <a:t> </a:t>
            </a:r>
            <a:r>
              <a:rPr lang="ru-RU" sz="2000" dirty="0" err="1">
                <a:latin typeface="+mj-lt"/>
              </a:rPr>
              <a:t>ташкилотларига</a:t>
            </a:r>
            <a:r>
              <a:rPr lang="ru-RU" sz="2000" dirty="0">
                <a:latin typeface="+mj-lt"/>
              </a:rPr>
              <a:t> </a:t>
            </a:r>
            <a:r>
              <a:rPr lang="ru-RU" sz="2000" dirty="0" err="1">
                <a:latin typeface="+mj-lt"/>
              </a:rPr>
              <a:t>белгиланган</a:t>
            </a:r>
            <a:r>
              <a:rPr lang="ru-RU" sz="2000" dirty="0">
                <a:latin typeface="+mj-lt"/>
              </a:rPr>
              <a:t> </a:t>
            </a:r>
            <a:r>
              <a:rPr lang="ru-RU" sz="2000" dirty="0" err="1">
                <a:latin typeface="+mj-lt"/>
              </a:rPr>
              <a:t>тартибда</a:t>
            </a:r>
            <a:r>
              <a:rPr lang="ru-RU" sz="2000" dirty="0">
                <a:latin typeface="+mj-lt"/>
              </a:rPr>
              <a:t> </a:t>
            </a:r>
            <a:r>
              <a:rPr lang="ru-RU" sz="2000" dirty="0" err="1">
                <a:latin typeface="+mj-lt"/>
              </a:rPr>
              <a:t>мурожаат</a:t>
            </a:r>
            <a:r>
              <a:rPr lang="ru-RU" sz="2000" dirty="0">
                <a:latin typeface="+mj-lt"/>
              </a:rPr>
              <a:t> </a:t>
            </a:r>
            <a:r>
              <a:rPr lang="ru-RU" sz="2000" dirty="0" err="1">
                <a:latin typeface="+mj-lt"/>
              </a:rPr>
              <a:t>қилиши</a:t>
            </a:r>
            <a:r>
              <a:rPr lang="ru-RU" sz="2000" dirty="0">
                <a:latin typeface="+mj-lt"/>
              </a:rPr>
              <a:t> </a:t>
            </a:r>
            <a:r>
              <a:rPr lang="ru-RU" sz="2000" dirty="0" err="1">
                <a:latin typeface="+mj-lt"/>
              </a:rPr>
              <a:t>ёхуд</a:t>
            </a:r>
            <a:r>
              <a:rPr lang="ru-RU" sz="2000" dirty="0">
                <a:latin typeface="+mj-lt"/>
              </a:rPr>
              <a:t> </a:t>
            </a:r>
            <a:r>
              <a:rPr lang="ru-RU" sz="2000" dirty="0" err="1">
                <a:latin typeface="+mj-lt"/>
              </a:rPr>
              <a:t>экспертларни</a:t>
            </a:r>
            <a:r>
              <a:rPr lang="ru-RU" sz="2000" dirty="0">
                <a:latin typeface="+mj-lt"/>
              </a:rPr>
              <a:t> </a:t>
            </a:r>
            <a:r>
              <a:rPr lang="ru-RU" sz="2000" dirty="0" err="1">
                <a:latin typeface="+mj-lt"/>
              </a:rPr>
              <a:t>жалб</a:t>
            </a:r>
            <a:r>
              <a:rPr lang="ru-RU" sz="2000" dirty="0">
                <a:latin typeface="+mj-lt"/>
              </a:rPr>
              <a:t> </a:t>
            </a:r>
            <a:r>
              <a:rPr lang="ru-RU" sz="2000" dirty="0" err="1">
                <a:latin typeface="+mj-lt"/>
              </a:rPr>
              <a:t>этиши</a:t>
            </a:r>
            <a:r>
              <a:rPr lang="ru-RU" sz="2000" dirty="0">
                <a:latin typeface="+mj-lt"/>
              </a:rPr>
              <a:t> </a:t>
            </a:r>
            <a:r>
              <a:rPr lang="ru-RU" sz="2000" dirty="0" err="1">
                <a:latin typeface="+mj-lt"/>
              </a:rPr>
              <a:t>мумкинлиги</a:t>
            </a:r>
            <a:r>
              <a:rPr lang="ru-RU" sz="2000" dirty="0">
                <a:latin typeface="+mj-lt"/>
              </a:rPr>
              <a:t> </a:t>
            </a:r>
            <a:r>
              <a:rPr lang="ru-RU" sz="2000" dirty="0" err="1">
                <a:latin typeface="+mj-lt"/>
              </a:rPr>
              <a:t>назарда</a:t>
            </a:r>
            <a:r>
              <a:rPr lang="ru-RU" sz="2000" dirty="0">
                <a:latin typeface="+mj-lt"/>
              </a:rPr>
              <a:t> </a:t>
            </a:r>
            <a:r>
              <a:rPr lang="ru-RU" sz="2000" dirty="0" err="1">
                <a:latin typeface="+mj-lt"/>
              </a:rPr>
              <a:t>тутилган</a:t>
            </a:r>
            <a:r>
              <a:rPr lang="ru-RU" sz="2000" dirty="0">
                <a:latin typeface="+mj-lt"/>
              </a:rPr>
              <a:t>. </a:t>
            </a:r>
            <a:r>
              <a:rPr lang="ru-RU" sz="2000" dirty="0" err="1" smtClean="0">
                <a:latin typeface="+mj-lt"/>
              </a:rPr>
              <a:t>Шунингдек</a:t>
            </a:r>
            <a:r>
              <a:rPr lang="ru-RU" sz="2000" dirty="0">
                <a:latin typeface="+mj-lt"/>
              </a:rPr>
              <a:t>, </a:t>
            </a:r>
            <a:r>
              <a:rPr lang="ru-RU" sz="2000" dirty="0" err="1">
                <a:latin typeface="+mj-lt"/>
              </a:rPr>
              <a:t>ишда</a:t>
            </a:r>
            <a:r>
              <a:rPr lang="ru-RU" sz="2000" dirty="0">
                <a:latin typeface="+mj-lt"/>
              </a:rPr>
              <a:t> </a:t>
            </a:r>
            <a:r>
              <a:rPr lang="ru-RU" sz="2000" dirty="0" err="1">
                <a:latin typeface="+mj-lt"/>
              </a:rPr>
              <a:t>иштирок</a:t>
            </a:r>
            <a:r>
              <a:rPr lang="ru-RU" sz="2000" dirty="0">
                <a:latin typeface="+mj-lt"/>
              </a:rPr>
              <a:t> </a:t>
            </a:r>
            <a:r>
              <a:rPr lang="ru-RU" sz="2000" dirty="0" err="1">
                <a:latin typeface="+mj-lt"/>
              </a:rPr>
              <a:t>этувчи</a:t>
            </a:r>
            <a:r>
              <a:rPr lang="ru-RU" sz="2000" dirty="0">
                <a:latin typeface="+mj-lt"/>
              </a:rPr>
              <a:t> </a:t>
            </a:r>
            <a:r>
              <a:rPr lang="ru-RU" sz="2000" dirty="0" err="1">
                <a:latin typeface="+mj-lt"/>
              </a:rPr>
              <a:t>шахслар</a:t>
            </a:r>
            <a:r>
              <a:rPr lang="ru-RU" sz="2000" dirty="0">
                <a:latin typeface="+mj-lt"/>
              </a:rPr>
              <a:t> </a:t>
            </a:r>
            <a:r>
              <a:rPr lang="ru-RU" sz="2000" dirty="0" err="1">
                <a:latin typeface="+mj-lt"/>
              </a:rPr>
              <a:t>талабларига</a:t>
            </a:r>
            <a:r>
              <a:rPr lang="ru-RU" sz="2000" dirty="0">
                <a:latin typeface="+mj-lt"/>
              </a:rPr>
              <a:t> </a:t>
            </a:r>
            <a:r>
              <a:rPr lang="ru-RU" sz="2000" dirty="0" err="1">
                <a:latin typeface="+mj-lt"/>
              </a:rPr>
              <a:t>ёки</a:t>
            </a:r>
            <a:r>
              <a:rPr lang="ru-RU" sz="2000" dirty="0">
                <a:latin typeface="+mj-lt"/>
              </a:rPr>
              <a:t> </a:t>
            </a:r>
            <a:r>
              <a:rPr lang="ru-RU" sz="2000" dirty="0" err="1">
                <a:latin typeface="+mj-lt"/>
              </a:rPr>
              <a:t>эътирозларига</a:t>
            </a:r>
            <a:r>
              <a:rPr lang="ru-RU" sz="2000" dirty="0">
                <a:latin typeface="+mj-lt"/>
              </a:rPr>
              <a:t> </a:t>
            </a:r>
            <a:r>
              <a:rPr lang="ru-RU" sz="2000" dirty="0" err="1">
                <a:latin typeface="+mj-lt"/>
              </a:rPr>
              <a:t>асос</a:t>
            </a:r>
            <a:r>
              <a:rPr lang="ru-RU" sz="2000" dirty="0">
                <a:latin typeface="+mj-lt"/>
              </a:rPr>
              <a:t> </a:t>
            </a:r>
            <a:r>
              <a:rPr lang="ru-RU" sz="2000" dirty="0" err="1">
                <a:latin typeface="+mj-lt"/>
              </a:rPr>
              <a:t>қилиб</a:t>
            </a:r>
            <a:r>
              <a:rPr lang="ru-RU" sz="2000" dirty="0">
                <a:latin typeface="+mj-lt"/>
              </a:rPr>
              <a:t> </a:t>
            </a:r>
            <a:r>
              <a:rPr lang="ru-RU" sz="2000" dirty="0" err="1">
                <a:latin typeface="+mj-lt"/>
              </a:rPr>
              <a:t>келтираётган</a:t>
            </a:r>
            <a:r>
              <a:rPr lang="ru-RU" sz="2000" dirty="0">
                <a:latin typeface="+mj-lt"/>
              </a:rPr>
              <a:t> чет </a:t>
            </a:r>
            <a:r>
              <a:rPr lang="ru-RU" sz="2000" dirty="0" err="1">
                <a:latin typeface="+mj-lt"/>
              </a:rPr>
              <a:t>давлат</a:t>
            </a:r>
            <a:r>
              <a:rPr lang="ru-RU" sz="2000" dirty="0">
                <a:latin typeface="+mj-lt"/>
              </a:rPr>
              <a:t> </a:t>
            </a:r>
            <a:r>
              <a:rPr lang="ru-RU" sz="2000" dirty="0" err="1">
                <a:latin typeface="+mj-lt"/>
              </a:rPr>
              <a:t>ҳуқуқи</a:t>
            </a:r>
            <a:r>
              <a:rPr lang="ru-RU" sz="2000" dirty="0">
                <a:latin typeface="+mj-lt"/>
              </a:rPr>
              <a:t> </a:t>
            </a:r>
            <a:r>
              <a:rPr lang="ru-RU" sz="2000" dirty="0" err="1">
                <a:latin typeface="+mj-lt"/>
              </a:rPr>
              <a:t>нормалари</a:t>
            </a:r>
            <a:r>
              <a:rPr lang="ru-RU" sz="2000" dirty="0">
                <a:latin typeface="+mj-lt"/>
              </a:rPr>
              <a:t> </a:t>
            </a:r>
            <a:r>
              <a:rPr lang="ru-RU" sz="2000" dirty="0" err="1">
                <a:latin typeface="+mj-lt"/>
              </a:rPr>
              <a:t>мазмунини</a:t>
            </a:r>
            <a:r>
              <a:rPr lang="ru-RU" sz="2000" dirty="0">
                <a:latin typeface="+mj-lt"/>
              </a:rPr>
              <a:t> </a:t>
            </a:r>
            <a:r>
              <a:rPr lang="ru-RU" sz="2000" dirty="0" err="1">
                <a:latin typeface="+mj-lt"/>
              </a:rPr>
              <a:t>тасдиқловчи</a:t>
            </a:r>
            <a:r>
              <a:rPr lang="ru-RU" sz="2000" dirty="0">
                <a:latin typeface="+mj-lt"/>
              </a:rPr>
              <a:t> </a:t>
            </a:r>
            <a:r>
              <a:rPr lang="ru-RU" sz="2000" dirty="0" err="1">
                <a:latin typeface="+mj-lt"/>
              </a:rPr>
              <a:t>ҳужжатларни</a:t>
            </a:r>
            <a:r>
              <a:rPr lang="ru-RU" sz="2000" dirty="0">
                <a:latin typeface="+mj-lt"/>
              </a:rPr>
              <a:t> </a:t>
            </a:r>
            <a:r>
              <a:rPr lang="ru-RU" sz="2000" dirty="0" err="1">
                <a:latin typeface="+mj-lt"/>
              </a:rPr>
              <a:t>тақдим</a:t>
            </a:r>
            <a:r>
              <a:rPr lang="ru-RU" sz="2000" dirty="0">
                <a:latin typeface="+mj-lt"/>
              </a:rPr>
              <a:t> </a:t>
            </a:r>
            <a:r>
              <a:rPr lang="ru-RU" sz="2000" dirty="0" err="1">
                <a:latin typeface="+mj-lt"/>
              </a:rPr>
              <a:t>этиши</a:t>
            </a:r>
            <a:r>
              <a:rPr lang="ru-RU" sz="2000" dirty="0">
                <a:latin typeface="+mj-lt"/>
              </a:rPr>
              <a:t> </a:t>
            </a:r>
            <a:r>
              <a:rPr lang="ru-RU" sz="2000" dirty="0" err="1">
                <a:latin typeface="+mj-lt"/>
              </a:rPr>
              <a:t>ва</a:t>
            </a:r>
            <a:r>
              <a:rPr lang="ru-RU" sz="2000" dirty="0">
                <a:latin typeface="+mj-lt"/>
              </a:rPr>
              <a:t> </a:t>
            </a:r>
            <a:r>
              <a:rPr lang="ru-RU" sz="2000" dirty="0" err="1">
                <a:latin typeface="+mj-lt"/>
              </a:rPr>
              <a:t>ушбу</a:t>
            </a:r>
            <a:r>
              <a:rPr lang="ru-RU" sz="2000" dirty="0">
                <a:latin typeface="+mj-lt"/>
              </a:rPr>
              <a:t> </a:t>
            </a:r>
            <a:r>
              <a:rPr lang="ru-RU" sz="2000" dirty="0" err="1">
                <a:latin typeface="+mj-lt"/>
              </a:rPr>
              <a:t>нормаларнинг</a:t>
            </a:r>
            <a:r>
              <a:rPr lang="ru-RU" sz="2000" dirty="0">
                <a:latin typeface="+mj-lt"/>
              </a:rPr>
              <a:t> </a:t>
            </a:r>
            <a:r>
              <a:rPr lang="ru-RU" sz="2000" dirty="0" err="1">
                <a:latin typeface="+mj-lt"/>
              </a:rPr>
              <a:t>мазмунини</a:t>
            </a:r>
            <a:r>
              <a:rPr lang="ru-RU" sz="2000" dirty="0">
                <a:latin typeface="+mj-lt"/>
              </a:rPr>
              <a:t> </a:t>
            </a:r>
            <a:r>
              <a:rPr lang="ru-RU" sz="2000" dirty="0" err="1">
                <a:latin typeface="+mj-lt"/>
              </a:rPr>
              <a:t>аниқлашда</a:t>
            </a:r>
            <a:r>
              <a:rPr lang="ru-RU" sz="2000" dirty="0">
                <a:latin typeface="+mj-lt"/>
              </a:rPr>
              <a:t> </a:t>
            </a:r>
            <a:r>
              <a:rPr lang="ru-RU" sz="2000" dirty="0" err="1">
                <a:latin typeface="+mj-lt"/>
              </a:rPr>
              <a:t>иқтисодий</a:t>
            </a:r>
            <a:r>
              <a:rPr lang="ru-RU" sz="2000" dirty="0">
                <a:latin typeface="+mj-lt"/>
              </a:rPr>
              <a:t> </a:t>
            </a:r>
            <a:r>
              <a:rPr lang="ru-RU" sz="2000" dirty="0" err="1">
                <a:latin typeface="+mj-lt"/>
              </a:rPr>
              <a:t>судга</a:t>
            </a:r>
            <a:r>
              <a:rPr lang="ru-RU" sz="2000" dirty="0">
                <a:latin typeface="+mj-lt"/>
              </a:rPr>
              <a:t> </a:t>
            </a:r>
            <a:r>
              <a:rPr lang="ru-RU" sz="2000" dirty="0" err="1">
                <a:latin typeface="+mj-lt"/>
              </a:rPr>
              <a:t>бошқача</a:t>
            </a:r>
            <a:r>
              <a:rPr lang="ru-RU" sz="2000" dirty="0">
                <a:latin typeface="+mj-lt"/>
              </a:rPr>
              <a:t> </a:t>
            </a:r>
            <a:r>
              <a:rPr lang="ru-RU" sz="2000" dirty="0" err="1">
                <a:latin typeface="+mj-lt"/>
              </a:rPr>
              <a:t>тарзда</a:t>
            </a:r>
            <a:r>
              <a:rPr lang="ru-RU" sz="2000" dirty="0">
                <a:latin typeface="+mj-lt"/>
              </a:rPr>
              <a:t> </a:t>
            </a:r>
            <a:r>
              <a:rPr lang="ru-RU" sz="2000" dirty="0" err="1">
                <a:latin typeface="+mj-lt"/>
              </a:rPr>
              <a:t>кўмаклашиши</a:t>
            </a:r>
            <a:r>
              <a:rPr lang="ru-RU" sz="2000" dirty="0">
                <a:latin typeface="+mj-lt"/>
              </a:rPr>
              <a:t> </a:t>
            </a:r>
            <a:r>
              <a:rPr lang="ru-RU" sz="2000" dirty="0" err="1">
                <a:latin typeface="+mj-lt"/>
              </a:rPr>
              <a:t>мумкин</a:t>
            </a:r>
            <a:r>
              <a:rPr lang="ru-RU" sz="2000" dirty="0">
                <a:latin typeface="+mj-lt"/>
              </a:rPr>
              <a:t>.</a:t>
            </a:r>
          </a:p>
          <a:p>
            <a:pPr marR="0" algn="just"/>
            <a:endParaRPr lang="ru-RU" sz="2000" dirty="0">
              <a:latin typeface="+mj-lt"/>
            </a:endParaRPr>
          </a:p>
          <a:p>
            <a:endParaRPr lang="ru-RU" sz="2000" dirty="0"/>
          </a:p>
        </p:txBody>
      </p:sp>
    </p:spTree>
    <p:extLst>
      <p:ext uri="{BB962C8B-B14F-4D97-AF65-F5344CB8AC3E}">
        <p14:creationId xmlns:p14="http://schemas.microsoft.com/office/powerpoint/2010/main" val="3363157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Савон">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TM03457510[[fn=Савон]]</Template>
  <TotalTime>1276</TotalTime>
  <Words>1534</Words>
  <Application>Microsoft Office PowerPoint</Application>
  <PresentationFormat>Широкоэкранный</PresentationFormat>
  <Paragraphs>93</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Calibri</vt:lpstr>
      <vt:lpstr>Garamond</vt:lpstr>
      <vt:lpstr>Times New Roman</vt:lpstr>
      <vt:lpstr>Савон</vt:lpstr>
      <vt:lpstr>          Иқтисодий судларда иш юритишнинг умумий қоидалари (давоми)</vt:lpstr>
      <vt:lpstr>12-модда. Суд муҳокамасининг бевоситалиги</vt:lpstr>
      <vt:lpstr>  </vt:lpstr>
      <vt:lpstr>Презентация PowerPoint</vt:lpstr>
      <vt:lpstr>Бевоситалик тамойилига риоя қилиш зарурияти </vt:lpstr>
      <vt:lpstr>Суд муҳокамаси кейинга қолдирилганда бевоситалик тамойилига риоя қилиниши </vt:lpstr>
      <vt:lpstr>Муаммоли вазият -1 </vt:lpstr>
      <vt:lpstr>Ҳуқуқ нормаларини аналогия асосида қўллаш</vt:lpstr>
      <vt:lpstr>14-модда. Чет давлат ҳуқуқи нормаларини қўллаш </vt:lpstr>
      <vt:lpstr>Презентация PowerPoint</vt:lpstr>
      <vt:lpstr>                                         Муаммоли вазият </vt:lpstr>
      <vt:lpstr>Низоли ҳолат  </vt:lpstr>
      <vt:lpstr>Муаммоли вазият </vt:lpstr>
      <vt:lpstr>Адлия вазирлигига юборилгна сўров ижобий натижа бермаганлигининг оқибати </vt:lpstr>
      <vt:lpstr>        Иқтисодий судлар амалиётида чет эл ҳуқуқини қўллашда қуйидаги тўсқинликлар бўлиши мумкин: 1) оммавий тартиб тўғрисида изоҳ 2) қатъий нормалар 3) Қарши томон ва учинчи мамлакат ҳуқуқига ҳавола этиш  </vt:lpstr>
      <vt:lpstr>Чет эл ҳуқуқини қўллашда императив нормалар</vt:lpstr>
      <vt:lpstr>Презентация PowerPoint</vt:lpstr>
      <vt:lpstr>Учинчи давлат ҳуқуқига ҳавола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Иқтисодий судларнинг суд ҳужжатларини ижро этишнинг айрим масалалари</dc:title>
  <dc:creator>Fotima Ismailova</dc:creator>
  <cp:lastModifiedBy>1</cp:lastModifiedBy>
  <cp:revision>60</cp:revision>
  <dcterms:created xsi:type="dcterms:W3CDTF">2020-03-12T04:49:30Z</dcterms:created>
  <dcterms:modified xsi:type="dcterms:W3CDTF">2024-09-03T17:08:26Z</dcterms:modified>
</cp:coreProperties>
</file>