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52"/>
  </p:notesMasterIdLst>
  <p:sldIdLst>
    <p:sldId id="256" r:id="rId2"/>
    <p:sldId id="397" r:id="rId3"/>
    <p:sldId id="360" r:id="rId4"/>
    <p:sldId id="370" r:id="rId5"/>
    <p:sldId id="382" r:id="rId6"/>
    <p:sldId id="383" r:id="rId7"/>
    <p:sldId id="407" r:id="rId8"/>
    <p:sldId id="408" r:id="rId9"/>
    <p:sldId id="409" r:id="rId10"/>
    <p:sldId id="406" r:id="rId11"/>
    <p:sldId id="372" r:id="rId12"/>
    <p:sldId id="373" r:id="rId13"/>
    <p:sldId id="388" r:id="rId14"/>
    <p:sldId id="390" r:id="rId15"/>
    <p:sldId id="391" r:id="rId16"/>
    <p:sldId id="411" r:id="rId17"/>
    <p:sldId id="378" r:id="rId18"/>
    <p:sldId id="379" r:id="rId19"/>
    <p:sldId id="351" r:id="rId20"/>
    <p:sldId id="399" r:id="rId21"/>
    <p:sldId id="398" r:id="rId22"/>
    <p:sldId id="396" r:id="rId23"/>
    <p:sldId id="342" r:id="rId24"/>
    <p:sldId id="325" r:id="rId25"/>
    <p:sldId id="367" r:id="rId26"/>
    <p:sldId id="400" r:id="rId27"/>
    <p:sldId id="404" r:id="rId28"/>
    <p:sldId id="363" r:id="rId29"/>
    <p:sldId id="401" r:id="rId30"/>
    <p:sldId id="402" r:id="rId31"/>
    <p:sldId id="403" r:id="rId32"/>
    <p:sldId id="329" r:id="rId33"/>
    <p:sldId id="410" r:id="rId34"/>
    <p:sldId id="330" r:id="rId35"/>
    <p:sldId id="331" r:id="rId36"/>
    <p:sldId id="301" r:id="rId37"/>
    <p:sldId id="333" r:id="rId38"/>
    <p:sldId id="334" r:id="rId39"/>
    <p:sldId id="336" r:id="rId40"/>
    <p:sldId id="364" r:id="rId41"/>
    <p:sldId id="413" r:id="rId42"/>
    <p:sldId id="414" r:id="rId43"/>
    <p:sldId id="415" r:id="rId44"/>
    <p:sldId id="416" r:id="rId45"/>
    <p:sldId id="417" r:id="rId46"/>
    <p:sldId id="418" r:id="rId47"/>
    <p:sldId id="419" r:id="rId48"/>
    <p:sldId id="420" r:id="rId49"/>
    <p:sldId id="421" r:id="rId50"/>
    <p:sldId id="422" r:id="rId5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69" autoAdjust="0"/>
  </p:normalViewPr>
  <p:slideViewPr>
    <p:cSldViewPr>
      <p:cViewPr varScale="1">
        <p:scale>
          <a:sx n="109" d="100"/>
          <a:sy n="109" d="100"/>
        </p:scale>
        <p:origin x="1068"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0E3324-65EC-4722-A271-5E64F52995FD}" type="doc">
      <dgm:prSet loTypeId="urn:microsoft.com/office/officeart/2005/8/layout/radial1" loCatId="relationship" qsTypeId="urn:microsoft.com/office/officeart/2005/8/quickstyle/simple3" qsCatId="simple" csTypeId="urn:microsoft.com/office/officeart/2005/8/colors/accent1_2" csCatId="accent1" phldr="1"/>
      <dgm:spPr/>
      <dgm:t>
        <a:bodyPr/>
        <a:lstStyle/>
        <a:p>
          <a:endParaRPr lang="ru-RU"/>
        </a:p>
      </dgm:t>
    </dgm:pt>
    <dgm:pt modelId="{9EC39168-2477-463E-958F-1C451743F383}">
      <dgm:prSet phldrT="[Текст]"/>
      <dgm:spPr>
        <a:solidFill>
          <a:srgbClr val="92D050"/>
        </a:solidFill>
      </dgm:spPr>
      <dgm:t>
        <a:bodyPr/>
        <a:lstStyle/>
        <a:p>
          <a:r>
            <a:rPr lang="ru-RU" dirty="0" err="1" smtClean="0">
              <a:solidFill>
                <a:schemeClr val="tx1"/>
              </a:solidFill>
            </a:rPr>
            <a:t>БМТнинг</a:t>
          </a:r>
          <a:r>
            <a:rPr lang="ru-RU" dirty="0" smtClean="0">
              <a:solidFill>
                <a:schemeClr val="tx1"/>
              </a:solidFill>
            </a:rPr>
            <a:t> </a:t>
          </a:r>
          <a:r>
            <a:rPr lang="ru-RU" dirty="0" err="1" smtClean="0">
              <a:solidFill>
                <a:schemeClr val="tx1"/>
              </a:solidFill>
            </a:rPr>
            <a:t>Ин.Хуқ.Бўй</a:t>
          </a:r>
          <a:r>
            <a:rPr lang="ru-RU" dirty="0" smtClean="0">
              <a:solidFill>
                <a:schemeClr val="tx1"/>
              </a:solidFill>
            </a:rPr>
            <a:t>. </a:t>
          </a:r>
          <a:r>
            <a:rPr lang="ru-RU" dirty="0" err="1" smtClean="0">
              <a:solidFill>
                <a:schemeClr val="tx1"/>
              </a:solidFill>
            </a:rPr>
            <a:t>Шартномавий</a:t>
          </a:r>
          <a:r>
            <a:rPr lang="ru-RU" dirty="0" smtClean="0">
              <a:solidFill>
                <a:schemeClr val="tx1"/>
              </a:solidFill>
            </a:rPr>
            <a:t>  </a:t>
          </a:r>
          <a:r>
            <a:rPr lang="ru-RU" dirty="0" err="1" smtClean="0">
              <a:solidFill>
                <a:schemeClr val="tx1"/>
              </a:solidFill>
            </a:rPr>
            <a:t>органлари</a:t>
          </a:r>
          <a:r>
            <a:rPr lang="ru-RU" dirty="0" smtClean="0">
              <a:solidFill>
                <a:schemeClr val="tx1"/>
              </a:solidFill>
            </a:rPr>
            <a:t> 9 та </a:t>
          </a:r>
        </a:p>
      </dgm:t>
    </dgm:pt>
    <dgm:pt modelId="{37D1322F-B9D1-4F1B-A559-21725F33823E}" type="parTrans" cxnId="{EB76F789-04B7-4F52-87F7-736732D1C725}">
      <dgm:prSet/>
      <dgm:spPr/>
      <dgm:t>
        <a:bodyPr/>
        <a:lstStyle/>
        <a:p>
          <a:endParaRPr lang="ru-RU"/>
        </a:p>
      </dgm:t>
    </dgm:pt>
    <dgm:pt modelId="{A8D25AC1-A619-49DF-9B36-30EC6E3AC897}" type="sibTrans" cxnId="{EB76F789-04B7-4F52-87F7-736732D1C725}">
      <dgm:prSet/>
      <dgm:spPr/>
      <dgm:t>
        <a:bodyPr/>
        <a:lstStyle/>
        <a:p>
          <a:endParaRPr lang="ru-RU"/>
        </a:p>
      </dgm:t>
    </dgm:pt>
    <dgm:pt modelId="{C9D5B704-0EB5-4A04-9CD2-990DB6BFFC7A}">
      <dgm:prSet phldrT="[Текст]" custT="1"/>
      <dgm:spPr/>
      <dgm:t>
        <a:bodyPr/>
        <a:lstStyle/>
        <a:p>
          <a:r>
            <a:rPr lang="uz-Cyrl-UZ" sz="1400" dirty="0" smtClean="0"/>
            <a:t>Қийноқларга қарши қўмита/ </a:t>
          </a:r>
          <a:r>
            <a:rPr lang="uz-Cyrl-UZ" sz="1400" dirty="0" smtClean="0">
              <a:solidFill>
                <a:srgbClr val="FF0000"/>
              </a:solidFill>
            </a:rPr>
            <a:t>Қийноқнинг олдини олиш қуйи қўмитаси </a:t>
          </a:r>
          <a:endParaRPr lang="ru-RU" sz="1400" dirty="0">
            <a:solidFill>
              <a:srgbClr val="FF0000"/>
            </a:solidFill>
          </a:endParaRPr>
        </a:p>
      </dgm:t>
    </dgm:pt>
    <dgm:pt modelId="{53749103-C69A-4270-87A2-3725960717B3}" type="parTrans" cxnId="{24C72D42-C4C0-4A0B-9F00-55741EEBA81D}">
      <dgm:prSet/>
      <dgm:spPr/>
      <dgm:t>
        <a:bodyPr/>
        <a:lstStyle/>
        <a:p>
          <a:endParaRPr lang="ru-RU"/>
        </a:p>
      </dgm:t>
    </dgm:pt>
    <dgm:pt modelId="{239DB6CC-7234-481A-8581-9C055F1676E0}" type="sibTrans" cxnId="{24C72D42-C4C0-4A0B-9F00-55741EEBA81D}">
      <dgm:prSet/>
      <dgm:spPr/>
      <dgm:t>
        <a:bodyPr/>
        <a:lstStyle/>
        <a:p>
          <a:endParaRPr lang="ru-RU"/>
        </a:p>
      </dgm:t>
    </dgm:pt>
    <dgm:pt modelId="{2A52DEB0-EEAB-4CB9-A409-5495AE853936}">
      <dgm:prSet phldrT="[Текст]" custT="1"/>
      <dgm:spPr/>
      <dgm:t>
        <a:bodyPr/>
        <a:lstStyle/>
        <a:p>
          <a:r>
            <a:rPr lang="uz-Cyrl-UZ" sz="1000" dirty="0" smtClean="0"/>
            <a:t>Аёлларни камситишнинг барча шаклларига барҳам бериш бўйича Қўмита </a:t>
          </a:r>
          <a:endParaRPr lang="ru-RU" sz="1000" dirty="0">
            <a:solidFill>
              <a:srgbClr val="FF0000"/>
            </a:solidFill>
          </a:endParaRPr>
        </a:p>
      </dgm:t>
    </dgm:pt>
    <dgm:pt modelId="{F2634F84-4D24-45D7-845C-54FF1D72A0FE}" type="parTrans" cxnId="{3DB18EB9-4FB6-40E2-B6D0-A4437E019638}">
      <dgm:prSet/>
      <dgm:spPr/>
      <dgm:t>
        <a:bodyPr/>
        <a:lstStyle/>
        <a:p>
          <a:endParaRPr lang="ru-RU"/>
        </a:p>
      </dgm:t>
    </dgm:pt>
    <dgm:pt modelId="{C9E757A4-173A-414A-A86E-187DCFC6A140}" type="sibTrans" cxnId="{3DB18EB9-4FB6-40E2-B6D0-A4437E019638}">
      <dgm:prSet/>
      <dgm:spPr/>
      <dgm:t>
        <a:bodyPr/>
        <a:lstStyle/>
        <a:p>
          <a:endParaRPr lang="ru-RU"/>
        </a:p>
      </dgm:t>
    </dgm:pt>
    <dgm:pt modelId="{22579AEA-497B-4140-BB1A-7364FE53018F}">
      <dgm:prSet phldrT="[Текст]" custT="1"/>
      <dgm:spPr/>
      <dgm:t>
        <a:bodyPr/>
        <a:lstStyle/>
        <a:p>
          <a:r>
            <a:rPr lang="uz-Cyrl-UZ" sz="1000" dirty="0" smtClean="0"/>
            <a:t>Ирқий камситишларга барҳам бериш қўмита </a:t>
          </a:r>
          <a:endParaRPr lang="ru-RU" sz="1000" dirty="0"/>
        </a:p>
      </dgm:t>
    </dgm:pt>
    <dgm:pt modelId="{0F69F1D2-F93B-4C37-A48E-A26DFE40703E}" type="parTrans" cxnId="{DC39FE95-5746-49EA-A68D-B47A77865645}">
      <dgm:prSet/>
      <dgm:spPr/>
      <dgm:t>
        <a:bodyPr/>
        <a:lstStyle/>
        <a:p>
          <a:endParaRPr lang="ru-RU"/>
        </a:p>
      </dgm:t>
    </dgm:pt>
    <dgm:pt modelId="{AB9E24BE-1D40-4B22-BE7A-C57BD9C15152}" type="sibTrans" cxnId="{DC39FE95-5746-49EA-A68D-B47A77865645}">
      <dgm:prSet/>
      <dgm:spPr/>
      <dgm:t>
        <a:bodyPr/>
        <a:lstStyle/>
        <a:p>
          <a:endParaRPr lang="ru-RU"/>
        </a:p>
      </dgm:t>
    </dgm:pt>
    <dgm:pt modelId="{B1E0E285-EBAB-4AC5-8782-7CBD63374368}">
      <dgm:prSet/>
      <dgm:spPr/>
      <dgm:t>
        <a:bodyPr/>
        <a:lstStyle/>
        <a:p>
          <a:endParaRPr lang="ru-RU"/>
        </a:p>
      </dgm:t>
    </dgm:pt>
    <dgm:pt modelId="{09FCD274-80C0-4F6F-B285-74DAE306C8BC}" type="parTrans" cxnId="{8B1BD4F0-819C-4C31-A927-3C5673081914}">
      <dgm:prSet/>
      <dgm:spPr/>
      <dgm:t>
        <a:bodyPr/>
        <a:lstStyle/>
        <a:p>
          <a:endParaRPr lang="ru-RU"/>
        </a:p>
      </dgm:t>
    </dgm:pt>
    <dgm:pt modelId="{A2BE7E55-6BDC-48B3-B50D-B369357B7236}" type="sibTrans" cxnId="{8B1BD4F0-819C-4C31-A927-3C5673081914}">
      <dgm:prSet/>
      <dgm:spPr/>
      <dgm:t>
        <a:bodyPr/>
        <a:lstStyle/>
        <a:p>
          <a:endParaRPr lang="ru-RU"/>
        </a:p>
      </dgm:t>
    </dgm:pt>
    <dgm:pt modelId="{CCD90148-20F5-4305-A5E7-5A27D4799005}">
      <dgm:prSet custT="1"/>
      <dgm:spPr/>
      <dgm:t>
        <a:bodyPr/>
        <a:lstStyle/>
        <a:p>
          <a:r>
            <a:rPr lang="uz-Cyrl-UZ" sz="1400" dirty="0" smtClean="0"/>
            <a:t>Мажбурий йўқолиш бўйича қўмита</a:t>
          </a:r>
          <a:r>
            <a:rPr lang="uz-Cyrl-UZ" sz="1200" dirty="0" smtClean="0"/>
            <a:t>.</a:t>
          </a:r>
          <a:endParaRPr lang="ru-RU" sz="1200" dirty="0"/>
        </a:p>
      </dgm:t>
    </dgm:pt>
    <dgm:pt modelId="{E39D650B-3B44-4991-8959-7A8255010735}" type="parTrans" cxnId="{7268AF78-8CD2-417B-8A9A-D7BF6D98ED08}">
      <dgm:prSet/>
      <dgm:spPr/>
      <dgm:t>
        <a:bodyPr/>
        <a:lstStyle/>
        <a:p>
          <a:endParaRPr lang="ru-RU"/>
        </a:p>
      </dgm:t>
    </dgm:pt>
    <dgm:pt modelId="{4E2EA31D-5D14-4A36-B1D1-63F65F8ACF95}" type="sibTrans" cxnId="{7268AF78-8CD2-417B-8A9A-D7BF6D98ED08}">
      <dgm:prSet/>
      <dgm:spPr/>
      <dgm:t>
        <a:bodyPr/>
        <a:lstStyle/>
        <a:p>
          <a:endParaRPr lang="ru-RU"/>
        </a:p>
      </dgm:t>
    </dgm:pt>
    <dgm:pt modelId="{5E41C72E-179E-4289-A683-08B0B7D07070}">
      <dgm:prSet custT="1"/>
      <dgm:spPr/>
      <dgm:t>
        <a:bodyPr/>
        <a:lstStyle/>
        <a:p>
          <a:r>
            <a:rPr lang="uz-Cyrl-UZ" sz="1400" dirty="0" smtClean="0"/>
            <a:t>Ногиронлар ҳуқуқлари бўйича қўмита</a:t>
          </a:r>
          <a:endParaRPr lang="ru-RU" sz="1400" dirty="0"/>
        </a:p>
      </dgm:t>
    </dgm:pt>
    <dgm:pt modelId="{EC032E81-CD38-406B-A444-D842CB5A558E}" type="parTrans" cxnId="{00F2CAF8-1F11-4653-B077-4311240380AA}">
      <dgm:prSet/>
      <dgm:spPr/>
      <dgm:t>
        <a:bodyPr/>
        <a:lstStyle/>
        <a:p>
          <a:endParaRPr lang="ru-RU"/>
        </a:p>
      </dgm:t>
    </dgm:pt>
    <dgm:pt modelId="{7672FE6D-B1BB-4CD7-811D-1D4732177A25}" type="sibTrans" cxnId="{00F2CAF8-1F11-4653-B077-4311240380AA}">
      <dgm:prSet/>
      <dgm:spPr/>
      <dgm:t>
        <a:bodyPr/>
        <a:lstStyle/>
        <a:p>
          <a:endParaRPr lang="ru-RU"/>
        </a:p>
      </dgm:t>
    </dgm:pt>
    <dgm:pt modelId="{965D25C6-0E7C-4D94-B789-945709BD73D3}">
      <dgm:prSet custT="1">
        <dgm:style>
          <a:lnRef idx="1">
            <a:schemeClr val="accent2"/>
          </a:lnRef>
          <a:fillRef idx="2">
            <a:schemeClr val="accent2"/>
          </a:fillRef>
          <a:effectRef idx="1">
            <a:schemeClr val="accent2"/>
          </a:effectRef>
          <a:fontRef idx="minor">
            <a:schemeClr val="dk1"/>
          </a:fontRef>
        </dgm:style>
      </dgm:prSet>
      <dgm:spPr/>
      <dgm:t>
        <a:bodyPr/>
        <a:lstStyle/>
        <a:p>
          <a:r>
            <a:rPr lang="uz-Cyrl-UZ" sz="1400" b="1" strike="sngStrike" dirty="0" smtClean="0">
              <a:solidFill>
                <a:schemeClr val="tx1"/>
              </a:solidFill>
            </a:rPr>
            <a:t>Барча мехнаткаш-мигрантлар ва уларнинг оила аъзолари ҳуқуқларни ҳимоя қилиш бўйича қўмита</a:t>
          </a:r>
          <a:endParaRPr lang="ru-RU" sz="1400" b="1" strike="sngStrike" dirty="0">
            <a:solidFill>
              <a:schemeClr val="tx1"/>
            </a:solidFill>
          </a:endParaRPr>
        </a:p>
      </dgm:t>
    </dgm:pt>
    <dgm:pt modelId="{EE830C16-017B-47DB-824F-3523C3A6EE7B}" type="parTrans" cxnId="{2F2FFA01-63C0-46F4-BF37-AB090E6AD71C}">
      <dgm:prSet/>
      <dgm:spPr/>
      <dgm:t>
        <a:bodyPr/>
        <a:lstStyle/>
        <a:p>
          <a:endParaRPr lang="ru-RU"/>
        </a:p>
      </dgm:t>
    </dgm:pt>
    <dgm:pt modelId="{03235F5E-1E8F-452E-BDD1-B51E513F3326}" type="sibTrans" cxnId="{2F2FFA01-63C0-46F4-BF37-AB090E6AD71C}">
      <dgm:prSet/>
      <dgm:spPr/>
      <dgm:t>
        <a:bodyPr/>
        <a:lstStyle/>
        <a:p>
          <a:endParaRPr lang="ru-RU"/>
        </a:p>
      </dgm:t>
    </dgm:pt>
    <dgm:pt modelId="{05B064FD-3F11-4DFA-84CD-79F48D010A65}">
      <dgm:prSet phldrT="[Текст]" custT="1"/>
      <dgm:spPr/>
      <dgm:t>
        <a:bodyPr/>
        <a:lstStyle/>
        <a:p>
          <a:r>
            <a:rPr lang="uz-Cyrl-UZ" sz="1200" dirty="0" smtClean="0"/>
            <a:t>Иқтисодий, ижтимоий ва маданий ҳуқуқлар бўйича қўмита </a:t>
          </a:r>
          <a:endParaRPr lang="ru-RU" sz="1200" dirty="0">
            <a:solidFill>
              <a:srgbClr val="FF0000"/>
            </a:solidFill>
          </a:endParaRPr>
        </a:p>
      </dgm:t>
    </dgm:pt>
    <dgm:pt modelId="{5271AB58-51DD-416E-987B-8146BCE87145}" type="parTrans" cxnId="{5E982C51-4901-42B2-A8B6-6E3A9667017B}">
      <dgm:prSet/>
      <dgm:spPr/>
      <dgm:t>
        <a:bodyPr/>
        <a:lstStyle/>
        <a:p>
          <a:endParaRPr lang="ru-RU"/>
        </a:p>
      </dgm:t>
    </dgm:pt>
    <dgm:pt modelId="{7408601C-A2FB-4995-A276-15B02F97E2F6}" type="sibTrans" cxnId="{5E982C51-4901-42B2-A8B6-6E3A9667017B}">
      <dgm:prSet/>
      <dgm:spPr/>
      <dgm:t>
        <a:bodyPr/>
        <a:lstStyle/>
        <a:p>
          <a:endParaRPr lang="ru-RU"/>
        </a:p>
      </dgm:t>
    </dgm:pt>
    <dgm:pt modelId="{DDD88190-0B41-4F5D-987A-2DD97A6BB61B}">
      <dgm:prSet phldrT="[Текст]" custT="1"/>
      <dgm:spPr/>
      <dgm:t>
        <a:bodyPr/>
        <a:lstStyle/>
        <a:p>
          <a:r>
            <a:rPr lang="uz-Cyrl-UZ" sz="1200" dirty="0" smtClean="0"/>
            <a:t>Бола ҳуқуқлари бўйича қўмита </a:t>
          </a:r>
          <a:endParaRPr lang="ru-RU" sz="1200" dirty="0">
            <a:solidFill>
              <a:srgbClr val="FF0000"/>
            </a:solidFill>
          </a:endParaRPr>
        </a:p>
      </dgm:t>
    </dgm:pt>
    <dgm:pt modelId="{7A7A1277-31C2-4327-9446-7B7EF45C826E}" type="parTrans" cxnId="{B6A378B4-DD8E-4D4F-B2AE-CDC8960F1832}">
      <dgm:prSet/>
      <dgm:spPr/>
      <dgm:t>
        <a:bodyPr/>
        <a:lstStyle/>
        <a:p>
          <a:endParaRPr lang="ru-RU"/>
        </a:p>
      </dgm:t>
    </dgm:pt>
    <dgm:pt modelId="{CB057B1C-4D7B-4166-A8FD-2884C9ABF59A}" type="sibTrans" cxnId="{B6A378B4-DD8E-4D4F-B2AE-CDC8960F1832}">
      <dgm:prSet/>
      <dgm:spPr/>
      <dgm:t>
        <a:bodyPr/>
        <a:lstStyle/>
        <a:p>
          <a:endParaRPr lang="ru-RU"/>
        </a:p>
      </dgm:t>
    </dgm:pt>
    <dgm:pt modelId="{B0119ADB-C4D0-49AF-A2E6-6B8250B3E2E2}">
      <dgm:prSet phldrT="[Текст]" custT="1"/>
      <dgm:spPr/>
      <dgm:t>
        <a:bodyPr/>
        <a:lstStyle/>
        <a:p>
          <a:r>
            <a:rPr lang="uz-Cyrl-UZ" sz="1400" dirty="0" smtClean="0"/>
            <a:t>Инсон ҳуқуқлари бўйича қўмита </a:t>
          </a:r>
          <a:endParaRPr lang="ru-RU" sz="1400" b="1" dirty="0"/>
        </a:p>
      </dgm:t>
    </dgm:pt>
    <dgm:pt modelId="{9B1236B3-497C-483B-BDFD-DC6D527C69C4}" type="sibTrans" cxnId="{074E0FB7-2FCC-4468-8664-8F015E1046AD}">
      <dgm:prSet/>
      <dgm:spPr/>
      <dgm:t>
        <a:bodyPr/>
        <a:lstStyle/>
        <a:p>
          <a:endParaRPr lang="ru-RU"/>
        </a:p>
      </dgm:t>
    </dgm:pt>
    <dgm:pt modelId="{A1B767CF-EC57-4E17-9013-F298D5436D23}" type="parTrans" cxnId="{074E0FB7-2FCC-4468-8664-8F015E1046AD}">
      <dgm:prSet/>
      <dgm:spPr/>
      <dgm:t>
        <a:bodyPr/>
        <a:lstStyle/>
        <a:p>
          <a:endParaRPr lang="ru-RU"/>
        </a:p>
      </dgm:t>
    </dgm:pt>
    <dgm:pt modelId="{13C4D4ED-4907-405B-A4E1-3F8595804572}">
      <dgm:prSet/>
      <dgm:spPr/>
      <dgm:t>
        <a:bodyPr/>
        <a:lstStyle/>
        <a:p>
          <a:endParaRPr lang="ru-RU"/>
        </a:p>
      </dgm:t>
    </dgm:pt>
    <dgm:pt modelId="{45BA00B0-8410-47C9-87F8-94E93C801081}" type="parTrans" cxnId="{224126C7-4E75-45D4-98BC-6E74A8ECFBFD}">
      <dgm:prSet/>
      <dgm:spPr/>
      <dgm:t>
        <a:bodyPr/>
        <a:lstStyle/>
        <a:p>
          <a:endParaRPr lang="ru-RU"/>
        </a:p>
      </dgm:t>
    </dgm:pt>
    <dgm:pt modelId="{031A238A-C833-4BD3-9CF9-7D245F3FFC26}" type="sibTrans" cxnId="{224126C7-4E75-45D4-98BC-6E74A8ECFBFD}">
      <dgm:prSet/>
      <dgm:spPr/>
      <dgm:t>
        <a:bodyPr/>
        <a:lstStyle/>
        <a:p>
          <a:endParaRPr lang="ru-RU"/>
        </a:p>
      </dgm:t>
    </dgm:pt>
    <dgm:pt modelId="{969C0D09-D872-4BE5-A299-9AAC7AE89F7F}" type="pres">
      <dgm:prSet presAssocID="{9C0E3324-65EC-4722-A271-5E64F52995FD}" presName="cycle" presStyleCnt="0">
        <dgm:presLayoutVars>
          <dgm:chMax val="1"/>
          <dgm:dir/>
          <dgm:animLvl val="ctr"/>
          <dgm:resizeHandles val="exact"/>
        </dgm:presLayoutVars>
      </dgm:prSet>
      <dgm:spPr/>
      <dgm:t>
        <a:bodyPr/>
        <a:lstStyle/>
        <a:p>
          <a:endParaRPr lang="ru-RU"/>
        </a:p>
      </dgm:t>
    </dgm:pt>
    <dgm:pt modelId="{68B86BD1-64D5-4730-985C-B6F82518DA70}" type="pres">
      <dgm:prSet presAssocID="{9EC39168-2477-463E-958F-1C451743F383}" presName="centerShape" presStyleLbl="node0" presStyleIdx="0" presStyleCnt="1" custScaleX="141415" custScaleY="123167" custLinFactNeighborX="2129" custLinFactNeighborY="9354"/>
      <dgm:spPr/>
      <dgm:t>
        <a:bodyPr/>
        <a:lstStyle/>
        <a:p>
          <a:endParaRPr lang="ru-RU"/>
        </a:p>
      </dgm:t>
    </dgm:pt>
    <dgm:pt modelId="{B90C0721-FA94-4C0C-A18B-B61DFEAAFC9E}" type="pres">
      <dgm:prSet presAssocID="{A1B767CF-EC57-4E17-9013-F298D5436D23}" presName="Name9" presStyleLbl="parChTrans1D2" presStyleIdx="0" presStyleCnt="9"/>
      <dgm:spPr/>
      <dgm:t>
        <a:bodyPr/>
        <a:lstStyle/>
        <a:p>
          <a:endParaRPr lang="ru-RU"/>
        </a:p>
      </dgm:t>
    </dgm:pt>
    <dgm:pt modelId="{2B4C6AAD-A6A3-4E4C-8A82-AC210F693817}" type="pres">
      <dgm:prSet presAssocID="{A1B767CF-EC57-4E17-9013-F298D5436D23}" presName="connTx" presStyleLbl="parChTrans1D2" presStyleIdx="0" presStyleCnt="9"/>
      <dgm:spPr/>
      <dgm:t>
        <a:bodyPr/>
        <a:lstStyle/>
        <a:p>
          <a:endParaRPr lang="ru-RU"/>
        </a:p>
      </dgm:t>
    </dgm:pt>
    <dgm:pt modelId="{8A6257F6-A386-4A49-A301-761FF7B167A5}" type="pres">
      <dgm:prSet presAssocID="{B0119ADB-C4D0-49AF-A2E6-6B8250B3E2E2}" presName="node" presStyleLbl="node1" presStyleIdx="0" presStyleCnt="9" custScaleX="115310" custRadScaleRad="59017" custRadScaleInc="18599">
        <dgm:presLayoutVars>
          <dgm:bulletEnabled val="1"/>
        </dgm:presLayoutVars>
      </dgm:prSet>
      <dgm:spPr/>
      <dgm:t>
        <a:bodyPr/>
        <a:lstStyle/>
        <a:p>
          <a:endParaRPr lang="ru-RU"/>
        </a:p>
      </dgm:t>
    </dgm:pt>
    <dgm:pt modelId="{5E3B7CCE-BBFB-4C0A-B06C-1A9CE8F4EC85}" type="pres">
      <dgm:prSet presAssocID="{53749103-C69A-4270-87A2-3725960717B3}" presName="Name9" presStyleLbl="parChTrans1D2" presStyleIdx="1" presStyleCnt="9"/>
      <dgm:spPr/>
      <dgm:t>
        <a:bodyPr/>
        <a:lstStyle/>
        <a:p>
          <a:endParaRPr lang="ru-RU"/>
        </a:p>
      </dgm:t>
    </dgm:pt>
    <dgm:pt modelId="{A51F2F74-4D37-493F-B483-A17EE9F15C53}" type="pres">
      <dgm:prSet presAssocID="{53749103-C69A-4270-87A2-3725960717B3}" presName="connTx" presStyleLbl="parChTrans1D2" presStyleIdx="1" presStyleCnt="9"/>
      <dgm:spPr/>
      <dgm:t>
        <a:bodyPr/>
        <a:lstStyle/>
        <a:p>
          <a:endParaRPr lang="ru-RU"/>
        </a:p>
      </dgm:t>
    </dgm:pt>
    <dgm:pt modelId="{C43798B2-C87C-403E-9AFF-20096481BB22}" type="pres">
      <dgm:prSet presAssocID="{C9D5B704-0EB5-4A04-9CD2-990DB6BFFC7A}" presName="node" presStyleLbl="node1" presStyleIdx="1" presStyleCnt="9" custScaleX="170005" custScaleY="88602" custRadScaleRad="119490" custRadScaleInc="58563">
        <dgm:presLayoutVars>
          <dgm:bulletEnabled val="1"/>
        </dgm:presLayoutVars>
      </dgm:prSet>
      <dgm:spPr/>
      <dgm:t>
        <a:bodyPr/>
        <a:lstStyle/>
        <a:p>
          <a:endParaRPr lang="ru-RU"/>
        </a:p>
      </dgm:t>
    </dgm:pt>
    <dgm:pt modelId="{172205F7-7CED-407C-872E-5BE30842D512}" type="pres">
      <dgm:prSet presAssocID="{5271AB58-51DD-416E-987B-8146BCE87145}" presName="Name9" presStyleLbl="parChTrans1D2" presStyleIdx="2" presStyleCnt="9"/>
      <dgm:spPr/>
      <dgm:t>
        <a:bodyPr/>
        <a:lstStyle/>
        <a:p>
          <a:endParaRPr lang="ru-RU"/>
        </a:p>
      </dgm:t>
    </dgm:pt>
    <dgm:pt modelId="{57CA7CC0-BA93-4D6D-9746-F6A6A1572124}" type="pres">
      <dgm:prSet presAssocID="{5271AB58-51DD-416E-987B-8146BCE87145}" presName="connTx" presStyleLbl="parChTrans1D2" presStyleIdx="2" presStyleCnt="9"/>
      <dgm:spPr/>
      <dgm:t>
        <a:bodyPr/>
        <a:lstStyle/>
        <a:p>
          <a:endParaRPr lang="ru-RU"/>
        </a:p>
      </dgm:t>
    </dgm:pt>
    <dgm:pt modelId="{6F8ABC46-3F8C-45C2-AE11-F4C7E8B22089}" type="pres">
      <dgm:prSet presAssocID="{05B064FD-3F11-4DFA-84CD-79F48D010A65}" presName="node" presStyleLbl="node1" presStyleIdx="2" presStyleCnt="9" custScaleX="127183" custRadScaleRad="118219" custRadScaleInc="8267">
        <dgm:presLayoutVars>
          <dgm:bulletEnabled val="1"/>
        </dgm:presLayoutVars>
      </dgm:prSet>
      <dgm:spPr/>
      <dgm:t>
        <a:bodyPr/>
        <a:lstStyle/>
        <a:p>
          <a:endParaRPr lang="ru-RU"/>
        </a:p>
      </dgm:t>
    </dgm:pt>
    <dgm:pt modelId="{6AFFCB50-870B-4292-9E24-0327A8A0536A}" type="pres">
      <dgm:prSet presAssocID="{7A7A1277-31C2-4327-9446-7B7EF45C826E}" presName="Name9" presStyleLbl="parChTrans1D2" presStyleIdx="3" presStyleCnt="9"/>
      <dgm:spPr/>
      <dgm:t>
        <a:bodyPr/>
        <a:lstStyle/>
        <a:p>
          <a:endParaRPr lang="ru-RU"/>
        </a:p>
      </dgm:t>
    </dgm:pt>
    <dgm:pt modelId="{638030C7-FFE8-4050-A8A3-170C49449CCA}" type="pres">
      <dgm:prSet presAssocID="{7A7A1277-31C2-4327-9446-7B7EF45C826E}" presName="connTx" presStyleLbl="parChTrans1D2" presStyleIdx="3" presStyleCnt="9"/>
      <dgm:spPr/>
      <dgm:t>
        <a:bodyPr/>
        <a:lstStyle/>
        <a:p>
          <a:endParaRPr lang="ru-RU"/>
        </a:p>
      </dgm:t>
    </dgm:pt>
    <dgm:pt modelId="{174FD14A-9B2F-4CF3-8515-4C412991D0D2}" type="pres">
      <dgm:prSet presAssocID="{DDD88190-0B41-4F5D-987A-2DD97A6BB61B}" presName="node" presStyleLbl="node1" presStyleIdx="3" presStyleCnt="9" custScaleX="113627" custScaleY="112567" custRadScaleRad="127150" custRadScaleInc="-22488">
        <dgm:presLayoutVars>
          <dgm:bulletEnabled val="1"/>
        </dgm:presLayoutVars>
      </dgm:prSet>
      <dgm:spPr/>
      <dgm:t>
        <a:bodyPr/>
        <a:lstStyle/>
        <a:p>
          <a:endParaRPr lang="ru-RU"/>
        </a:p>
      </dgm:t>
    </dgm:pt>
    <dgm:pt modelId="{DFE24266-F103-4657-B4BE-883DE861F572}" type="pres">
      <dgm:prSet presAssocID="{F2634F84-4D24-45D7-845C-54FF1D72A0FE}" presName="Name9" presStyleLbl="parChTrans1D2" presStyleIdx="4" presStyleCnt="9"/>
      <dgm:spPr/>
      <dgm:t>
        <a:bodyPr/>
        <a:lstStyle/>
        <a:p>
          <a:endParaRPr lang="ru-RU"/>
        </a:p>
      </dgm:t>
    </dgm:pt>
    <dgm:pt modelId="{50354B03-4B59-4623-82BB-6F948D2DF18A}" type="pres">
      <dgm:prSet presAssocID="{F2634F84-4D24-45D7-845C-54FF1D72A0FE}" presName="connTx" presStyleLbl="parChTrans1D2" presStyleIdx="4" presStyleCnt="9"/>
      <dgm:spPr/>
      <dgm:t>
        <a:bodyPr/>
        <a:lstStyle/>
        <a:p>
          <a:endParaRPr lang="ru-RU"/>
        </a:p>
      </dgm:t>
    </dgm:pt>
    <dgm:pt modelId="{9F853261-678D-4FF0-9A93-19EA153AF87C}" type="pres">
      <dgm:prSet presAssocID="{2A52DEB0-EEAB-4CB9-A409-5495AE853936}" presName="node" presStyleLbl="node1" presStyleIdx="4" presStyleCnt="9" custScaleX="141162" custRadScaleRad="106253" custRadScaleInc="-41251">
        <dgm:presLayoutVars>
          <dgm:bulletEnabled val="1"/>
        </dgm:presLayoutVars>
      </dgm:prSet>
      <dgm:spPr/>
      <dgm:t>
        <a:bodyPr/>
        <a:lstStyle/>
        <a:p>
          <a:endParaRPr lang="ru-RU"/>
        </a:p>
      </dgm:t>
    </dgm:pt>
    <dgm:pt modelId="{16ACCEFD-0B20-47D1-8FDA-769C20FB97A3}" type="pres">
      <dgm:prSet presAssocID="{0F69F1D2-F93B-4C37-A48E-A26DFE40703E}" presName="Name9" presStyleLbl="parChTrans1D2" presStyleIdx="5" presStyleCnt="9"/>
      <dgm:spPr/>
      <dgm:t>
        <a:bodyPr/>
        <a:lstStyle/>
        <a:p>
          <a:endParaRPr lang="ru-RU"/>
        </a:p>
      </dgm:t>
    </dgm:pt>
    <dgm:pt modelId="{C24B8FF8-CE26-451B-ABC8-627EC768B6A7}" type="pres">
      <dgm:prSet presAssocID="{0F69F1D2-F93B-4C37-A48E-A26DFE40703E}" presName="connTx" presStyleLbl="parChTrans1D2" presStyleIdx="5" presStyleCnt="9"/>
      <dgm:spPr/>
      <dgm:t>
        <a:bodyPr/>
        <a:lstStyle/>
        <a:p>
          <a:endParaRPr lang="ru-RU"/>
        </a:p>
      </dgm:t>
    </dgm:pt>
    <dgm:pt modelId="{D3F8EEF7-1DCB-4F57-B8C5-D36973BEBEA4}" type="pres">
      <dgm:prSet presAssocID="{22579AEA-497B-4140-BB1A-7364FE53018F}" presName="node" presStyleLbl="node1" presStyleIdx="5" presStyleCnt="9" custScaleX="118292" custRadScaleRad="117621" custRadScaleInc="-25388">
        <dgm:presLayoutVars>
          <dgm:bulletEnabled val="1"/>
        </dgm:presLayoutVars>
      </dgm:prSet>
      <dgm:spPr/>
      <dgm:t>
        <a:bodyPr/>
        <a:lstStyle/>
        <a:p>
          <a:endParaRPr lang="ru-RU"/>
        </a:p>
      </dgm:t>
    </dgm:pt>
    <dgm:pt modelId="{AADE418E-3435-46F1-8DA0-569DC53270C3}" type="pres">
      <dgm:prSet presAssocID="{EE830C16-017B-47DB-824F-3523C3A6EE7B}" presName="Name9" presStyleLbl="parChTrans1D2" presStyleIdx="6" presStyleCnt="9"/>
      <dgm:spPr/>
      <dgm:t>
        <a:bodyPr/>
        <a:lstStyle/>
        <a:p>
          <a:endParaRPr lang="ru-RU"/>
        </a:p>
      </dgm:t>
    </dgm:pt>
    <dgm:pt modelId="{6ACA962B-9226-442E-BFE8-558D05B9767E}" type="pres">
      <dgm:prSet presAssocID="{EE830C16-017B-47DB-824F-3523C3A6EE7B}" presName="connTx" presStyleLbl="parChTrans1D2" presStyleIdx="6" presStyleCnt="9"/>
      <dgm:spPr/>
      <dgm:t>
        <a:bodyPr/>
        <a:lstStyle/>
        <a:p>
          <a:endParaRPr lang="ru-RU"/>
        </a:p>
      </dgm:t>
    </dgm:pt>
    <dgm:pt modelId="{C6810022-4D36-4897-A932-469E84F4DD97}" type="pres">
      <dgm:prSet presAssocID="{965D25C6-0E7C-4D94-B789-945709BD73D3}" presName="node" presStyleLbl="node1" presStyleIdx="6" presStyleCnt="9" custScaleX="245006" custRadScaleRad="127978" custRadScaleInc="843">
        <dgm:presLayoutVars>
          <dgm:bulletEnabled val="1"/>
        </dgm:presLayoutVars>
      </dgm:prSet>
      <dgm:spPr/>
      <dgm:t>
        <a:bodyPr/>
        <a:lstStyle/>
        <a:p>
          <a:endParaRPr lang="ru-RU"/>
        </a:p>
      </dgm:t>
    </dgm:pt>
    <dgm:pt modelId="{F2399BA4-E919-4451-AB75-40346570CC19}" type="pres">
      <dgm:prSet presAssocID="{EC032E81-CD38-406B-A444-D842CB5A558E}" presName="Name9" presStyleLbl="parChTrans1D2" presStyleIdx="7" presStyleCnt="9"/>
      <dgm:spPr/>
      <dgm:t>
        <a:bodyPr/>
        <a:lstStyle/>
        <a:p>
          <a:endParaRPr lang="ru-RU"/>
        </a:p>
      </dgm:t>
    </dgm:pt>
    <dgm:pt modelId="{F4A0CD43-9DCC-41DF-B7F2-81BAF8BB08FB}" type="pres">
      <dgm:prSet presAssocID="{EC032E81-CD38-406B-A444-D842CB5A558E}" presName="connTx" presStyleLbl="parChTrans1D2" presStyleIdx="7" presStyleCnt="9"/>
      <dgm:spPr/>
      <dgm:t>
        <a:bodyPr/>
        <a:lstStyle/>
        <a:p>
          <a:endParaRPr lang="ru-RU"/>
        </a:p>
      </dgm:t>
    </dgm:pt>
    <dgm:pt modelId="{9B618104-CA08-4848-90AB-53EF952E5FB2}" type="pres">
      <dgm:prSet presAssocID="{5E41C72E-179E-4289-A683-08B0B7D07070}" presName="node" presStyleLbl="node1" presStyleIdx="7" presStyleCnt="9" custScaleX="151929" custScaleY="77207" custRadScaleRad="98123" custRadScaleInc="-61078">
        <dgm:presLayoutVars>
          <dgm:bulletEnabled val="1"/>
        </dgm:presLayoutVars>
      </dgm:prSet>
      <dgm:spPr/>
      <dgm:t>
        <a:bodyPr/>
        <a:lstStyle/>
        <a:p>
          <a:endParaRPr lang="ru-RU"/>
        </a:p>
      </dgm:t>
    </dgm:pt>
    <dgm:pt modelId="{41CA64BE-7CCA-4A06-819E-1421A10DC67B}" type="pres">
      <dgm:prSet presAssocID="{E39D650B-3B44-4991-8959-7A8255010735}" presName="Name9" presStyleLbl="parChTrans1D2" presStyleIdx="8" presStyleCnt="9"/>
      <dgm:spPr/>
      <dgm:t>
        <a:bodyPr/>
        <a:lstStyle/>
        <a:p>
          <a:endParaRPr lang="ru-RU"/>
        </a:p>
      </dgm:t>
    </dgm:pt>
    <dgm:pt modelId="{DBCE4E77-13B1-450C-B737-6331C1848CAE}" type="pres">
      <dgm:prSet presAssocID="{E39D650B-3B44-4991-8959-7A8255010735}" presName="connTx" presStyleLbl="parChTrans1D2" presStyleIdx="8" presStyleCnt="9"/>
      <dgm:spPr/>
      <dgm:t>
        <a:bodyPr/>
        <a:lstStyle/>
        <a:p>
          <a:endParaRPr lang="ru-RU"/>
        </a:p>
      </dgm:t>
    </dgm:pt>
    <dgm:pt modelId="{1451C9CF-775E-4F57-AEB0-F1C62F381C12}" type="pres">
      <dgm:prSet presAssocID="{CCD90148-20F5-4305-A5E7-5A27D4799005}" presName="node" presStyleLbl="node1" presStyleIdx="8" presStyleCnt="9" custScaleX="141387" custScaleY="86880" custRadScaleRad="114282" custRadScaleInc="-101769">
        <dgm:presLayoutVars>
          <dgm:bulletEnabled val="1"/>
        </dgm:presLayoutVars>
      </dgm:prSet>
      <dgm:spPr/>
      <dgm:t>
        <a:bodyPr/>
        <a:lstStyle/>
        <a:p>
          <a:endParaRPr lang="ru-RU"/>
        </a:p>
      </dgm:t>
    </dgm:pt>
  </dgm:ptLst>
  <dgm:cxnLst>
    <dgm:cxn modelId="{0083B593-3382-482B-A639-0C6ED0F46CBF}" type="presOf" srcId="{5271AB58-51DD-416E-987B-8146BCE87145}" destId="{57CA7CC0-BA93-4D6D-9746-F6A6A1572124}" srcOrd="1" destOrd="0" presId="urn:microsoft.com/office/officeart/2005/8/layout/radial1"/>
    <dgm:cxn modelId="{5BF32192-B1BE-4EB5-8331-E57342EDFC4A}" type="presOf" srcId="{EC032E81-CD38-406B-A444-D842CB5A558E}" destId="{F4A0CD43-9DCC-41DF-B7F2-81BAF8BB08FB}" srcOrd="1" destOrd="0" presId="urn:microsoft.com/office/officeart/2005/8/layout/radial1"/>
    <dgm:cxn modelId="{C372804B-4207-4AB5-9B3B-8323BFC3C946}" type="presOf" srcId="{9EC39168-2477-463E-958F-1C451743F383}" destId="{68B86BD1-64D5-4730-985C-B6F82518DA70}" srcOrd="0" destOrd="0" presId="urn:microsoft.com/office/officeart/2005/8/layout/radial1"/>
    <dgm:cxn modelId="{074E0FB7-2FCC-4468-8664-8F015E1046AD}" srcId="{9EC39168-2477-463E-958F-1C451743F383}" destId="{B0119ADB-C4D0-49AF-A2E6-6B8250B3E2E2}" srcOrd="0" destOrd="0" parTransId="{A1B767CF-EC57-4E17-9013-F298D5436D23}" sibTransId="{9B1236B3-497C-483B-BDFD-DC6D527C69C4}"/>
    <dgm:cxn modelId="{591FEC76-5AD5-4FD6-9460-3C6E47A850A5}" type="presOf" srcId="{0F69F1D2-F93B-4C37-A48E-A26DFE40703E}" destId="{16ACCEFD-0B20-47D1-8FDA-769C20FB97A3}" srcOrd="0" destOrd="0" presId="urn:microsoft.com/office/officeart/2005/8/layout/radial1"/>
    <dgm:cxn modelId="{28533CCA-C0BC-458F-9A91-BE01CA44E62D}" type="presOf" srcId="{EC032E81-CD38-406B-A444-D842CB5A558E}" destId="{F2399BA4-E919-4451-AB75-40346570CC19}" srcOrd="0" destOrd="0" presId="urn:microsoft.com/office/officeart/2005/8/layout/radial1"/>
    <dgm:cxn modelId="{AE2F983C-65E5-4AFD-8640-EAD385393D95}" type="presOf" srcId="{2A52DEB0-EEAB-4CB9-A409-5495AE853936}" destId="{9F853261-678D-4FF0-9A93-19EA153AF87C}" srcOrd="0" destOrd="0" presId="urn:microsoft.com/office/officeart/2005/8/layout/radial1"/>
    <dgm:cxn modelId="{C1DEDD47-BF4D-4344-9514-6D023DCB1D75}" type="presOf" srcId="{C9D5B704-0EB5-4A04-9CD2-990DB6BFFC7A}" destId="{C43798B2-C87C-403E-9AFF-20096481BB22}" srcOrd="0" destOrd="0" presId="urn:microsoft.com/office/officeart/2005/8/layout/radial1"/>
    <dgm:cxn modelId="{AA1A2CF1-4FB0-4EB8-8E73-AA372A48B575}" type="presOf" srcId="{22579AEA-497B-4140-BB1A-7364FE53018F}" destId="{D3F8EEF7-1DCB-4F57-B8C5-D36973BEBEA4}" srcOrd="0" destOrd="0" presId="urn:microsoft.com/office/officeart/2005/8/layout/radial1"/>
    <dgm:cxn modelId="{31246427-FBDF-4620-87DD-B5E4158B56DC}" type="presOf" srcId="{9C0E3324-65EC-4722-A271-5E64F52995FD}" destId="{969C0D09-D872-4BE5-A299-9AAC7AE89F7F}" srcOrd="0" destOrd="0" presId="urn:microsoft.com/office/officeart/2005/8/layout/radial1"/>
    <dgm:cxn modelId="{116F5626-6D08-433F-A988-6D899DE7CD24}" type="presOf" srcId="{EE830C16-017B-47DB-824F-3523C3A6EE7B}" destId="{6ACA962B-9226-442E-BFE8-558D05B9767E}" srcOrd="1" destOrd="0" presId="urn:microsoft.com/office/officeart/2005/8/layout/radial1"/>
    <dgm:cxn modelId="{56E3A130-B48C-4691-9923-E2809B80465D}" type="presOf" srcId="{5271AB58-51DD-416E-987B-8146BCE87145}" destId="{172205F7-7CED-407C-872E-5BE30842D512}" srcOrd="0" destOrd="0" presId="urn:microsoft.com/office/officeart/2005/8/layout/radial1"/>
    <dgm:cxn modelId="{CBD9EF17-C73E-4851-964B-FE71497CC13C}" type="presOf" srcId="{DDD88190-0B41-4F5D-987A-2DD97A6BB61B}" destId="{174FD14A-9B2F-4CF3-8515-4C412991D0D2}" srcOrd="0" destOrd="0" presId="urn:microsoft.com/office/officeart/2005/8/layout/radial1"/>
    <dgm:cxn modelId="{2D015A0E-33F4-4618-BD65-83F77A596523}" type="presOf" srcId="{53749103-C69A-4270-87A2-3725960717B3}" destId="{5E3B7CCE-BBFB-4C0A-B06C-1A9CE8F4EC85}" srcOrd="0" destOrd="0" presId="urn:microsoft.com/office/officeart/2005/8/layout/radial1"/>
    <dgm:cxn modelId="{AA81EF7E-DFFD-4FA0-9D5B-31104EE9FD1E}" type="presOf" srcId="{A1B767CF-EC57-4E17-9013-F298D5436D23}" destId="{2B4C6AAD-A6A3-4E4C-8A82-AC210F693817}" srcOrd="1" destOrd="0" presId="urn:microsoft.com/office/officeart/2005/8/layout/radial1"/>
    <dgm:cxn modelId="{DC39FE95-5746-49EA-A68D-B47A77865645}" srcId="{9EC39168-2477-463E-958F-1C451743F383}" destId="{22579AEA-497B-4140-BB1A-7364FE53018F}" srcOrd="5" destOrd="0" parTransId="{0F69F1D2-F93B-4C37-A48E-A26DFE40703E}" sibTransId="{AB9E24BE-1D40-4B22-BE7A-C57BD9C15152}"/>
    <dgm:cxn modelId="{3DB18EB9-4FB6-40E2-B6D0-A4437E019638}" srcId="{9EC39168-2477-463E-958F-1C451743F383}" destId="{2A52DEB0-EEAB-4CB9-A409-5495AE853936}" srcOrd="4" destOrd="0" parTransId="{F2634F84-4D24-45D7-845C-54FF1D72A0FE}" sibTransId="{C9E757A4-173A-414A-A86E-187DCFC6A140}"/>
    <dgm:cxn modelId="{E8767EA6-4577-4565-82BE-3680C69E5E46}" type="presOf" srcId="{965D25C6-0E7C-4D94-B789-945709BD73D3}" destId="{C6810022-4D36-4897-A932-469E84F4DD97}" srcOrd="0" destOrd="0" presId="urn:microsoft.com/office/officeart/2005/8/layout/radial1"/>
    <dgm:cxn modelId="{5E982C51-4901-42B2-A8B6-6E3A9667017B}" srcId="{9EC39168-2477-463E-958F-1C451743F383}" destId="{05B064FD-3F11-4DFA-84CD-79F48D010A65}" srcOrd="2" destOrd="0" parTransId="{5271AB58-51DD-416E-987B-8146BCE87145}" sibTransId="{7408601C-A2FB-4995-A276-15B02F97E2F6}"/>
    <dgm:cxn modelId="{F72815C3-6DD4-4D8A-A3A7-D13489327163}" type="presOf" srcId="{7A7A1277-31C2-4327-9446-7B7EF45C826E}" destId="{638030C7-FFE8-4050-A8A3-170C49449CCA}" srcOrd="1" destOrd="0" presId="urn:microsoft.com/office/officeart/2005/8/layout/radial1"/>
    <dgm:cxn modelId="{9C7F1FBE-2D4A-4139-93F7-B285210723E0}" type="presOf" srcId="{E39D650B-3B44-4991-8959-7A8255010735}" destId="{DBCE4E77-13B1-450C-B737-6331C1848CAE}" srcOrd="1" destOrd="0" presId="urn:microsoft.com/office/officeart/2005/8/layout/radial1"/>
    <dgm:cxn modelId="{00F2CAF8-1F11-4653-B077-4311240380AA}" srcId="{9EC39168-2477-463E-958F-1C451743F383}" destId="{5E41C72E-179E-4289-A683-08B0B7D07070}" srcOrd="7" destOrd="0" parTransId="{EC032E81-CD38-406B-A444-D842CB5A558E}" sibTransId="{7672FE6D-B1BB-4CD7-811D-1D4732177A25}"/>
    <dgm:cxn modelId="{E8DC6DAA-EFD6-4BBD-A153-38A44F1DEFAB}" type="presOf" srcId="{53749103-C69A-4270-87A2-3725960717B3}" destId="{A51F2F74-4D37-493F-B483-A17EE9F15C53}" srcOrd="1" destOrd="0" presId="urn:microsoft.com/office/officeart/2005/8/layout/radial1"/>
    <dgm:cxn modelId="{70E10957-6E02-44B1-9784-4F1C7815A945}" type="presOf" srcId="{5E41C72E-179E-4289-A683-08B0B7D07070}" destId="{9B618104-CA08-4848-90AB-53EF952E5FB2}" srcOrd="0" destOrd="0" presId="urn:microsoft.com/office/officeart/2005/8/layout/radial1"/>
    <dgm:cxn modelId="{2F2FFA01-63C0-46F4-BF37-AB090E6AD71C}" srcId="{9EC39168-2477-463E-958F-1C451743F383}" destId="{965D25C6-0E7C-4D94-B789-945709BD73D3}" srcOrd="6" destOrd="0" parTransId="{EE830C16-017B-47DB-824F-3523C3A6EE7B}" sibTransId="{03235F5E-1E8F-452E-BDD1-B51E513F3326}"/>
    <dgm:cxn modelId="{24C72D42-C4C0-4A0B-9F00-55741EEBA81D}" srcId="{9EC39168-2477-463E-958F-1C451743F383}" destId="{C9D5B704-0EB5-4A04-9CD2-990DB6BFFC7A}" srcOrd="1" destOrd="0" parTransId="{53749103-C69A-4270-87A2-3725960717B3}" sibTransId="{239DB6CC-7234-481A-8581-9C055F1676E0}"/>
    <dgm:cxn modelId="{9DE2D261-7EEB-423B-9AF9-BD1B7284C811}" type="presOf" srcId="{A1B767CF-EC57-4E17-9013-F298D5436D23}" destId="{B90C0721-FA94-4C0C-A18B-B61DFEAAFC9E}" srcOrd="0" destOrd="0" presId="urn:microsoft.com/office/officeart/2005/8/layout/radial1"/>
    <dgm:cxn modelId="{7268AF78-8CD2-417B-8A9A-D7BF6D98ED08}" srcId="{9EC39168-2477-463E-958F-1C451743F383}" destId="{CCD90148-20F5-4305-A5E7-5A27D4799005}" srcOrd="8" destOrd="0" parTransId="{E39D650B-3B44-4991-8959-7A8255010735}" sibTransId="{4E2EA31D-5D14-4A36-B1D1-63F65F8ACF95}"/>
    <dgm:cxn modelId="{2D4FE264-911F-4C99-B34A-59C43EE9B8F4}" type="presOf" srcId="{0F69F1D2-F93B-4C37-A48E-A26DFE40703E}" destId="{C24B8FF8-CE26-451B-ABC8-627EC768B6A7}" srcOrd="1" destOrd="0" presId="urn:microsoft.com/office/officeart/2005/8/layout/radial1"/>
    <dgm:cxn modelId="{224126C7-4E75-45D4-98BC-6E74A8ECFBFD}" srcId="{9C0E3324-65EC-4722-A271-5E64F52995FD}" destId="{13C4D4ED-4907-405B-A4E1-3F8595804572}" srcOrd="2" destOrd="0" parTransId="{45BA00B0-8410-47C9-87F8-94E93C801081}" sibTransId="{031A238A-C833-4BD3-9CF9-7D245F3FFC26}"/>
    <dgm:cxn modelId="{9D34CEB8-CE3C-44C3-897C-6D7A6D246410}" type="presOf" srcId="{7A7A1277-31C2-4327-9446-7B7EF45C826E}" destId="{6AFFCB50-870B-4292-9E24-0327A8A0536A}" srcOrd="0" destOrd="0" presId="urn:microsoft.com/office/officeart/2005/8/layout/radial1"/>
    <dgm:cxn modelId="{941DF2FD-5314-4EBF-8474-9989D464669D}" type="presOf" srcId="{EE830C16-017B-47DB-824F-3523C3A6EE7B}" destId="{AADE418E-3435-46F1-8DA0-569DC53270C3}" srcOrd="0" destOrd="0" presId="urn:microsoft.com/office/officeart/2005/8/layout/radial1"/>
    <dgm:cxn modelId="{EB76F789-04B7-4F52-87F7-736732D1C725}" srcId="{9C0E3324-65EC-4722-A271-5E64F52995FD}" destId="{9EC39168-2477-463E-958F-1C451743F383}" srcOrd="0" destOrd="0" parTransId="{37D1322F-B9D1-4F1B-A559-21725F33823E}" sibTransId="{A8D25AC1-A619-49DF-9B36-30EC6E3AC897}"/>
    <dgm:cxn modelId="{B6A378B4-DD8E-4D4F-B2AE-CDC8960F1832}" srcId="{9EC39168-2477-463E-958F-1C451743F383}" destId="{DDD88190-0B41-4F5D-987A-2DD97A6BB61B}" srcOrd="3" destOrd="0" parTransId="{7A7A1277-31C2-4327-9446-7B7EF45C826E}" sibTransId="{CB057B1C-4D7B-4166-A8FD-2884C9ABF59A}"/>
    <dgm:cxn modelId="{8B1BD4F0-819C-4C31-A927-3C5673081914}" srcId="{9C0E3324-65EC-4722-A271-5E64F52995FD}" destId="{B1E0E285-EBAB-4AC5-8782-7CBD63374368}" srcOrd="1" destOrd="0" parTransId="{09FCD274-80C0-4F6F-B285-74DAE306C8BC}" sibTransId="{A2BE7E55-6BDC-48B3-B50D-B369357B7236}"/>
    <dgm:cxn modelId="{C4EA3F5A-1667-427A-A6C8-247F8FECFE6E}" type="presOf" srcId="{05B064FD-3F11-4DFA-84CD-79F48D010A65}" destId="{6F8ABC46-3F8C-45C2-AE11-F4C7E8B22089}" srcOrd="0" destOrd="0" presId="urn:microsoft.com/office/officeart/2005/8/layout/radial1"/>
    <dgm:cxn modelId="{32B5E5C8-5448-45D9-B7C0-FC37C86C5921}" type="presOf" srcId="{F2634F84-4D24-45D7-845C-54FF1D72A0FE}" destId="{50354B03-4B59-4623-82BB-6F948D2DF18A}" srcOrd="1" destOrd="0" presId="urn:microsoft.com/office/officeart/2005/8/layout/radial1"/>
    <dgm:cxn modelId="{4C7C5F45-565D-4BD1-85DA-6829140A9285}" type="presOf" srcId="{CCD90148-20F5-4305-A5E7-5A27D4799005}" destId="{1451C9CF-775E-4F57-AEB0-F1C62F381C12}" srcOrd="0" destOrd="0" presId="urn:microsoft.com/office/officeart/2005/8/layout/radial1"/>
    <dgm:cxn modelId="{4E6C2518-3F8B-4E65-A94E-EAAD8DB4A2DA}" type="presOf" srcId="{B0119ADB-C4D0-49AF-A2E6-6B8250B3E2E2}" destId="{8A6257F6-A386-4A49-A301-761FF7B167A5}" srcOrd="0" destOrd="0" presId="urn:microsoft.com/office/officeart/2005/8/layout/radial1"/>
    <dgm:cxn modelId="{765CA4EF-BC04-4186-AE1B-42EABF200461}" type="presOf" srcId="{F2634F84-4D24-45D7-845C-54FF1D72A0FE}" destId="{DFE24266-F103-4657-B4BE-883DE861F572}" srcOrd="0" destOrd="0" presId="urn:microsoft.com/office/officeart/2005/8/layout/radial1"/>
    <dgm:cxn modelId="{E6636504-7F4E-45AC-B89C-201A3353E0FF}" type="presOf" srcId="{E39D650B-3B44-4991-8959-7A8255010735}" destId="{41CA64BE-7CCA-4A06-819E-1421A10DC67B}" srcOrd="0" destOrd="0" presId="urn:microsoft.com/office/officeart/2005/8/layout/radial1"/>
    <dgm:cxn modelId="{29C930BC-FB7F-4DD7-BF36-7C5AEC3C54B8}" type="presParOf" srcId="{969C0D09-D872-4BE5-A299-9AAC7AE89F7F}" destId="{68B86BD1-64D5-4730-985C-B6F82518DA70}" srcOrd="0" destOrd="0" presId="urn:microsoft.com/office/officeart/2005/8/layout/radial1"/>
    <dgm:cxn modelId="{C1DE62CF-4C3F-4E9A-9634-36FF0DC0C5F0}" type="presParOf" srcId="{969C0D09-D872-4BE5-A299-9AAC7AE89F7F}" destId="{B90C0721-FA94-4C0C-A18B-B61DFEAAFC9E}" srcOrd="1" destOrd="0" presId="urn:microsoft.com/office/officeart/2005/8/layout/radial1"/>
    <dgm:cxn modelId="{685F0686-C284-4D74-8953-28428FDC1308}" type="presParOf" srcId="{B90C0721-FA94-4C0C-A18B-B61DFEAAFC9E}" destId="{2B4C6AAD-A6A3-4E4C-8A82-AC210F693817}" srcOrd="0" destOrd="0" presId="urn:microsoft.com/office/officeart/2005/8/layout/radial1"/>
    <dgm:cxn modelId="{6C846C2A-5323-4CD7-957F-322DDD6924CA}" type="presParOf" srcId="{969C0D09-D872-4BE5-A299-9AAC7AE89F7F}" destId="{8A6257F6-A386-4A49-A301-761FF7B167A5}" srcOrd="2" destOrd="0" presId="urn:microsoft.com/office/officeart/2005/8/layout/radial1"/>
    <dgm:cxn modelId="{887B09EE-2B55-4DC0-A1E2-1B1F55F800ED}" type="presParOf" srcId="{969C0D09-D872-4BE5-A299-9AAC7AE89F7F}" destId="{5E3B7CCE-BBFB-4C0A-B06C-1A9CE8F4EC85}" srcOrd="3" destOrd="0" presId="urn:microsoft.com/office/officeart/2005/8/layout/radial1"/>
    <dgm:cxn modelId="{8EEDE7B0-B6B9-4209-B7E2-25BDFF57DA91}" type="presParOf" srcId="{5E3B7CCE-BBFB-4C0A-B06C-1A9CE8F4EC85}" destId="{A51F2F74-4D37-493F-B483-A17EE9F15C53}" srcOrd="0" destOrd="0" presId="urn:microsoft.com/office/officeart/2005/8/layout/radial1"/>
    <dgm:cxn modelId="{887F84B1-7180-418D-BD31-D8F1244EB649}" type="presParOf" srcId="{969C0D09-D872-4BE5-A299-9AAC7AE89F7F}" destId="{C43798B2-C87C-403E-9AFF-20096481BB22}" srcOrd="4" destOrd="0" presId="urn:microsoft.com/office/officeart/2005/8/layout/radial1"/>
    <dgm:cxn modelId="{AE2F2E69-08EB-480C-87E7-6558F50B4620}" type="presParOf" srcId="{969C0D09-D872-4BE5-A299-9AAC7AE89F7F}" destId="{172205F7-7CED-407C-872E-5BE30842D512}" srcOrd="5" destOrd="0" presId="urn:microsoft.com/office/officeart/2005/8/layout/radial1"/>
    <dgm:cxn modelId="{B6415AEF-0DF3-4D8E-9680-D11ED8B9F41B}" type="presParOf" srcId="{172205F7-7CED-407C-872E-5BE30842D512}" destId="{57CA7CC0-BA93-4D6D-9746-F6A6A1572124}" srcOrd="0" destOrd="0" presId="urn:microsoft.com/office/officeart/2005/8/layout/radial1"/>
    <dgm:cxn modelId="{184D3A80-E85C-47B7-93BF-8B76903B153D}" type="presParOf" srcId="{969C0D09-D872-4BE5-A299-9AAC7AE89F7F}" destId="{6F8ABC46-3F8C-45C2-AE11-F4C7E8B22089}" srcOrd="6" destOrd="0" presId="urn:microsoft.com/office/officeart/2005/8/layout/radial1"/>
    <dgm:cxn modelId="{C644C9D7-EBBB-4EFB-BB96-127DF8C00233}" type="presParOf" srcId="{969C0D09-D872-4BE5-A299-9AAC7AE89F7F}" destId="{6AFFCB50-870B-4292-9E24-0327A8A0536A}" srcOrd="7" destOrd="0" presId="urn:microsoft.com/office/officeart/2005/8/layout/radial1"/>
    <dgm:cxn modelId="{CEE1E3D5-BDF2-4626-B52E-07886EB3008B}" type="presParOf" srcId="{6AFFCB50-870B-4292-9E24-0327A8A0536A}" destId="{638030C7-FFE8-4050-A8A3-170C49449CCA}" srcOrd="0" destOrd="0" presId="urn:microsoft.com/office/officeart/2005/8/layout/radial1"/>
    <dgm:cxn modelId="{AC407FA4-A9D8-43DF-BFE5-B96AF46C734E}" type="presParOf" srcId="{969C0D09-D872-4BE5-A299-9AAC7AE89F7F}" destId="{174FD14A-9B2F-4CF3-8515-4C412991D0D2}" srcOrd="8" destOrd="0" presId="urn:microsoft.com/office/officeart/2005/8/layout/radial1"/>
    <dgm:cxn modelId="{8936A61B-2C87-4D8A-B4EB-0492DBE03BCA}" type="presParOf" srcId="{969C0D09-D872-4BE5-A299-9AAC7AE89F7F}" destId="{DFE24266-F103-4657-B4BE-883DE861F572}" srcOrd="9" destOrd="0" presId="urn:microsoft.com/office/officeart/2005/8/layout/radial1"/>
    <dgm:cxn modelId="{39A25593-5539-463B-A757-F6A5D7693E27}" type="presParOf" srcId="{DFE24266-F103-4657-B4BE-883DE861F572}" destId="{50354B03-4B59-4623-82BB-6F948D2DF18A}" srcOrd="0" destOrd="0" presId="urn:microsoft.com/office/officeart/2005/8/layout/radial1"/>
    <dgm:cxn modelId="{6CBDADC9-45A1-403E-8B3F-2B0841A0F585}" type="presParOf" srcId="{969C0D09-D872-4BE5-A299-9AAC7AE89F7F}" destId="{9F853261-678D-4FF0-9A93-19EA153AF87C}" srcOrd="10" destOrd="0" presId="urn:microsoft.com/office/officeart/2005/8/layout/radial1"/>
    <dgm:cxn modelId="{52B3C433-34A6-4BEB-B0C3-55C609605C2B}" type="presParOf" srcId="{969C0D09-D872-4BE5-A299-9AAC7AE89F7F}" destId="{16ACCEFD-0B20-47D1-8FDA-769C20FB97A3}" srcOrd="11" destOrd="0" presId="urn:microsoft.com/office/officeart/2005/8/layout/radial1"/>
    <dgm:cxn modelId="{05E4FEEF-CB67-4797-99DF-F9CBDCCF1F9B}" type="presParOf" srcId="{16ACCEFD-0B20-47D1-8FDA-769C20FB97A3}" destId="{C24B8FF8-CE26-451B-ABC8-627EC768B6A7}" srcOrd="0" destOrd="0" presId="urn:microsoft.com/office/officeart/2005/8/layout/radial1"/>
    <dgm:cxn modelId="{F4BC9F75-B217-4478-8245-B356565E0671}" type="presParOf" srcId="{969C0D09-D872-4BE5-A299-9AAC7AE89F7F}" destId="{D3F8EEF7-1DCB-4F57-B8C5-D36973BEBEA4}" srcOrd="12" destOrd="0" presId="urn:microsoft.com/office/officeart/2005/8/layout/radial1"/>
    <dgm:cxn modelId="{C0E86AB5-52B6-48E8-BF8C-5E39D6B1FB42}" type="presParOf" srcId="{969C0D09-D872-4BE5-A299-9AAC7AE89F7F}" destId="{AADE418E-3435-46F1-8DA0-569DC53270C3}" srcOrd="13" destOrd="0" presId="urn:microsoft.com/office/officeart/2005/8/layout/radial1"/>
    <dgm:cxn modelId="{9CDC9EE5-060D-437C-B89E-8FAF4D5C69A1}" type="presParOf" srcId="{AADE418E-3435-46F1-8DA0-569DC53270C3}" destId="{6ACA962B-9226-442E-BFE8-558D05B9767E}" srcOrd="0" destOrd="0" presId="urn:microsoft.com/office/officeart/2005/8/layout/radial1"/>
    <dgm:cxn modelId="{25991DD2-A30D-4D2A-B06A-6114B6CDE823}" type="presParOf" srcId="{969C0D09-D872-4BE5-A299-9AAC7AE89F7F}" destId="{C6810022-4D36-4897-A932-469E84F4DD97}" srcOrd="14" destOrd="0" presId="urn:microsoft.com/office/officeart/2005/8/layout/radial1"/>
    <dgm:cxn modelId="{01A4F54F-C64E-4015-94FA-FE27DBBECB6B}" type="presParOf" srcId="{969C0D09-D872-4BE5-A299-9AAC7AE89F7F}" destId="{F2399BA4-E919-4451-AB75-40346570CC19}" srcOrd="15" destOrd="0" presId="urn:microsoft.com/office/officeart/2005/8/layout/radial1"/>
    <dgm:cxn modelId="{7937B4CB-4010-44EF-BE3D-E21709DDBDA5}" type="presParOf" srcId="{F2399BA4-E919-4451-AB75-40346570CC19}" destId="{F4A0CD43-9DCC-41DF-B7F2-81BAF8BB08FB}" srcOrd="0" destOrd="0" presId="urn:microsoft.com/office/officeart/2005/8/layout/radial1"/>
    <dgm:cxn modelId="{0DD58827-5AFD-46EC-9647-9EAF2491E36E}" type="presParOf" srcId="{969C0D09-D872-4BE5-A299-9AAC7AE89F7F}" destId="{9B618104-CA08-4848-90AB-53EF952E5FB2}" srcOrd="16" destOrd="0" presId="urn:microsoft.com/office/officeart/2005/8/layout/radial1"/>
    <dgm:cxn modelId="{B028F4CB-A444-43FD-A26B-3EEAFFE552BC}" type="presParOf" srcId="{969C0D09-D872-4BE5-A299-9AAC7AE89F7F}" destId="{41CA64BE-7CCA-4A06-819E-1421A10DC67B}" srcOrd="17" destOrd="0" presId="urn:microsoft.com/office/officeart/2005/8/layout/radial1"/>
    <dgm:cxn modelId="{06770410-62A8-4B51-8399-544A74C327A7}" type="presParOf" srcId="{41CA64BE-7CCA-4A06-819E-1421A10DC67B}" destId="{DBCE4E77-13B1-450C-B737-6331C1848CAE}" srcOrd="0" destOrd="0" presId="urn:microsoft.com/office/officeart/2005/8/layout/radial1"/>
    <dgm:cxn modelId="{832BBDA3-E4F6-40F0-AC7F-DEA23DEAB459}" type="presParOf" srcId="{969C0D09-D872-4BE5-A299-9AAC7AE89F7F}" destId="{1451C9CF-775E-4F57-AEB0-F1C62F381C12}" srcOrd="1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0E3324-65EC-4722-A271-5E64F52995FD}" type="doc">
      <dgm:prSet loTypeId="urn:microsoft.com/office/officeart/2005/8/layout/radial1" loCatId="relationship" qsTypeId="urn:microsoft.com/office/officeart/2005/8/quickstyle/simple3" qsCatId="simple" csTypeId="urn:microsoft.com/office/officeart/2005/8/colors/accent1_2" csCatId="accent1" phldr="1"/>
      <dgm:spPr/>
      <dgm:t>
        <a:bodyPr/>
        <a:lstStyle/>
        <a:p>
          <a:endParaRPr lang="ru-RU"/>
        </a:p>
      </dgm:t>
    </dgm:pt>
    <dgm:pt modelId="{9EC39168-2477-463E-958F-1C451743F383}">
      <dgm:prSet phldrT="[Текст]"/>
      <dgm:spPr>
        <a:solidFill>
          <a:srgbClr val="92D050"/>
        </a:solidFill>
      </dgm:spPr>
      <dgm:t>
        <a:bodyPr/>
        <a:lstStyle/>
        <a:p>
          <a:r>
            <a:rPr lang="ru-RU" dirty="0" err="1" smtClean="0">
              <a:solidFill>
                <a:schemeClr val="tx1"/>
              </a:solidFill>
            </a:rPr>
            <a:t>БМТнинг</a:t>
          </a:r>
          <a:r>
            <a:rPr lang="ru-RU" dirty="0" smtClean="0">
              <a:solidFill>
                <a:schemeClr val="tx1"/>
              </a:solidFill>
            </a:rPr>
            <a:t> </a:t>
          </a:r>
          <a:r>
            <a:rPr lang="ru-RU" dirty="0" err="1" smtClean="0">
              <a:solidFill>
                <a:schemeClr val="tx1"/>
              </a:solidFill>
            </a:rPr>
            <a:t>Ин.Хуқ.Бўй</a:t>
          </a:r>
          <a:r>
            <a:rPr lang="ru-RU" dirty="0" smtClean="0">
              <a:solidFill>
                <a:schemeClr val="tx1"/>
              </a:solidFill>
            </a:rPr>
            <a:t>. </a:t>
          </a:r>
          <a:r>
            <a:rPr lang="ru-RU" dirty="0" err="1" smtClean="0">
              <a:solidFill>
                <a:schemeClr val="tx1"/>
              </a:solidFill>
            </a:rPr>
            <a:t>Ёрдамчи</a:t>
          </a:r>
          <a:r>
            <a:rPr lang="ru-RU" dirty="0" smtClean="0">
              <a:solidFill>
                <a:schemeClr val="tx1"/>
              </a:solidFill>
            </a:rPr>
            <a:t> </a:t>
          </a:r>
          <a:r>
            <a:rPr lang="ru-RU" dirty="0" err="1" smtClean="0">
              <a:solidFill>
                <a:schemeClr val="tx1"/>
              </a:solidFill>
            </a:rPr>
            <a:t>органлари</a:t>
          </a:r>
          <a:endParaRPr lang="ru-RU" dirty="0" smtClean="0">
            <a:solidFill>
              <a:schemeClr val="tx1"/>
            </a:solidFill>
          </a:endParaRPr>
        </a:p>
      </dgm:t>
    </dgm:pt>
    <dgm:pt modelId="{37D1322F-B9D1-4F1B-A559-21725F33823E}" type="parTrans" cxnId="{EB76F789-04B7-4F52-87F7-736732D1C725}">
      <dgm:prSet/>
      <dgm:spPr/>
      <dgm:t>
        <a:bodyPr/>
        <a:lstStyle/>
        <a:p>
          <a:endParaRPr lang="ru-RU"/>
        </a:p>
      </dgm:t>
    </dgm:pt>
    <dgm:pt modelId="{A8D25AC1-A619-49DF-9B36-30EC6E3AC897}" type="sibTrans" cxnId="{EB76F789-04B7-4F52-87F7-736732D1C725}">
      <dgm:prSet/>
      <dgm:spPr/>
      <dgm:t>
        <a:bodyPr/>
        <a:lstStyle/>
        <a:p>
          <a:endParaRPr lang="ru-RU"/>
        </a:p>
      </dgm:t>
    </dgm:pt>
    <dgm:pt modelId="{C9D5B704-0EB5-4A04-9CD2-990DB6BFFC7A}">
      <dgm:prSet phldrT="[Текст]" custT="1"/>
      <dgm:spPr/>
      <dgm:t>
        <a:bodyPr/>
        <a:lstStyle/>
        <a:p>
          <a:r>
            <a:rPr lang="ru-RU" sz="1400" dirty="0" err="1" smtClean="0">
              <a:solidFill>
                <a:srgbClr val="FF0000"/>
              </a:solidFill>
            </a:rPr>
            <a:t>БМТнинг</a:t>
          </a:r>
          <a:r>
            <a:rPr lang="ru-RU" sz="1400" dirty="0" smtClean="0">
              <a:solidFill>
                <a:srgbClr val="FF0000"/>
              </a:solidFill>
            </a:rPr>
            <a:t> </a:t>
          </a:r>
          <a:r>
            <a:rPr lang="ru-RU" sz="1400" dirty="0" err="1" smtClean="0">
              <a:solidFill>
                <a:srgbClr val="FF0000"/>
              </a:solidFill>
            </a:rPr>
            <a:t>Инсон</a:t>
          </a:r>
          <a:r>
            <a:rPr lang="ru-RU" sz="1400" dirty="0" smtClean="0">
              <a:solidFill>
                <a:srgbClr val="FF0000"/>
              </a:solidFill>
            </a:rPr>
            <a:t> </a:t>
          </a:r>
          <a:r>
            <a:rPr lang="ru-RU" sz="1400" dirty="0" err="1" smtClean="0">
              <a:solidFill>
                <a:srgbClr val="FF0000"/>
              </a:solidFill>
            </a:rPr>
            <a:t>ҳуқуқлари</a:t>
          </a:r>
          <a:r>
            <a:rPr lang="ru-RU" sz="1400" dirty="0" smtClean="0">
              <a:solidFill>
                <a:srgbClr val="FF0000"/>
              </a:solidFill>
            </a:rPr>
            <a:t> </a:t>
          </a:r>
          <a:r>
            <a:rPr lang="ru-RU" sz="1400" dirty="0" err="1" smtClean="0">
              <a:solidFill>
                <a:srgbClr val="FF0000"/>
              </a:solidFill>
            </a:rPr>
            <a:t>бўйича</a:t>
          </a:r>
          <a:r>
            <a:rPr lang="ru-RU" sz="1400" dirty="0" smtClean="0">
              <a:solidFill>
                <a:srgbClr val="FF0000"/>
              </a:solidFill>
            </a:rPr>
            <a:t> </a:t>
          </a:r>
          <a:r>
            <a:rPr lang="ru-RU" sz="1400" dirty="0" err="1" smtClean="0">
              <a:solidFill>
                <a:srgbClr val="FF0000"/>
              </a:solidFill>
            </a:rPr>
            <a:t>кенгаш</a:t>
          </a:r>
          <a:r>
            <a:rPr lang="ru-RU" sz="1400" dirty="0" smtClean="0">
              <a:solidFill>
                <a:srgbClr val="FF0000"/>
              </a:solidFill>
            </a:rPr>
            <a:t> (1946-2006 </a:t>
          </a:r>
          <a:r>
            <a:rPr lang="ru-RU" sz="1400" dirty="0" err="1" smtClean="0">
              <a:solidFill>
                <a:srgbClr val="FF0000"/>
              </a:solidFill>
            </a:rPr>
            <a:t>йиллар</a:t>
          </a:r>
          <a:r>
            <a:rPr lang="ru-RU" sz="1400" dirty="0" smtClean="0">
              <a:solidFill>
                <a:srgbClr val="FF0000"/>
              </a:solidFill>
            </a:rPr>
            <a:t> комиссия</a:t>
          </a:r>
          <a:r>
            <a:rPr lang="ru-RU" sz="1400" dirty="0" smtClean="0">
              <a:solidFill>
                <a:schemeClr val="tx1"/>
              </a:solidFill>
            </a:rPr>
            <a:t>)</a:t>
          </a:r>
          <a:endParaRPr lang="ru-RU" sz="1400" dirty="0"/>
        </a:p>
      </dgm:t>
    </dgm:pt>
    <dgm:pt modelId="{53749103-C69A-4270-87A2-3725960717B3}" type="parTrans" cxnId="{24C72D42-C4C0-4A0B-9F00-55741EEBA81D}">
      <dgm:prSet/>
      <dgm:spPr/>
      <dgm:t>
        <a:bodyPr/>
        <a:lstStyle/>
        <a:p>
          <a:endParaRPr lang="ru-RU"/>
        </a:p>
      </dgm:t>
    </dgm:pt>
    <dgm:pt modelId="{239DB6CC-7234-481A-8581-9C055F1676E0}" type="sibTrans" cxnId="{24C72D42-C4C0-4A0B-9F00-55741EEBA81D}">
      <dgm:prSet/>
      <dgm:spPr/>
      <dgm:t>
        <a:bodyPr/>
        <a:lstStyle/>
        <a:p>
          <a:endParaRPr lang="ru-RU"/>
        </a:p>
      </dgm:t>
    </dgm:pt>
    <dgm:pt modelId="{2A52DEB0-EEAB-4CB9-A409-5495AE853936}">
      <dgm:prSet phldrT="[Текст]" custT="1"/>
      <dgm:spPr/>
      <dgm:t>
        <a:bodyPr/>
        <a:lstStyle/>
        <a:p>
          <a:r>
            <a:rPr lang="ru-RU" sz="1400" dirty="0" err="1" smtClean="0">
              <a:solidFill>
                <a:srgbClr val="FF0000"/>
              </a:solidFill>
            </a:rPr>
            <a:t>БМТнинг</a:t>
          </a:r>
          <a:r>
            <a:rPr lang="ru-RU" sz="1400" dirty="0" smtClean="0">
              <a:solidFill>
                <a:srgbClr val="FF0000"/>
              </a:solidFill>
            </a:rPr>
            <a:t> </a:t>
          </a:r>
          <a:r>
            <a:rPr lang="ru-RU" sz="1400" dirty="0" err="1" smtClean="0">
              <a:solidFill>
                <a:srgbClr val="FF0000"/>
              </a:solidFill>
            </a:rPr>
            <a:t>Қочоқлар</a:t>
          </a:r>
          <a:r>
            <a:rPr lang="ru-RU" sz="1400" dirty="0" smtClean="0">
              <a:solidFill>
                <a:srgbClr val="FF0000"/>
              </a:solidFill>
            </a:rPr>
            <a:t> </a:t>
          </a:r>
          <a:r>
            <a:rPr lang="ru-RU" sz="1400" dirty="0" err="1" smtClean="0">
              <a:solidFill>
                <a:srgbClr val="FF0000"/>
              </a:solidFill>
            </a:rPr>
            <a:t>ишлари</a:t>
          </a:r>
          <a:r>
            <a:rPr lang="ru-RU" sz="1400" dirty="0" smtClean="0">
              <a:solidFill>
                <a:srgbClr val="FF0000"/>
              </a:solidFill>
            </a:rPr>
            <a:t> </a:t>
          </a:r>
          <a:r>
            <a:rPr lang="ru-RU" sz="1400" dirty="0" err="1" smtClean="0">
              <a:solidFill>
                <a:srgbClr val="FF0000"/>
              </a:solidFill>
            </a:rPr>
            <a:t>бўйича</a:t>
          </a:r>
          <a:r>
            <a:rPr lang="ru-RU" sz="1400" dirty="0" smtClean="0">
              <a:solidFill>
                <a:srgbClr val="FF0000"/>
              </a:solidFill>
            </a:rPr>
            <a:t> </a:t>
          </a:r>
          <a:r>
            <a:rPr lang="ru-RU" sz="1400" dirty="0" err="1" smtClean="0">
              <a:solidFill>
                <a:srgbClr val="FF0000"/>
              </a:solidFill>
            </a:rPr>
            <a:t>олий</a:t>
          </a:r>
          <a:r>
            <a:rPr lang="ru-RU" sz="1400" dirty="0" smtClean="0">
              <a:solidFill>
                <a:srgbClr val="FF0000"/>
              </a:solidFill>
            </a:rPr>
            <a:t> </a:t>
          </a:r>
          <a:r>
            <a:rPr lang="ru-RU" sz="1400" dirty="0" err="1" smtClean="0">
              <a:solidFill>
                <a:srgbClr val="FF0000"/>
              </a:solidFill>
            </a:rPr>
            <a:t>комиссари</a:t>
          </a:r>
          <a:r>
            <a:rPr lang="ru-RU" sz="1400" dirty="0" smtClean="0">
              <a:solidFill>
                <a:srgbClr val="FF0000"/>
              </a:solidFill>
            </a:rPr>
            <a:t> </a:t>
          </a:r>
          <a:r>
            <a:rPr lang="ru-RU" sz="1400" dirty="0" err="1" smtClean="0">
              <a:solidFill>
                <a:srgbClr val="FF0000"/>
              </a:solidFill>
            </a:rPr>
            <a:t>бошқармаси</a:t>
          </a:r>
          <a:endParaRPr lang="ru-RU" sz="1400" dirty="0">
            <a:solidFill>
              <a:srgbClr val="FF0000"/>
            </a:solidFill>
          </a:endParaRPr>
        </a:p>
      </dgm:t>
    </dgm:pt>
    <dgm:pt modelId="{F2634F84-4D24-45D7-845C-54FF1D72A0FE}" type="parTrans" cxnId="{3DB18EB9-4FB6-40E2-B6D0-A4437E019638}">
      <dgm:prSet/>
      <dgm:spPr/>
      <dgm:t>
        <a:bodyPr/>
        <a:lstStyle/>
        <a:p>
          <a:endParaRPr lang="ru-RU"/>
        </a:p>
      </dgm:t>
    </dgm:pt>
    <dgm:pt modelId="{C9E757A4-173A-414A-A86E-187DCFC6A140}" type="sibTrans" cxnId="{3DB18EB9-4FB6-40E2-B6D0-A4437E019638}">
      <dgm:prSet/>
      <dgm:spPr/>
      <dgm:t>
        <a:bodyPr/>
        <a:lstStyle/>
        <a:p>
          <a:endParaRPr lang="ru-RU"/>
        </a:p>
      </dgm:t>
    </dgm:pt>
    <dgm:pt modelId="{B1E0E285-EBAB-4AC5-8782-7CBD63374368}">
      <dgm:prSet/>
      <dgm:spPr/>
      <dgm:t>
        <a:bodyPr/>
        <a:lstStyle/>
        <a:p>
          <a:endParaRPr lang="ru-RU"/>
        </a:p>
      </dgm:t>
    </dgm:pt>
    <dgm:pt modelId="{09FCD274-80C0-4F6F-B285-74DAE306C8BC}" type="parTrans" cxnId="{8B1BD4F0-819C-4C31-A927-3C5673081914}">
      <dgm:prSet/>
      <dgm:spPr/>
      <dgm:t>
        <a:bodyPr/>
        <a:lstStyle/>
        <a:p>
          <a:endParaRPr lang="ru-RU"/>
        </a:p>
      </dgm:t>
    </dgm:pt>
    <dgm:pt modelId="{A2BE7E55-6BDC-48B3-B50D-B369357B7236}" type="sibTrans" cxnId="{8B1BD4F0-819C-4C31-A927-3C5673081914}">
      <dgm:prSet/>
      <dgm:spPr/>
      <dgm:t>
        <a:bodyPr/>
        <a:lstStyle/>
        <a:p>
          <a:endParaRPr lang="ru-RU"/>
        </a:p>
      </dgm:t>
    </dgm:pt>
    <dgm:pt modelId="{05B064FD-3F11-4DFA-84CD-79F48D010A65}">
      <dgm:prSet phldrT="[Текст]" custT="1"/>
      <dgm:spPr/>
      <dgm:t>
        <a:bodyPr/>
        <a:lstStyle/>
        <a:p>
          <a:r>
            <a:rPr lang="ru-RU" sz="1200" dirty="0" smtClean="0">
              <a:solidFill>
                <a:srgbClr val="FF0000"/>
              </a:solidFill>
            </a:rPr>
            <a:t>Хотин-</a:t>
          </a:r>
          <a:r>
            <a:rPr lang="ru-RU" sz="1200" dirty="0" err="1" smtClean="0">
              <a:solidFill>
                <a:srgbClr val="FF0000"/>
              </a:solidFill>
            </a:rPr>
            <a:t>қизларнинг</a:t>
          </a:r>
          <a:r>
            <a:rPr lang="ru-RU" sz="1200" dirty="0" smtClean="0">
              <a:solidFill>
                <a:srgbClr val="FF0000"/>
              </a:solidFill>
            </a:rPr>
            <a:t> </a:t>
          </a:r>
          <a:r>
            <a:rPr lang="ru-RU" sz="1200" dirty="0" err="1" smtClean="0">
              <a:solidFill>
                <a:srgbClr val="FF0000"/>
              </a:solidFill>
            </a:rPr>
            <a:t>аҳволи</a:t>
          </a:r>
          <a:r>
            <a:rPr lang="ru-RU" sz="1200" dirty="0" smtClean="0">
              <a:solidFill>
                <a:srgbClr val="FF0000"/>
              </a:solidFill>
            </a:rPr>
            <a:t> </a:t>
          </a:r>
          <a:r>
            <a:rPr lang="ru-RU" sz="1200" dirty="0" err="1" smtClean="0">
              <a:solidFill>
                <a:srgbClr val="FF0000"/>
              </a:solidFill>
            </a:rPr>
            <a:t>бўйича</a:t>
          </a:r>
          <a:r>
            <a:rPr lang="ru-RU" sz="1200" dirty="0" smtClean="0">
              <a:solidFill>
                <a:srgbClr val="FF0000"/>
              </a:solidFill>
            </a:rPr>
            <a:t> Комиссия </a:t>
          </a:r>
          <a:endParaRPr lang="ru-RU" sz="1200" dirty="0">
            <a:solidFill>
              <a:srgbClr val="FF0000"/>
            </a:solidFill>
          </a:endParaRPr>
        </a:p>
      </dgm:t>
    </dgm:pt>
    <dgm:pt modelId="{5271AB58-51DD-416E-987B-8146BCE87145}" type="parTrans" cxnId="{5E982C51-4901-42B2-A8B6-6E3A9667017B}">
      <dgm:prSet/>
      <dgm:spPr/>
      <dgm:t>
        <a:bodyPr/>
        <a:lstStyle/>
        <a:p>
          <a:endParaRPr lang="ru-RU"/>
        </a:p>
      </dgm:t>
    </dgm:pt>
    <dgm:pt modelId="{7408601C-A2FB-4995-A276-15B02F97E2F6}" type="sibTrans" cxnId="{5E982C51-4901-42B2-A8B6-6E3A9667017B}">
      <dgm:prSet/>
      <dgm:spPr/>
      <dgm:t>
        <a:bodyPr/>
        <a:lstStyle/>
        <a:p>
          <a:endParaRPr lang="ru-RU"/>
        </a:p>
      </dgm:t>
    </dgm:pt>
    <dgm:pt modelId="{DDD88190-0B41-4F5D-987A-2DD97A6BB61B}">
      <dgm:prSet phldrT="[Текст]" custT="1"/>
      <dgm:spPr/>
      <dgm:t>
        <a:bodyPr/>
        <a:lstStyle/>
        <a:p>
          <a:r>
            <a:rPr lang="ru-RU" sz="1400" dirty="0" err="1" smtClean="0">
              <a:solidFill>
                <a:srgbClr val="FF0000"/>
              </a:solidFill>
            </a:rPr>
            <a:t>Инсон</a:t>
          </a:r>
          <a:r>
            <a:rPr lang="ru-RU" sz="1400" dirty="0" smtClean="0">
              <a:solidFill>
                <a:srgbClr val="FF0000"/>
              </a:solidFill>
            </a:rPr>
            <a:t> </a:t>
          </a:r>
          <a:r>
            <a:rPr lang="ru-RU" sz="1400" dirty="0" err="1" smtClean="0">
              <a:solidFill>
                <a:srgbClr val="FF0000"/>
              </a:solidFill>
            </a:rPr>
            <a:t>ҳуқуқлари</a:t>
          </a:r>
          <a:r>
            <a:rPr lang="ru-RU" sz="1400" dirty="0" smtClean="0">
              <a:solidFill>
                <a:srgbClr val="FF0000"/>
              </a:solidFill>
            </a:rPr>
            <a:t> </a:t>
          </a:r>
          <a:r>
            <a:rPr lang="ru-RU" sz="1400" dirty="0" err="1" smtClean="0">
              <a:solidFill>
                <a:srgbClr val="FF0000"/>
              </a:solidFill>
            </a:rPr>
            <a:t>бўйича</a:t>
          </a:r>
          <a:r>
            <a:rPr lang="ru-RU" sz="1400" dirty="0" smtClean="0">
              <a:solidFill>
                <a:srgbClr val="FF0000"/>
              </a:solidFill>
            </a:rPr>
            <a:t> </a:t>
          </a:r>
          <a:r>
            <a:rPr lang="ru-RU" sz="1400" dirty="0" err="1" smtClean="0">
              <a:solidFill>
                <a:srgbClr val="FF0000"/>
              </a:solidFill>
            </a:rPr>
            <a:t>олий</a:t>
          </a:r>
          <a:r>
            <a:rPr lang="ru-RU" sz="1400" dirty="0" smtClean="0">
              <a:solidFill>
                <a:srgbClr val="FF0000"/>
              </a:solidFill>
            </a:rPr>
            <a:t> комиссар </a:t>
          </a:r>
          <a:r>
            <a:rPr lang="ru-RU" sz="1400" dirty="0" err="1" smtClean="0">
              <a:solidFill>
                <a:srgbClr val="FF0000"/>
              </a:solidFill>
            </a:rPr>
            <a:t>бошқармаси</a:t>
          </a:r>
          <a:endParaRPr lang="ru-RU" sz="1400" dirty="0">
            <a:solidFill>
              <a:srgbClr val="FF0000"/>
            </a:solidFill>
          </a:endParaRPr>
        </a:p>
      </dgm:t>
    </dgm:pt>
    <dgm:pt modelId="{7A7A1277-31C2-4327-9446-7B7EF45C826E}" type="parTrans" cxnId="{B6A378B4-DD8E-4D4F-B2AE-CDC8960F1832}">
      <dgm:prSet/>
      <dgm:spPr/>
      <dgm:t>
        <a:bodyPr/>
        <a:lstStyle/>
        <a:p>
          <a:endParaRPr lang="ru-RU"/>
        </a:p>
      </dgm:t>
    </dgm:pt>
    <dgm:pt modelId="{CB057B1C-4D7B-4166-A8FD-2884C9ABF59A}" type="sibTrans" cxnId="{B6A378B4-DD8E-4D4F-B2AE-CDC8960F1832}">
      <dgm:prSet/>
      <dgm:spPr/>
      <dgm:t>
        <a:bodyPr/>
        <a:lstStyle/>
        <a:p>
          <a:endParaRPr lang="ru-RU"/>
        </a:p>
      </dgm:t>
    </dgm:pt>
    <dgm:pt modelId="{13C4D4ED-4907-405B-A4E1-3F8595804572}">
      <dgm:prSet/>
      <dgm:spPr/>
      <dgm:t>
        <a:bodyPr/>
        <a:lstStyle/>
        <a:p>
          <a:endParaRPr lang="ru-RU"/>
        </a:p>
      </dgm:t>
    </dgm:pt>
    <dgm:pt modelId="{45BA00B0-8410-47C9-87F8-94E93C801081}" type="parTrans" cxnId="{224126C7-4E75-45D4-98BC-6E74A8ECFBFD}">
      <dgm:prSet/>
      <dgm:spPr/>
      <dgm:t>
        <a:bodyPr/>
        <a:lstStyle/>
        <a:p>
          <a:endParaRPr lang="ru-RU"/>
        </a:p>
      </dgm:t>
    </dgm:pt>
    <dgm:pt modelId="{031A238A-C833-4BD3-9CF9-7D245F3FFC26}" type="sibTrans" cxnId="{224126C7-4E75-45D4-98BC-6E74A8ECFBFD}">
      <dgm:prSet/>
      <dgm:spPr/>
      <dgm:t>
        <a:bodyPr/>
        <a:lstStyle/>
        <a:p>
          <a:endParaRPr lang="ru-RU"/>
        </a:p>
      </dgm:t>
    </dgm:pt>
    <dgm:pt modelId="{969C0D09-D872-4BE5-A299-9AAC7AE89F7F}" type="pres">
      <dgm:prSet presAssocID="{9C0E3324-65EC-4722-A271-5E64F52995FD}" presName="cycle" presStyleCnt="0">
        <dgm:presLayoutVars>
          <dgm:chMax val="1"/>
          <dgm:dir/>
          <dgm:animLvl val="ctr"/>
          <dgm:resizeHandles val="exact"/>
        </dgm:presLayoutVars>
      </dgm:prSet>
      <dgm:spPr/>
      <dgm:t>
        <a:bodyPr/>
        <a:lstStyle/>
        <a:p>
          <a:endParaRPr lang="ru-RU"/>
        </a:p>
      </dgm:t>
    </dgm:pt>
    <dgm:pt modelId="{68B86BD1-64D5-4730-985C-B6F82518DA70}" type="pres">
      <dgm:prSet presAssocID="{9EC39168-2477-463E-958F-1C451743F383}" presName="centerShape" presStyleLbl="node0" presStyleIdx="0" presStyleCnt="1" custScaleX="162267" custScaleY="75268" custLinFactNeighborX="2129" custLinFactNeighborY="9354"/>
      <dgm:spPr/>
      <dgm:t>
        <a:bodyPr/>
        <a:lstStyle/>
        <a:p>
          <a:endParaRPr lang="ru-RU"/>
        </a:p>
      </dgm:t>
    </dgm:pt>
    <dgm:pt modelId="{5E3B7CCE-BBFB-4C0A-B06C-1A9CE8F4EC85}" type="pres">
      <dgm:prSet presAssocID="{53749103-C69A-4270-87A2-3725960717B3}" presName="Name9" presStyleLbl="parChTrans1D2" presStyleIdx="0" presStyleCnt="4"/>
      <dgm:spPr/>
      <dgm:t>
        <a:bodyPr/>
        <a:lstStyle/>
        <a:p>
          <a:endParaRPr lang="ru-RU"/>
        </a:p>
      </dgm:t>
    </dgm:pt>
    <dgm:pt modelId="{A51F2F74-4D37-493F-B483-A17EE9F15C53}" type="pres">
      <dgm:prSet presAssocID="{53749103-C69A-4270-87A2-3725960717B3}" presName="connTx" presStyleLbl="parChTrans1D2" presStyleIdx="0" presStyleCnt="4"/>
      <dgm:spPr/>
      <dgm:t>
        <a:bodyPr/>
        <a:lstStyle/>
        <a:p>
          <a:endParaRPr lang="ru-RU"/>
        </a:p>
      </dgm:t>
    </dgm:pt>
    <dgm:pt modelId="{C43798B2-C87C-403E-9AFF-20096481BB22}" type="pres">
      <dgm:prSet presAssocID="{C9D5B704-0EB5-4A04-9CD2-990DB6BFFC7A}" presName="node" presStyleLbl="node1" presStyleIdx="0" presStyleCnt="4" custScaleX="144359" custRadScaleRad="68798" custRadScaleInc="13684">
        <dgm:presLayoutVars>
          <dgm:bulletEnabled val="1"/>
        </dgm:presLayoutVars>
      </dgm:prSet>
      <dgm:spPr/>
      <dgm:t>
        <a:bodyPr/>
        <a:lstStyle/>
        <a:p>
          <a:endParaRPr lang="ru-RU"/>
        </a:p>
      </dgm:t>
    </dgm:pt>
    <dgm:pt modelId="{172205F7-7CED-407C-872E-5BE30842D512}" type="pres">
      <dgm:prSet presAssocID="{5271AB58-51DD-416E-987B-8146BCE87145}" presName="Name9" presStyleLbl="parChTrans1D2" presStyleIdx="1" presStyleCnt="4"/>
      <dgm:spPr/>
      <dgm:t>
        <a:bodyPr/>
        <a:lstStyle/>
        <a:p>
          <a:endParaRPr lang="ru-RU"/>
        </a:p>
      </dgm:t>
    </dgm:pt>
    <dgm:pt modelId="{57CA7CC0-BA93-4D6D-9746-F6A6A1572124}" type="pres">
      <dgm:prSet presAssocID="{5271AB58-51DD-416E-987B-8146BCE87145}" presName="connTx" presStyleLbl="parChTrans1D2" presStyleIdx="1" presStyleCnt="4"/>
      <dgm:spPr/>
      <dgm:t>
        <a:bodyPr/>
        <a:lstStyle/>
        <a:p>
          <a:endParaRPr lang="ru-RU"/>
        </a:p>
      </dgm:t>
    </dgm:pt>
    <dgm:pt modelId="{6F8ABC46-3F8C-45C2-AE11-F4C7E8B22089}" type="pres">
      <dgm:prSet presAssocID="{05B064FD-3F11-4DFA-84CD-79F48D010A65}" presName="node" presStyleLbl="node1" presStyleIdx="1" presStyleCnt="4" custScaleX="117867" custScaleY="66284" custRadScaleRad="148641" custRadScaleInc="-1024">
        <dgm:presLayoutVars>
          <dgm:bulletEnabled val="1"/>
        </dgm:presLayoutVars>
      </dgm:prSet>
      <dgm:spPr/>
      <dgm:t>
        <a:bodyPr/>
        <a:lstStyle/>
        <a:p>
          <a:endParaRPr lang="ru-RU"/>
        </a:p>
      </dgm:t>
    </dgm:pt>
    <dgm:pt modelId="{6AFFCB50-870B-4292-9E24-0327A8A0536A}" type="pres">
      <dgm:prSet presAssocID="{7A7A1277-31C2-4327-9446-7B7EF45C826E}" presName="Name9" presStyleLbl="parChTrans1D2" presStyleIdx="2" presStyleCnt="4"/>
      <dgm:spPr/>
      <dgm:t>
        <a:bodyPr/>
        <a:lstStyle/>
        <a:p>
          <a:endParaRPr lang="ru-RU"/>
        </a:p>
      </dgm:t>
    </dgm:pt>
    <dgm:pt modelId="{638030C7-FFE8-4050-A8A3-170C49449CCA}" type="pres">
      <dgm:prSet presAssocID="{7A7A1277-31C2-4327-9446-7B7EF45C826E}" presName="connTx" presStyleLbl="parChTrans1D2" presStyleIdx="2" presStyleCnt="4"/>
      <dgm:spPr/>
      <dgm:t>
        <a:bodyPr/>
        <a:lstStyle/>
        <a:p>
          <a:endParaRPr lang="ru-RU"/>
        </a:p>
      </dgm:t>
    </dgm:pt>
    <dgm:pt modelId="{174FD14A-9B2F-4CF3-8515-4C412991D0D2}" type="pres">
      <dgm:prSet presAssocID="{DDD88190-0B41-4F5D-987A-2DD97A6BB61B}" presName="node" presStyleLbl="node1" presStyleIdx="2" presStyleCnt="4" custScaleX="140174" custScaleY="82325" custRadScaleRad="96705" custRadScaleInc="-6290">
        <dgm:presLayoutVars>
          <dgm:bulletEnabled val="1"/>
        </dgm:presLayoutVars>
      </dgm:prSet>
      <dgm:spPr/>
      <dgm:t>
        <a:bodyPr/>
        <a:lstStyle/>
        <a:p>
          <a:endParaRPr lang="ru-RU"/>
        </a:p>
      </dgm:t>
    </dgm:pt>
    <dgm:pt modelId="{DFE24266-F103-4657-B4BE-883DE861F572}" type="pres">
      <dgm:prSet presAssocID="{F2634F84-4D24-45D7-845C-54FF1D72A0FE}" presName="Name9" presStyleLbl="parChTrans1D2" presStyleIdx="3" presStyleCnt="4"/>
      <dgm:spPr/>
      <dgm:t>
        <a:bodyPr/>
        <a:lstStyle/>
        <a:p>
          <a:endParaRPr lang="ru-RU"/>
        </a:p>
      </dgm:t>
    </dgm:pt>
    <dgm:pt modelId="{50354B03-4B59-4623-82BB-6F948D2DF18A}" type="pres">
      <dgm:prSet presAssocID="{F2634F84-4D24-45D7-845C-54FF1D72A0FE}" presName="connTx" presStyleLbl="parChTrans1D2" presStyleIdx="3" presStyleCnt="4"/>
      <dgm:spPr/>
      <dgm:t>
        <a:bodyPr/>
        <a:lstStyle/>
        <a:p>
          <a:endParaRPr lang="ru-RU"/>
        </a:p>
      </dgm:t>
    </dgm:pt>
    <dgm:pt modelId="{9F853261-678D-4FF0-9A93-19EA153AF87C}" type="pres">
      <dgm:prSet presAssocID="{2A52DEB0-EEAB-4CB9-A409-5495AE853936}" presName="node" presStyleLbl="node1" presStyleIdx="3" presStyleCnt="4" custScaleX="134235" custScaleY="92538" custRadScaleRad="128565" custRadScaleInc="-8807">
        <dgm:presLayoutVars>
          <dgm:bulletEnabled val="1"/>
        </dgm:presLayoutVars>
      </dgm:prSet>
      <dgm:spPr/>
      <dgm:t>
        <a:bodyPr/>
        <a:lstStyle/>
        <a:p>
          <a:endParaRPr lang="ru-RU"/>
        </a:p>
      </dgm:t>
    </dgm:pt>
  </dgm:ptLst>
  <dgm:cxnLst>
    <dgm:cxn modelId="{765CA4EF-BC04-4186-AE1B-42EABF200461}" type="presOf" srcId="{F2634F84-4D24-45D7-845C-54FF1D72A0FE}" destId="{DFE24266-F103-4657-B4BE-883DE861F572}" srcOrd="0" destOrd="0" presId="urn:microsoft.com/office/officeart/2005/8/layout/radial1"/>
    <dgm:cxn modelId="{0083B593-3382-482B-A639-0C6ED0F46CBF}" type="presOf" srcId="{5271AB58-51DD-416E-987B-8146BCE87145}" destId="{57CA7CC0-BA93-4D6D-9746-F6A6A1572124}" srcOrd="1" destOrd="0" presId="urn:microsoft.com/office/officeart/2005/8/layout/radial1"/>
    <dgm:cxn modelId="{CBD9EF17-C73E-4851-964B-FE71497CC13C}" type="presOf" srcId="{DDD88190-0B41-4F5D-987A-2DD97A6BB61B}" destId="{174FD14A-9B2F-4CF3-8515-4C412991D0D2}" srcOrd="0" destOrd="0" presId="urn:microsoft.com/office/officeart/2005/8/layout/radial1"/>
    <dgm:cxn modelId="{5E982C51-4901-42B2-A8B6-6E3A9667017B}" srcId="{9EC39168-2477-463E-958F-1C451743F383}" destId="{05B064FD-3F11-4DFA-84CD-79F48D010A65}" srcOrd="1" destOrd="0" parTransId="{5271AB58-51DD-416E-987B-8146BCE87145}" sibTransId="{7408601C-A2FB-4995-A276-15B02F97E2F6}"/>
    <dgm:cxn modelId="{C1DEDD47-BF4D-4344-9514-6D023DCB1D75}" type="presOf" srcId="{C9D5B704-0EB5-4A04-9CD2-990DB6BFFC7A}" destId="{C43798B2-C87C-403E-9AFF-20096481BB22}" srcOrd="0" destOrd="0" presId="urn:microsoft.com/office/officeart/2005/8/layout/radial1"/>
    <dgm:cxn modelId="{9D34CEB8-CE3C-44C3-897C-6D7A6D246410}" type="presOf" srcId="{7A7A1277-31C2-4327-9446-7B7EF45C826E}" destId="{6AFFCB50-870B-4292-9E24-0327A8A0536A}" srcOrd="0" destOrd="0" presId="urn:microsoft.com/office/officeart/2005/8/layout/radial1"/>
    <dgm:cxn modelId="{2D015A0E-33F4-4618-BD65-83F77A596523}" type="presOf" srcId="{53749103-C69A-4270-87A2-3725960717B3}" destId="{5E3B7CCE-BBFB-4C0A-B06C-1A9CE8F4EC85}" srcOrd="0" destOrd="0" presId="urn:microsoft.com/office/officeart/2005/8/layout/radial1"/>
    <dgm:cxn modelId="{24C72D42-C4C0-4A0B-9F00-55741EEBA81D}" srcId="{9EC39168-2477-463E-958F-1C451743F383}" destId="{C9D5B704-0EB5-4A04-9CD2-990DB6BFFC7A}" srcOrd="0" destOrd="0" parTransId="{53749103-C69A-4270-87A2-3725960717B3}" sibTransId="{239DB6CC-7234-481A-8581-9C055F1676E0}"/>
    <dgm:cxn modelId="{56E3A130-B48C-4691-9923-E2809B80465D}" type="presOf" srcId="{5271AB58-51DD-416E-987B-8146BCE87145}" destId="{172205F7-7CED-407C-872E-5BE30842D512}" srcOrd="0" destOrd="0" presId="urn:microsoft.com/office/officeart/2005/8/layout/radial1"/>
    <dgm:cxn modelId="{EB76F789-04B7-4F52-87F7-736732D1C725}" srcId="{9C0E3324-65EC-4722-A271-5E64F52995FD}" destId="{9EC39168-2477-463E-958F-1C451743F383}" srcOrd="0" destOrd="0" parTransId="{37D1322F-B9D1-4F1B-A559-21725F33823E}" sibTransId="{A8D25AC1-A619-49DF-9B36-30EC6E3AC897}"/>
    <dgm:cxn modelId="{C4EA3F5A-1667-427A-A6C8-247F8FECFE6E}" type="presOf" srcId="{05B064FD-3F11-4DFA-84CD-79F48D010A65}" destId="{6F8ABC46-3F8C-45C2-AE11-F4C7E8B22089}" srcOrd="0" destOrd="0" presId="urn:microsoft.com/office/officeart/2005/8/layout/radial1"/>
    <dgm:cxn modelId="{C372804B-4207-4AB5-9B3B-8323BFC3C946}" type="presOf" srcId="{9EC39168-2477-463E-958F-1C451743F383}" destId="{68B86BD1-64D5-4730-985C-B6F82518DA70}" srcOrd="0" destOrd="0" presId="urn:microsoft.com/office/officeart/2005/8/layout/radial1"/>
    <dgm:cxn modelId="{B6A378B4-DD8E-4D4F-B2AE-CDC8960F1832}" srcId="{9EC39168-2477-463E-958F-1C451743F383}" destId="{DDD88190-0B41-4F5D-987A-2DD97A6BB61B}" srcOrd="2" destOrd="0" parTransId="{7A7A1277-31C2-4327-9446-7B7EF45C826E}" sibTransId="{CB057B1C-4D7B-4166-A8FD-2884C9ABF59A}"/>
    <dgm:cxn modelId="{32B5E5C8-5448-45D9-B7C0-FC37C86C5921}" type="presOf" srcId="{F2634F84-4D24-45D7-845C-54FF1D72A0FE}" destId="{50354B03-4B59-4623-82BB-6F948D2DF18A}" srcOrd="1" destOrd="0" presId="urn:microsoft.com/office/officeart/2005/8/layout/radial1"/>
    <dgm:cxn modelId="{31246427-FBDF-4620-87DD-B5E4158B56DC}" type="presOf" srcId="{9C0E3324-65EC-4722-A271-5E64F52995FD}" destId="{969C0D09-D872-4BE5-A299-9AAC7AE89F7F}" srcOrd="0" destOrd="0" presId="urn:microsoft.com/office/officeart/2005/8/layout/radial1"/>
    <dgm:cxn modelId="{AE2F983C-65E5-4AFD-8640-EAD385393D95}" type="presOf" srcId="{2A52DEB0-EEAB-4CB9-A409-5495AE853936}" destId="{9F853261-678D-4FF0-9A93-19EA153AF87C}" srcOrd="0" destOrd="0" presId="urn:microsoft.com/office/officeart/2005/8/layout/radial1"/>
    <dgm:cxn modelId="{F72815C3-6DD4-4D8A-A3A7-D13489327163}" type="presOf" srcId="{7A7A1277-31C2-4327-9446-7B7EF45C826E}" destId="{638030C7-FFE8-4050-A8A3-170C49449CCA}" srcOrd="1" destOrd="0" presId="urn:microsoft.com/office/officeart/2005/8/layout/radial1"/>
    <dgm:cxn modelId="{E8DC6DAA-EFD6-4BBD-A153-38A44F1DEFAB}" type="presOf" srcId="{53749103-C69A-4270-87A2-3725960717B3}" destId="{A51F2F74-4D37-493F-B483-A17EE9F15C53}" srcOrd="1" destOrd="0" presId="urn:microsoft.com/office/officeart/2005/8/layout/radial1"/>
    <dgm:cxn modelId="{3DB18EB9-4FB6-40E2-B6D0-A4437E019638}" srcId="{9EC39168-2477-463E-958F-1C451743F383}" destId="{2A52DEB0-EEAB-4CB9-A409-5495AE853936}" srcOrd="3" destOrd="0" parTransId="{F2634F84-4D24-45D7-845C-54FF1D72A0FE}" sibTransId="{C9E757A4-173A-414A-A86E-187DCFC6A140}"/>
    <dgm:cxn modelId="{8B1BD4F0-819C-4C31-A927-3C5673081914}" srcId="{9C0E3324-65EC-4722-A271-5E64F52995FD}" destId="{B1E0E285-EBAB-4AC5-8782-7CBD63374368}" srcOrd="1" destOrd="0" parTransId="{09FCD274-80C0-4F6F-B285-74DAE306C8BC}" sibTransId="{A2BE7E55-6BDC-48B3-B50D-B369357B7236}"/>
    <dgm:cxn modelId="{224126C7-4E75-45D4-98BC-6E74A8ECFBFD}" srcId="{9C0E3324-65EC-4722-A271-5E64F52995FD}" destId="{13C4D4ED-4907-405B-A4E1-3F8595804572}" srcOrd="2" destOrd="0" parTransId="{45BA00B0-8410-47C9-87F8-94E93C801081}" sibTransId="{031A238A-C833-4BD3-9CF9-7D245F3FFC26}"/>
    <dgm:cxn modelId="{29C930BC-FB7F-4DD7-BF36-7C5AEC3C54B8}" type="presParOf" srcId="{969C0D09-D872-4BE5-A299-9AAC7AE89F7F}" destId="{68B86BD1-64D5-4730-985C-B6F82518DA70}" srcOrd="0" destOrd="0" presId="urn:microsoft.com/office/officeart/2005/8/layout/radial1"/>
    <dgm:cxn modelId="{887B09EE-2B55-4DC0-A1E2-1B1F55F800ED}" type="presParOf" srcId="{969C0D09-D872-4BE5-A299-9AAC7AE89F7F}" destId="{5E3B7CCE-BBFB-4C0A-B06C-1A9CE8F4EC85}" srcOrd="1" destOrd="0" presId="urn:microsoft.com/office/officeart/2005/8/layout/radial1"/>
    <dgm:cxn modelId="{8EEDE7B0-B6B9-4209-B7E2-25BDFF57DA91}" type="presParOf" srcId="{5E3B7CCE-BBFB-4C0A-B06C-1A9CE8F4EC85}" destId="{A51F2F74-4D37-493F-B483-A17EE9F15C53}" srcOrd="0" destOrd="0" presId="urn:microsoft.com/office/officeart/2005/8/layout/radial1"/>
    <dgm:cxn modelId="{887F84B1-7180-418D-BD31-D8F1244EB649}" type="presParOf" srcId="{969C0D09-D872-4BE5-A299-9AAC7AE89F7F}" destId="{C43798B2-C87C-403E-9AFF-20096481BB22}" srcOrd="2" destOrd="0" presId="urn:microsoft.com/office/officeart/2005/8/layout/radial1"/>
    <dgm:cxn modelId="{AE2F2E69-08EB-480C-87E7-6558F50B4620}" type="presParOf" srcId="{969C0D09-D872-4BE5-A299-9AAC7AE89F7F}" destId="{172205F7-7CED-407C-872E-5BE30842D512}" srcOrd="3" destOrd="0" presId="urn:microsoft.com/office/officeart/2005/8/layout/radial1"/>
    <dgm:cxn modelId="{B6415AEF-0DF3-4D8E-9680-D11ED8B9F41B}" type="presParOf" srcId="{172205F7-7CED-407C-872E-5BE30842D512}" destId="{57CA7CC0-BA93-4D6D-9746-F6A6A1572124}" srcOrd="0" destOrd="0" presId="urn:microsoft.com/office/officeart/2005/8/layout/radial1"/>
    <dgm:cxn modelId="{184D3A80-E85C-47B7-93BF-8B76903B153D}" type="presParOf" srcId="{969C0D09-D872-4BE5-A299-9AAC7AE89F7F}" destId="{6F8ABC46-3F8C-45C2-AE11-F4C7E8B22089}" srcOrd="4" destOrd="0" presId="urn:microsoft.com/office/officeart/2005/8/layout/radial1"/>
    <dgm:cxn modelId="{C644C9D7-EBBB-4EFB-BB96-127DF8C00233}" type="presParOf" srcId="{969C0D09-D872-4BE5-A299-9AAC7AE89F7F}" destId="{6AFFCB50-870B-4292-9E24-0327A8A0536A}" srcOrd="5" destOrd="0" presId="urn:microsoft.com/office/officeart/2005/8/layout/radial1"/>
    <dgm:cxn modelId="{CEE1E3D5-BDF2-4626-B52E-07886EB3008B}" type="presParOf" srcId="{6AFFCB50-870B-4292-9E24-0327A8A0536A}" destId="{638030C7-FFE8-4050-A8A3-170C49449CCA}" srcOrd="0" destOrd="0" presId="urn:microsoft.com/office/officeart/2005/8/layout/radial1"/>
    <dgm:cxn modelId="{AC407FA4-A9D8-43DF-BFE5-B96AF46C734E}" type="presParOf" srcId="{969C0D09-D872-4BE5-A299-9AAC7AE89F7F}" destId="{174FD14A-9B2F-4CF3-8515-4C412991D0D2}" srcOrd="6" destOrd="0" presId="urn:microsoft.com/office/officeart/2005/8/layout/radial1"/>
    <dgm:cxn modelId="{8936A61B-2C87-4D8A-B4EB-0492DBE03BCA}" type="presParOf" srcId="{969C0D09-D872-4BE5-A299-9AAC7AE89F7F}" destId="{DFE24266-F103-4657-B4BE-883DE861F572}" srcOrd="7" destOrd="0" presId="urn:microsoft.com/office/officeart/2005/8/layout/radial1"/>
    <dgm:cxn modelId="{39A25593-5539-463B-A757-F6A5D7693E27}" type="presParOf" srcId="{DFE24266-F103-4657-B4BE-883DE861F572}" destId="{50354B03-4B59-4623-82BB-6F948D2DF18A}" srcOrd="0" destOrd="0" presId="urn:microsoft.com/office/officeart/2005/8/layout/radial1"/>
    <dgm:cxn modelId="{6CBDADC9-45A1-403E-8B3F-2B0841A0F585}" type="presParOf" srcId="{969C0D09-D872-4BE5-A299-9AAC7AE89F7F}" destId="{9F853261-678D-4FF0-9A93-19EA153AF87C}"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C0E3324-65EC-4722-A271-5E64F52995FD}" type="doc">
      <dgm:prSet loTypeId="urn:microsoft.com/office/officeart/2005/8/layout/radial1" loCatId="relationship" qsTypeId="urn:microsoft.com/office/officeart/2005/8/quickstyle/simple3" qsCatId="simple" csTypeId="urn:microsoft.com/office/officeart/2005/8/colors/accent1_2" csCatId="accent1" phldr="1"/>
      <dgm:spPr/>
      <dgm:t>
        <a:bodyPr/>
        <a:lstStyle/>
        <a:p>
          <a:endParaRPr lang="ru-RU"/>
        </a:p>
      </dgm:t>
    </dgm:pt>
    <dgm:pt modelId="{9EC39168-2477-463E-958F-1C451743F383}">
      <dgm:prSet phldrT="[Текст]"/>
      <dgm:spPr>
        <a:solidFill>
          <a:srgbClr val="92D050"/>
        </a:solidFill>
      </dgm:spPr>
      <dgm:t>
        <a:bodyPr/>
        <a:lstStyle/>
        <a:p>
          <a:r>
            <a:rPr lang="ru-RU" dirty="0" err="1" smtClean="0">
              <a:solidFill>
                <a:schemeClr val="tx1"/>
              </a:solidFill>
            </a:rPr>
            <a:t>БМТнинг</a:t>
          </a:r>
          <a:r>
            <a:rPr lang="ru-RU" dirty="0" smtClean="0">
              <a:solidFill>
                <a:schemeClr val="tx1"/>
              </a:solidFill>
            </a:rPr>
            <a:t> </a:t>
          </a:r>
          <a:r>
            <a:rPr lang="ru-RU" dirty="0" err="1" smtClean="0">
              <a:solidFill>
                <a:schemeClr val="tx1"/>
              </a:solidFill>
            </a:rPr>
            <a:t>Ин.Хуқ.Бўй</a:t>
          </a:r>
          <a:r>
            <a:rPr lang="ru-RU" dirty="0" smtClean="0">
              <a:solidFill>
                <a:schemeClr val="tx1"/>
              </a:solidFill>
            </a:rPr>
            <a:t>. </a:t>
          </a:r>
          <a:r>
            <a:rPr lang="ru-RU" dirty="0" err="1" smtClean="0">
              <a:solidFill>
                <a:schemeClr val="tx1"/>
              </a:solidFill>
            </a:rPr>
            <a:t>ихтисослашган</a:t>
          </a:r>
          <a:r>
            <a:rPr lang="ru-RU" dirty="0" smtClean="0">
              <a:solidFill>
                <a:schemeClr val="tx1"/>
              </a:solidFill>
            </a:rPr>
            <a:t> </a:t>
          </a:r>
          <a:r>
            <a:rPr lang="ru-RU" dirty="0" err="1" smtClean="0">
              <a:solidFill>
                <a:schemeClr val="tx1"/>
              </a:solidFill>
            </a:rPr>
            <a:t>органлари</a:t>
          </a:r>
          <a:endParaRPr lang="ru-RU" dirty="0" smtClean="0">
            <a:solidFill>
              <a:schemeClr val="tx1"/>
            </a:solidFill>
          </a:endParaRPr>
        </a:p>
      </dgm:t>
    </dgm:pt>
    <dgm:pt modelId="{37D1322F-B9D1-4F1B-A559-21725F33823E}" type="parTrans" cxnId="{EB76F789-04B7-4F52-87F7-736732D1C725}">
      <dgm:prSet/>
      <dgm:spPr/>
      <dgm:t>
        <a:bodyPr/>
        <a:lstStyle/>
        <a:p>
          <a:endParaRPr lang="ru-RU"/>
        </a:p>
      </dgm:t>
    </dgm:pt>
    <dgm:pt modelId="{A8D25AC1-A619-49DF-9B36-30EC6E3AC897}" type="sibTrans" cxnId="{EB76F789-04B7-4F52-87F7-736732D1C725}">
      <dgm:prSet/>
      <dgm:spPr/>
      <dgm:t>
        <a:bodyPr/>
        <a:lstStyle/>
        <a:p>
          <a:endParaRPr lang="ru-RU"/>
        </a:p>
      </dgm:t>
    </dgm:pt>
    <dgm:pt modelId="{C9D5B704-0EB5-4A04-9CD2-990DB6BFFC7A}">
      <dgm:prSet phldrT="[Текст]" custT="1"/>
      <dgm:spPr/>
      <dgm:t>
        <a:bodyPr/>
        <a:lstStyle/>
        <a:p>
          <a:r>
            <a:rPr lang="uk-UA" sz="1400" b="1" dirty="0" err="1" smtClean="0"/>
            <a:t>БМТнинг</a:t>
          </a:r>
          <a:r>
            <a:rPr lang="uk-UA" sz="1400" b="1" dirty="0" smtClean="0"/>
            <a:t> </a:t>
          </a:r>
          <a:r>
            <a:rPr lang="uk-UA" sz="1400" b="1" dirty="0" err="1" smtClean="0"/>
            <a:t>Болалар</a:t>
          </a:r>
          <a:r>
            <a:rPr lang="uk-UA" sz="1400" b="1" dirty="0" smtClean="0"/>
            <a:t> фонди (ЮНИСЕФ) ва </a:t>
          </a:r>
          <a:r>
            <a:rPr lang="uk-UA" sz="1400" b="1" dirty="0" err="1" smtClean="0"/>
            <a:t>инсон</a:t>
          </a:r>
          <a:r>
            <a:rPr lang="uk-UA" sz="1400" b="1" dirty="0" smtClean="0"/>
            <a:t> </a:t>
          </a:r>
          <a:r>
            <a:rPr lang="uk-UA" sz="1400" b="1" dirty="0" err="1" smtClean="0"/>
            <a:t>ҳуқуқлари-ихтисослашаган</a:t>
          </a:r>
          <a:r>
            <a:rPr lang="uk-UA" sz="1400" b="1" dirty="0" smtClean="0"/>
            <a:t> </a:t>
          </a:r>
          <a:r>
            <a:rPr lang="uk-UA" sz="1400" b="1" dirty="0" err="1" smtClean="0"/>
            <a:t>муассаса</a:t>
          </a:r>
          <a:endParaRPr lang="ru-RU" sz="1400" dirty="0"/>
        </a:p>
      </dgm:t>
    </dgm:pt>
    <dgm:pt modelId="{53749103-C69A-4270-87A2-3725960717B3}" type="parTrans" cxnId="{24C72D42-C4C0-4A0B-9F00-55741EEBA81D}">
      <dgm:prSet/>
      <dgm:spPr/>
      <dgm:t>
        <a:bodyPr/>
        <a:lstStyle/>
        <a:p>
          <a:endParaRPr lang="ru-RU"/>
        </a:p>
      </dgm:t>
    </dgm:pt>
    <dgm:pt modelId="{239DB6CC-7234-481A-8581-9C055F1676E0}" type="sibTrans" cxnId="{24C72D42-C4C0-4A0B-9F00-55741EEBA81D}">
      <dgm:prSet/>
      <dgm:spPr/>
      <dgm:t>
        <a:bodyPr/>
        <a:lstStyle/>
        <a:p>
          <a:endParaRPr lang="ru-RU"/>
        </a:p>
      </dgm:t>
    </dgm:pt>
    <dgm:pt modelId="{2A52DEB0-EEAB-4CB9-A409-5495AE853936}">
      <dgm:prSet phldrT="[Текст]" custT="1"/>
      <dgm:spPr/>
      <dgm:t>
        <a:bodyPr/>
        <a:lstStyle/>
        <a:p>
          <a:r>
            <a:rPr lang="ru-RU" sz="1400" b="1" dirty="0" err="1" smtClean="0">
              <a:solidFill>
                <a:schemeClr val="tx1"/>
              </a:solidFill>
            </a:rPr>
            <a:t>БМТнинг</a:t>
          </a:r>
          <a:r>
            <a:rPr lang="ru-RU" sz="1400" b="1" dirty="0" smtClean="0">
              <a:solidFill>
                <a:schemeClr val="tx1"/>
              </a:solidFill>
            </a:rPr>
            <a:t> </a:t>
          </a:r>
          <a:r>
            <a:rPr lang="ru-RU" sz="1400" b="1" dirty="0" err="1" smtClean="0">
              <a:solidFill>
                <a:schemeClr val="tx1"/>
              </a:solidFill>
            </a:rPr>
            <a:t>Атроф</a:t>
          </a:r>
          <a:r>
            <a:rPr lang="ru-RU" sz="1400" b="1" dirty="0" smtClean="0">
              <a:solidFill>
                <a:schemeClr val="tx1"/>
              </a:solidFill>
            </a:rPr>
            <a:t> </a:t>
          </a:r>
          <a:r>
            <a:rPr lang="ru-RU" sz="1400" b="1" dirty="0" err="1" smtClean="0">
              <a:solidFill>
                <a:schemeClr val="tx1"/>
              </a:solidFill>
            </a:rPr>
            <a:t>муҳит</a:t>
          </a:r>
          <a:r>
            <a:rPr lang="ru-RU" sz="1400" b="1" dirty="0" smtClean="0">
              <a:solidFill>
                <a:schemeClr val="tx1"/>
              </a:solidFill>
            </a:rPr>
            <a:t> </a:t>
          </a:r>
          <a:r>
            <a:rPr lang="ru-RU" sz="1400" b="1" dirty="0" err="1" smtClean="0">
              <a:solidFill>
                <a:schemeClr val="tx1"/>
              </a:solidFill>
            </a:rPr>
            <a:t>бўйича</a:t>
          </a:r>
          <a:r>
            <a:rPr lang="ru-RU" sz="1400" b="1" dirty="0" smtClean="0">
              <a:solidFill>
                <a:schemeClr val="tx1"/>
              </a:solidFill>
            </a:rPr>
            <a:t> </a:t>
          </a:r>
          <a:r>
            <a:rPr lang="ru-RU" sz="1400" b="1" dirty="0" err="1" smtClean="0">
              <a:solidFill>
                <a:schemeClr val="tx1"/>
              </a:solidFill>
            </a:rPr>
            <a:t>дастури</a:t>
          </a:r>
          <a:r>
            <a:rPr lang="ru-RU" sz="1400" b="1" dirty="0" smtClean="0">
              <a:solidFill>
                <a:schemeClr val="tx1"/>
              </a:solidFill>
            </a:rPr>
            <a:t> (ЮНЕП) </a:t>
          </a:r>
          <a:r>
            <a:rPr lang="ru-RU" sz="1400" b="1" dirty="0" err="1" smtClean="0">
              <a:solidFill>
                <a:schemeClr val="tx1"/>
              </a:solidFill>
            </a:rPr>
            <a:t>ва</a:t>
          </a:r>
          <a:r>
            <a:rPr lang="ru-RU" sz="1400" b="1" dirty="0" smtClean="0">
              <a:solidFill>
                <a:schemeClr val="tx1"/>
              </a:solidFill>
            </a:rPr>
            <a:t> </a:t>
          </a:r>
          <a:r>
            <a:rPr lang="ru-RU" sz="1400" b="1" dirty="0" err="1" smtClean="0">
              <a:solidFill>
                <a:schemeClr val="tx1"/>
              </a:solidFill>
            </a:rPr>
            <a:t>инсон</a:t>
          </a:r>
          <a:r>
            <a:rPr lang="ru-RU" sz="1400" b="1" dirty="0" smtClean="0">
              <a:solidFill>
                <a:schemeClr val="tx1"/>
              </a:solidFill>
            </a:rPr>
            <a:t> </a:t>
          </a:r>
          <a:r>
            <a:rPr lang="ru-RU" sz="1400" b="1" dirty="0" err="1" smtClean="0">
              <a:solidFill>
                <a:schemeClr val="tx1"/>
              </a:solidFill>
            </a:rPr>
            <a:t>ҳуқуқлари</a:t>
          </a:r>
          <a:endParaRPr lang="ru-RU" sz="1400" b="1" dirty="0">
            <a:solidFill>
              <a:srgbClr val="FF0000"/>
            </a:solidFill>
          </a:endParaRPr>
        </a:p>
      </dgm:t>
    </dgm:pt>
    <dgm:pt modelId="{F2634F84-4D24-45D7-845C-54FF1D72A0FE}" type="parTrans" cxnId="{3DB18EB9-4FB6-40E2-B6D0-A4437E019638}">
      <dgm:prSet/>
      <dgm:spPr/>
      <dgm:t>
        <a:bodyPr/>
        <a:lstStyle/>
        <a:p>
          <a:endParaRPr lang="ru-RU"/>
        </a:p>
      </dgm:t>
    </dgm:pt>
    <dgm:pt modelId="{C9E757A4-173A-414A-A86E-187DCFC6A140}" type="sibTrans" cxnId="{3DB18EB9-4FB6-40E2-B6D0-A4437E019638}">
      <dgm:prSet/>
      <dgm:spPr/>
      <dgm:t>
        <a:bodyPr/>
        <a:lstStyle/>
        <a:p>
          <a:endParaRPr lang="ru-RU"/>
        </a:p>
      </dgm:t>
    </dgm:pt>
    <dgm:pt modelId="{B1E0E285-EBAB-4AC5-8782-7CBD63374368}">
      <dgm:prSet/>
      <dgm:spPr/>
      <dgm:t>
        <a:bodyPr/>
        <a:lstStyle/>
        <a:p>
          <a:endParaRPr lang="ru-RU"/>
        </a:p>
      </dgm:t>
    </dgm:pt>
    <dgm:pt modelId="{09FCD274-80C0-4F6F-B285-74DAE306C8BC}" type="parTrans" cxnId="{8B1BD4F0-819C-4C31-A927-3C5673081914}">
      <dgm:prSet/>
      <dgm:spPr/>
      <dgm:t>
        <a:bodyPr/>
        <a:lstStyle/>
        <a:p>
          <a:endParaRPr lang="ru-RU"/>
        </a:p>
      </dgm:t>
    </dgm:pt>
    <dgm:pt modelId="{A2BE7E55-6BDC-48B3-B50D-B369357B7236}" type="sibTrans" cxnId="{8B1BD4F0-819C-4C31-A927-3C5673081914}">
      <dgm:prSet/>
      <dgm:spPr/>
      <dgm:t>
        <a:bodyPr/>
        <a:lstStyle/>
        <a:p>
          <a:endParaRPr lang="ru-RU"/>
        </a:p>
      </dgm:t>
    </dgm:pt>
    <dgm:pt modelId="{05B064FD-3F11-4DFA-84CD-79F48D010A65}">
      <dgm:prSet phldrT="[Текст]" custT="1"/>
      <dgm:spPr/>
      <dgm:t>
        <a:bodyPr/>
        <a:lstStyle/>
        <a:p>
          <a:r>
            <a:rPr lang="ru-RU" sz="1200" b="1" dirty="0" err="1" smtClean="0">
              <a:solidFill>
                <a:schemeClr val="tx1"/>
              </a:solidFill>
            </a:rPr>
            <a:t>БМТнинг</a:t>
          </a:r>
          <a:r>
            <a:rPr lang="ru-RU" sz="1200" b="1" dirty="0" smtClean="0">
              <a:solidFill>
                <a:schemeClr val="tx1"/>
              </a:solidFill>
            </a:rPr>
            <a:t> </a:t>
          </a:r>
          <a:r>
            <a:rPr lang="ru-RU" sz="1200" b="1" dirty="0" err="1" smtClean="0">
              <a:solidFill>
                <a:schemeClr val="tx1"/>
              </a:solidFill>
            </a:rPr>
            <a:t>Таълим</a:t>
          </a:r>
          <a:r>
            <a:rPr lang="ru-RU" sz="1200" b="1" dirty="0" smtClean="0">
              <a:solidFill>
                <a:schemeClr val="tx1"/>
              </a:solidFill>
            </a:rPr>
            <a:t>, </a:t>
          </a:r>
          <a:r>
            <a:rPr lang="ru-RU" sz="1200" b="1" dirty="0" err="1" smtClean="0">
              <a:solidFill>
                <a:schemeClr val="tx1"/>
              </a:solidFill>
            </a:rPr>
            <a:t>фан</a:t>
          </a:r>
          <a:r>
            <a:rPr lang="ru-RU" sz="1200" b="1" dirty="0" smtClean="0">
              <a:solidFill>
                <a:schemeClr val="tx1"/>
              </a:solidFill>
            </a:rPr>
            <a:t> </a:t>
          </a:r>
          <a:r>
            <a:rPr lang="ru-RU" sz="1200" b="1" dirty="0" err="1" smtClean="0">
              <a:solidFill>
                <a:schemeClr val="tx1"/>
              </a:solidFill>
            </a:rPr>
            <a:t>ва</a:t>
          </a:r>
          <a:r>
            <a:rPr lang="ru-RU" sz="1200" b="1" dirty="0" smtClean="0">
              <a:solidFill>
                <a:schemeClr val="tx1"/>
              </a:solidFill>
            </a:rPr>
            <a:t> </a:t>
          </a:r>
          <a:r>
            <a:rPr lang="ru-RU" sz="1200" b="1" dirty="0" err="1" smtClean="0">
              <a:solidFill>
                <a:schemeClr val="tx1"/>
              </a:solidFill>
            </a:rPr>
            <a:t>маданият</a:t>
          </a:r>
          <a:r>
            <a:rPr lang="ru-RU" sz="1200" b="1" dirty="0" smtClean="0">
              <a:solidFill>
                <a:schemeClr val="tx1"/>
              </a:solidFill>
            </a:rPr>
            <a:t> </a:t>
          </a:r>
          <a:r>
            <a:rPr lang="ru-RU" sz="1200" b="1" dirty="0" err="1" smtClean="0">
              <a:solidFill>
                <a:schemeClr val="tx1"/>
              </a:solidFill>
            </a:rPr>
            <a:t>масалалари</a:t>
          </a:r>
          <a:r>
            <a:rPr lang="ru-RU" sz="1200" b="1" dirty="0" smtClean="0">
              <a:solidFill>
                <a:schemeClr val="tx1"/>
              </a:solidFill>
            </a:rPr>
            <a:t> </a:t>
          </a:r>
          <a:r>
            <a:rPr lang="ru-RU" sz="1200" b="1" dirty="0" err="1" smtClean="0">
              <a:solidFill>
                <a:schemeClr val="tx1"/>
              </a:solidFill>
            </a:rPr>
            <a:t>бўйича</a:t>
          </a:r>
          <a:r>
            <a:rPr lang="ru-RU" sz="1200" b="1" dirty="0" smtClean="0">
              <a:solidFill>
                <a:schemeClr val="tx1"/>
              </a:solidFill>
            </a:rPr>
            <a:t> </a:t>
          </a:r>
          <a:r>
            <a:rPr lang="ru-RU" sz="1200" b="1" dirty="0" err="1" smtClean="0">
              <a:solidFill>
                <a:schemeClr val="tx1"/>
              </a:solidFill>
            </a:rPr>
            <a:t>ташкилоти</a:t>
          </a:r>
          <a:r>
            <a:rPr lang="ru-RU" sz="1200" b="1" dirty="0" smtClean="0">
              <a:solidFill>
                <a:schemeClr val="tx1"/>
              </a:solidFill>
            </a:rPr>
            <a:t> (ЮНЕСКО) </a:t>
          </a:r>
          <a:r>
            <a:rPr lang="ru-RU" sz="1200" b="1" dirty="0" err="1" smtClean="0">
              <a:solidFill>
                <a:schemeClr val="tx1"/>
              </a:solidFill>
            </a:rPr>
            <a:t>ва</a:t>
          </a:r>
          <a:r>
            <a:rPr lang="ru-RU" sz="1200" b="1" dirty="0" smtClean="0">
              <a:solidFill>
                <a:schemeClr val="tx1"/>
              </a:solidFill>
            </a:rPr>
            <a:t> </a:t>
          </a:r>
          <a:r>
            <a:rPr lang="ru-RU" sz="1200" b="1" dirty="0" err="1" smtClean="0">
              <a:solidFill>
                <a:schemeClr val="tx1"/>
              </a:solidFill>
            </a:rPr>
            <a:t>инсон</a:t>
          </a:r>
          <a:r>
            <a:rPr lang="ru-RU" sz="1200" b="1" dirty="0" smtClean="0">
              <a:solidFill>
                <a:schemeClr val="tx1"/>
              </a:solidFill>
            </a:rPr>
            <a:t> </a:t>
          </a:r>
          <a:r>
            <a:rPr lang="ru-RU" sz="1200" b="1" dirty="0" err="1" smtClean="0">
              <a:solidFill>
                <a:schemeClr val="tx1"/>
              </a:solidFill>
            </a:rPr>
            <a:t>ҳуқуқлари</a:t>
          </a:r>
          <a:endParaRPr lang="ru-RU" sz="1200" b="1" dirty="0">
            <a:solidFill>
              <a:srgbClr val="FF0000"/>
            </a:solidFill>
          </a:endParaRPr>
        </a:p>
      </dgm:t>
    </dgm:pt>
    <dgm:pt modelId="{5271AB58-51DD-416E-987B-8146BCE87145}" type="parTrans" cxnId="{5E982C51-4901-42B2-A8B6-6E3A9667017B}">
      <dgm:prSet/>
      <dgm:spPr/>
      <dgm:t>
        <a:bodyPr/>
        <a:lstStyle/>
        <a:p>
          <a:endParaRPr lang="ru-RU" dirty="0"/>
        </a:p>
      </dgm:t>
    </dgm:pt>
    <dgm:pt modelId="{7408601C-A2FB-4995-A276-15B02F97E2F6}" type="sibTrans" cxnId="{5E982C51-4901-42B2-A8B6-6E3A9667017B}">
      <dgm:prSet/>
      <dgm:spPr/>
      <dgm:t>
        <a:bodyPr/>
        <a:lstStyle/>
        <a:p>
          <a:endParaRPr lang="ru-RU"/>
        </a:p>
      </dgm:t>
    </dgm:pt>
    <dgm:pt modelId="{DDD88190-0B41-4F5D-987A-2DD97A6BB61B}">
      <dgm:prSet phldrT="[Текст]" custT="1"/>
      <dgm:spPr/>
      <dgm:t>
        <a:bodyPr/>
        <a:lstStyle/>
        <a:p>
          <a:r>
            <a:rPr lang="uz-Cyrl-UZ" sz="1600" b="1" dirty="0" smtClean="0"/>
            <a:t>БМТнинг Тараққиёт дастури</a:t>
          </a:r>
          <a:endParaRPr lang="en-US" sz="1600" b="1" dirty="0" smtClean="0"/>
        </a:p>
        <a:p>
          <a:r>
            <a:rPr lang="uz-Cyrl-UZ" sz="1600" b="1" dirty="0" smtClean="0"/>
            <a:t> </a:t>
          </a:r>
          <a:r>
            <a:rPr lang="en-US" sz="1200" b="1" i="1" dirty="0" smtClean="0"/>
            <a:t>(</a:t>
          </a:r>
          <a:r>
            <a:rPr lang="uz-Cyrl-UZ" sz="1200" b="1" i="1" dirty="0" smtClean="0"/>
            <a:t>United Nations Development Programme</a:t>
          </a:r>
          <a:r>
            <a:rPr lang="en-US" sz="1200" b="1" i="1" dirty="0" smtClean="0"/>
            <a:t>-</a:t>
          </a:r>
          <a:r>
            <a:rPr lang="uz-Cyrl-UZ" sz="1200" b="1" i="1" dirty="0" smtClean="0"/>
            <a:t> UNDP</a:t>
          </a:r>
          <a:r>
            <a:rPr lang="en-US" sz="1200" b="1" i="1" dirty="0" smtClean="0"/>
            <a:t>)</a:t>
          </a:r>
          <a:endParaRPr lang="ru-RU" sz="1200" i="1" dirty="0">
            <a:solidFill>
              <a:srgbClr val="FF0000"/>
            </a:solidFill>
          </a:endParaRPr>
        </a:p>
      </dgm:t>
    </dgm:pt>
    <dgm:pt modelId="{7A7A1277-31C2-4327-9446-7B7EF45C826E}" type="parTrans" cxnId="{B6A378B4-DD8E-4D4F-B2AE-CDC8960F1832}">
      <dgm:prSet/>
      <dgm:spPr/>
      <dgm:t>
        <a:bodyPr/>
        <a:lstStyle/>
        <a:p>
          <a:endParaRPr lang="ru-RU"/>
        </a:p>
      </dgm:t>
    </dgm:pt>
    <dgm:pt modelId="{CB057B1C-4D7B-4166-A8FD-2884C9ABF59A}" type="sibTrans" cxnId="{B6A378B4-DD8E-4D4F-B2AE-CDC8960F1832}">
      <dgm:prSet/>
      <dgm:spPr/>
      <dgm:t>
        <a:bodyPr/>
        <a:lstStyle/>
        <a:p>
          <a:endParaRPr lang="ru-RU"/>
        </a:p>
      </dgm:t>
    </dgm:pt>
    <dgm:pt modelId="{13C4D4ED-4907-405B-A4E1-3F8595804572}">
      <dgm:prSet/>
      <dgm:spPr/>
      <dgm:t>
        <a:bodyPr/>
        <a:lstStyle/>
        <a:p>
          <a:endParaRPr lang="ru-RU"/>
        </a:p>
      </dgm:t>
    </dgm:pt>
    <dgm:pt modelId="{45BA00B0-8410-47C9-87F8-94E93C801081}" type="parTrans" cxnId="{224126C7-4E75-45D4-98BC-6E74A8ECFBFD}">
      <dgm:prSet/>
      <dgm:spPr/>
      <dgm:t>
        <a:bodyPr/>
        <a:lstStyle/>
        <a:p>
          <a:endParaRPr lang="ru-RU"/>
        </a:p>
      </dgm:t>
    </dgm:pt>
    <dgm:pt modelId="{031A238A-C833-4BD3-9CF9-7D245F3FFC26}" type="sibTrans" cxnId="{224126C7-4E75-45D4-98BC-6E74A8ECFBFD}">
      <dgm:prSet/>
      <dgm:spPr/>
      <dgm:t>
        <a:bodyPr/>
        <a:lstStyle/>
        <a:p>
          <a:endParaRPr lang="ru-RU"/>
        </a:p>
      </dgm:t>
    </dgm:pt>
    <dgm:pt modelId="{B3DEC1BD-B10A-4F3D-BCBB-FC91541077E3}">
      <dgm:prSet phldrT="[Текст]" custT="1"/>
      <dgm:spPr/>
      <dgm:t>
        <a:bodyPr/>
        <a:lstStyle/>
        <a:p>
          <a:r>
            <a:rPr lang="uk-UA" sz="1600" b="1" dirty="0" err="1" smtClean="0"/>
            <a:t>Халқаро</a:t>
          </a:r>
          <a:r>
            <a:rPr lang="uk-UA" sz="1600" b="1" dirty="0" smtClean="0"/>
            <a:t> </a:t>
          </a:r>
          <a:r>
            <a:rPr lang="uk-UA" sz="1600" b="1" dirty="0" err="1" smtClean="0"/>
            <a:t>меҳнат</a:t>
          </a:r>
          <a:r>
            <a:rPr lang="uk-UA" sz="1600" b="1" dirty="0" smtClean="0"/>
            <a:t> </a:t>
          </a:r>
          <a:r>
            <a:rPr lang="uk-UA" sz="1600" b="1" dirty="0" err="1" smtClean="0"/>
            <a:t>ташкилоти</a:t>
          </a:r>
          <a:r>
            <a:rPr lang="uk-UA" sz="1600" b="1" dirty="0" smtClean="0"/>
            <a:t> ва </a:t>
          </a:r>
          <a:r>
            <a:rPr lang="uk-UA" sz="1600" b="1" dirty="0" err="1" smtClean="0"/>
            <a:t>инсон</a:t>
          </a:r>
          <a:r>
            <a:rPr lang="uk-UA" sz="1600" b="1" dirty="0" smtClean="0"/>
            <a:t> </a:t>
          </a:r>
          <a:r>
            <a:rPr lang="uk-UA" sz="1600" b="1" dirty="0" err="1" smtClean="0"/>
            <a:t>ҳуқуқлари</a:t>
          </a:r>
          <a:endParaRPr lang="ru-RU" sz="1600" b="1" dirty="0">
            <a:solidFill>
              <a:srgbClr val="FF0000"/>
            </a:solidFill>
          </a:endParaRPr>
        </a:p>
      </dgm:t>
    </dgm:pt>
    <dgm:pt modelId="{3ADD71F8-3943-4507-B919-4EA3A0377D65}" type="parTrans" cxnId="{0B418DC2-58AC-42FD-9613-7DE22FFCC85E}">
      <dgm:prSet/>
      <dgm:spPr/>
      <dgm:t>
        <a:bodyPr/>
        <a:lstStyle/>
        <a:p>
          <a:endParaRPr lang="ru-RU"/>
        </a:p>
      </dgm:t>
    </dgm:pt>
    <dgm:pt modelId="{A569B586-B42F-454F-B3F4-716FF6F4A6E4}" type="sibTrans" cxnId="{0B418DC2-58AC-42FD-9613-7DE22FFCC85E}">
      <dgm:prSet/>
      <dgm:spPr/>
      <dgm:t>
        <a:bodyPr/>
        <a:lstStyle/>
        <a:p>
          <a:endParaRPr lang="ru-RU"/>
        </a:p>
      </dgm:t>
    </dgm:pt>
    <dgm:pt modelId="{969C0D09-D872-4BE5-A299-9AAC7AE89F7F}" type="pres">
      <dgm:prSet presAssocID="{9C0E3324-65EC-4722-A271-5E64F52995FD}" presName="cycle" presStyleCnt="0">
        <dgm:presLayoutVars>
          <dgm:chMax val="1"/>
          <dgm:dir/>
          <dgm:animLvl val="ctr"/>
          <dgm:resizeHandles val="exact"/>
        </dgm:presLayoutVars>
      </dgm:prSet>
      <dgm:spPr/>
      <dgm:t>
        <a:bodyPr/>
        <a:lstStyle/>
        <a:p>
          <a:endParaRPr lang="ru-RU"/>
        </a:p>
      </dgm:t>
    </dgm:pt>
    <dgm:pt modelId="{68B86BD1-64D5-4730-985C-B6F82518DA70}" type="pres">
      <dgm:prSet presAssocID="{9EC39168-2477-463E-958F-1C451743F383}" presName="centerShape" presStyleLbl="node0" presStyleIdx="0" presStyleCnt="1" custScaleX="162267" custScaleY="75268" custLinFactNeighborX="2129" custLinFactNeighborY="9354"/>
      <dgm:spPr/>
      <dgm:t>
        <a:bodyPr/>
        <a:lstStyle/>
        <a:p>
          <a:endParaRPr lang="ru-RU"/>
        </a:p>
      </dgm:t>
    </dgm:pt>
    <dgm:pt modelId="{5E3B7CCE-BBFB-4C0A-B06C-1A9CE8F4EC85}" type="pres">
      <dgm:prSet presAssocID="{53749103-C69A-4270-87A2-3725960717B3}" presName="Name9" presStyleLbl="parChTrans1D2" presStyleIdx="0" presStyleCnt="5"/>
      <dgm:spPr/>
      <dgm:t>
        <a:bodyPr/>
        <a:lstStyle/>
        <a:p>
          <a:endParaRPr lang="ru-RU"/>
        </a:p>
      </dgm:t>
    </dgm:pt>
    <dgm:pt modelId="{A51F2F74-4D37-493F-B483-A17EE9F15C53}" type="pres">
      <dgm:prSet presAssocID="{53749103-C69A-4270-87A2-3725960717B3}" presName="connTx" presStyleLbl="parChTrans1D2" presStyleIdx="0" presStyleCnt="5"/>
      <dgm:spPr/>
      <dgm:t>
        <a:bodyPr/>
        <a:lstStyle/>
        <a:p>
          <a:endParaRPr lang="ru-RU"/>
        </a:p>
      </dgm:t>
    </dgm:pt>
    <dgm:pt modelId="{C43798B2-C87C-403E-9AFF-20096481BB22}" type="pres">
      <dgm:prSet presAssocID="{C9D5B704-0EB5-4A04-9CD2-990DB6BFFC7A}" presName="node" presStyleLbl="node1" presStyleIdx="0" presStyleCnt="5" custScaleX="174529" custScaleY="103402" custRadScaleRad="68798" custRadScaleInc="13684">
        <dgm:presLayoutVars>
          <dgm:bulletEnabled val="1"/>
        </dgm:presLayoutVars>
      </dgm:prSet>
      <dgm:spPr/>
      <dgm:t>
        <a:bodyPr/>
        <a:lstStyle/>
        <a:p>
          <a:endParaRPr lang="ru-RU"/>
        </a:p>
      </dgm:t>
    </dgm:pt>
    <dgm:pt modelId="{172205F7-7CED-407C-872E-5BE30842D512}" type="pres">
      <dgm:prSet presAssocID="{5271AB58-51DD-416E-987B-8146BCE87145}" presName="Name9" presStyleLbl="parChTrans1D2" presStyleIdx="1" presStyleCnt="5"/>
      <dgm:spPr/>
      <dgm:t>
        <a:bodyPr/>
        <a:lstStyle/>
        <a:p>
          <a:endParaRPr lang="ru-RU"/>
        </a:p>
      </dgm:t>
    </dgm:pt>
    <dgm:pt modelId="{57CA7CC0-BA93-4D6D-9746-F6A6A1572124}" type="pres">
      <dgm:prSet presAssocID="{5271AB58-51DD-416E-987B-8146BCE87145}" presName="connTx" presStyleLbl="parChTrans1D2" presStyleIdx="1" presStyleCnt="5"/>
      <dgm:spPr/>
      <dgm:t>
        <a:bodyPr/>
        <a:lstStyle/>
        <a:p>
          <a:endParaRPr lang="ru-RU"/>
        </a:p>
      </dgm:t>
    </dgm:pt>
    <dgm:pt modelId="{6F8ABC46-3F8C-45C2-AE11-F4C7E8B22089}" type="pres">
      <dgm:prSet presAssocID="{05B064FD-3F11-4DFA-84CD-79F48D010A65}" presName="node" presStyleLbl="node1" presStyleIdx="1" presStyleCnt="5" custScaleX="170338" custScaleY="93533" custRadScaleRad="153916" custRadScaleInc="3917">
        <dgm:presLayoutVars>
          <dgm:bulletEnabled val="1"/>
        </dgm:presLayoutVars>
      </dgm:prSet>
      <dgm:spPr/>
      <dgm:t>
        <a:bodyPr/>
        <a:lstStyle/>
        <a:p>
          <a:endParaRPr lang="ru-RU"/>
        </a:p>
      </dgm:t>
    </dgm:pt>
    <dgm:pt modelId="{8B30F52C-2A41-4B2F-BA21-C138A88B3B7A}" type="pres">
      <dgm:prSet presAssocID="{3ADD71F8-3943-4507-B919-4EA3A0377D65}" presName="Name9" presStyleLbl="parChTrans1D2" presStyleIdx="2" presStyleCnt="5"/>
      <dgm:spPr/>
      <dgm:t>
        <a:bodyPr/>
        <a:lstStyle/>
        <a:p>
          <a:endParaRPr lang="ru-RU"/>
        </a:p>
      </dgm:t>
    </dgm:pt>
    <dgm:pt modelId="{48781550-010B-4C97-BAE1-8DA64CF24565}" type="pres">
      <dgm:prSet presAssocID="{3ADD71F8-3943-4507-B919-4EA3A0377D65}" presName="connTx" presStyleLbl="parChTrans1D2" presStyleIdx="2" presStyleCnt="5"/>
      <dgm:spPr/>
      <dgm:t>
        <a:bodyPr/>
        <a:lstStyle/>
        <a:p>
          <a:endParaRPr lang="ru-RU"/>
        </a:p>
      </dgm:t>
    </dgm:pt>
    <dgm:pt modelId="{B51F2D4C-1706-4D3A-A0C0-21E6FBA44E57}" type="pres">
      <dgm:prSet presAssocID="{B3DEC1BD-B10A-4F3D-BCBB-FC91541077E3}" presName="node" presStyleLbl="node1" presStyleIdx="2" presStyleCnt="5" custScaleX="139534" custScaleY="66097" custRadScaleRad="146867" custRadScaleInc="-69222">
        <dgm:presLayoutVars>
          <dgm:bulletEnabled val="1"/>
        </dgm:presLayoutVars>
      </dgm:prSet>
      <dgm:spPr/>
      <dgm:t>
        <a:bodyPr/>
        <a:lstStyle/>
        <a:p>
          <a:endParaRPr lang="ru-RU"/>
        </a:p>
      </dgm:t>
    </dgm:pt>
    <dgm:pt modelId="{6AFFCB50-870B-4292-9E24-0327A8A0536A}" type="pres">
      <dgm:prSet presAssocID="{7A7A1277-31C2-4327-9446-7B7EF45C826E}" presName="Name9" presStyleLbl="parChTrans1D2" presStyleIdx="3" presStyleCnt="5"/>
      <dgm:spPr/>
      <dgm:t>
        <a:bodyPr/>
        <a:lstStyle/>
        <a:p>
          <a:endParaRPr lang="ru-RU"/>
        </a:p>
      </dgm:t>
    </dgm:pt>
    <dgm:pt modelId="{638030C7-FFE8-4050-A8A3-170C49449CCA}" type="pres">
      <dgm:prSet presAssocID="{7A7A1277-31C2-4327-9446-7B7EF45C826E}" presName="connTx" presStyleLbl="parChTrans1D2" presStyleIdx="3" presStyleCnt="5"/>
      <dgm:spPr/>
      <dgm:t>
        <a:bodyPr/>
        <a:lstStyle/>
        <a:p>
          <a:endParaRPr lang="ru-RU"/>
        </a:p>
      </dgm:t>
    </dgm:pt>
    <dgm:pt modelId="{174FD14A-9B2F-4CF3-8515-4C412991D0D2}" type="pres">
      <dgm:prSet presAssocID="{DDD88190-0B41-4F5D-987A-2DD97A6BB61B}" presName="node" presStyleLbl="node1" presStyleIdx="3" presStyleCnt="5" custScaleX="237831" custScaleY="82325" custRadScaleRad="96705" custRadScaleInc="-6290">
        <dgm:presLayoutVars>
          <dgm:bulletEnabled val="1"/>
        </dgm:presLayoutVars>
      </dgm:prSet>
      <dgm:spPr/>
      <dgm:t>
        <a:bodyPr/>
        <a:lstStyle/>
        <a:p>
          <a:endParaRPr lang="ru-RU"/>
        </a:p>
      </dgm:t>
    </dgm:pt>
    <dgm:pt modelId="{DFE24266-F103-4657-B4BE-883DE861F572}" type="pres">
      <dgm:prSet presAssocID="{F2634F84-4D24-45D7-845C-54FF1D72A0FE}" presName="Name9" presStyleLbl="parChTrans1D2" presStyleIdx="4" presStyleCnt="5"/>
      <dgm:spPr/>
      <dgm:t>
        <a:bodyPr/>
        <a:lstStyle/>
        <a:p>
          <a:endParaRPr lang="ru-RU"/>
        </a:p>
      </dgm:t>
    </dgm:pt>
    <dgm:pt modelId="{50354B03-4B59-4623-82BB-6F948D2DF18A}" type="pres">
      <dgm:prSet presAssocID="{F2634F84-4D24-45D7-845C-54FF1D72A0FE}" presName="connTx" presStyleLbl="parChTrans1D2" presStyleIdx="4" presStyleCnt="5"/>
      <dgm:spPr/>
      <dgm:t>
        <a:bodyPr/>
        <a:lstStyle/>
        <a:p>
          <a:endParaRPr lang="ru-RU"/>
        </a:p>
      </dgm:t>
    </dgm:pt>
    <dgm:pt modelId="{9F853261-678D-4FF0-9A93-19EA153AF87C}" type="pres">
      <dgm:prSet presAssocID="{2A52DEB0-EEAB-4CB9-A409-5495AE853936}" presName="node" presStyleLbl="node1" presStyleIdx="4" presStyleCnt="5" custScaleX="134235" custScaleY="92538" custRadScaleRad="128565" custRadScaleInc="-8807">
        <dgm:presLayoutVars>
          <dgm:bulletEnabled val="1"/>
        </dgm:presLayoutVars>
      </dgm:prSet>
      <dgm:spPr/>
      <dgm:t>
        <a:bodyPr/>
        <a:lstStyle/>
        <a:p>
          <a:endParaRPr lang="ru-RU"/>
        </a:p>
      </dgm:t>
    </dgm:pt>
  </dgm:ptLst>
  <dgm:cxnLst>
    <dgm:cxn modelId="{55D6EFC7-3DAB-4B7C-93FA-1662E476D754}" type="presOf" srcId="{3ADD71F8-3943-4507-B919-4EA3A0377D65}" destId="{8B30F52C-2A41-4B2F-BA21-C138A88B3B7A}" srcOrd="0" destOrd="0" presId="urn:microsoft.com/office/officeart/2005/8/layout/radial1"/>
    <dgm:cxn modelId="{765CA4EF-BC04-4186-AE1B-42EABF200461}" type="presOf" srcId="{F2634F84-4D24-45D7-845C-54FF1D72A0FE}" destId="{DFE24266-F103-4657-B4BE-883DE861F572}" srcOrd="0" destOrd="0" presId="urn:microsoft.com/office/officeart/2005/8/layout/radial1"/>
    <dgm:cxn modelId="{0083B593-3382-482B-A639-0C6ED0F46CBF}" type="presOf" srcId="{5271AB58-51DD-416E-987B-8146BCE87145}" destId="{57CA7CC0-BA93-4D6D-9746-F6A6A1572124}" srcOrd="1" destOrd="0" presId="urn:microsoft.com/office/officeart/2005/8/layout/radial1"/>
    <dgm:cxn modelId="{CBD9EF17-C73E-4851-964B-FE71497CC13C}" type="presOf" srcId="{DDD88190-0B41-4F5D-987A-2DD97A6BB61B}" destId="{174FD14A-9B2F-4CF3-8515-4C412991D0D2}" srcOrd="0" destOrd="0" presId="urn:microsoft.com/office/officeart/2005/8/layout/radial1"/>
    <dgm:cxn modelId="{D3AC7AEA-3026-4437-A3F3-DAB03AD64EEF}" type="presOf" srcId="{3ADD71F8-3943-4507-B919-4EA3A0377D65}" destId="{48781550-010B-4C97-BAE1-8DA64CF24565}" srcOrd="1" destOrd="0" presId="urn:microsoft.com/office/officeart/2005/8/layout/radial1"/>
    <dgm:cxn modelId="{5E982C51-4901-42B2-A8B6-6E3A9667017B}" srcId="{9EC39168-2477-463E-958F-1C451743F383}" destId="{05B064FD-3F11-4DFA-84CD-79F48D010A65}" srcOrd="1" destOrd="0" parTransId="{5271AB58-51DD-416E-987B-8146BCE87145}" sibTransId="{7408601C-A2FB-4995-A276-15B02F97E2F6}"/>
    <dgm:cxn modelId="{C1DEDD47-BF4D-4344-9514-6D023DCB1D75}" type="presOf" srcId="{C9D5B704-0EB5-4A04-9CD2-990DB6BFFC7A}" destId="{C43798B2-C87C-403E-9AFF-20096481BB22}" srcOrd="0" destOrd="0" presId="urn:microsoft.com/office/officeart/2005/8/layout/radial1"/>
    <dgm:cxn modelId="{9D34CEB8-CE3C-44C3-897C-6D7A6D246410}" type="presOf" srcId="{7A7A1277-31C2-4327-9446-7B7EF45C826E}" destId="{6AFFCB50-870B-4292-9E24-0327A8A0536A}" srcOrd="0" destOrd="0" presId="urn:microsoft.com/office/officeart/2005/8/layout/radial1"/>
    <dgm:cxn modelId="{2D015A0E-33F4-4618-BD65-83F77A596523}" type="presOf" srcId="{53749103-C69A-4270-87A2-3725960717B3}" destId="{5E3B7CCE-BBFB-4C0A-B06C-1A9CE8F4EC85}" srcOrd="0" destOrd="0" presId="urn:microsoft.com/office/officeart/2005/8/layout/radial1"/>
    <dgm:cxn modelId="{24C72D42-C4C0-4A0B-9F00-55741EEBA81D}" srcId="{9EC39168-2477-463E-958F-1C451743F383}" destId="{C9D5B704-0EB5-4A04-9CD2-990DB6BFFC7A}" srcOrd="0" destOrd="0" parTransId="{53749103-C69A-4270-87A2-3725960717B3}" sibTransId="{239DB6CC-7234-481A-8581-9C055F1676E0}"/>
    <dgm:cxn modelId="{56E3A130-B48C-4691-9923-E2809B80465D}" type="presOf" srcId="{5271AB58-51DD-416E-987B-8146BCE87145}" destId="{172205F7-7CED-407C-872E-5BE30842D512}" srcOrd="0" destOrd="0" presId="urn:microsoft.com/office/officeart/2005/8/layout/radial1"/>
    <dgm:cxn modelId="{EB76F789-04B7-4F52-87F7-736732D1C725}" srcId="{9C0E3324-65EC-4722-A271-5E64F52995FD}" destId="{9EC39168-2477-463E-958F-1C451743F383}" srcOrd="0" destOrd="0" parTransId="{37D1322F-B9D1-4F1B-A559-21725F33823E}" sibTransId="{A8D25AC1-A619-49DF-9B36-30EC6E3AC897}"/>
    <dgm:cxn modelId="{C4EA3F5A-1667-427A-A6C8-247F8FECFE6E}" type="presOf" srcId="{05B064FD-3F11-4DFA-84CD-79F48D010A65}" destId="{6F8ABC46-3F8C-45C2-AE11-F4C7E8B22089}" srcOrd="0" destOrd="0" presId="urn:microsoft.com/office/officeart/2005/8/layout/radial1"/>
    <dgm:cxn modelId="{C372804B-4207-4AB5-9B3B-8323BFC3C946}" type="presOf" srcId="{9EC39168-2477-463E-958F-1C451743F383}" destId="{68B86BD1-64D5-4730-985C-B6F82518DA70}" srcOrd="0" destOrd="0" presId="urn:microsoft.com/office/officeart/2005/8/layout/radial1"/>
    <dgm:cxn modelId="{0B418DC2-58AC-42FD-9613-7DE22FFCC85E}" srcId="{9EC39168-2477-463E-958F-1C451743F383}" destId="{B3DEC1BD-B10A-4F3D-BCBB-FC91541077E3}" srcOrd="2" destOrd="0" parTransId="{3ADD71F8-3943-4507-B919-4EA3A0377D65}" sibTransId="{A569B586-B42F-454F-B3F4-716FF6F4A6E4}"/>
    <dgm:cxn modelId="{B6A378B4-DD8E-4D4F-B2AE-CDC8960F1832}" srcId="{9EC39168-2477-463E-958F-1C451743F383}" destId="{DDD88190-0B41-4F5D-987A-2DD97A6BB61B}" srcOrd="3" destOrd="0" parTransId="{7A7A1277-31C2-4327-9446-7B7EF45C826E}" sibTransId="{CB057B1C-4D7B-4166-A8FD-2884C9ABF59A}"/>
    <dgm:cxn modelId="{32B5E5C8-5448-45D9-B7C0-FC37C86C5921}" type="presOf" srcId="{F2634F84-4D24-45D7-845C-54FF1D72A0FE}" destId="{50354B03-4B59-4623-82BB-6F948D2DF18A}" srcOrd="1" destOrd="0" presId="urn:microsoft.com/office/officeart/2005/8/layout/radial1"/>
    <dgm:cxn modelId="{31246427-FBDF-4620-87DD-B5E4158B56DC}" type="presOf" srcId="{9C0E3324-65EC-4722-A271-5E64F52995FD}" destId="{969C0D09-D872-4BE5-A299-9AAC7AE89F7F}" srcOrd="0" destOrd="0" presId="urn:microsoft.com/office/officeart/2005/8/layout/radial1"/>
    <dgm:cxn modelId="{AE2F983C-65E5-4AFD-8640-EAD385393D95}" type="presOf" srcId="{2A52DEB0-EEAB-4CB9-A409-5495AE853936}" destId="{9F853261-678D-4FF0-9A93-19EA153AF87C}" srcOrd="0" destOrd="0" presId="urn:microsoft.com/office/officeart/2005/8/layout/radial1"/>
    <dgm:cxn modelId="{F72815C3-6DD4-4D8A-A3A7-D13489327163}" type="presOf" srcId="{7A7A1277-31C2-4327-9446-7B7EF45C826E}" destId="{638030C7-FFE8-4050-A8A3-170C49449CCA}" srcOrd="1" destOrd="0" presId="urn:microsoft.com/office/officeart/2005/8/layout/radial1"/>
    <dgm:cxn modelId="{E8DC6DAA-EFD6-4BBD-A153-38A44F1DEFAB}" type="presOf" srcId="{53749103-C69A-4270-87A2-3725960717B3}" destId="{A51F2F74-4D37-493F-B483-A17EE9F15C53}" srcOrd="1" destOrd="0" presId="urn:microsoft.com/office/officeart/2005/8/layout/radial1"/>
    <dgm:cxn modelId="{3DB18EB9-4FB6-40E2-B6D0-A4437E019638}" srcId="{9EC39168-2477-463E-958F-1C451743F383}" destId="{2A52DEB0-EEAB-4CB9-A409-5495AE853936}" srcOrd="4" destOrd="0" parTransId="{F2634F84-4D24-45D7-845C-54FF1D72A0FE}" sibTransId="{C9E757A4-173A-414A-A86E-187DCFC6A140}"/>
    <dgm:cxn modelId="{8B1BD4F0-819C-4C31-A927-3C5673081914}" srcId="{9C0E3324-65EC-4722-A271-5E64F52995FD}" destId="{B1E0E285-EBAB-4AC5-8782-7CBD63374368}" srcOrd="1" destOrd="0" parTransId="{09FCD274-80C0-4F6F-B285-74DAE306C8BC}" sibTransId="{A2BE7E55-6BDC-48B3-B50D-B369357B7236}"/>
    <dgm:cxn modelId="{0209316A-4D65-494C-88A6-E4188F42607C}" type="presOf" srcId="{B3DEC1BD-B10A-4F3D-BCBB-FC91541077E3}" destId="{B51F2D4C-1706-4D3A-A0C0-21E6FBA44E57}" srcOrd="0" destOrd="0" presId="urn:microsoft.com/office/officeart/2005/8/layout/radial1"/>
    <dgm:cxn modelId="{224126C7-4E75-45D4-98BC-6E74A8ECFBFD}" srcId="{9C0E3324-65EC-4722-A271-5E64F52995FD}" destId="{13C4D4ED-4907-405B-A4E1-3F8595804572}" srcOrd="2" destOrd="0" parTransId="{45BA00B0-8410-47C9-87F8-94E93C801081}" sibTransId="{031A238A-C833-4BD3-9CF9-7D245F3FFC26}"/>
    <dgm:cxn modelId="{29C930BC-FB7F-4DD7-BF36-7C5AEC3C54B8}" type="presParOf" srcId="{969C0D09-D872-4BE5-A299-9AAC7AE89F7F}" destId="{68B86BD1-64D5-4730-985C-B6F82518DA70}" srcOrd="0" destOrd="0" presId="urn:microsoft.com/office/officeart/2005/8/layout/radial1"/>
    <dgm:cxn modelId="{887B09EE-2B55-4DC0-A1E2-1B1F55F800ED}" type="presParOf" srcId="{969C0D09-D872-4BE5-A299-9AAC7AE89F7F}" destId="{5E3B7CCE-BBFB-4C0A-B06C-1A9CE8F4EC85}" srcOrd="1" destOrd="0" presId="urn:microsoft.com/office/officeart/2005/8/layout/radial1"/>
    <dgm:cxn modelId="{8EEDE7B0-B6B9-4209-B7E2-25BDFF57DA91}" type="presParOf" srcId="{5E3B7CCE-BBFB-4C0A-B06C-1A9CE8F4EC85}" destId="{A51F2F74-4D37-493F-B483-A17EE9F15C53}" srcOrd="0" destOrd="0" presId="urn:microsoft.com/office/officeart/2005/8/layout/radial1"/>
    <dgm:cxn modelId="{887F84B1-7180-418D-BD31-D8F1244EB649}" type="presParOf" srcId="{969C0D09-D872-4BE5-A299-9AAC7AE89F7F}" destId="{C43798B2-C87C-403E-9AFF-20096481BB22}" srcOrd="2" destOrd="0" presId="urn:microsoft.com/office/officeart/2005/8/layout/radial1"/>
    <dgm:cxn modelId="{AE2F2E69-08EB-480C-87E7-6558F50B4620}" type="presParOf" srcId="{969C0D09-D872-4BE5-A299-9AAC7AE89F7F}" destId="{172205F7-7CED-407C-872E-5BE30842D512}" srcOrd="3" destOrd="0" presId="urn:microsoft.com/office/officeart/2005/8/layout/radial1"/>
    <dgm:cxn modelId="{B6415AEF-0DF3-4D8E-9680-D11ED8B9F41B}" type="presParOf" srcId="{172205F7-7CED-407C-872E-5BE30842D512}" destId="{57CA7CC0-BA93-4D6D-9746-F6A6A1572124}" srcOrd="0" destOrd="0" presId="urn:microsoft.com/office/officeart/2005/8/layout/radial1"/>
    <dgm:cxn modelId="{184D3A80-E85C-47B7-93BF-8B76903B153D}" type="presParOf" srcId="{969C0D09-D872-4BE5-A299-9AAC7AE89F7F}" destId="{6F8ABC46-3F8C-45C2-AE11-F4C7E8B22089}" srcOrd="4" destOrd="0" presId="urn:microsoft.com/office/officeart/2005/8/layout/radial1"/>
    <dgm:cxn modelId="{FB87987F-3262-40D8-A324-13B764DEC273}" type="presParOf" srcId="{969C0D09-D872-4BE5-A299-9AAC7AE89F7F}" destId="{8B30F52C-2A41-4B2F-BA21-C138A88B3B7A}" srcOrd="5" destOrd="0" presId="urn:microsoft.com/office/officeart/2005/8/layout/radial1"/>
    <dgm:cxn modelId="{69AC7C6C-4940-450A-B780-A79D5741019C}" type="presParOf" srcId="{8B30F52C-2A41-4B2F-BA21-C138A88B3B7A}" destId="{48781550-010B-4C97-BAE1-8DA64CF24565}" srcOrd="0" destOrd="0" presId="urn:microsoft.com/office/officeart/2005/8/layout/radial1"/>
    <dgm:cxn modelId="{D37CA526-2E00-40AF-AA53-8E55480F389D}" type="presParOf" srcId="{969C0D09-D872-4BE5-A299-9AAC7AE89F7F}" destId="{B51F2D4C-1706-4D3A-A0C0-21E6FBA44E57}" srcOrd="6" destOrd="0" presId="urn:microsoft.com/office/officeart/2005/8/layout/radial1"/>
    <dgm:cxn modelId="{C644C9D7-EBBB-4EFB-BB96-127DF8C00233}" type="presParOf" srcId="{969C0D09-D872-4BE5-A299-9AAC7AE89F7F}" destId="{6AFFCB50-870B-4292-9E24-0327A8A0536A}" srcOrd="7" destOrd="0" presId="urn:microsoft.com/office/officeart/2005/8/layout/radial1"/>
    <dgm:cxn modelId="{CEE1E3D5-BDF2-4626-B52E-07886EB3008B}" type="presParOf" srcId="{6AFFCB50-870B-4292-9E24-0327A8A0536A}" destId="{638030C7-FFE8-4050-A8A3-170C49449CCA}" srcOrd="0" destOrd="0" presId="urn:microsoft.com/office/officeart/2005/8/layout/radial1"/>
    <dgm:cxn modelId="{AC407FA4-A9D8-43DF-BFE5-B96AF46C734E}" type="presParOf" srcId="{969C0D09-D872-4BE5-A299-9AAC7AE89F7F}" destId="{174FD14A-9B2F-4CF3-8515-4C412991D0D2}" srcOrd="8" destOrd="0" presId="urn:microsoft.com/office/officeart/2005/8/layout/radial1"/>
    <dgm:cxn modelId="{8936A61B-2C87-4D8A-B4EB-0492DBE03BCA}" type="presParOf" srcId="{969C0D09-D872-4BE5-A299-9AAC7AE89F7F}" destId="{DFE24266-F103-4657-B4BE-883DE861F572}" srcOrd="9" destOrd="0" presId="urn:microsoft.com/office/officeart/2005/8/layout/radial1"/>
    <dgm:cxn modelId="{39A25593-5539-463B-A757-F6A5D7693E27}" type="presParOf" srcId="{DFE24266-F103-4657-B4BE-883DE861F572}" destId="{50354B03-4B59-4623-82BB-6F948D2DF18A}" srcOrd="0" destOrd="0" presId="urn:microsoft.com/office/officeart/2005/8/layout/radial1"/>
    <dgm:cxn modelId="{6CBDADC9-45A1-403E-8B3F-2B0841A0F585}" type="presParOf" srcId="{969C0D09-D872-4BE5-A299-9AAC7AE89F7F}" destId="{9F853261-678D-4FF0-9A93-19EA153AF87C}"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1C4A33A-8C5D-4134-9674-05ACF8C0B7FB}"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ru-RU"/>
        </a:p>
      </dgm:t>
    </dgm:pt>
    <dgm:pt modelId="{3AD8551D-5ACD-4D31-B072-F17E6AABBDFA}">
      <dgm:prSet phldrT="[Текст]">
        <dgm:style>
          <a:lnRef idx="1">
            <a:schemeClr val="accent3"/>
          </a:lnRef>
          <a:fillRef idx="2">
            <a:schemeClr val="accent3"/>
          </a:fillRef>
          <a:effectRef idx="1">
            <a:schemeClr val="accent3"/>
          </a:effectRef>
          <a:fontRef idx="minor">
            <a:schemeClr val="dk1"/>
          </a:fontRef>
        </dgm:style>
      </dgm:prSet>
      <dgm:spPr/>
      <dgm:t>
        <a:bodyPr/>
        <a:lstStyle/>
        <a:p>
          <a:r>
            <a:rPr lang="uz-Cyrl-UZ" b="1" i="0" dirty="0" smtClean="0"/>
            <a:t>универсал стандартлар </a:t>
          </a:r>
          <a:endParaRPr lang="ru-RU" dirty="0"/>
        </a:p>
      </dgm:t>
    </dgm:pt>
    <dgm:pt modelId="{AB7D9E2E-7FD2-4564-8AB6-C2D67FEDF82F}" type="parTrans" cxnId="{3C22B8C1-C761-46CC-B9C7-4524B8EDC3B6}">
      <dgm:prSet/>
      <dgm:spPr/>
      <dgm:t>
        <a:bodyPr/>
        <a:lstStyle/>
        <a:p>
          <a:endParaRPr lang="ru-RU"/>
        </a:p>
      </dgm:t>
    </dgm:pt>
    <dgm:pt modelId="{0A55A7A8-229A-4616-8F22-F2E178990BFE}" type="sibTrans" cxnId="{3C22B8C1-C761-46CC-B9C7-4524B8EDC3B6}">
      <dgm:prSet/>
      <dgm:spPr/>
      <dgm:t>
        <a:bodyPr/>
        <a:lstStyle/>
        <a:p>
          <a:endParaRPr lang="ru-RU"/>
        </a:p>
      </dgm:t>
    </dgm:pt>
    <dgm:pt modelId="{9C7C2F9D-68B4-42E5-B90F-C9E971AEBECD}">
      <dgm:prSet phldrT="[Текст]" custT="1"/>
      <dgm:spPr/>
      <dgm:t>
        <a:bodyPr/>
        <a:lstStyle/>
        <a:p>
          <a:pPr algn="just"/>
          <a:r>
            <a:rPr lang="uz-Cyrl-UZ" sz="1600" b="0" i="0" dirty="0" smtClean="0"/>
            <a:t>Масалан: БМТ доирасида қабул қилинган </a:t>
          </a:r>
          <a:r>
            <a:rPr lang="uz-Cyrl-UZ" sz="1600" b="1" i="0" dirty="0" smtClean="0"/>
            <a:t>универсал стандартлар</a:t>
          </a:r>
          <a:endParaRPr lang="ru-RU" sz="1600" dirty="0"/>
        </a:p>
      </dgm:t>
    </dgm:pt>
    <dgm:pt modelId="{279E78AB-E989-4C99-9CDB-729D0AB04E59}" type="parTrans" cxnId="{76FDE0F7-D7A8-4992-B5D2-252752DC74E7}">
      <dgm:prSet/>
      <dgm:spPr/>
      <dgm:t>
        <a:bodyPr/>
        <a:lstStyle/>
        <a:p>
          <a:endParaRPr lang="ru-RU"/>
        </a:p>
      </dgm:t>
    </dgm:pt>
    <dgm:pt modelId="{0856A645-D7DA-4B6E-8E05-307964883969}" type="sibTrans" cxnId="{76FDE0F7-D7A8-4992-B5D2-252752DC74E7}">
      <dgm:prSet/>
      <dgm:spPr/>
      <dgm:t>
        <a:bodyPr/>
        <a:lstStyle/>
        <a:p>
          <a:endParaRPr lang="ru-RU"/>
        </a:p>
      </dgm:t>
    </dgm:pt>
    <dgm:pt modelId="{FEC3F8CF-A2E2-4648-A3AF-24A8B8B0DE42}">
      <dgm:prSet phldrT="[Текст]">
        <dgm:style>
          <a:lnRef idx="1">
            <a:schemeClr val="accent4"/>
          </a:lnRef>
          <a:fillRef idx="2">
            <a:schemeClr val="accent4"/>
          </a:fillRef>
          <a:effectRef idx="1">
            <a:schemeClr val="accent4"/>
          </a:effectRef>
          <a:fontRef idx="minor">
            <a:schemeClr val="dk1"/>
          </a:fontRef>
        </dgm:style>
      </dgm:prSet>
      <dgm:spPr/>
      <dgm:t>
        <a:bodyPr/>
        <a:lstStyle/>
        <a:p>
          <a:r>
            <a:rPr lang="uz-Cyrl-UZ" b="0" i="0" dirty="0" smtClean="0"/>
            <a:t>икки томонлама халқаро шартномалар </a:t>
          </a:r>
          <a:endParaRPr lang="ru-RU" dirty="0"/>
        </a:p>
      </dgm:t>
    </dgm:pt>
    <dgm:pt modelId="{553FD375-F117-47B9-A1FF-1F428B73B0F7}" type="parTrans" cxnId="{544965B7-5252-452B-937F-107181F8A032}">
      <dgm:prSet/>
      <dgm:spPr/>
      <dgm:t>
        <a:bodyPr/>
        <a:lstStyle/>
        <a:p>
          <a:endParaRPr lang="ru-RU"/>
        </a:p>
      </dgm:t>
    </dgm:pt>
    <dgm:pt modelId="{9CDA325E-DC17-42F1-A069-B3241A4E3FFA}" type="sibTrans" cxnId="{544965B7-5252-452B-937F-107181F8A032}">
      <dgm:prSet/>
      <dgm:spPr/>
      <dgm:t>
        <a:bodyPr/>
        <a:lstStyle/>
        <a:p>
          <a:endParaRPr lang="ru-RU"/>
        </a:p>
      </dgm:t>
    </dgm:pt>
    <dgm:pt modelId="{62C46540-F801-4D5E-B8A8-1573749D27E7}">
      <dgm:prSet phldrT="[Текст]" phldr="1"/>
      <dgm:spPr/>
      <dgm:t>
        <a:bodyPr/>
        <a:lstStyle/>
        <a:p>
          <a:endParaRPr lang="ru-RU" dirty="0"/>
        </a:p>
      </dgm:t>
    </dgm:pt>
    <dgm:pt modelId="{4217D790-6005-4320-A164-F28D50D089C0}" type="parTrans" cxnId="{F07E2C32-8CF2-4DF3-86FD-CB508A65009A}">
      <dgm:prSet/>
      <dgm:spPr/>
      <dgm:t>
        <a:bodyPr/>
        <a:lstStyle/>
        <a:p>
          <a:endParaRPr lang="ru-RU"/>
        </a:p>
      </dgm:t>
    </dgm:pt>
    <dgm:pt modelId="{3787E4D2-1B7D-4BE4-877A-7234064FACDF}" type="sibTrans" cxnId="{F07E2C32-8CF2-4DF3-86FD-CB508A65009A}">
      <dgm:prSet/>
      <dgm:spPr/>
      <dgm:t>
        <a:bodyPr/>
        <a:lstStyle/>
        <a:p>
          <a:endParaRPr lang="ru-RU"/>
        </a:p>
      </dgm:t>
    </dgm:pt>
    <dgm:pt modelId="{237E8EBF-6A84-46B8-BB9E-F1FFAE9AB7E5}">
      <dgm:prSet phldrT="[Текст]"/>
      <dgm:spPr/>
      <dgm:t>
        <a:bodyPr/>
        <a:lstStyle/>
        <a:p>
          <a:pPr algn="just"/>
          <a:r>
            <a:rPr lang="uz-Cyrl-UZ" b="1" i="0" dirty="0" smtClean="0">
              <a:latin typeface="Times New Roman" panose="02020603050405020304" pitchFamily="18" charset="0"/>
              <a:cs typeface="Times New Roman" panose="02020603050405020304" pitchFamily="18" charset="0"/>
            </a:rPr>
            <a:t>Масалан:</a:t>
          </a:r>
          <a:r>
            <a:rPr lang="uz-Cyrl-UZ" b="0" i="0" dirty="0" smtClean="0">
              <a:latin typeface="Times New Roman" panose="02020603050405020304" pitchFamily="18" charset="0"/>
              <a:cs typeface="Times New Roman" panose="02020603050405020304" pitchFamily="18" charset="0"/>
            </a:rPr>
            <a:t> Европа Кенгаши доирасида қабул қилинган — Европа Кенгаши стандартлар</a:t>
          </a:r>
          <a:endParaRPr lang="ru-RU" dirty="0">
            <a:latin typeface="Times New Roman" panose="02020603050405020304" pitchFamily="18" charset="0"/>
            <a:cs typeface="Times New Roman" panose="02020603050405020304" pitchFamily="18" charset="0"/>
          </a:endParaRPr>
        </a:p>
      </dgm:t>
    </dgm:pt>
    <dgm:pt modelId="{F76E0D6D-CC98-42FE-A81E-AE08113F5FE5}" type="sibTrans" cxnId="{4D0003AB-5DF2-4EC4-9716-77166964A139}">
      <dgm:prSet/>
      <dgm:spPr/>
      <dgm:t>
        <a:bodyPr/>
        <a:lstStyle/>
        <a:p>
          <a:endParaRPr lang="ru-RU"/>
        </a:p>
      </dgm:t>
    </dgm:pt>
    <dgm:pt modelId="{D4644880-6981-4341-B9F1-6CBDCFAD540C}" type="parTrans" cxnId="{4D0003AB-5DF2-4EC4-9716-77166964A139}">
      <dgm:prSet/>
      <dgm:spPr/>
      <dgm:t>
        <a:bodyPr/>
        <a:lstStyle/>
        <a:p>
          <a:endParaRPr lang="ru-RU"/>
        </a:p>
      </dgm:t>
    </dgm:pt>
    <dgm:pt modelId="{12FF9FC6-1C3C-44B4-BA3F-7EC7552DC421}">
      <dgm:prSet phldrT="[Текст]">
        <dgm:style>
          <a:lnRef idx="0">
            <a:schemeClr val="accent4"/>
          </a:lnRef>
          <a:fillRef idx="3">
            <a:schemeClr val="accent4"/>
          </a:fillRef>
          <a:effectRef idx="3">
            <a:schemeClr val="accent4"/>
          </a:effectRef>
          <a:fontRef idx="minor">
            <a:schemeClr val="lt1"/>
          </a:fontRef>
        </dgm:style>
      </dgm:prSet>
      <dgm:spPr/>
      <dgm:t>
        <a:bodyPr/>
        <a:lstStyle/>
        <a:p>
          <a:r>
            <a:rPr lang="uz-Cyrl-UZ" b="1" i="0" dirty="0" smtClean="0"/>
            <a:t>минтақавий стандартлар</a:t>
          </a:r>
          <a:endParaRPr lang="ru-RU" dirty="0"/>
        </a:p>
      </dgm:t>
    </dgm:pt>
    <dgm:pt modelId="{2470EE32-BCF1-4DD4-AFE7-AA36BA6B6D51}" type="sibTrans" cxnId="{10E6B3D0-FA01-4177-8AC6-26AF3D26B91D}">
      <dgm:prSet/>
      <dgm:spPr/>
      <dgm:t>
        <a:bodyPr/>
        <a:lstStyle/>
        <a:p>
          <a:endParaRPr lang="ru-RU"/>
        </a:p>
      </dgm:t>
    </dgm:pt>
    <dgm:pt modelId="{740225E0-7A1E-4111-8C34-7692F13A3A7B}" type="parTrans" cxnId="{10E6B3D0-FA01-4177-8AC6-26AF3D26B91D}">
      <dgm:prSet/>
      <dgm:spPr/>
      <dgm:t>
        <a:bodyPr/>
        <a:lstStyle/>
        <a:p>
          <a:endParaRPr lang="ru-RU"/>
        </a:p>
      </dgm:t>
    </dgm:pt>
    <dgm:pt modelId="{329C86FE-281B-42DB-9577-256D6A1913C8}" type="pres">
      <dgm:prSet presAssocID="{F1C4A33A-8C5D-4134-9674-05ACF8C0B7FB}" presName="rootnode" presStyleCnt="0">
        <dgm:presLayoutVars>
          <dgm:chMax/>
          <dgm:chPref/>
          <dgm:dir/>
          <dgm:animLvl val="lvl"/>
        </dgm:presLayoutVars>
      </dgm:prSet>
      <dgm:spPr/>
      <dgm:t>
        <a:bodyPr/>
        <a:lstStyle/>
        <a:p>
          <a:endParaRPr lang="ru-RU"/>
        </a:p>
      </dgm:t>
    </dgm:pt>
    <dgm:pt modelId="{17B93EFB-A1C8-428E-B5B4-298AD4ABEC00}" type="pres">
      <dgm:prSet presAssocID="{3AD8551D-5ACD-4D31-B072-F17E6AABBDFA}" presName="composite" presStyleCnt="0"/>
      <dgm:spPr/>
    </dgm:pt>
    <dgm:pt modelId="{9EE01C9B-9109-4E35-8A44-9E7934108AD9}" type="pres">
      <dgm:prSet presAssocID="{3AD8551D-5ACD-4D31-B072-F17E6AABBDFA}" presName="bentUpArrow1" presStyleLbl="alignImgPlace1" presStyleIdx="0" presStyleCnt="2"/>
      <dgm:spPr/>
      <dgm:t>
        <a:bodyPr/>
        <a:lstStyle/>
        <a:p>
          <a:endParaRPr lang="ru-RU"/>
        </a:p>
      </dgm:t>
    </dgm:pt>
    <dgm:pt modelId="{3DF476DA-388C-481B-99A9-28C2DEBA2658}" type="pres">
      <dgm:prSet presAssocID="{3AD8551D-5ACD-4D31-B072-F17E6AABBDFA}" presName="ParentText" presStyleLbl="node1" presStyleIdx="0" presStyleCnt="3">
        <dgm:presLayoutVars>
          <dgm:chMax val="1"/>
          <dgm:chPref val="1"/>
          <dgm:bulletEnabled val="1"/>
        </dgm:presLayoutVars>
      </dgm:prSet>
      <dgm:spPr/>
      <dgm:t>
        <a:bodyPr/>
        <a:lstStyle/>
        <a:p>
          <a:endParaRPr lang="ru-RU"/>
        </a:p>
      </dgm:t>
    </dgm:pt>
    <dgm:pt modelId="{129507D9-4F6C-4BFE-B48D-6282EB21E458}" type="pres">
      <dgm:prSet presAssocID="{3AD8551D-5ACD-4D31-B072-F17E6AABBDFA}" presName="ChildText" presStyleLbl="revTx" presStyleIdx="0" presStyleCnt="3" custScaleX="426984" custLinFactX="100000" custLinFactNeighborX="116335" custLinFactNeighborY="-4333">
        <dgm:presLayoutVars>
          <dgm:chMax val="0"/>
          <dgm:chPref val="0"/>
          <dgm:bulletEnabled val="1"/>
        </dgm:presLayoutVars>
      </dgm:prSet>
      <dgm:spPr/>
      <dgm:t>
        <a:bodyPr/>
        <a:lstStyle/>
        <a:p>
          <a:endParaRPr lang="ru-RU"/>
        </a:p>
      </dgm:t>
    </dgm:pt>
    <dgm:pt modelId="{FF51A7B4-964F-4031-ACE0-71FDCA36552D}" type="pres">
      <dgm:prSet presAssocID="{0A55A7A8-229A-4616-8F22-F2E178990BFE}" presName="sibTrans" presStyleCnt="0"/>
      <dgm:spPr/>
    </dgm:pt>
    <dgm:pt modelId="{825A5EC0-7936-42ED-8E22-2C66E3198A4D}" type="pres">
      <dgm:prSet presAssocID="{12FF9FC6-1C3C-44B4-BA3F-7EC7552DC421}" presName="composite" presStyleCnt="0"/>
      <dgm:spPr/>
    </dgm:pt>
    <dgm:pt modelId="{99B81122-3DB0-45CF-B4A6-A49E706DBE37}" type="pres">
      <dgm:prSet presAssocID="{12FF9FC6-1C3C-44B4-BA3F-7EC7552DC421}" presName="bentUpArrow1" presStyleLbl="alignImgPlace1" presStyleIdx="1" presStyleCnt="2"/>
      <dgm:spPr/>
    </dgm:pt>
    <dgm:pt modelId="{918F21AF-B53B-4A63-8B7E-72E4AA60F3CD}" type="pres">
      <dgm:prSet presAssocID="{12FF9FC6-1C3C-44B4-BA3F-7EC7552DC421}" presName="ParentText" presStyleLbl="node1" presStyleIdx="1" presStyleCnt="3" custLinFactNeighborX="-40901" custLinFactNeighborY="-4957">
        <dgm:presLayoutVars>
          <dgm:chMax val="1"/>
          <dgm:chPref val="1"/>
          <dgm:bulletEnabled val="1"/>
        </dgm:presLayoutVars>
      </dgm:prSet>
      <dgm:spPr/>
      <dgm:t>
        <a:bodyPr/>
        <a:lstStyle/>
        <a:p>
          <a:endParaRPr lang="ru-RU"/>
        </a:p>
      </dgm:t>
    </dgm:pt>
    <dgm:pt modelId="{F53193AB-C29D-472C-8F05-C3A35470492B}" type="pres">
      <dgm:prSet presAssocID="{12FF9FC6-1C3C-44B4-BA3F-7EC7552DC421}" presName="ChildText" presStyleLbl="revTx" presStyleIdx="1" presStyleCnt="3" custScaleX="305340" custLinFactNeighborX="75317" custLinFactNeighborY="-9707">
        <dgm:presLayoutVars>
          <dgm:chMax val="0"/>
          <dgm:chPref val="0"/>
          <dgm:bulletEnabled val="1"/>
        </dgm:presLayoutVars>
      </dgm:prSet>
      <dgm:spPr/>
      <dgm:t>
        <a:bodyPr/>
        <a:lstStyle/>
        <a:p>
          <a:endParaRPr lang="ru-RU"/>
        </a:p>
      </dgm:t>
    </dgm:pt>
    <dgm:pt modelId="{F251FA56-18DA-4481-9E94-4BDD809F9165}" type="pres">
      <dgm:prSet presAssocID="{2470EE32-BCF1-4DD4-AFE7-AA36BA6B6D51}" presName="sibTrans" presStyleCnt="0"/>
      <dgm:spPr/>
    </dgm:pt>
    <dgm:pt modelId="{1B6A2136-B004-4C0B-BEB9-2B3E1855743A}" type="pres">
      <dgm:prSet presAssocID="{FEC3F8CF-A2E2-4648-A3AF-24A8B8B0DE42}" presName="composite" presStyleCnt="0"/>
      <dgm:spPr/>
    </dgm:pt>
    <dgm:pt modelId="{365DA424-342F-4D91-9F0E-582C121502EC}" type="pres">
      <dgm:prSet presAssocID="{FEC3F8CF-A2E2-4648-A3AF-24A8B8B0DE42}" presName="ParentText" presStyleLbl="node1" presStyleIdx="2" presStyleCnt="3" custLinFactY="15197" custLinFactNeighborX="-52266" custLinFactNeighborY="100000">
        <dgm:presLayoutVars>
          <dgm:chMax val="1"/>
          <dgm:chPref val="1"/>
          <dgm:bulletEnabled val="1"/>
        </dgm:presLayoutVars>
      </dgm:prSet>
      <dgm:spPr/>
      <dgm:t>
        <a:bodyPr/>
        <a:lstStyle/>
        <a:p>
          <a:endParaRPr lang="ru-RU"/>
        </a:p>
      </dgm:t>
    </dgm:pt>
    <dgm:pt modelId="{5EB9E354-CEDF-4E86-B8AF-7CC601AA1583}" type="pres">
      <dgm:prSet presAssocID="{FEC3F8CF-A2E2-4648-A3AF-24A8B8B0DE42}" presName="FinalChildText" presStyleLbl="revTx" presStyleIdx="2" presStyleCnt="3" custLinFactNeighborX="-25768" custLinFactNeighborY="-2031">
        <dgm:presLayoutVars>
          <dgm:chMax val="0"/>
          <dgm:chPref val="0"/>
          <dgm:bulletEnabled val="1"/>
        </dgm:presLayoutVars>
      </dgm:prSet>
      <dgm:spPr/>
      <dgm:t>
        <a:bodyPr/>
        <a:lstStyle/>
        <a:p>
          <a:endParaRPr lang="ru-RU"/>
        </a:p>
      </dgm:t>
    </dgm:pt>
  </dgm:ptLst>
  <dgm:cxnLst>
    <dgm:cxn modelId="{F07E2C32-8CF2-4DF3-86FD-CB508A65009A}" srcId="{FEC3F8CF-A2E2-4648-A3AF-24A8B8B0DE42}" destId="{62C46540-F801-4D5E-B8A8-1573749D27E7}" srcOrd="0" destOrd="0" parTransId="{4217D790-6005-4320-A164-F28D50D089C0}" sibTransId="{3787E4D2-1B7D-4BE4-877A-7234064FACDF}"/>
    <dgm:cxn modelId="{A8E667FF-A772-4821-B5C5-ECFDAC82400F}" type="presOf" srcId="{9C7C2F9D-68B4-42E5-B90F-C9E971AEBECD}" destId="{129507D9-4F6C-4BFE-B48D-6282EB21E458}" srcOrd="0" destOrd="0" presId="urn:microsoft.com/office/officeart/2005/8/layout/StepDownProcess"/>
    <dgm:cxn modelId="{02173CE6-6AB2-4C01-BB2F-51FD05D142F1}" type="presOf" srcId="{237E8EBF-6A84-46B8-BB9E-F1FFAE9AB7E5}" destId="{F53193AB-C29D-472C-8F05-C3A35470492B}" srcOrd="0" destOrd="0" presId="urn:microsoft.com/office/officeart/2005/8/layout/StepDownProcess"/>
    <dgm:cxn modelId="{F0C9EF41-E06C-4BE4-B89A-A5E337C0BF02}" type="presOf" srcId="{62C46540-F801-4D5E-B8A8-1573749D27E7}" destId="{5EB9E354-CEDF-4E86-B8AF-7CC601AA1583}" srcOrd="0" destOrd="0" presId="urn:microsoft.com/office/officeart/2005/8/layout/StepDownProcess"/>
    <dgm:cxn modelId="{E0F17E9A-5159-4D92-BDB7-F722AE8C73B5}" type="presOf" srcId="{F1C4A33A-8C5D-4134-9674-05ACF8C0B7FB}" destId="{329C86FE-281B-42DB-9577-256D6A1913C8}" srcOrd="0" destOrd="0" presId="urn:microsoft.com/office/officeart/2005/8/layout/StepDownProcess"/>
    <dgm:cxn modelId="{4D0003AB-5DF2-4EC4-9716-77166964A139}" srcId="{12FF9FC6-1C3C-44B4-BA3F-7EC7552DC421}" destId="{237E8EBF-6A84-46B8-BB9E-F1FFAE9AB7E5}" srcOrd="0" destOrd="0" parTransId="{D4644880-6981-4341-B9F1-6CBDCFAD540C}" sibTransId="{F76E0D6D-CC98-42FE-A81E-AE08113F5FE5}"/>
    <dgm:cxn modelId="{544965B7-5252-452B-937F-107181F8A032}" srcId="{F1C4A33A-8C5D-4134-9674-05ACF8C0B7FB}" destId="{FEC3F8CF-A2E2-4648-A3AF-24A8B8B0DE42}" srcOrd="2" destOrd="0" parTransId="{553FD375-F117-47B9-A1FF-1F428B73B0F7}" sibTransId="{9CDA325E-DC17-42F1-A069-B3241A4E3FFA}"/>
    <dgm:cxn modelId="{017DFF5E-3DF1-4161-90D1-1D4F1ED2965D}" type="presOf" srcId="{12FF9FC6-1C3C-44B4-BA3F-7EC7552DC421}" destId="{918F21AF-B53B-4A63-8B7E-72E4AA60F3CD}" srcOrd="0" destOrd="0" presId="urn:microsoft.com/office/officeart/2005/8/layout/StepDownProcess"/>
    <dgm:cxn modelId="{5EE80FBD-B3C9-47C4-BB0B-084B3492C79A}" type="presOf" srcId="{FEC3F8CF-A2E2-4648-A3AF-24A8B8B0DE42}" destId="{365DA424-342F-4D91-9F0E-582C121502EC}" srcOrd="0" destOrd="0" presId="urn:microsoft.com/office/officeart/2005/8/layout/StepDownProcess"/>
    <dgm:cxn modelId="{5A1CE549-F766-4FCE-B2AC-C582FE6384B7}" type="presOf" srcId="{3AD8551D-5ACD-4D31-B072-F17E6AABBDFA}" destId="{3DF476DA-388C-481B-99A9-28C2DEBA2658}" srcOrd="0" destOrd="0" presId="urn:microsoft.com/office/officeart/2005/8/layout/StepDownProcess"/>
    <dgm:cxn modelId="{76FDE0F7-D7A8-4992-B5D2-252752DC74E7}" srcId="{3AD8551D-5ACD-4D31-B072-F17E6AABBDFA}" destId="{9C7C2F9D-68B4-42E5-B90F-C9E971AEBECD}" srcOrd="0" destOrd="0" parTransId="{279E78AB-E989-4C99-9CDB-729D0AB04E59}" sibTransId="{0856A645-D7DA-4B6E-8E05-307964883969}"/>
    <dgm:cxn modelId="{3C22B8C1-C761-46CC-B9C7-4524B8EDC3B6}" srcId="{F1C4A33A-8C5D-4134-9674-05ACF8C0B7FB}" destId="{3AD8551D-5ACD-4D31-B072-F17E6AABBDFA}" srcOrd="0" destOrd="0" parTransId="{AB7D9E2E-7FD2-4564-8AB6-C2D67FEDF82F}" sibTransId="{0A55A7A8-229A-4616-8F22-F2E178990BFE}"/>
    <dgm:cxn modelId="{10E6B3D0-FA01-4177-8AC6-26AF3D26B91D}" srcId="{F1C4A33A-8C5D-4134-9674-05ACF8C0B7FB}" destId="{12FF9FC6-1C3C-44B4-BA3F-7EC7552DC421}" srcOrd="1" destOrd="0" parTransId="{740225E0-7A1E-4111-8C34-7692F13A3A7B}" sibTransId="{2470EE32-BCF1-4DD4-AFE7-AA36BA6B6D51}"/>
    <dgm:cxn modelId="{E94EE3FA-05D2-4126-80E2-DD8E97A3EE1C}" type="presParOf" srcId="{329C86FE-281B-42DB-9577-256D6A1913C8}" destId="{17B93EFB-A1C8-428E-B5B4-298AD4ABEC00}" srcOrd="0" destOrd="0" presId="urn:microsoft.com/office/officeart/2005/8/layout/StepDownProcess"/>
    <dgm:cxn modelId="{D524D0BD-7001-4AF4-AD24-E6183105DB16}" type="presParOf" srcId="{17B93EFB-A1C8-428E-B5B4-298AD4ABEC00}" destId="{9EE01C9B-9109-4E35-8A44-9E7934108AD9}" srcOrd="0" destOrd="0" presId="urn:microsoft.com/office/officeart/2005/8/layout/StepDownProcess"/>
    <dgm:cxn modelId="{F4993987-07DB-4ED2-90D8-2C99FE840C5D}" type="presParOf" srcId="{17B93EFB-A1C8-428E-B5B4-298AD4ABEC00}" destId="{3DF476DA-388C-481B-99A9-28C2DEBA2658}" srcOrd="1" destOrd="0" presId="urn:microsoft.com/office/officeart/2005/8/layout/StepDownProcess"/>
    <dgm:cxn modelId="{FCA7AB47-4063-462F-99FC-7228F72FDC3E}" type="presParOf" srcId="{17B93EFB-A1C8-428E-B5B4-298AD4ABEC00}" destId="{129507D9-4F6C-4BFE-B48D-6282EB21E458}" srcOrd="2" destOrd="0" presId="urn:microsoft.com/office/officeart/2005/8/layout/StepDownProcess"/>
    <dgm:cxn modelId="{5753950B-5427-4E35-86FD-F80967976B35}" type="presParOf" srcId="{329C86FE-281B-42DB-9577-256D6A1913C8}" destId="{FF51A7B4-964F-4031-ACE0-71FDCA36552D}" srcOrd="1" destOrd="0" presId="urn:microsoft.com/office/officeart/2005/8/layout/StepDownProcess"/>
    <dgm:cxn modelId="{844C8088-7555-4777-BA5C-C5497BAB5F62}" type="presParOf" srcId="{329C86FE-281B-42DB-9577-256D6A1913C8}" destId="{825A5EC0-7936-42ED-8E22-2C66E3198A4D}" srcOrd="2" destOrd="0" presId="urn:microsoft.com/office/officeart/2005/8/layout/StepDownProcess"/>
    <dgm:cxn modelId="{331B0B03-F874-4084-8E43-3800A36A98F3}" type="presParOf" srcId="{825A5EC0-7936-42ED-8E22-2C66E3198A4D}" destId="{99B81122-3DB0-45CF-B4A6-A49E706DBE37}" srcOrd="0" destOrd="0" presId="urn:microsoft.com/office/officeart/2005/8/layout/StepDownProcess"/>
    <dgm:cxn modelId="{7108C216-0468-40E3-BBB5-28DBB34ACFC3}" type="presParOf" srcId="{825A5EC0-7936-42ED-8E22-2C66E3198A4D}" destId="{918F21AF-B53B-4A63-8B7E-72E4AA60F3CD}" srcOrd="1" destOrd="0" presId="urn:microsoft.com/office/officeart/2005/8/layout/StepDownProcess"/>
    <dgm:cxn modelId="{A86ED453-511D-417A-86F7-5A7130E5A788}" type="presParOf" srcId="{825A5EC0-7936-42ED-8E22-2C66E3198A4D}" destId="{F53193AB-C29D-472C-8F05-C3A35470492B}" srcOrd="2" destOrd="0" presId="urn:microsoft.com/office/officeart/2005/8/layout/StepDownProcess"/>
    <dgm:cxn modelId="{4EA1F55D-D8B3-443B-A619-EECE1950A081}" type="presParOf" srcId="{329C86FE-281B-42DB-9577-256D6A1913C8}" destId="{F251FA56-18DA-4481-9E94-4BDD809F9165}" srcOrd="3" destOrd="0" presId="urn:microsoft.com/office/officeart/2005/8/layout/StepDownProcess"/>
    <dgm:cxn modelId="{BE883265-6C8B-4034-BB04-6FA0DA9424AD}" type="presParOf" srcId="{329C86FE-281B-42DB-9577-256D6A1913C8}" destId="{1B6A2136-B004-4C0B-BEB9-2B3E1855743A}" srcOrd="4" destOrd="0" presId="urn:microsoft.com/office/officeart/2005/8/layout/StepDownProcess"/>
    <dgm:cxn modelId="{824EEC31-8D9E-4B60-9F5E-3D380B383663}" type="presParOf" srcId="{1B6A2136-B004-4C0B-BEB9-2B3E1855743A}" destId="{365DA424-342F-4D91-9F0E-582C121502EC}" srcOrd="0" destOrd="0" presId="urn:microsoft.com/office/officeart/2005/8/layout/StepDownProcess"/>
    <dgm:cxn modelId="{BDF60F22-94E3-4C11-815F-08816D96A7BD}" type="presParOf" srcId="{1B6A2136-B004-4C0B-BEB9-2B3E1855743A}" destId="{5EB9E354-CEDF-4E86-B8AF-7CC601AA1583}" srcOrd="1"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B86BD1-64D5-4730-985C-B6F82518DA70}">
      <dsp:nvSpPr>
        <dsp:cNvPr id="0" name=""/>
        <dsp:cNvSpPr/>
      </dsp:nvSpPr>
      <dsp:spPr>
        <a:xfrm>
          <a:off x="3866765" y="2732675"/>
          <a:ext cx="1787024" cy="1556429"/>
        </a:xfrm>
        <a:prstGeom prst="ellipse">
          <a:avLst/>
        </a:prstGeom>
        <a:solidFill>
          <a:srgbClr val="92D050"/>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err="1" smtClean="0">
              <a:solidFill>
                <a:schemeClr val="tx1"/>
              </a:solidFill>
            </a:rPr>
            <a:t>БМТнинг</a:t>
          </a:r>
          <a:r>
            <a:rPr lang="ru-RU" sz="1400" kern="1200" dirty="0" smtClean="0">
              <a:solidFill>
                <a:schemeClr val="tx1"/>
              </a:solidFill>
            </a:rPr>
            <a:t> </a:t>
          </a:r>
          <a:r>
            <a:rPr lang="ru-RU" sz="1400" kern="1200" dirty="0" err="1" smtClean="0">
              <a:solidFill>
                <a:schemeClr val="tx1"/>
              </a:solidFill>
            </a:rPr>
            <a:t>Ин.Хуқ.Бўй</a:t>
          </a:r>
          <a:r>
            <a:rPr lang="ru-RU" sz="1400" kern="1200" dirty="0" smtClean="0">
              <a:solidFill>
                <a:schemeClr val="tx1"/>
              </a:solidFill>
            </a:rPr>
            <a:t>. </a:t>
          </a:r>
          <a:r>
            <a:rPr lang="ru-RU" sz="1400" kern="1200" dirty="0" err="1" smtClean="0">
              <a:solidFill>
                <a:schemeClr val="tx1"/>
              </a:solidFill>
            </a:rPr>
            <a:t>Шартномавий</a:t>
          </a:r>
          <a:r>
            <a:rPr lang="ru-RU" sz="1400" kern="1200" dirty="0" smtClean="0">
              <a:solidFill>
                <a:schemeClr val="tx1"/>
              </a:solidFill>
            </a:rPr>
            <a:t>  </a:t>
          </a:r>
          <a:r>
            <a:rPr lang="ru-RU" sz="1400" kern="1200" dirty="0" err="1" smtClean="0">
              <a:solidFill>
                <a:schemeClr val="tx1"/>
              </a:solidFill>
            </a:rPr>
            <a:t>органлари</a:t>
          </a:r>
          <a:r>
            <a:rPr lang="ru-RU" sz="1400" kern="1200" dirty="0" smtClean="0">
              <a:solidFill>
                <a:schemeClr val="tx1"/>
              </a:solidFill>
            </a:rPr>
            <a:t> 9 та </a:t>
          </a:r>
        </a:p>
      </dsp:txBody>
      <dsp:txXfrm>
        <a:off x="4128469" y="2960609"/>
        <a:ext cx="1263616" cy="1100561"/>
      </dsp:txXfrm>
    </dsp:sp>
    <dsp:sp modelId="{B90C0721-FA94-4C0C-A18B-B61DFEAAFC9E}">
      <dsp:nvSpPr>
        <dsp:cNvPr id="0" name=""/>
        <dsp:cNvSpPr/>
      </dsp:nvSpPr>
      <dsp:spPr>
        <a:xfrm rot="16180989">
          <a:off x="4526379" y="2491515"/>
          <a:ext cx="456663" cy="25681"/>
        </a:xfrm>
        <a:custGeom>
          <a:avLst/>
          <a:gdLst/>
          <a:ahLst/>
          <a:cxnLst/>
          <a:rect l="0" t="0" r="0" b="0"/>
          <a:pathLst>
            <a:path>
              <a:moveTo>
                <a:pt x="0" y="12840"/>
              </a:moveTo>
              <a:lnTo>
                <a:pt x="456663" y="128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rot="10800000">
        <a:off x="4743294" y="2492939"/>
        <a:ext cx="22833" cy="22833"/>
      </dsp:txXfrm>
    </dsp:sp>
    <dsp:sp modelId="{8A6257F6-A386-4A49-A301-761FF7B167A5}">
      <dsp:nvSpPr>
        <dsp:cNvPr id="0" name=""/>
        <dsp:cNvSpPr/>
      </dsp:nvSpPr>
      <dsp:spPr>
        <a:xfrm>
          <a:off x="4021382" y="1012361"/>
          <a:ext cx="1457142" cy="1263673"/>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uz-Cyrl-UZ" sz="1400" kern="1200" dirty="0" smtClean="0"/>
            <a:t>Инсон ҳуқуқлари бўйича қўмита </a:t>
          </a:r>
          <a:endParaRPr lang="ru-RU" sz="1400" b="1" kern="1200" dirty="0"/>
        </a:p>
      </dsp:txBody>
      <dsp:txXfrm>
        <a:off x="4234776" y="1197422"/>
        <a:ext cx="1030354" cy="893551"/>
      </dsp:txXfrm>
    </dsp:sp>
    <dsp:sp modelId="{5E3B7CCE-BBFB-4C0A-B06C-1A9CE8F4EC85}">
      <dsp:nvSpPr>
        <dsp:cNvPr id="0" name=""/>
        <dsp:cNvSpPr/>
      </dsp:nvSpPr>
      <dsp:spPr>
        <a:xfrm rot="18839398">
          <a:off x="5094292" y="2334777"/>
          <a:ext cx="1577899" cy="25681"/>
        </a:xfrm>
        <a:custGeom>
          <a:avLst/>
          <a:gdLst/>
          <a:ahLst/>
          <a:cxnLst/>
          <a:rect l="0" t="0" r="0" b="0"/>
          <a:pathLst>
            <a:path>
              <a:moveTo>
                <a:pt x="0" y="12840"/>
              </a:moveTo>
              <a:lnTo>
                <a:pt x="1577899" y="128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ru-RU" sz="600" kern="1200"/>
        </a:p>
      </dsp:txBody>
      <dsp:txXfrm>
        <a:off x="5843794" y="2308170"/>
        <a:ext cx="78894" cy="78894"/>
      </dsp:txXfrm>
    </dsp:sp>
    <dsp:sp modelId="{C43798B2-C87C-403E-9AFF-20096481BB22}">
      <dsp:nvSpPr>
        <dsp:cNvPr id="0" name=""/>
        <dsp:cNvSpPr/>
      </dsp:nvSpPr>
      <dsp:spPr>
        <a:xfrm>
          <a:off x="5839804" y="720085"/>
          <a:ext cx="2148308" cy="1119640"/>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uz-Cyrl-UZ" sz="1400" kern="1200" dirty="0" smtClean="0"/>
            <a:t>Қийноқларга қарши қўмита/ </a:t>
          </a:r>
          <a:r>
            <a:rPr lang="uz-Cyrl-UZ" sz="1400" kern="1200" dirty="0" smtClean="0">
              <a:solidFill>
                <a:srgbClr val="FF0000"/>
              </a:solidFill>
            </a:rPr>
            <a:t>Қийноқнинг олдини олиш қуйи қўмитаси </a:t>
          </a:r>
          <a:endParaRPr lang="ru-RU" sz="1400" kern="1200" dirty="0">
            <a:solidFill>
              <a:srgbClr val="FF0000"/>
            </a:solidFill>
          </a:endParaRPr>
        </a:p>
      </dsp:txBody>
      <dsp:txXfrm>
        <a:off x="6154416" y="884052"/>
        <a:ext cx="1519084" cy="791706"/>
      </dsp:txXfrm>
    </dsp:sp>
    <dsp:sp modelId="{172205F7-7CED-407C-872E-5BE30842D512}">
      <dsp:nvSpPr>
        <dsp:cNvPr id="0" name=""/>
        <dsp:cNvSpPr/>
      </dsp:nvSpPr>
      <dsp:spPr>
        <a:xfrm rot="20540802">
          <a:off x="5571670" y="3051621"/>
          <a:ext cx="1182790" cy="25681"/>
        </a:xfrm>
        <a:custGeom>
          <a:avLst/>
          <a:gdLst/>
          <a:ahLst/>
          <a:cxnLst/>
          <a:rect l="0" t="0" r="0" b="0"/>
          <a:pathLst>
            <a:path>
              <a:moveTo>
                <a:pt x="0" y="12840"/>
              </a:moveTo>
              <a:lnTo>
                <a:pt x="1182790" y="128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6133495" y="3034892"/>
        <a:ext cx="59139" cy="59139"/>
      </dsp:txXfrm>
    </dsp:sp>
    <dsp:sp modelId="{6F8ABC46-3F8C-45C2-AE11-F4C7E8B22089}">
      <dsp:nvSpPr>
        <dsp:cNvPr id="0" name=""/>
        <dsp:cNvSpPr/>
      </dsp:nvSpPr>
      <dsp:spPr>
        <a:xfrm>
          <a:off x="6667909" y="2016225"/>
          <a:ext cx="1607178" cy="1263673"/>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uz-Cyrl-UZ" sz="1200" kern="1200" dirty="0" smtClean="0"/>
            <a:t>Иқтисодий, ижтимоий ва маданий ҳуқуқлар бўйича қўмита </a:t>
          </a:r>
          <a:endParaRPr lang="ru-RU" sz="1200" kern="1200" dirty="0">
            <a:solidFill>
              <a:srgbClr val="FF0000"/>
            </a:solidFill>
          </a:endParaRPr>
        </a:p>
      </dsp:txBody>
      <dsp:txXfrm>
        <a:off x="6903275" y="2201286"/>
        <a:ext cx="1136446" cy="893551"/>
      </dsp:txXfrm>
    </dsp:sp>
    <dsp:sp modelId="{6AFFCB50-870B-4292-9E24-0327A8A0536A}">
      <dsp:nvSpPr>
        <dsp:cNvPr id="0" name=""/>
        <dsp:cNvSpPr/>
      </dsp:nvSpPr>
      <dsp:spPr>
        <a:xfrm rot="1083701">
          <a:off x="5567527" y="3956724"/>
          <a:ext cx="1198509" cy="25681"/>
        </a:xfrm>
        <a:custGeom>
          <a:avLst/>
          <a:gdLst/>
          <a:ahLst/>
          <a:cxnLst/>
          <a:rect l="0" t="0" r="0" b="0"/>
          <a:pathLst>
            <a:path>
              <a:moveTo>
                <a:pt x="0" y="12840"/>
              </a:moveTo>
              <a:lnTo>
                <a:pt x="1198509" y="128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6136819" y="3939602"/>
        <a:ext cx="59925" cy="59925"/>
      </dsp:txXfrm>
    </dsp:sp>
    <dsp:sp modelId="{174FD14A-9B2F-4CF3-8515-4C412991D0D2}">
      <dsp:nvSpPr>
        <dsp:cNvPr id="0" name=""/>
        <dsp:cNvSpPr/>
      </dsp:nvSpPr>
      <dsp:spPr>
        <a:xfrm>
          <a:off x="6700510" y="3666506"/>
          <a:ext cx="1435874" cy="1422479"/>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uz-Cyrl-UZ" sz="1200" kern="1200" dirty="0" smtClean="0"/>
            <a:t>Бола ҳуқуқлари бўйича қўмита </a:t>
          </a:r>
          <a:endParaRPr lang="ru-RU" sz="1200" kern="1200" dirty="0">
            <a:solidFill>
              <a:srgbClr val="FF0000"/>
            </a:solidFill>
          </a:endParaRPr>
        </a:p>
      </dsp:txBody>
      <dsp:txXfrm>
        <a:off x="6910789" y="3874823"/>
        <a:ext cx="1015316" cy="1005845"/>
      </dsp:txXfrm>
    </dsp:sp>
    <dsp:sp modelId="{DFE24266-F103-4657-B4BE-883DE861F572}">
      <dsp:nvSpPr>
        <dsp:cNvPr id="0" name=""/>
        <dsp:cNvSpPr/>
      </dsp:nvSpPr>
      <dsp:spPr>
        <a:xfrm rot="3505270">
          <a:off x="5032134" y="4452171"/>
          <a:ext cx="629273" cy="25681"/>
        </a:xfrm>
        <a:custGeom>
          <a:avLst/>
          <a:gdLst/>
          <a:ahLst/>
          <a:cxnLst/>
          <a:rect l="0" t="0" r="0" b="0"/>
          <a:pathLst>
            <a:path>
              <a:moveTo>
                <a:pt x="0" y="12840"/>
              </a:moveTo>
              <a:lnTo>
                <a:pt x="629273" y="128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5331039" y="4449280"/>
        <a:ext cx="31463" cy="31463"/>
      </dsp:txXfrm>
    </dsp:sp>
    <dsp:sp modelId="{9F853261-678D-4FF0-9A93-19EA153AF87C}">
      <dsp:nvSpPr>
        <dsp:cNvPr id="0" name=""/>
        <dsp:cNvSpPr/>
      </dsp:nvSpPr>
      <dsp:spPr>
        <a:xfrm>
          <a:off x="4975714" y="4680517"/>
          <a:ext cx="1783827" cy="1263673"/>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uz-Cyrl-UZ" sz="1000" kern="1200" dirty="0" smtClean="0"/>
            <a:t>Аёлларни камситишнинг барча шаклларига барҳам бериш бўйича Қўмита </a:t>
          </a:r>
          <a:endParaRPr lang="ru-RU" sz="1000" kern="1200" dirty="0">
            <a:solidFill>
              <a:srgbClr val="FF0000"/>
            </a:solidFill>
          </a:endParaRPr>
        </a:p>
      </dsp:txBody>
      <dsp:txXfrm>
        <a:off x="5236949" y="4865578"/>
        <a:ext cx="1261357" cy="893551"/>
      </dsp:txXfrm>
    </dsp:sp>
    <dsp:sp modelId="{16ACCEFD-0B20-47D1-8FDA-769C20FB97A3}">
      <dsp:nvSpPr>
        <dsp:cNvPr id="0" name=""/>
        <dsp:cNvSpPr/>
      </dsp:nvSpPr>
      <dsp:spPr>
        <a:xfrm rot="6862619">
          <a:off x="4028974" y="4481942"/>
          <a:ext cx="570929" cy="25681"/>
        </a:xfrm>
        <a:custGeom>
          <a:avLst/>
          <a:gdLst/>
          <a:ahLst/>
          <a:cxnLst/>
          <a:rect l="0" t="0" r="0" b="0"/>
          <a:pathLst>
            <a:path>
              <a:moveTo>
                <a:pt x="0" y="12840"/>
              </a:moveTo>
              <a:lnTo>
                <a:pt x="570929" y="128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rot="10800000">
        <a:off x="4300166" y="4480510"/>
        <a:ext cx="28546" cy="28546"/>
      </dsp:txXfrm>
    </dsp:sp>
    <dsp:sp modelId="{D3F8EEF7-1DCB-4F57-B8C5-D36973BEBEA4}">
      <dsp:nvSpPr>
        <dsp:cNvPr id="0" name=""/>
        <dsp:cNvSpPr/>
      </dsp:nvSpPr>
      <dsp:spPr>
        <a:xfrm>
          <a:off x="3181841" y="4712990"/>
          <a:ext cx="1494824" cy="1263673"/>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uz-Cyrl-UZ" sz="1000" kern="1200" dirty="0" smtClean="0"/>
            <a:t>Ирқий камситишларга барҳам бериш қўмита </a:t>
          </a:r>
          <a:endParaRPr lang="ru-RU" sz="1000" kern="1200" dirty="0"/>
        </a:p>
      </dsp:txBody>
      <dsp:txXfrm>
        <a:off x="3400753" y="4898051"/>
        <a:ext cx="1057000" cy="893551"/>
      </dsp:txXfrm>
    </dsp:sp>
    <dsp:sp modelId="{AADE418E-3435-46F1-8DA0-569DC53270C3}">
      <dsp:nvSpPr>
        <dsp:cNvPr id="0" name=""/>
        <dsp:cNvSpPr/>
      </dsp:nvSpPr>
      <dsp:spPr>
        <a:xfrm rot="9521752">
          <a:off x="3075793" y="3979510"/>
          <a:ext cx="899724" cy="25681"/>
        </a:xfrm>
        <a:custGeom>
          <a:avLst/>
          <a:gdLst/>
          <a:ahLst/>
          <a:cxnLst/>
          <a:rect l="0" t="0" r="0" b="0"/>
          <a:pathLst>
            <a:path>
              <a:moveTo>
                <a:pt x="0" y="12840"/>
              </a:moveTo>
              <a:lnTo>
                <a:pt x="899724" y="128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rot="10800000">
        <a:off x="3503162" y="3969857"/>
        <a:ext cx="44986" cy="44986"/>
      </dsp:txXfrm>
    </dsp:sp>
    <dsp:sp modelId="{C6810022-4D36-4897-A932-469E84F4DD97}">
      <dsp:nvSpPr>
        <dsp:cNvPr id="0" name=""/>
        <dsp:cNvSpPr/>
      </dsp:nvSpPr>
      <dsp:spPr>
        <a:xfrm>
          <a:off x="439215" y="3960439"/>
          <a:ext cx="3096076" cy="1263673"/>
        </a:xfrm>
        <a:prstGeom prst="ellipse">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2"/>
        </a:lnRef>
        <a:fillRef idx="2">
          <a:schemeClr val="accent2"/>
        </a:fillRef>
        <a:effectRef idx="1">
          <a:schemeClr val="accent2"/>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uz-Cyrl-UZ" sz="1400" b="1" strike="sngStrike" kern="1200" dirty="0" smtClean="0">
              <a:solidFill>
                <a:schemeClr val="tx1"/>
              </a:solidFill>
            </a:rPr>
            <a:t>Барча мехнаткаш-мигрантлар ва уларнинг оила аъзолари ҳуқуқларни ҳимоя қилиш бўйича қўмита</a:t>
          </a:r>
          <a:endParaRPr lang="ru-RU" sz="1400" b="1" strike="sngStrike" kern="1200" dirty="0">
            <a:solidFill>
              <a:schemeClr val="tx1"/>
            </a:solidFill>
          </a:endParaRPr>
        </a:p>
      </dsp:txBody>
      <dsp:txXfrm>
        <a:off x="892625" y="4145500"/>
        <a:ext cx="2189256" cy="893551"/>
      </dsp:txXfrm>
    </dsp:sp>
    <dsp:sp modelId="{F2399BA4-E919-4451-AB75-40346570CC19}">
      <dsp:nvSpPr>
        <dsp:cNvPr id="0" name=""/>
        <dsp:cNvSpPr/>
      </dsp:nvSpPr>
      <dsp:spPr>
        <a:xfrm rot="11297655">
          <a:off x="3218510" y="3321686"/>
          <a:ext cx="663986" cy="25681"/>
        </a:xfrm>
        <a:custGeom>
          <a:avLst/>
          <a:gdLst/>
          <a:ahLst/>
          <a:cxnLst/>
          <a:rect l="0" t="0" r="0" b="0"/>
          <a:pathLst>
            <a:path>
              <a:moveTo>
                <a:pt x="0" y="12840"/>
              </a:moveTo>
              <a:lnTo>
                <a:pt x="663986" y="128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rot="10800000">
        <a:off x="3533904" y="3317927"/>
        <a:ext cx="33199" cy="33199"/>
      </dsp:txXfrm>
    </dsp:sp>
    <dsp:sp modelId="{9B618104-CA08-4848-90AB-53EF952E5FB2}">
      <dsp:nvSpPr>
        <dsp:cNvPr id="0" name=""/>
        <dsp:cNvSpPr/>
      </dsp:nvSpPr>
      <dsp:spPr>
        <a:xfrm>
          <a:off x="1339313" y="2664295"/>
          <a:ext cx="1919886" cy="975644"/>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uz-Cyrl-UZ" sz="1400" kern="1200" dirty="0" smtClean="0"/>
            <a:t>Ногиронлар ҳуқуқлари бўйича қўмита</a:t>
          </a:r>
          <a:endParaRPr lang="ru-RU" sz="1400" kern="1200" dirty="0"/>
        </a:p>
      </dsp:txBody>
      <dsp:txXfrm>
        <a:off x="1620474" y="2807175"/>
        <a:ext cx="1357564" cy="689884"/>
      </dsp:txXfrm>
    </dsp:sp>
    <dsp:sp modelId="{41CA64BE-7CCA-4A06-819E-1421A10DC67B}">
      <dsp:nvSpPr>
        <dsp:cNvPr id="0" name=""/>
        <dsp:cNvSpPr/>
      </dsp:nvSpPr>
      <dsp:spPr>
        <a:xfrm rot="12959597">
          <a:off x="2700684" y="2553466"/>
          <a:ext cx="1518330" cy="25681"/>
        </a:xfrm>
        <a:custGeom>
          <a:avLst/>
          <a:gdLst/>
          <a:ahLst/>
          <a:cxnLst/>
          <a:rect l="0" t="0" r="0" b="0"/>
          <a:pathLst>
            <a:path>
              <a:moveTo>
                <a:pt x="0" y="12840"/>
              </a:moveTo>
              <a:lnTo>
                <a:pt x="1518330" y="128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rot="10800000">
        <a:off x="3421891" y="2528348"/>
        <a:ext cx="75916" cy="75916"/>
      </dsp:txXfrm>
    </dsp:sp>
    <dsp:sp modelId="{1451C9CF-775E-4F57-AEB0-F1C62F381C12}">
      <dsp:nvSpPr>
        <dsp:cNvPr id="0" name=""/>
        <dsp:cNvSpPr/>
      </dsp:nvSpPr>
      <dsp:spPr>
        <a:xfrm>
          <a:off x="1375313" y="1152122"/>
          <a:ext cx="1786670" cy="1097879"/>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uz-Cyrl-UZ" sz="1400" kern="1200" dirty="0" smtClean="0"/>
            <a:t>Мажбурий йўқолиш бўйича қўмита</a:t>
          </a:r>
          <a:r>
            <a:rPr lang="uz-Cyrl-UZ" sz="1200" kern="1200" dirty="0" smtClean="0"/>
            <a:t>.</a:t>
          </a:r>
          <a:endParaRPr lang="ru-RU" sz="1200" kern="1200" dirty="0"/>
        </a:p>
      </dsp:txBody>
      <dsp:txXfrm>
        <a:off x="1636965" y="1312903"/>
        <a:ext cx="1263366" cy="7763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B86BD1-64D5-4730-985C-B6F82518DA70}">
      <dsp:nvSpPr>
        <dsp:cNvPr id="0" name=""/>
        <dsp:cNvSpPr/>
      </dsp:nvSpPr>
      <dsp:spPr>
        <a:xfrm>
          <a:off x="3156534" y="2465764"/>
          <a:ext cx="2314684" cy="1073673"/>
        </a:xfrm>
        <a:prstGeom prst="ellipse">
          <a:avLst/>
        </a:prstGeom>
        <a:solidFill>
          <a:srgbClr val="92D050"/>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err="1" smtClean="0">
              <a:solidFill>
                <a:schemeClr val="tx1"/>
              </a:solidFill>
            </a:rPr>
            <a:t>БМТнинг</a:t>
          </a:r>
          <a:r>
            <a:rPr lang="ru-RU" sz="1400" kern="1200" dirty="0" smtClean="0">
              <a:solidFill>
                <a:schemeClr val="tx1"/>
              </a:solidFill>
            </a:rPr>
            <a:t> </a:t>
          </a:r>
          <a:r>
            <a:rPr lang="ru-RU" sz="1400" kern="1200" dirty="0" err="1" smtClean="0">
              <a:solidFill>
                <a:schemeClr val="tx1"/>
              </a:solidFill>
            </a:rPr>
            <a:t>Ин.Хуқ.Бўй</a:t>
          </a:r>
          <a:r>
            <a:rPr lang="ru-RU" sz="1400" kern="1200" dirty="0" smtClean="0">
              <a:solidFill>
                <a:schemeClr val="tx1"/>
              </a:solidFill>
            </a:rPr>
            <a:t>. </a:t>
          </a:r>
          <a:r>
            <a:rPr lang="ru-RU" sz="1400" kern="1200" dirty="0" err="1" smtClean="0">
              <a:solidFill>
                <a:schemeClr val="tx1"/>
              </a:solidFill>
            </a:rPr>
            <a:t>Ёрдамчи</a:t>
          </a:r>
          <a:r>
            <a:rPr lang="ru-RU" sz="1400" kern="1200" dirty="0" smtClean="0">
              <a:solidFill>
                <a:schemeClr val="tx1"/>
              </a:solidFill>
            </a:rPr>
            <a:t> </a:t>
          </a:r>
          <a:r>
            <a:rPr lang="ru-RU" sz="1400" kern="1200" dirty="0" err="1" smtClean="0">
              <a:solidFill>
                <a:schemeClr val="tx1"/>
              </a:solidFill>
            </a:rPr>
            <a:t>органлари</a:t>
          </a:r>
          <a:endParaRPr lang="ru-RU" sz="1400" kern="1200" dirty="0" smtClean="0">
            <a:solidFill>
              <a:schemeClr val="tx1"/>
            </a:solidFill>
          </a:endParaRPr>
        </a:p>
      </dsp:txBody>
      <dsp:txXfrm>
        <a:off x="3495512" y="2623000"/>
        <a:ext cx="1636728" cy="759201"/>
      </dsp:txXfrm>
    </dsp:sp>
    <dsp:sp modelId="{5E3B7CCE-BBFB-4C0A-B06C-1A9CE8F4EC85}">
      <dsp:nvSpPr>
        <dsp:cNvPr id="0" name=""/>
        <dsp:cNvSpPr/>
      </dsp:nvSpPr>
      <dsp:spPr>
        <a:xfrm rot="16323147">
          <a:off x="4155950" y="2266843"/>
          <a:ext cx="367486" cy="30739"/>
        </a:xfrm>
        <a:custGeom>
          <a:avLst/>
          <a:gdLst/>
          <a:ahLst/>
          <a:cxnLst/>
          <a:rect l="0" t="0" r="0" b="0"/>
          <a:pathLst>
            <a:path>
              <a:moveTo>
                <a:pt x="0" y="15369"/>
              </a:moveTo>
              <a:lnTo>
                <a:pt x="367486" y="1536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4330507" y="2273026"/>
        <a:ext cx="18374" cy="18374"/>
      </dsp:txXfrm>
    </dsp:sp>
    <dsp:sp modelId="{C43798B2-C87C-403E-9AFF-20096481BB22}">
      <dsp:nvSpPr>
        <dsp:cNvPr id="0" name=""/>
        <dsp:cNvSpPr/>
      </dsp:nvSpPr>
      <dsp:spPr>
        <a:xfrm>
          <a:off x="3342210" y="672340"/>
          <a:ext cx="2059233" cy="1426466"/>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err="1" smtClean="0">
              <a:solidFill>
                <a:srgbClr val="FF0000"/>
              </a:solidFill>
            </a:rPr>
            <a:t>БМТнинг</a:t>
          </a:r>
          <a:r>
            <a:rPr lang="ru-RU" sz="1400" kern="1200" dirty="0" smtClean="0">
              <a:solidFill>
                <a:srgbClr val="FF0000"/>
              </a:solidFill>
            </a:rPr>
            <a:t> </a:t>
          </a:r>
          <a:r>
            <a:rPr lang="ru-RU" sz="1400" kern="1200" dirty="0" err="1" smtClean="0">
              <a:solidFill>
                <a:srgbClr val="FF0000"/>
              </a:solidFill>
            </a:rPr>
            <a:t>Инсон</a:t>
          </a:r>
          <a:r>
            <a:rPr lang="ru-RU" sz="1400" kern="1200" dirty="0" smtClean="0">
              <a:solidFill>
                <a:srgbClr val="FF0000"/>
              </a:solidFill>
            </a:rPr>
            <a:t> </a:t>
          </a:r>
          <a:r>
            <a:rPr lang="ru-RU" sz="1400" kern="1200" dirty="0" err="1" smtClean="0">
              <a:solidFill>
                <a:srgbClr val="FF0000"/>
              </a:solidFill>
            </a:rPr>
            <a:t>ҳуқуқлари</a:t>
          </a:r>
          <a:r>
            <a:rPr lang="ru-RU" sz="1400" kern="1200" dirty="0" smtClean="0">
              <a:solidFill>
                <a:srgbClr val="FF0000"/>
              </a:solidFill>
            </a:rPr>
            <a:t> </a:t>
          </a:r>
          <a:r>
            <a:rPr lang="ru-RU" sz="1400" kern="1200" dirty="0" err="1" smtClean="0">
              <a:solidFill>
                <a:srgbClr val="FF0000"/>
              </a:solidFill>
            </a:rPr>
            <a:t>бўйича</a:t>
          </a:r>
          <a:r>
            <a:rPr lang="ru-RU" sz="1400" kern="1200" dirty="0" smtClean="0">
              <a:solidFill>
                <a:srgbClr val="FF0000"/>
              </a:solidFill>
            </a:rPr>
            <a:t> </a:t>
          </a:r>
          <a:r>
            <a:rPr lang="ru-RU" sz="1400" kern="1200" dirty="0" err="1" smtClean="0">
              <a:solidFill>
                <a:srgbClr val="FF0000"/>
              </a:solidFill>
            </a:rPr>
            <a:t>кенгаш</a:t>
          </a:r>
          <a:r>
            <a:rPr lang="ru-RU" sz="1400" kern="1200" dirty="0" smtClean="0">
              <a:solidFill>
                <a:srgbClr val="FF0000"/>
              </a:solidFill>
            </a:rPr>
            <a:t> (1946-2006 </a:t>
          </a:r>
          <a:r>
            <a:rPr lang="ru-RU" sz="1400" kern="1200" dirty="0" err="1" smtClean="0">
              <a:solidFill>
                <a:srgbClr val="FF0000"/>
              </a:solidFill>
            </a:rPr>
            <a:t>йиллар</a:t>
          </a:r>
          <a:r>
            <a:rPr lang="ru-RU" sz="1400" kern="1200" dirty="0" smtClean="0">
              <a:solidFill>
                <a:srgbClr val="FF0000"/>
              </a:solidFill>
            </a:rPr>
            <a:t> комиссия</a:t>
          </a:r>
          <a:r>
            <a:rPr lang="ru-RU" sz="1400" kern="1200" dirty="0" smtClean="0">
              <a:solidFill>
                <a:schemeClr val="tx1"/>
              </a:solidFill>
            </a:rPr>
            <a:t>)</a:t>
          </a:r>
          <a:endParaRPr lang="ru-RU" sz="1400" kern="1200" dirty="0"/>
        </a:p>
      </dsp:txBody>
      <dsp:txXfrm>
        <a:off x="3643778" y="881241"/>
        <a:ext cx="1456097" cy="1008664"/>
      </dsp:txXfrm>
    </dsp:sp>
    <dsp:sp modelId="{172205F7-7CED-407C-872E-5BE30842D512}">
      <dsp:nvSpPr>
        <dsp:cNvPr id="0" name=""/>
        <dsp:cNvSpPr/>
      </dsp:nvSpPr>
      <dsp:spPr>
        <a:xfrm rot="21129054">
          <a:off x="5419695" y="2782306"/>
          <a:ext cx="761385" cy="30739"/>
        </a:xfrm>
        <a:custGeom>
          <a:avLst/>
          <a:gdLst/>
          <a:ahLst/>
          <a:cxnLst/>
          <a:rect l="0" t="0" r="0" b="0"/>
          <a:pathLst>
            <a:path>
              <a:moveTo>
                <a:pt x="0" y="15369"/>
              </a:moveTo>
              <a:lnTo>
                <a:pt x="761385" y="1536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5781353" y="2778641"/>
        <a:ext cx="38069" cy="38069"/>
      </dsp:txXfrm>
    </dsp:sp>
    <dsp:sp modelId="{6F8ABC46-3F8C-45C2-AE11-F4C7E8B22089}">
      <dsp:nvSpPr>
        <dsp:cNvPr id="0" name=""/>
        <dsp:cNvSpPr/>
      </dsp:nvSpPr>
      <dsp:spPr>
        <a:xfrm>
          <a:off x="6153339" y="2160369"/>
          <a:ext cx="1681333" cy="945519"/>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ru-RU" sz="1200" kern="1200" dirty="0" smtClean="0">
              <a:solidFill>
                <a:srgbClr val="FF0000"/>
              </a:solidFill>
            </a:rPr>
            <a:t>Хотин-</a:t>
          </a:r>
          <a:r>
            <a:rPr lang="ru-RU" sz="1200" kern="1200" dirty="0" err="1" smtClean="0">
              <a:solidFill>
                <a:srgbClr val="FF0000"/>
              </a:solidFill>
            </a:rPr>
            <a:t>қизларнинг</a:t>
          </a:r>
          <a:r>
            <a:rPr lang="ru-RU" sz="1200" kern="1200" dirty="0" smtClean="0">
              <a:solidFill>
                <a:srgbClr val="FF0000"/>
              </a:solidFill>
            </a:rPr>
            <a:t> </a:t>
          </a:r>
          <a:r>
            <a:rPr lang="ru-RU" sz="1200" kern="1200" dirty="0" err="1" smtClean="0">
              <a:solidFill>
                <a:srgbClr val="FF0000"/>
              </a:solidFill>
            </a:rPr>
            <a:t>аҳволи</a:t>
          </a:r>
          <a:r>
            <a:rPr lang="ru-RU" sz="1200" kern="1200" dirty="0" smtClean="0">
              <a:solidFill>
                <a:srgbClr val="FF0000"/>
              </a:solidFill>
            </a:rPr>
            <a:t> </a:t>
          </a:r>
          <a:r>
            <a:rPr lang="ru-RU" sz="1200" kern="1200" dirty="0" err="1" smtClean="0">
              <a:solidFill>
                <a:srgbClr val="FF0000"/>
              </a:solidFill>
            </a:rPr>
            <a:t>бўйича</a:t>
          </a:r>
          <a:r>
            <a:rPr lang="ru-RU" sz="1200" kern="1200" dirty="0" smtClean="0">
              <a:solidFill>
                <a:srgbClr val="FF0000"/>
              </a:solidFill>
            </a:rPr>
            <a:t> Комиссия </a:t>
          </a:r>
          <a:endParaRPr lang="ru-RU" sz="1200" kern="1200" dirty="0">
            <a:solidFill>
              <a:srgbClr val="FF0000"/>
            </a:solidFill>
          </a:endParaRPr>
        </a:p>
      </dsp:txBody>
      <dsp:txXfrm>
        <a:off x="6399565" y="2298837"/>
        <a:ext cx="1188881" cy="668583"/>
      </dsp:txXfrm>
    </dsp:sp>
    <dsp:sp modelId="{6AFFCB50-870B-4292-9E24-0327A8A0536A}">
      <dsp:nvSpPr>
        <dsp:cNvPr id="0" name=""/>
        <dsp:cNvSpPr/>
      </dsp:nvSpPr>
      <dsp:spPr>
        <a:xfrm rot="5377160">
          <a:off x="4157664" y="3684910"/>
          <a:ext cx="321696" cy="30739"/>
        </a:xfrm>
        <a:custGeom>
          <a:avLst/>
          <a:gdLst/>
          <a:ahLst/>
          <a:cxnLst/>
          <a:rect l="0" t="0" r="0" b="0"/>
          <a:pathLst>
            <a:path>
              <a:moveTo>
                <a:pt x="0" y="15369"/>
              </a:moveTo>
              <a:lnTo>
                <a:pt x="321696" y="1536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4310470" y="3692237"/>
        <a:ext cx="16084" cy="16084"/>
      </dsp:txXfrm>
    </dsp:sp>
    <dsp:sp modelId="{174FD14A-9B2F-4CF3-8515-4C412991D0D2}">
      <dsp:nvSpPr>
        <dsp:cNvPr id="0" name=""/>
        <dsp:cNvSpPr/>
      </dsp:nvSpPr>
      <dsp:spPr>
        <a:xfrm>
          <a:off x="3323714" y="3861119"/>
          <a:ext cx="1999535" cy="1174338"/>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err="1" smtClean="0">
              <a:solidFill>
                <a:srgbClr val="FF0000"/>
              </a:solidFill>
            </a:rPr>
            <a:t>Инсон</a:t>
          </a:r>
          <a:r>
            <a:rPr lang="ru-RU" sz="1400" kern="1200" dirty="0" smtClean="0">
              <a:solidFill>
                <a:srgbClr val="FF0000"/>
              </a:solidFill>
            </a:rPr>
            <a:t> </a:t>
          </a:r>
          <a:r>
            <a:rPr lang="ru-RU" sz="1400" kern="1200" dirty="0" err="1" smtClean="0">
              <a:solidFill>
                <a:srgbClr val="FF0000"/>
              </a:solidFill>
            </a:rPr>
            <a:t>ҳуқуқлари</a:t>
          </a:r>
          <a:r>
            <a:rPr lang="ru-RU" sz="1400" kern="1200" dirty="0" smtClean="0">
              <a:solidFill>
                <a:srgbClr val="FF0000"/>
              </a:solidFill>
            </a:rPr>
            <a:t> </a:t>
          </a:r>
          <a:r>
            <a:rPr lang="ru-RU" sz="1400" kern="1200" dirty="0" err="1" smtClean="0">
              <a:solidFill>
                <a:srgbClr val="FF0000"/>
              </a:solidFill>
            </a:rPr>
            <a:t>бўйича</a:t>
          </a:r>
          <a:r>
            <a:rPr lang="ru-RU" sz="1400" kern="1200" dirty="0" smtClean="0">
              <a:solidFill>
                <a:srgbClr val="FF0000"/>
              </a:solidFill>
            </a:rPr>
            <a:t> </a:t>
          </a:r>
          <a:r>
            <a:rPr lang="ru-RU" sz="1400" kern="1200" dirty="0" err="1" smtClean="0">
              <a:solidFill>
                <a:srgbClr val="FF0000"/>
              </a:solidFill>
            </a:rPr>
            <a:t>олий</a:t>
          </a:r>
          <a:r>
            <a:rPr lang="ru-RU" sz="1400" kern="1200" dirty="0" smtClean="0">
              <a:solidFill>
                <a:srgbClr val="FF0000"/>
              </a:solidFill>
            </a:rPr>
            <a:t> комиссар </a:t>
          </a:r>
          <a:r>
            <a:rPr lang="ru-RU" sz="1400" kern="1200" dirty="0" err="1" smtClean="0">
              <a:solidFill>
                <a:srgbClr val="FF0000"/>
              </a:solidFill>
            </a:rPr>
            <a:t>бошқармаси</a:t>
          </a:r>
          <a:endParaRPr lang="ru-RU" sz="1400" kern="1200" dirty="0">
            <a:solidFill>
              <a:srgbClr val="FF0000"/>
            </a:solidFill>
          </a:endParaRPr>
        </a:p>
      </dsp:txBody>
      <dsp:txXfrm>
        <a:off x="3616539" y="4033097"/>
        <a:ext cx="1413885" cy="830382"/>
      </dsp:txXfrm>
    </dsp:sp>
    <dsp:sp modelId="{DFE24266-F103-4657-B4BE-883DE861F572}">
      <dsp:nvSpPr>
        <dsp:cNvPr id="0" name=""/>
        <dsp:cNvSpPr/>
      </dsp:nvSpPr>
      <dsp:spPr>
        <a:xfrm rot="11054346">
          <a:off x="2805378" y="2888989"/>
          <a:ext cx="366155" cy="30739"/>
        </a:xfrm>
        <a:custGeom>
          <a:avLst/>
          <a:gdLst/>
          <a:ahLst/>
          <a:cxnLst/>
          <a:rect l="0" t="0" r="0" b="0"/>
          <a:pathLst>
            <a:path>
              <a:moveTo>
                <a:pt x="0" y="15369"/>
              </a:moveTo>
              <a:lnTo>
                <a:pt x="366155" y="1536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rot="10800000">
        <a:off x="2979302" y="2895205"/>
        <a:ext cx="18307" cy="18307"/>
      </dsp:txXfrm>
    </dsp:sp>
    <dsp:sp modelId="{9F853261-678D-4FF0-9A93-19EA153AF87C}">
      <dsp:nvSpPr>
        <dsp:cNvPr id="0" name=""/>
        <dsp:cNvSpPr/>
      </dsp:nvSpPr>
      <dsp:spPr>
        <a:xfrm>
          <a:off x="896548" y="2160256"/>
          <a:ext cx="1914817" cy="1320023"/>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err="1" smtClean="0">
              <a:solidFill>
                <a:srgbClr val="FF0000"/>
              </a:solidFill>
            </a:rPr>
            <a:t>БМТнинг</a:t>
          </a:r>
          <a:r>
            <a:rPr lang="ru-RU" sz="1400" kern="1200" dirty="0" smtClean="0">
              <a:solidFill>
                <a:srgbClr val="FF0000"/>
              </a:solidFill>
            </a:rPr>
            <a:t> </a:t>
          </a:r>
          <a:r>
            <a:rPr lang="ru-RU" sz="1400" kern="1200" dirty="0" err="1" smtClean="0">
              <a:solidFill>
                <a:srgbClr val="FF0000"/>
              </a:solidFill>
            </a:rPr>
            <a:t>Қочоқлар</a:t>
          </a:r>
          <a:r>
            <a:rPr lang="ru-RU" sz="1400" kern="1200" dirty="0" smtClean="0">
              <a:solidFill>
                <a:srgbClr val="FF0000"/>
              </a:solidFill>
            </a:rPr>
            <a:t> </a:t>
          </a:r>
          <a:r>
            <a:rPr lang="ru-RU" sz="1400" kern="1200" dirty="0" err="1" smtClean="0">
              <a:solidFill>
                <a:srgbClr val="FF0000"/>
              </a:solidFill>
            </a:rPr>
            <a:t>ишлари</a:t>
          </a:r>
          <a:r>
            <a:rPr lang="ru-RU" sz="1400" kern="1200" dirty="0" smtClean="0">
              <a:solidFill>
                <a:srgbClr val="FF0000"/>
              </a:solidFill>
            </a:rPr>
            <a:t> </a:t>
          </a:r>
          <a:r>
            <a:rPr lang="ru-RU" sz="1400" kern="1200" dirty="0" err="1" smtClean="0">
              <a:solidFill>
                <a:srgbClr val="FF0000"/>
              </a:solidFill>
            </a:rPr>
            <a:t>бўйича</a:t>
          </a:r>
          <a:r>
            <a:rPr lang="ru-RU" sz="1400" kern="1200" dirty="0" smtClean="0">
              <a:solidFill>
                <a:srgbClr val="FF0000"/>
              </a:solidFill>
            </a:rPr>
            <a:t> </a:t>
          </a:r>
          <a:r>
            <a:rPr lang="ru-RU" sz="1400" kern="1200" dirty="0" err="1" smtClean="0">
              <a:solidFill>
                <a:srgbClr val="FF0000"/>
              </a:solidFill>
            </a:rPr>
            <a:t>олий</a:t>
          </a:r>
          <a:r>
            <a:rPr lang="ru-RU" sz="1400" kern="1200" dirty="0" smtClean="0">
              <a:solidFill>
                <a:srgbClr val="FF0000"/>
              </a:solidFill>
            </a:rPr>
            <a:t> </a:t>
          </a:r>
          <a:r>
            <a:rPr lang="ru-RU" sz="1400" kern="1200" dirty="0" err="1" smtClean="0">
              <a:solidFill>
                <a:srgbClr val="FF0000"/>
              </a:solidFill>
            </a:rPr>
            <a:t>комиссари</a:t>
          </a:r>
          <a:r>
            <a:rPr lang="ru-RU" sz="1400" kern="1200" dirty="0" smtClean="0">
              <a:solidFill>
                <a:srgbClr val="FF0000"/>
              </a:solidFill>
            </a:rPr>
            <a:t> </a:t>
          </a:r>
          <a:r>
            <a:rPr lang="ru-RU" sz="1400" kern="1200" dirty="0" err="1" smtClean="0">
              <a:solidFill>
                <a:srgbClr val="FF0000"/>
              </a:solidFill>
            </a:rPr>
            <a:t>бошқармаси</a:t>
          </a:r>
          <a:endParaRPr lang="ru-RU" sz="1400" kern="1200" dirty="0">
            <a:solidFill>
              <a:srgbClr val="FF0000"/>
            </a:solidFill>
          </a:endParaRPr>
        </a:p>
      </dsp:txBody>
      <dsp:txXfrm>
        <a:off x="1176966" y="2353569"/>
        <a:ext cx="1353981" cy="9333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B86BD1-64D5-4730-985C-B6F82518DA70}">
      <dsp:nvSpPr>
        <dsp:cNvPr id="0" name=""/>
        <dsp:cNvSpPr/>
      </dsp:nvSpPr>
      <dsp:spPr>
        <a:xfrm>
          <a:off x="2913320" y="2659973"/>
          <a:ext cx="2488696" cy="1154388"/>
        </a:xfrm>
        <a:prstGeom prst="ellipse">
          <a:avLst/>
        </a:prstGeom>
        <a:solidFill>
          <a:srgbClr val="92D050"/>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err="1" smtClean="0">
              <a:solidFill>
                <a:schemeClr val="tx1"/>
              </a:solidFill>
            </a:rPr>
            <a:t>БМТнинг</a:t>
          </a:r>
          <a:r>
            <a:rPr lang="ru-RU" sz="1400" kern="1200" dirty="0" smtClean="0">
              <a:solidFill>
                <a:schemeClr val="tx1"/>
              </a:solidFill>
            </a:rPr>
            <a:t> </a:t>
          </a:r>
          <a:r>
            <a:rPr lang="ru-RU" sz="1400" kern="1200" dirty="0" err="1" smtClean="0">
              <a:solidFill>
                <a:schemeClr val="tx1"/>
              </a:solidFill>
            </a:rPr>
            <a:t>Ин.Хуқ.Бўй</a:t>
          </a:r>
          <a:r>
            <a:rPr lang="ru-RU" sz="1400" kern="1200" dirty="0" smtClean="0">
              <a:solidFill>
                <a:schemeClr val="tx1"/>
              </a:solidFill>
            </a:rPr>
            <a:t>. </a:t>
          </a:r>
          <a:r>
            <a:rPr lang="ru-RU" sz="1400" kern="1200" dirty="0" err="1" smtClean="0">
              <a:solidFill>
                <a:schemeClr val="tx1"/>
              </a:solidFill>
            </a:rPr>
            <a:t>ихтисослашган</a:t>
          </a:r>
          <a:r>
            <a:rPr lang="ru-RU" sz="1400" kern="1200" dirty="0" smtClean="0">
              <a:solidFill>
                <a:schemeClr val="tx1"/>
              </a:solidFill>
            </a:rPr>
            <a:t> </a:t>
          </a:r>
          <a:r>
            <a:rPr lang="ru-RU" sz="1400" kern="1200" dirty="0" err="1" smtClean="0">
              <a:solidFill>
                <a:schemeClr val="tx1"/>
              </a:solidFill>
            </a:rPr>
            <a:t>органлари</a:t>
          </a:r>
          <a:endParaRPr lang="ru-RU" sz="1400" kern="1200" dirty="0" smtClean="0">
            <a:solidFill>
              <a:schemeClr val="tx1"/>
            </a:solidFill>
          </a:endParaRPr>
        </a:p>
      </dsp:txBody>
      <dsp:txXfrm>
        <a:off x="3277781" y="2829029"/>
        <a:ext cx="1759774" cy="816276"/>
      </dsp:txXfrm>
    </dsp:sp>
    <dsp:sp modelId="{5E3B7CCE-BBFB-4C0A-B06C-1A9CE8F4EC85}">
      <dsp:nvSpPr>
        <dsp:cNvPr id="0" name=""/>
        <dsp:cNvSpPr/>
      </dsp:nvSpPr>
      <dsp:spPr>
        <a:xfrm rot="16264999">
          <a:off x="3986240" y="2457647"/>
          <a:ext cx="371712" cy="33050"/>
        </a:xfrm>
        <a:custGeom>
          <a:avLst/>
          <a:gdLst/>
          <a:ahLst/>
          <a:cxnLst/>
          <a:rect l="0" t="0" r="0" b="0"/>
          <a:pathLst>
            <a:path>
              <a:moveTo>
                <a:pt x="0" y="16525"/>
              </a:moveTo>
              <a:lnTo>
                <a:pt x="371712" y="165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4162804" y="2464879"/>
        <a:ext cx="18585" cy="18585"/>
      </dsp:txXfrm>
    </dsp:sp>
    <dsp:sp modelId="{C43798B2-C87C-403E-9AFF-20096481BB22}">
      <dsp:nvSpPr>
        <dsp:cNvPr id="0" name=""/>
        <dsp:cNvSpPr/>
      </dsp:nvSpPr>
      <dsp:spPr>
        <a:xfrm>
          <a:off x="2852224" y="702518"/>
          <a:ext cx="2676759" cy="1585881"/>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uk-UA" sz="1400" b="1" kern="1200" dirty="0" err="1" smtClean="0"/>
            <a:t>БМТнинг</a:t>
          </a:r>
          <a:r>
            <a:rPr lang="uk-UA" sz="1400" b="1" kern="1200" dirty="0" smtClean="0"/>
            <a:t> </a:t>
          </a:r>
          <a:r>
            <a:rPr lang="uk-UA" sz="1400" b="1" kern="1200" dirty="0" err="1" smtClean="0"/>
            <a:t>Болалар</a:t>
          </a:r>
          <a:r>
            <a:rPr lang="uk-UA" sz="1400" b="1" kern="1200" dirty="0" smtClean="0"/>
            <a:t> фонди (ЮНИСЕФ) ва </a:t>
          </a:r>
          <a:r>
            <a:rPr lang="uk-UA" sz="1400" b="1" kern="1200" dirty="0" err="1" smtClean="0"/>
            <a:t>инсон</a:t>
          </a:r>
          <a:r>
            <a:rPr lang="uk-UA" sz="1400" b="1" kern="1200" dirty="0" smtClean="0"/>
            <a:t> </a:t>
          </a:r>
          <a:r>
            <a:rPr lang="uk-UA" sz="1400" b="1" kern="1200" dirty="0" err="1" smtClean="0"/>
            <a:t>ҳуқуқлари-ихтисослашаган</a:t>
          </a:r>
          <a:r>
            <a:rPr lang="uk-UA" sz="1400" b="1" kern="1200" dirty="0" smtClean="0"/>
            <a:t> </a:t>
          </a:r>
          <a:r>
            <a:rPr lang="uk-UA" sz="1400" b="1" kern="1200" dirty="0" err="1" smtClean="0"/>
            <a:t>муассаса</a:t>
          </a:r>
          <a:endParaRPr lang="ru-RU" sz="1400" kern="1200" dirty="0"/>
        </a:p>
      </dsp:txBody>
      <dsp:txXfrm>
        <a:off x="3244226" y="934765"/>
        <a:ext cx="1892755" cy="1121387"/>
      </dsp:txXfrm>
    </dsp:sp>
    <dsp:sp modelId="{172205F7-7CED-407C-872E-5BE30842D512}">
      <dsp:nvSpPr>
        <dsp:cNvPr id="0" name=""/>
        <dsp:cNvSpPr/>
      </dsp:nvSpPr>
      <dsp:spPr>
        <a:xfrm rot="20182607">
          <a:off x="5020375" y="2620749"/>
          <a:ext cx="1017758" cy="33050"/>
        </a:xfrm>
        <a:custGeom>
          <a:avLst/>
          <a:gdLst/>
          <a:ahLst/>
          <a:cxnLst/>
          <a:rect l="0" t="0" r="0" b="0"/>
          <a:pathLst>
            <a:path>
              <a:moveTo>
                <a:pt x="0" y="16525"/>
              </a:moveTo>
              <a:lnTo>
                <a:pt x="1017758" y="165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dirty="0"/>
        </a:p>
      </dsp:txBody>
      <dsp:txXfrm>
        <a:off x="5503810" y="2611830"/>
        <a:ext cx="50887" cy="50887"/>
      </dsp:txXfrm>
    </dsp:sp>
    <dsp:sp modelId="{6F8ABC46-3F8C-45C2-AE11-F4C7E8B22089}">
      <dsp:nvSpPr>
        <dsp:cNvPr id="0" name=""/>
        <dsp:cNvSpPr/>
      </dsp:nvSpPr>
      <dsp:spPr>
        <a:xfrm>
          <a:off x="5710982" y="1269218"/>
          <a:ext cx="2612481" cy="1434520"/>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ru-RU" sz="1200" b="1" kern="1200" dirty="0" err="1" smtClean="0">
              <a:solidFill>
                <a:schemeClr val="tx1"/>
              </a:solidFill>
            </a:rPr>
            <a:t>БМТнинг</a:t>
          </a:r>
          <a:r>
            <a:rPr lang="ru-RU" sz="1200" b="1" kern="1200" dirty="0" smtClean="0">
              <a:solidFill>
                <a:schemeClr val="tx1"/>
              </a:solidFill>
            </a:rPr>
            <a:t> </a:t>
          </a:r>
          <a:r>
            <a:rPr lang="ru-RU" sz="1200" b="1" kern="1200" dirty="0" err="1" smtClean="0">
              <a:solidFill>
                <a:schemeClr val="tx1"/>
              </a:solidFill>
            </a:rPr>
            <a:t>Таълим</a:t>
          </a:r>
          <a:r>
            <a:rPr lang="ru-RU" sz="1200" b="1" kern="1200" dirty="0" smtClean="0">
              <a:solidFill>
                <a:schemeClr val="tx1"/>
              </a:solidFill>
            </a:rPr>
            <a:t>, </a:t>
          </a:r>
          <a:r>
            <a:rPr lang="ru-RU" sz="1200" b="1" kern="1200" dirty="0" err="1" smtClean="0">
              <a:solidFill>
                <a:schemeClr val="tx1"/>
              </a:solidFill>
            </a:rPr>
            <a:t>фан</a:t>
          </a:r>
          <a:r>
            <a:rPr lang="ru-RU" sz="1200" b="1" kern="1200" dirty="0" smtClean="0">
              <a:solidFill>
                <a:schemeClr val="tx1"/>
              </a:solidFill>
            </a:rPr>
            <a:t> </a:t>
          </a:r>
          <a:r>
            <a:rPr lang="ru-RU" sz="1200" b="1" kern="1200" dirty="0" err="1" smtClean="0">
              <a:solidFill>
                <a:schemeClr val="tx1"/>
              </a:solidFill>
            </a:rPr>
            <a:t>ва</a:t>
          </a:r>
          <a:r>
            <a:rPr lang="ru-RU" sz="1200" b="1" kern="1200" dirty="0" smtClean="0">
              <a:solidFill>
                <a:schemeClr val="tx1"/>
              </a:solidFill>
            </a:rPr>
            <a:t> </a:t>
          </a:r>
          <a:r>
            <a:rPr lang="ru-RU" sz="1200" b="1" kern="1200" dirty="0" err="1" smtClean="0">
              <a:solidFill>
                <a:schemeClr val="tx1"/>
              </a:solidFill>
            </a:rPr>
            <a:t>маданият</a:t>
          </a:r>
          <a:r>
            <a:rPr lang="ru-RU" sz="1200" b="1" kern="1200" dirty="0" smtClean="0">
              <a:solidFill>
                <a:schemeClr val="tx1"/>
              </a:solidFill>
            </a:rPr>
            <a:t> </a:t>
          </a:r>
          <a:r>
            <a:rPr lang="ru-RU" sz="1200" b="1" kern="1200" dirty="0" err="1" smtClean="0">
              <a:solidFill>
                <a:schemeClr val="tx1"/>
              </a:solidFill>
            </a:rPr>
            <a:t>масалалари</a:t>
          </a:r>
          <a:r>
            <a:rPr lang="ru-RU" sz="1200" b="1" kern="1200" dirty="0" smtClean="0">
              <a:solidFill>
                <a:schemeClr val="tx1"/>
              </a:solidFill>
            </a:rPr>
            <a:t> </a:t>
          </a:r>
          <a:r>
            <a:rPr lang="ru-RU" sz="1200" b="1" kern="1200" dirty="0" err="1" smtClean="0">
              <a:solidFill>
                <a:schemeClr val="tx1"/>
              </a:solidFill>
            </a:rPr>
            <a:t>бўйича</a:t>
          </a:r>
          <a:r>
            <a:rPr lang="ru-RU" sz="1200" b="1" kern="1200" dirty="0" smtClean="0">
              <a:solidFill>
                <a:schemeClr val="tx1"/>
              </a:solidFill>
            </a:rPr>
            <a:t> </a:t>
          </a:r>
          <a:r>
            <a:rPr lang="ru-RU" sz="1200" b="1" kern="1200" dirty="0" err="1" smtClean="0">
              <a:solidFill>
                <a:schemeClr val="tx1"/>
              </a:solidFill>
            </a:rPr>
            <a:t>ташкилоти</a:t>
          </a:r>
          <a:r>
            <a:rPr lang="ru-RU" sz="1200" b="1" kern="1200" dirty="0" smtClean="0">
              <a:solidFill>
                <a:schemeClr val="tx1"/>
              </a:solidFill>
            </a:rPr>
            <a:t> (ЮНЕСКО) </a:t>
          </a:r>
          <a:r>
            <a:rPr lang="ru-RU" sz="1200" b="1" kern="1200" dirty="0" err="1" smtClean="0">
              <a:solidFill>
                <a:schemeClr val="tx1"/>
              </a:solidFill>
            </a:rPr>
            <a:t>ва</a:t>
          </a:r>
          <a:r>
            <a:rPr lang="ru-RU" sz="1200" b="1" kern="1200" dirty="0" smtClean="0">
              <a:solidFill>
                <a:schemeClr val="tx1"/>
              </a:solidFill>
            </a:rPr>
            <a:t> </a:t>
          </a:r>
          <a:r>
            <a:rPr lang="ru-RU" sz="1200" b="1" kern="1200" dirty="0" err="1" smtClean="0">
              <a:solidFill>
                <a:schemeClr val="tx1"/>
              </a:solidFill>
            </a:rPr>
            <a:t>инсон</a:t>
          </a:r>
          <a:r>
            <a:rPr lang="ru-RU" sz="1200" b="1" kern="1200" dirty="0" smtClean="0">
              <a:solidFill>
                <a:schemeClr val="tx1"/>
              </a:solidFill>
            </a:rPr>
            <a:t> </a:t>
          </a:r>
          <a:r>
            <a:rPr lang="ru-RU" sz="1200" b="1" kern="1200" dirty="0" err="1" smtClean="0">
              <a:solidFill>
                <a:schemeClr val="tx1"/>
              </a:solidFill>
            </a:rPr>
            <a:t>ҳуқуқлари</a:t>
          </a:r>
          <a:endParaRPr lang="ru-RU" sz="1200" b="1" kern="1200" dirty="0">
            <a:solidFill>
              <a:srgbClr val="FF0000"/>
            </a:solidFill>
          </a:endParaRPr>
        </a:p>
      </dsp:txBody>
      <dsp:txXfrm>
        <a:off x="6093571" y="1479299"/>
        <a:ext cx="1847303" cy="1014358"/>
      </dsp:txXfrm>
    </dsp:sp>
    <dsp:sp modelId="{8B30F52C-2A41-4B2F-BA21-C138A88B3B7A}">
      <dsp:nvSpPr>
        <dsp:cNvPr id="0" name=""/>
        <dsp:cNvSpPr/>
      </dsp:nvSpPr>
      <dsp:spPr>
        <a:xfrm rot="1379970">
          <a:off x="5042754" y="3772080"/>
          <a:ext cx="828100" cy="33050"/>
        </a:xfrm>
        <a:custGeom>
          <a:avLst/>
          <a:gdLst/>
          <a:ahLst/>
          <a:cxnLst/>
          <a:rect l="0" t="0" r="0" b="0"/>
          <a:pathLst>
            <a:path>
              <a:moveTo>
                <a:pt x="0" y="16525"/>
              </a:moveTo>
              <a:lnTo>
                <a:pt x="828100" y="165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5436102" y="3767902"/>
        <a:ext cx="41405" cy="41405"/>
      </dsp:txXfrm>
    </dsp:sp>
    <dsp:sp modelId="{B51F2D4C-1706-4D3A-A0C0-21E6FBA44E57}">
      <dsp:nvSpPr>
        <dsp:cNvPr id="0" name=""/>
        <dsp:cNvSpPr/>
      </dsp:nvSpPr>
      <dsp:spPr>
        <a:xfrm>
          <a:off x="5564818" y="3781772"/>
          <a:ext cx="2140039" cy="1013732"/>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uk-UA" sz="1600" b="1" kern="1200" dirty="0" err="1" smtClean="0"/>
            <a:t>Халқаро</a:t>
          </a:r>
          <a:r>
            <a:rPr lang="uk-UA" sz="1600" b="1" kern="1200" dirty="0" smtClean="0"/>
            <a:t> </a:t>
          </a:r>
          <a:r>
            <a:rPr lang="uk-UA" sz="1600" b="1" kern="1200" dirty="0" err="1" smtClean="0"/>
            <a:t>меҳнат</a:t>
          </a:r>
          <a:r>
            <a:rPr lang="uk-UA" sz="1600" b="1" kern="1200" dirty="0" smtClean="0"/>
            <a:t> </a:t>
          </a:r>
          <a:r>
            <a:rPr lang="uk-UA" sz="1600" b="1" kern="1200" dirty="0" err="1" smtClean="0"/>
            <a:t>ташкилоти</a:t>
          </a:r>
          <a:r>
            <a:rPr lang="uk-UA" sz="1600" b="1" kern="1200" dirty="0" smtClean="0"/>
            <a:t> ва </a:t>
          </a:r>
          <a:r>
            <a:rPr lang="uk-UA" sz="1600" b="1" kern="1200" dirty="0" err="1" smtClean="0"/>
            <a:t>инсон</a:t>
          </a:r>
          <a:r>
            <a:rPr lang="uk-UA" sz="1600" b="1" kern="1200" dirty="0" smtClean="0"/>
            <a:t> </a:t>
          </a:r>
          <a:r>
            <a:rPr lang="uk-UA" sz="1600" b="1" kern="1200" dirty="0" err="1" smtClean="0"/>
            <a:t>ҳуқуқлари</a:t>
          </a:r>
          <a:endParaRPr lang="ru-RU" sz="1600" b="1" kern="1200" dirty="0">
            <a:solidFill>
              <a:srgbClr val="FF0000"/>
            </a:solidFill>
          </a:endParaRPr>
        </a:p>
      </dsp:txBody>
      <dsp:txXfrm>
        <a:off x="5878219" y="3930230"/>
        <a:ext cx="1513237" cy="716816"/>
      </dsp:txXfrm>
    </dsp:sp>
    <dsp:sp modelId="{6AFFCB50-870B-4292-9E24-0327A8A0536A}">
      <dsp:nvSpPr>
        <dsp:cNvPr id="0" name=""/>
        <dsp:cNvSpPr/>
      </dsp:nvSpPr>
      <dsp:spPr>
        <a:xfrm rot="7992357">
          <a:off x="3542357" y="3800982"/>
          <a:ext cx="140445" cy="33050"/>
        </a:xfrm>
        <a:custGeom>
          <a:avLst/>
          <a:gdLst/>
          <a:ahLst/>
          <a:cxnLst/>
          <a:rect l="0" t="0" r="0" b="0"/>
          <a:pathLst>
            <a:path>
              <a:moveTo>
                <a:pt x="0" y="16525"/>
              </a:moveTo>
              <a:lnTo>
                <a:pt x="140445" y="165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rot="10800000">
        <a:off x="3609069" y="3813996"/>
        <a:ext cx="7022" cy="7022"/>
      </dsp:txXfrm>
    </dsp:sp>
    <dsp:sp modelId="{174FD14A-9B2F-4CF3-8515-4C412991D0D2}">
      <dsp:nvSpPr>
        <dsp:cNvPr id="0" name=""/>
        <dsp:cNvSpPr/>
      </dsp:nvSpPr>
      <dsp:spPr>
        <a:xfrm>
          <a:off x="1176783" y="3837758"/>
          <a:ext cx="3647625" cy="1262622"/>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uz-Cyrl-UZ" sz="1600" b="1" kern="1200" dirty="0" smtClean="0"/>
            <a:t>БМТнинг Тараққиёт дастури</a:t>
          </a:r>
          <a:endParaRPr lang="en-US" sz="1600" b="1" kern="1200" dirty="0" smtClean="0"/>
        </a:p>
        <a:p>
          <a:pPr lvl="0" algn="ctr" defTabSz="711200">
            <a:lnSpc>
              <a:spcPct val="90000"/>
            </a:lnSpc>
            <a:spcBef>
              <a:spcPct val="0"/>
            </a:spcBef>
            <a:spcAft>
              <a:spcPct val="35000"/>
            </a:spcAft>
          </a:pPr>
          <a:r>
            <a:rPr lang="uz-Cyrl-UZ" sz="1600" b="1" kern="1200" dirty="0" smtClean="0"/>
            <a:t> </a:t>
          </a:r>
          <a:r>
            <a:rPr lang="en-US" sz="1200" b="1" i="1" kern="1200" dirty="0" smtClean="0"/>
            <a:t>(</a:t>
          </a:r>
          <a:r>
            <a:rPr lang="uz-Cyrl-UZ" sz="1200" b="1" i="1" kern="1200" dirty="0" smtClean="0"/>
            <a:t>United Nations Development Programme</a:t>
          </a:r>
          <a:r>
            <a:rPr lang="en-US" sz="1200" b="1" i="1" kern="1200" dirty="0" smtClean="0"/>
            <a:t>-</a:t>
          </a:r>
          <a:r>
            <a:rPr lang="uz-Cyrl-UZ" sz="1200" b="1" i="1" kern="1200" dirty="0" smtClean="0"/>
            <a:t> UNDP</a:t>
          </a:r>
          <a:r>
            <a:rPr lang="en-US" sz="1200" b="1" i="1" kern="1200" dirty="0" smtClean="0"/>
            <a:t>)</a:t>
          </a:r>
          <a:endParaRPr lang="ru-RU" sz="1200" i="1" kern="1200" dirty="0">
            <a:solidFill>
              <a:srgbClr val="FF0000"/>
            </a:solidFill>
          </a:endParaRPr>
        </a:p>
      </dsp:txBody>
      <dsp:txXfrm>
        <a:off x="1710965" y="4022665"/>
        <a:ext cx="2579261" cy="892808"/>
      </dsp:txXfrm>
    </dsp:sp>
    <dsp:sp modelId="{DFE24266-F103-4657-B4BE-883DE861F572}">
      <dsp:nvSpPr>
        <dsp:cNvPr id="0" name=""/>
        <dsp:cNvSpPr/>
      </dsp:nvSpPr>
      <dsp:spPr>
        <a:xfrm rot="12112625">
          <a:off x="2452712" y="2695191"/>
          <a:ext cx="792683" cy="33050"/>
        </a:xfrm>
        <a:custGeom>
          <a:avLst/>
          <a:gdLst/>
          <a:ahLst/>
          <a:cxnLst/>
          <a:rect l="0" t="0" r="0" b="0"/>
          <a:pathLst>
            <a:path>
              <a:moveTo>
                <a:pt x="0" y="16525"/>
              </a:moveTo>
              <a:lnTo>
                <a:pt x="792683" y="165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rot="10800000">
        <a:off x="2829237" y="2691899"/>
        <a:ext cx="39634" cy="39634"/>
      </dsp:txXfrm>
    </dsp:sp>
    <dsp:sp modelId="{9F853261-678D-4FF0-9A93-19EA153AF87C}">
      <dsp:nvSpPr>
        <dsp:cNvPr id="0" name=""/>
        <dsp:cNvSpPr/>
      </dsp:nvSpPr>
      <dsp:spPr>
        <a:xfrm>
          <a:off x="562373" y="1497240"/>
          <a:ext cx="2058768" cy="1419259"/>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b="1" kern="1200" dirty="0" err="1" smtClean="0">
              <a:solidFill>
                <a:schemeClr val="tx1"/>
              </a:solidFill>
            </a:rPr>
            <a:t>БМТнинг</a:t>
          </a:r>
          <a:r>
            <a:rPr lang="ru-RU" sz="1400" b="1" kern="1200" dirty="0" smtClean="0">
              <a:solidFill>
                <a:schemeClr val="tx1"/>
              </a:solidFill>
            </a:rPr>
            <a:t> </a:t>
          </a:r>
          <a:r>
            <a:rPr lang="ru-RU" sz="1400" b="1" kern="1200" dirty="0" err="1" smtClean="0">
              <a:solidFill>
                <a:schemeClr val="tx1"/>
              </a:solidFill>
            </a:rPr>
            <a:t>Атроф</a:t>
          </a:r>
          <a:r>
            <a:rPr lang="ru-RU" sz="1400" b="1" kern="1200" dirty="0" smtClean="0">
              <a:solidFill>
                <a:schemeClr val="tx1"/>
              </a:solidFill>
            </a:rPr>
            <a:t> </a:t>
          </a:r>
          <a:r>
            <a:rPr lang="ru-RU" sz="1400" b="1" kern="1200" dirty="0" err="1" smtClean="0">
              <a:solidFill>
                <a:schemeClr val="tx1"/>
              </a:solidFill>
            </a:rPr>
            <a:t>муҳит</a:t>
          </a:r>
          <a:r>
            <a:rPr lang="ru-RU" sz="1400" b="1" kern="1200" dirty="0" smtClean="0">
              <a:solidFill>
                <a:schemeClr val="tx1"/>
              </a:solidFill>
            </a:rPr>
            <a:t> </a:t>
          </a:r>
          <a:r>
            <a:rPr lang="ru-RU" sz="1400" b="1" kern="1200" dirty="0" err="1" smtClean="0">
              <a:solidFill>
                <a:schemeClr val="tx1"/>
              </a:solidFill>
            </a:rPr>
            <a:t>бўйича</a:t>
          </a:r>
          <a:r>
            <a:rPr lang="ru-RU" sz="1400" b="1" kern="1200" dirty="0" smtClean="0">
              <a:solidFill>
                <a:schemeClr val="tx1"/>
              </a:solidFill>
            </a:rPr>
            <a:t> </a:t>
          </a:r>
          <a:r>
            <a:rPr lang="ru-RU" sz="1400" b="1" kern="1200" dirty="0" err="1" smtClean="0">
              <a:solidFill>
                <a:schemeClr val="tx1"/>
              </a:solidFill>
            </a:rPr>
            <a:t>дастури</a:t>
          </a:r>
          <a:r>
            <a:rPr lang="ru-RU" sz="1400" b="1" kern="1200" dirty="0" smtClean="0">
              <a:solidFill>
                <a:schemeClr val="tx1"/>
              </a:solidFill>
            </a:rPr>
            <a:t> (ЮНЕП) </a:t>
          </a:r>
          <a:r>
            <a:rPr lang="ru-RU" sz="1400" b="1" kern="1200" dirty="0" err="1" smtClean="0">
              <a:solidFill>
                <a:schemeClr val="tx1"/>
              </a:solidFill>
            </a:rPr>
            <a:t>ва</a:t>
          </a:r>
          <a:r>
            <a:rPr lang="ru-RU" sz="1400" b="1" kern="1200" dirty="0" smtClean="0">
              <a:solidFill>
                <a:schemeClr val="tx1"/>
              </a:solidFill>
            </a:rPr>
            <a:t> </a:t>
          </a:r>
          <a:r>
            <a:rPr lang="ru-RU" sz="1400" b="1" kern="1200" dirty="0" err="1" smtClean="0">
              <a:solidFill>
                <a:schemeClr val="tx1"/>
              </a:solidFill>
            </a:rPr>
            <a:t>инсон</a:t>
          </a:r>
          <a:r>
            <a:rPr lang="ru-RU" sz="1400" b="1" kern="1200" dirty="0" smtClean="0">
              <a:solidFill>
                <a:schemeClr val="tx1"/>
              </a:solidFill>
            </a:rPr>
            <a:t> </a:t>
          </a:r>
          <a:r>
            <a:rPr lang="ru-RU" sz="1400" b="1" kern="1200" dirty="0" err="1" smtClean="0">
              <a:solidFill>
                <a:schemeClr val="tx1"/>
              </a:solidFill>
            </a:rPr>
            <a:t>ҳуқуқлари</a:t>
          </a:r>
          <a:endParaRPr lang="ru-RU" sz="1400" b="1" kern="1200" dirty="0">
            <a:solidFill>
              <a:srgbClr val="FF0000"/>
            </a:solidFill>
          </a:endParaRPr>
        </a:p>
      </dsp:txBody>
      <dsp:txXfrm>
        <a:off x="863873" y="1705086"/>
        <a:ext cx="1455768" cy="10035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E01C9B-9109-4E35-8A44-9E7934108AD9}">
      <dsp:nvSpPr>
        <dsp:cNvPr id="0" name=""/>
        <dsp:cNvSpPr/>
      </dsp:nvSpPr>
      <dsp:spPr>
        <a:xfrm rot="5400000">
          <a:off x="603544" y="1207485"/>
          <a:ext cx="1025128" cy="1167072"/>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DF476DA-388C-481B-99A9-28C2DEBA2658}">
      <dsp:nvSpPr>
        <dsp:cNvPr id="0" name=""/>
        <dsp:cNvSpPr/>
      </dsp:nvSpPr>
      <dsp:spPr>
        <a:xfrm>
          <a:off x="331947" y="71110"/>
          <a:ext cx="1725712" cy="1207942"/>
        </a:xfrm>
        <a:prstGeom prst="roundRect">
          <a:avLst>
            <a:gd name="adj" fmla="val 1667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z-Cyrl-UZ" sz="1800" b="1" i="0" kern="1200" dirty="0" smtClean="0"/>
            <a:t>универсал стандартлар </a:t>
          </a:r>
          <a:endParaRPr lang="ru-RU" sz="1800" kern="1200" dirty="0"/>
        </a:p>
      </dsp:txBody>
      <dsp:txXfrm>
        <a:off x="390924" y="130087"/>
        <a:ext cx="1607758" cy="1089988"/>
      </dsp:txXfrm>
    </dsp:sp>
    <dsp:sp modelId="{129507D9-4F6C-4BFE-B48D-6282EB21E458}">
      <dsp:nvSpPr>
        <dsp:cNvPr id="0" name=""/>
        <dsp:cNvSpPr/>
      </dsp:nvSpPr>
      <dsp:spPr>
        <a:xfrm>
          <a:off x="2720902" y="144011"/>
          <a:ext cx="5359156" cy="976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just" defTabSz="711200">
            <a:lnSpc>
              <a:spcPct val="90000"/>
            </a:lnSpc>
            <a:spcBef>
              <a:spcPct val="0"/>
            </a:spcBef>
            <a:spcAft>
              <a:spcPct val="15000"/>
            </a:spcAft>
            <a:buChar char="••"/>
          </a:pPr>
          <a:r>
            <a:rPr lang="uz-Cyrl-UZ" sz="1600" b="0" i="0" kern="1200" dirty="0" smtClean="0"/>
            <a:t>Масалан: БМТ доирасида қабул қилинган </a:t>
          </a:r>
          <a:r>
            <a:rPr lang="uz-Cyrl-UZ" sz="1600" b="1" i="0" kern="1200" dirty="0" smtClean="0"/>
            <a:t>универсал стандартлар</a:t>
          </a:r>
          <a:endParaRPr lang="ru-RU" sz="1600" kern="1200" dirty="0"/>
        </a:p>
      </dsp:txBody>
      <dsp:txXfrm>
        <a:off x="2720902" y="144011"/>
        <a:ext cx="5359156" cy="976312"/>
      </dsp:txXfrm>
    </dsp:sp>
    <dsp:sp modelId="{99B81122-3DB0-45CF-B4A6-A49E706DBE37}">
      <dsp:nvSpPr>
        <dsp:cNvPr id="0" name=""/>
        <dsp:cNvSpPr/>
      </dsp:nvSpPr>
      <dsp:spPr>
        <a:xfrm rot="5400000">
          <a:off x="2849633" y="2564403"/>
          <a:ext cx="1025128" cy="1167072"/>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8F21AF-B53B-4A63-8B7E-72E4AA60F3CD}">
      <dsp:nvSpPr>
        <dsp:cNvPr id="0" name=""/>
        <dsp:cNvSpPr/>
      </dsp:nvSpPr>
      <dsp:spPr>
        <a:xfrm>
          <a:off x="1872202" y="1368150"/>
          <a:ext cx="1725712" cy="1207942"/>
        </a:xfrm>
        <a:prstGeom prst="roundRect">
          <a:avLst>
            <a:gd name="adj" fmla="val 16670"/>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accent4">
              <a:shade val="25000"/>
              <a:satMod val="150000"/>
            </a:schemeClr>
          </a:contourClr>
        </a:sp3d>
      </dsp:spPr>
      <dsp:style>
        <a:lnRef idx="0">
          <a:schemeClr val="accent4"/>
        </a:lnRef>
        <a:fillRef idx="3">
          <a:schemeClr val="accent4"/>
        </a:fillRef>
        <a:effectRef idx="3">
          <a:schemeClr val="accent4"/>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z-Cyrl-UZ" sz="1800" b="1" i="0" kern="1200" dirty="0" smtClean="0"/>
            <a:t>минтақавий стандартлар</a:t>
          </a:r>
          <a:endParaRPr lang="ru-RU" sz="1800" kern="1200" dirty="0"/>
        </a:p>
      </dsp:txBody>
      <dsp:txXfrm>
        <a:off x="1931179" y="1427127"/>
        <a:ext cx="1607758" cy="1089988"/>
      </dsp:txXfrm>
    </dsp:sp>
    <dsp:sp modelId="{F53193AB-C29D-472C-8F05-C3A35470492B}">
      <dsp:nvSpPr>
        <dsp:cNvPr id="0" name=""/>
        <dsp:cNvSpPr/>
      </dsp:nvSpPr>
      <dsp:spPr>
        <a:xfrm>
          <a:off x="3960436" y="1448462"/>
          <a:ext cx="3832379" cy="976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171450" lvl="1" indent="-171450" algn="just" defTabSz="844550">
            <a:lnSpc>
              <a:spcPct val="90000"/>
            </a:lnSpc>
            <a:spcBef>
              <a:spcPct val="0"/>
            </a:spcBef>
            <a:spcAft>
              <a:spcPct val="15000"/>
            </a:spcAft>
            <a:buChar char="••"/>
          </a:pPr>
          <a:r>
            <a:rPr lang="uz-Cyrl-UZ" sz="1900" b="1" i="0" kern="1200" dirty="0" smtClean="0">
              <a:latin typeface="Times New Roman" panose="02020603050405020304" pitchFamily="18" charset="0"/>
              <a:cs typeface="Times New Roman" panose="02020603050405020304" pitchFamily="18" charset="0"/>
            </a:rPr>
            <a:t>Масалан:</a:t>
          </a:r>
          <a:r>
            <a:rPr lang="uz-Cyrl-UZ" sz="1900" b="0" i="0" kern="1200" dirty="0" smtClean="0">
              <a:latin typeface="Times New Roman" panose="02020603050405020304" pitchFamily="18" charset="0"/>
              <a:cs typeface="Times New Roman" panose="02020603050405020304" pitchFamily="18" charset="0"/>
            </a:rPr>
            <a:t> Европа Кенгаши доирасида қабул қилинган — Европа Кенгаши стандартлар</a:t>
          </a:r>
          <a:endParaRPr lang="ru-RU" sz="1900" kern="1200" dirty="0">
            <a:latin typeface="Times New Roman" panose="02020603050405020304" pitchFamily="18" charset="0"/>
            <a:cs typeface="Times New Roman" panose="02020603050405020304" pitchFamily="18" charset="0"/>
          </a:endParaRPr>
        </a:p>
      </dsp:txBody>
      <dsp:txXfrm>
        <a:off x="3960436" y="1448462"/>
        <a:ext cx="3832379" cy="976312"/>
      </dsp:txXfrm>
    </dsp:sp>
    <dsp:sp modelId="{365DA424-342F-4D91-9F0E-582C121502EC}">
      <dsp:nvSpPr>
        <dsp:cNvPr id="0" name=""/>
        <dsp:cNvSpPr/>
      </dsp:nvSpPr>
      <dsp:spPr>
        <a:xfrm>
          <a:off x="4248470" y="2856057"/>
          <a:ext cx="1725712" cy="1207942"/>
        </a:xfrm>
        <a:prstGeom prst="roundRect">
          <a:avLst>
            <a:gd name="adj" fmla="val 1667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z-Cyrl-UZ" sz="1800" b="0" i="0" kern="1200" dirty="0" smtClean="0"/>
            <a:t>икки томонлама халқаро шартномалар </a:t>
          </a:r>
          <a:endParaRPr lang="ru-RU" sz="1800" kern="1200" dirty="0"/>
        </a:p>
      </dsp:txBody>
      <dsp:txXfrm>
        <a:off x="4307447" y="2915034"/>
        <a:ext cx="1607758" cy="1089988"/>
      </dsp:txXfrm>
    </dsp:sp>
    <dsp:sp modelId="{5EB9E354-CEDF-4E86-B8AF-7CC601AA1583}">
      <dsp:nvSpPr>
        <dsp:cNvPr id="0" name=""/>
        <dsp:cNvSpPr/>
      </dsp:nvSpPr>
      <dsp:spPr>
        <a:xfrm>
          <a:off x="6552724" y="2880322"/>
          <a:ext cx="1255118" cy="976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228600" lvl="1" indent="-228600" algn="l" defTabSz="977900">
            <a:lnSpc>
              <a:spcPct val="90000"/>
            </a:lnSpc>
            <a:spcBef>
              <a:spcPct val="0"/>
            </a:spcBef>
            <a:spcAft>
              <a:spcPct val="15000"/>
            </a:spcAft>
            <a:buChar char="••"/>
          </a:pPr>
          <a:endParaRPr lang="ru-RU" sz="2200" kern="1200" dirty="0"/>
        </a:p>
      </dsp:txBody>
      <dsp:txXfrm>
        <a:off x="6552724" y="2880322"/>
        <a:ext cx="1255118" cy="976312"/>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910497-17B7-46A3-BB11-5CA804A89D74}" type="datetimeFigureOut">
              <a:rPr lang="ru-RU" smtClean="0"/>
              <a:t>19.09.2023</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6F44C9-7FF0-48D8-9270-5F151FBDC1C6}" type="slidenum">
              <a:rPr lang="ru-RU" smtClean="0"/>
              <a:t>‹#›</a:t>
            </a:fld>
            <a:endParaRPr lang="ru-RU"/>
          </a:p>
        </p:txBody>
      </p:sp>
    </p:spTree>
    <p:extLst>
      <p:ext uri="{BB962C8B-B14F-4D97-AF65-F5344CB8AC3E}">
        <p14:creationId xmlns:p14="http://schemas.microsoft.com/office/powerpoint/2010/main" val="139670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86F44C9-7FF0-48D8-9270-5F151FBDC1C6}" type="slidenum">
              <a:rPr lang="ru-RU" smtClean="0"/>
              <a:t>3</a:t>
            </a:fld>
            <a:endParaRPr lang="ru-RU"/>
          </a:p>
        </p:txBody>
      </p:sp>
    </p:spTree>
    <p:extLst>
      <p:ext uri="{BB962C8B-B14F-4D97-AF65-F5344CB8AC3E}">
        <p14:creationId xmlns:p14="http://schemas.microsoft.com/office/powerpoint/2010/main" val="2346081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86F44C9-7FF0-48D8-9270-5F151FBDC1C6}" type="slidenum">
              <a:rPr lang="ru-RU" smtClean="0"/>
              <a:t>4</a:t>
            </a:fld>
            <a:endParaRPr lang="ru-RU"/>
          </a:p>
        </p:txBody>
      </p:sp>
    </p:spTree>
    <p:extLst>
      <p:ext uri="{BB962C8B-B14F-4D97-AF65-F5344CB8AC3E}">
        <p14:creationId xmlns:p14="http://schemas.microsoft.com/office/powerpoint/2010/main" val="2385784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ru-RU" smtClean="0"/>
              <a:t>Образец заголовка</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19.09.2023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19.09.2023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19.09.2023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19.09.2023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19.09.2023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19.09.2023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19.09.2023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19.09.2023</a:t>
            </a:fld>
            <a:endParaRPr lang="ru-RU"/>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u-RU" smtClean="0"/>
              <a:t>Вставка рисунка</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19.09.2023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B4C71EC6-210F-42DE-9C53-41977AD35B3D}" type="datetimeFigureOut">
              <a:rPr lang="ru-RU" smtClean="0"/>
              <a:t>19.09.2023</a:t>
            </a:fld>
            <a:endParaRPr lang="ru-RU"/>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ru-RU"/>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hyperlink" Target="https://lex.uz/docs/83438"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73087" y="188640"/>
            <a:ext cx="8619393" cy="1224136"/>
          </a:xfrm>
        </p:spPr>
        <p:txBody>
          <a:bodyPr>
            <a:normAutofit/>
          </a:bodyPr>
          <a:lstStyle/>
          <a:p>
            <a:pPr algn="ctr"/>
            <a:r>
              <a:rPr lang="ru-RU" sz="3100" b="1" dirty="0" smtClean="0"/>
              <a:t>«</a:t>
            </a:r>
            <a:r>
              <a:rPr lang="ru-RU" sz="3100" b="1" dirty="0"/>
              <a:t>ИНСОН ҲУҚУҚЛАРИ </a:t>
            </a:r>
            <a:r>
              <a:rPr lang="ru-RU" sz="3100" b="1" dirty="0" err="1"/>
              <a:t>ва</a:t>
            </a:r>
            <a:r>
              <a:rPr lang="ru-RU" sz="3100" b="1" dirty="0"/>
              <a:t> ХАЛҚАРО ҲУҚУҚ» </a:t>
            </a:r>
            <a:r>
              <a:rPr lang="ru-RU" sz="3100" b="1" dirty="0" smtClean="0"/>
              <a:t>КАФЕДРАСИ</a:t>
            </a:r>
            <a:endParaRPr lang="ru-RU" dirty="0"/>
          </a:p>
        </p:txBody>
      </p:sp>
      <p:sp>
        <p:nvSpPr>
          <p:cNvPr id="5" name="Прямоугольник 4"/>
          <p:cNvSpPr/>
          <p:nvPr/>
        </p:nvSpPr>
        <p:spPr>
          <a:xfrm>
            <a:off x="611560" y="1878366"/>
            <a:ext cx="8208912" cy="1384995"/>
          </a:xfrm>
          <a:prstGeom prst="rect">
            <a:avLst/>
          </a:prstGeom>
        </p:spPr>
        <p:txBody>
          <a:bodyPr wrap="square">
            <a:spAutoFit/>
          </a:bodyPr>
          <a:lstStyle/>
          <a:p>
            <a:pPr algn="ctr">
              <a:buClr>
                <a:schemeClr val="bg2"/>
              </a:buClr>
              <a:buSzPct val="75000"/>
              <a:defRPr/>
            </a:pPr>
            <a:r>
              <a:rPr lang="uz-Cyrl-UZ" sz="2800" b="1" dirty="0" smtClean="0"/>
              <a:t>Мавзу: </a:t>
            </a:r>
            <a:r>
              <a:rPr lang="ru-RU" sz="2800" b="1" i="1" dirty="0" err="1">
                <a:latin typeface="Times New Roman" panose="02020603050405020304" pitchFamily="18" charset="0"/>
                <a:cs typeface="Times New Roman" panose="02020603050405020304" pitchFamily="18" charset="0"/>
              </a:rPr>
              <a:t>Инсон</a:t>
            </a:r>
            <a:r>
              <a:rPr lang="ru-RU" sz="2800" b="1" i="1"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ҳуқуқлари</a:t>
            </a:r>
            <a:r>
              <a:rPr lang="ru-RU" sz="2800" b="1" i="1"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бўйича</a:t>
            </a:r>
            <a:r>
              <a:rPr lang="ru-RU" sz="2800" b="1" i="1"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халқаро</a:t>
            </a:r>
            <a:r>
              <a:rPr lang="ru-RU" sz="2800" b="1" i="1"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ва</a:t>
            </a:r>
            <a:r>
              <a:rPr lang="ru-RU" sz="2800" b="1" i="1"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миллий</a:t>
            </a:r>
            <a:r>
              <a:rPr lang="ru-RU" sz="2800" b="1" i="1"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механизмлар</a:t>
            </a:r>
            <a:r>
              <a:rPr lang="ru-RU" sz="2800" b="1" i="1"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Инсон</a:t>
            </a:r>
            <a:r>
              <a:rPr lang="ru-RU" sz="2800" b="1" i="1"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ҳуқуқларига</a:t>
            </a:r>
            <a:r>
              <a:rPr lang="ru-RU" sz="2800" b="1" i="1"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оид</a:t>
            </a:r>
            <a:r>
              <a:rPr lang="ru-RU" sz="2800" b="1" i="1"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халқаро</a:t>
            </a:r>
            <a:r>
              <a:rPr lang="ru-RU" sz="2800" b="1" i="1"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стандартлар</a:t>
            </a:r>
            <a:endParaRPr lang="ru-RU" sz="2800" b="1" i="1" dirty="0">
              <a:solidFill>
                <a:schemeClr val="tx2">
                  <a:lumMod val="75000"/>
                </a:schemeClr>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6" name="AutoShape 2" descr="10 декабря - День прав человека - Партнерство для Инноваций"/>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8" name="Рисунок 7"/>
          <p:cNvPicPr>
            <a:picLocks noChangeAspect="1"/>
          </p:cNvPicPr>
          <p:nvPr/>
        </p:nvPicPr>
        <p:blipFill>
          <a:blip r:embed="rId2"/>
          <a:stretch>
            <a:fillRect/>
          </a:stretch>
        </p:blipFill>
        <p:spPr>
          <a:xfrm>
            <a:off x="166358" y="3298063"/>
            <a:ext cx="4416425" cy="2952328"/>
          </a:xfrm>
          <a:prstGeom prst="rect">
            <a:avLst/>
          </a:prstGeom>
        </p:spPr>
      </p:pic>
      <p:pic>
        <p:nvPicPr>
          <p:cNvPr id="1030" name="Picture 6" descr="Прав человека: стоковые картинки, бесплатные, роялти-фри фото Прав человека  | Depositphot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3298064"/>
            <a:ext cx="4189678" cy="2952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4170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pic>
        <p:nvPicPr>
          <p:cNvPr id="1030" name="Picture 6" descr="Доброум - Люди – рабы государства? Не раз обсуждал на форумах эту тему и  далее намерен корректно показать, что да, рабы. Только оговорка: рабство –  не дискретное, а “аналоговое” состояние, у него"/>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5670" y="7441117"/>
            <a:ext cx="912543" cy="528976"/>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Группа 9"/>
          <p:cNvGrpSpPr/>
          <p:nvPr/>
        </p:nvGrpSpPr>
        <p:grpSpPr>
          <a:xfrm>
            <a:off x="291481" y="390916"/>
            <a:ext cx="3463872" cy="1093868"/>
            <a:chOff x="221605" y="0"/>
            <a:chExt cx="2599231" cy="1579211"/>
          </a:xfrm>
        </p:grpSpPr>
        <p:sp>
          <p:nvSpPr>
            <p:cNvPr id="12" name="Скругленный прямоугольник 11"/>
            <p:cNvSpPr/>
            <p:nvPr/>
          </p:nvSpPr>
          <p:spPr>
            <a:xfrm>
              <a:off x="221605" y="0"/>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13" name="Скругленный прямоугольник 4"/>
            <p:cNvSpPr txBox="1"/>
            <p:nvPr/>
          </p:nvSpPr>
          <p:spPr>
            <a:xfrm>
              <a:off x="298709" y="281223"/>
              <a:ext cx="2445021" cy="10167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k-UA" sz="2800" b="1" i="1" dirty="0" err="1" smtClean="0"/>
                <a:t>Халқаро</a:t>
              </a:r>
              <a:r>
                <a:rPr lang="uk-UA" sz="2800" b="1" i="1" dirty="0" smtClean="0"/>
                <a:t> суд</a:t>
              </a:r>
              <a:endParaRPr lang="ru-RU" sz="2800" kern="1200" dirty="0"/>
            </a:p>
          </p:txBody>
        </p:sp>
      </p:grpSp>
      <p:sp>
        <p:nvSpPr>
          <p:cNvPr id="4" name="Прямоугольник 3"/>
          <p:cNvSpPr/>
          <p:nvPr/>
        </p:nvSpPr>
        <p:spPr>
          <a:xfrm>
            <a:off x="4476988" y="836712"/>
            <a:ext cx="4346271" cy="1477328"/>
          </a:xfrm>
          <a:prstGeom prst="rect">
            <a:avLst/>
          </a:prstGeom>
        </p:spPr>
        <p:txBody>
          <a:bodyPr wrap="square">
            <a:spAutoFit/>
          </a:bodyPr>
          <a:lstStyle/>
          <a:p>
            <a:pPr indent="540385" algn="just">
              <a:spcAft>
                <a:spcPts val="0"/>
              </a:spcAft>
              <a:tabLst>
                <a:tab pos="2514600" algn="l"/>
              </a:tabLst>
            </a:pPr>
            <a:r>
              <a:rPr lang="uk-UA" dirty="0" err="1">
                <a:latin typeface="Times New Roman" panose="02020603050405020304" pitchFamily="18" charset="0"/>
                <a:ea typeface="Times New Roman" panose="02020603050405020304" pitchFamily="18" charset="0"/>
              </a:rPr>
              <a:t>БМТнинг</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асосий</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судлов</a:t>
            </a:r>
            <a:r>
              <a:rPr lang="uk-UA" dirty="0">
                <a:latin typeface="Times New Roman" panose="02020603050405020304" pitchFamily="18" charset="0"/>
                <a:ea typeface="Times New Roman" panose="02020603050405020304" pitchFamily="18" charset="0"/>
              </a:rPr>
              <a:t> органи. </a:t>
            </a:r>
            <a:r>
              <a:rPr lang="uk-UA" dirty="0" err="1">
                <a:latin typeface="Times New Roman" panose="02020603050405020304" pitchFamily="18" charset="0"/>
                <a:ea typeface="Times New Roman" panose="02020603050405020304" pitchFamily="18" charset="0"/>
              </a:rPr>
              <a:t>Давлатлар</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ўртасидаги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юридик</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низоларни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уларнинг</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розилиги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билан</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ҳал</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қилади</a:t>
            </a:r>
            <a:r>
              <a:rPr lang="uk-UA" dirty="0">
                <a:latin typeface="Times New Roman" panose="02020603050405020304" pitchFamily="18" charset="0"/>
                <a:ea typeface="Times New Roman" panose="02020603050405020304" pitchFamily="18" charset="0"/>
              </a:rPr>
              <a:t> ва </a:t>
            </a:r>
            <a:r>
              <a:rPr lang="uk-UA" dirty="0" err="1">
                <a:latin typeface="Times New Roman" panose="02020603050405020304" pitchFamily="18" charset="0"/>
                <a:ea typeface="Times New Roman" panose="02020603050405020304" pitchFamily="18" charset="0"/>
              </a:rPr>
              <a:t>ҳуқуқий</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масалалар</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бўйича</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тавсиявий</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хулосалар</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беради</a:t>
            </a:r>
            <a:r>
              <a:rPr lang="uk-UA" dirty="0">
                <a:latin typeface="Times New Roman" panose="02020603050405020304" pitchFamily="18" charset="0"/>
                <a:ea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endParaRPr>
          </a:p>
        </p:txBody>
      </p:sp>
      <p:sp>
        <p:nvSpPr>
          <p:cNvPr id="14" name="Стрелка углом вверх 13"/>
          <p:cNvSpPr/>
          <p:nvPr/>
        </p:nvSpPr>
        <p:spPr>
          <a:xfrm rot="5400000">
            <a:off x="3893749" y="1194698"/>
            <a:ext cx="425196" cy="54926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15" name="Группа 14"/>
          <p:cNvGrpSpPr/>
          <p:nvPr/>
        </p:nvGrpSpPr>
        <p:grpSpPr>
          <a:xfrm>
            <a:off x="291481" y="2659435"/>
            <a:ext cx="2484557" cy="1237884"/>
            <a:chOff x="-544063" y="-648072"/>
            <a:chExt cx="2599231" cy="1579211"/>
          </a:xfrm>
        </p:grpSpPr>
        <p:sp>
          <p:nvSpPr>
            <p:cNvPr id="16" name="Скругленный прямоугольник 15"/>
            <p:cNvSpPr/>
            <p:nvPr/>
          </p:nvSpPr>
          <p:spPr>
            <a:xfrm>
              <a:off x="-544063" y="-648072"/>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17" name="Скругленный прямоугольник 4"/>
            <p:cNvSpPr txBox="1"/>
            <p:nvPr/>
          </p:nvSpPr>
          <p:spPr>
            <a:xfrm>
              <a:off x="-355475" y="-154645"/>
              <a:ext cx="2222054" cy="66182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k-UA" sz="2400" b="1" i="1" dirty="0" smtClean="0"/>
                <a:t>БМТ </a:t>
              </a:r>
              <a:r>
                <a:rPr lang="uk-UA" sz="2400" b="1" i="1" dirty="0" err="1" smtClean="0"/>
                <a:t>котибияти</a:t>
              </a:r>
              <a:endParaRPr lang="ru-RU" sz="2800" kern="1200" dirty="0"/>
            </a:p>
          </p:txBody>
        </p:sp>
      </p:grpSp>
      <p:sp>
        <p:nvSpPr>
          <p:cNvPr id="18" name="Прямоугольник 17"/>
          <p:cNvSpPr/>
          <p:nvPr/>
        </p:nvSpPr>
        <p:spPr>
          <a:xfrm>
            <a:off x="3326621" y="3056567"/>
            <a:ext cx="5743502" cy="2308324"/>
          </a:xfrm>
          <a:prstGeom prst="rect">
            <a:avLst/>
          </a:prstGeom>
        </p:spPr>
        <p:txBody>
          <a:bodyPr wrap="square">
            <a:spAutoFit/>
          </a:bodyPr>
          <a:lstStyle/>
          <a:p>
            <a:pPr algn="just"/>
            <a:r>
              <a:rPr lang="ru-RU" dirty="0"/>
              <a:t>	</a:t>
            </a:r>
            <a:r>
              <a:rPr lang="ru-RU" dirty="0" err="1" smtClean="0"/>
              <a:t>Котибият</a:t>
            </a:r>
            <a:r>
              <a:rPr lang="ru-RU" dirty="0" smtClean="0"/>
              <a:t> </a:t>
            </a:r>
            <a:r>
              <a:rPr lang="ru-RU" dirty="0" err="1"/>
              <a:t>БМТнинг</a:t>
            </a:r>
            <a:r>
              <a:rPr lang="ru-RU" dirty="0"/>
              <a:t> </a:t>
            </a:r>
            <a:r>
              <a:rPr lang="ru-RU" dirty="0" err="1"/>
              <a:t>кундалик</a:t>
            </a:r>
            <a:r>
              <a:rPr lang="ru-RU" dirty="0"/>
              <a:t> </a:t>
            </a:r>
            <a:r>
              <a:rPr lang="ru-RU" dirty="0" err="1"/>
              <a:t>фаолиятига</a:t>
            </a:r>
            <a:r>
              <a:rPr lang="ru-RU" dirty="0"/>
              <a:t> </a:t>
            </a:r>
            <a:r>
              <a:rPr lang="ru-RU" dirty="0" err="1"/>
              <a:t>масъул</a:t>
            </a:r>
            <a:r>
              <a:rPr lang="ru-RU" dirty="0"/>
              <a:t> </a:t>
            </a:r>
            <a:r>
              <a:rPr lang="ru-RU" dirty="0" err="1"/>
              <a:t>бўлган</a:t>
            </a:r>
            <a:r>
              <a:rPr lang="ru-RU" dirty="0"/>
              <a:t> </a:t>
            </a:r>
            <a:r>
              <a:rPr lang="ru-RU" dirty="0" err="1"/>
              <a:t>ташкилотнинг</a:t>
            </a:r>
            <a:r>
              <a:rPr lang="ru-RU" dirty="0"/>
              <a:t> бош </a:t>
            </a:r>
            <a:r>
              <a:rPr lang="ru-RU" dirty="0" err="1"/>
              <a:t>органларидан</a:t>
            </a:r>
            <a:r>
              <a:rPr lang="ru-RU" dirty="0"/>
              <a:t> </a:t>
            </a:r>
            <a:r>
              <a:rPr lang="ru-RU" dirty="0" err="1"/>
              <a:t>бири</a:t>
            </a:r>
            <a:r>
              <a:rPr lang="ru-RU" dirty="0"/>
              <a:t> </a:t>
            </a:r>
            <a:r>
              <a:rPr lang="ru-RU" dirty="0" err="1"/>
              <a:t>саналади</a:t>
            </a:r>
            <a:r>
              <a:rPr lang="ru-RU" dirty="0" smtClean="0"/>
              <a:t>. </a:t>
            </a:r>
          </a:p>
          <a:p>
            <a:pPr algn="just"/>
            <a:r>
              <a:rPr lang="ru-RU" dirty="0" smtClean="0"/>
              <a:t>	</a:t>
            </a:r>
            <a:r>
              <a:rPr lang="ru-RU" dirty="0" err="1" smtClean="0"/>
              <a:t>Котибият</a:t>
            </a:r>
            <a:r>
              <a:rPr lang="ru-RU" dirty="0" smtClean="0"/>
              <a:t> </a:t>
            </a:r>
            <a:r>
              <a:rPr lang="ru-RU" dirty="0" err="1"/>
              <a:t>функциясининг</a:t>
            </a:r>
            <a:r>
              <a:rPr lang="ru-RU" dirty="0"/>
              <a:t> </a:t>
            </a:r>
            <a:r>
              <a:rPr lang="ru-RU" dirty="0" err="1"/>
              <a:t>ўзига</a:t>
            </a:r>
            <a:r>
              <a:rPr lang="ru-RU" dirty="0"/>
              <a:t> </a:t>
            </a:r>
            <a:r>
              <a:rPr lang="ru-RU" dirty="0" err="1"/>
              <a:t>хослиги</a:t>
            </a:r>
            <a:r>
              <a:rPr lang="ru-RU" dirty="0"/>
              <a:t> </a:t>
            </a:r>
            <a:r>
              <a:rPr lang="ru-RU" dirty="0" err="1"/>
              <a:t>шундаки</a:t>
            </a:r>
            <a:r>
              <a:rPr lang="ru-RU" dirty="0"/>
              <a:t>, БМТ </a:t>
            </a:r>
            <a:r>
              <a:rPr lang="ru-RU" dirty="0" err="1"/>
              <a:t>Низоми</a:t>
            </a:r>
            <a:r>
              <a:rPr lang="ru-RU" dirty="0"/>
              <a:t> </a:t>
            </a:r>
            <a:r>
              <a:rPr lang="ru-RU" dirty="0" err="1"/>
              <a:t>унга</a:t>
            </a:r>
            <a:r>
              <a:rPr lang="ru-RU" dirty="0"/>
              <a:t> </a:t>
            </a:r>
            <a:r>
              <a:rPr lang="ru-RU" dirty="0" err="1"/>
              <a:t>ҳуқуқни</a:t>
            </a:r>
            <a:r>
              <a:rPr lang="ru-RU" dirty="0"/>
              <a:t> </a:t>
            </a:r>
            <a:r>
              <a:rPr lang="ru-RU" dirty="0" err="1"/>
              <a:t>ҳимоя</a:t>
            </a:r>
            <a:r>
              <a:rPr lang="ru-RU" dirty="0"/>
              <a:t> </a:t>
            </a:r>
            <a:r>
              <a:rPr lang="ru-RU" dirty="0" err="1"/>
              <a:t>қилиш</a:t>
            </a:r>
            <a:r>
              <a:rPr lang="ru-RU" dirty="0"/>
              <a:t> </a:t>
            </a:r>
            <a:r>
              <a:rPr lang="ru-RU" dirty="0" err="1"/>
              <a:t>соҳасида</a:t>
            </a:r>
            <a:r>
              <a:rPr lang="ru-RU" dirty="0"/>
              <a:t> </a:t>
            </a:r>
            <a:r>
              <a:rPr lang="ru-RU" dirty="0" err="1"/>
              <a:t>аниқ</a:t>
            </a:r>
            <a:r>
              <a:rPr lang="ru-RU" dirty="0"/>
              <a:t> </a:t>
            </a:r>
            <a:r>
              <a:rPr lang="ru-RU" dirty="0" err="1"/>
              <a:t>мажбуриятлар</a:t>
            </a:r>
            <a:r>
              <a:rPr lang="ru-RU" dirty="0"/>
              <a:t> </a:t>
            </a:r>
            <a:r>
              <a:rPr lang="ru-RU" dirty="0" err="1"/>
              <a:t>юкламайди</a:t>
            </a:r>
            <a:r>
              <a:rPr lang="ru-RU" dirty="0" smtClean="0"/>
              <a:t>.</a:t>
            </a:r>
          </a:p>
          <a:p>
            <a:pPr algn="just"/>
            <a:endParaRPr lang="ru-RU" dirty="0"/>
          </a:p>
          <a:p>
            <a:pPr algn="just"/>
            <a:r>
              <a:rPr lang="ru-RU" dirty="0" smtClean="0">
                <a:latin typeface="Times New Roman" panose="02020603050405020304" pitchFamily="18" charset="0"/>
                <a:cs typeface="Times New Roman" panose="02020603050405020304" pitchFamily="18" charset="0"/>
              </a:rPr>
              <a:t> </a:t>
            </a:r>
            <a:endParaRPr lang="ru-RU" dirty="0">
              <a:solidFill>
                <a:srgbClr val="000000"/>
              </a:solidFill>
              <a:latin typeface="Times New Roman" panose="02020603050405020304" pitchFamily="18" charset="0"/>
            </a:endParaRPr>
          </a:p>
        </p:txBody>
      </p:sp>
      <p:sp>
        <p:nvSpPr>
          <p:cNvPr id="19" name="Стрелка углом вверх 18"/>
          <p:cNvSpPr/>
          <p:nvPr/>
        </p:nvSpPr>
        <p:spPr>
          <a:xfrm rot="5400000">
            <a:off x="2866670" y="3606487"/>
            <a:ext cx="425196" cy="54926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368849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Схема 10"/>
          <p:cNvGraphicFramePr/>
          <p:nvPr>
            <p:extLst>
              <p:ext uri="{D42A27DB-BD31-4B8C-83A1-F6EECF244321}">
                <p14:modId xmlns:p14="http://schemas.microsoft.com/office/powerpoint/2010/main" val="1532449779"/>
              </p:ext>
            </p:extLst>
          </p:nvPr>
        </p:nvGraphicFramePr>
        <p:xfrm>
          <a:off x="107504" y="764704"/>
          <a:ext cx="8856984"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Прямоугольник 1"/>
          <p:cNvSpPr/>
          <p:nvPr/>
        </p:nvSpPr>
        <p:spPr>
          <a:xfrm>
            <a:off x="845840" y="260648"/>
            <a:ext cx="7380312" cy="1477328"/>
          </a:xfrm>
          <a:prstGeom prst="rect">
            <a:avLst/>
          </a:prstGeom>
        </p:spPr>
        <p:txBody>
          <a:bodyPr wrap="square">
            <a:spAutoFit/>
          </a:bodyPr>
          <a:lstStyle/>
          <a:p>
            <a:pPr indent="449580" algn="just">
              <a:spcAft>
                <a:spcPts val="0"/>
              </a:spcAft>
            </a:pPr>
            <a:r>
              <a:rPr lang="uz-Cyrl-UZ" dirty="0" smtClean="0">
                <a:latin typeface="Times New Roman" panose="02020603050405020304" pitchFamily="18" charset="0"/>
                <a:ea typeface="Times New Roman" panose="02020603050405020304" pitchFamily="18" charset="0"/>
              </a:rPr>
              <a:t>2. Юқорида </a:t>
            </a:r>
            <a:r>
              <a:rPr lang="uz-Cyrl-UZ" dirty="0">
                <a:latin typeface="Times New Roman" panose="02020603050405020304" pitchFamily="18" charset="0"/>
                <a:ea typeface="Times New Roman" panose="02020603050405020304" pitchFamily="18" charset="0"/>
              </a:rPr>
              <a:t>санаб ўтилган шартномавий органларнинг барчасида </a:t>
            </a:r>
            <a:r>
              <a:rPr lang="uz-Cyrl-UZ" b="1" dirty="0">
                <a:latin typeface="Times New Roman" panose="02020603050405020304" pitchFamily="18" charset="0"/>
                <a:ea typeface="Times New Roman" panose="02020603050405020304" pitchFamily="18" charset="0"/>
              </a:rPr>
              <a:t>шикоятлар беришга оид</a:t>
            </a:r>
            <a:r>
              <a:rPr lang="uz-Cyrl-UZ" dirty="0">
                <a:latin typeface="Times New Roman" panose="02020603050405020304" pitchFamily="18" charset="0"/>
                <a:ea typeface="Times New Roman" panose="02020603050405020304" pitchFamily="18" charset="0"/>
              </a:rPr>
              <a:t> механизмлар кучга кирмаган. Айни дамда инсон ҳуқуқлари бўйича қуйидаги 8 та шарномавий органлар муайян вазиятларда шахсий(индивидуал)  шикоят ва мурожаатларни қабул қилиши ва кўриб чиқиши мумкин:</a:t>
            </a:r>
            <a:endParaRPr lang="ru-R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94619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pic>
        <p:nvPicPr>
          <p:cNvPr id="1030" name="Picture 6" descr="Доброум - Люди – рабы государства? Не раз обсуждал на форумах эту тему и  далее намерен корректно показать, что да, рабы. Только оговорка: рабство –  не дискретное, а “аналоговое” состояние, у него"/>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5670" y="7441117"/>
            <a:ext cx="912543" cy="528976"/>
          </a:xfrm>
          <a:prstGeom prst="rect">
            <a:avLst/>
          </a:prstGeom>
          <a:noFill/>
          <a:extLst>
            <a:ext uri="{909E8E84-426E-40DD-AFC4-6F175D3DCCD1}">
              <a14:hiddenFill xmlns:a14="http://schemas.microsoft.com/office/drawing/2010/main">
                <a:solidFill>
                  <a:srgbClr val="FFFFFF"/>
                </a:solidFill>
              </a14:hiddenFill>
            </a:ext>
          </a:extLst>
        </p:spPr>
      </p:pic>
      <p:grpSp>
        <p:nvGrpSpPr>
          <p:cNvPr id="6" name="Группа 5"/>
          <p:cNvGrpSpPr/>
          <p:nvPr/>
        </p:nvGrpSpPr>
        <p:grpSpPr>
          <a:xfrm>
            <a:off x="335135" y="390916"/>
            <a:ext cx="4143077" cy="805836"/>
            <a:chOff x="221605" y="0"/>
            <a:chExt cx="2599231" cy="1579211"/>
          </a:xfrm>
        </p:grpSpPr>
        <p:sp>
          <p:nvSpPr>
            <p:cNvPr id="7" name="Скругленный прямоугольник 6"/>
            <p:cNvSpPr/>
            <p:nvPr/>
          </p:nvSpPr>
          <p:spPr>
            <a:xfrm>
              <a:off x="221605" y="0"/>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8" name="Скругленный прямоугольник 4"/>
            <p:cNvSpPr txBox="1"/>
            <p:nvPr/>
          </p:nvSpPr>
          <p:spPr>
            <a:xfrm>
              <a:off x="298709" y="281223"/>
              <a:ext cx="2445021" cy="10167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k-UA" sz="2400" b="1" i="1" kern="1200" dirty="0" err="1" smtClean="0"/>
                <a:t>Инсон</a:t>
              </a:r>
              <a:r>
                <a:rPr lang="uk-UA" sz="2400" b="1" i="1" kern="1200" dirty="0" smtClean="0"/>
                <a:t> </a:t>
              </a:r>
              <a:r>
                <a:rPr lang="uk-UA" sz="2400" b="1" i="1" kern="1200" dirty="0" err="1" smtClean="0"/>
                <a:t>ҳуқуқлари</a:t>
              </a:r>
              <a:r>
                <a:rPr lang="uk-UA" sz="2400" b="1" i="1" kern="1200" dirty="0" smtClean="0"/>
                <a:t> </a:t>
              </a:r>
              <a:r>
                <a:rPr lang="uk-UA" sz="2400" b="1" i="1" kern="1200" dirty="0" err="1" smtClean="0"/>
                <a:t>бўйича</a:t>
              </a:r>
              <a:r>
                <a:rPr lang="uk-UA" sz="2400" b="1" i="1" kern="1200" dirty="0" smtClean="0"/>
                <a:t> </a:t>
              </a:r>
              <a:r>
                <a:rPr lang="uk-UA" sz="2400" b="1" i="1" kern="1200" dirty="0" err="1" smtClean="0"/>
                <a:t>қўмита</a:t>
              </a:r>
              <a:endParaRPr lang="ru-RU" sz="2400" kern="1200" dirty="0"/>
            </a:p>
          </p:txBody>
        </p:sp>
      </p:grpSp>
      <p:sp>
        <p:nvSpPr>
          <p:cNvPr id="3" name="Прямоугольник 2"/>
          <p:cNvSpPr/>
          <p:nvPr/>
        </p:nvSpPr>
        <p:spPr>
          <a:xfrm>
            <a:off x="458036" y="1196752"/>
            <a:ext cx="8224486" cy="2862322"/>
          </a:xfrm>
          <a:prstGeom prst="rect">
            <a:avLst/>
          </a:prstGeom>
        </p:spPr>
        <p:txBody>
          <a:bodyPr wrap="square">
            <a:spAutoFit/>
          </a:bodyPr>
          <a:lstStyle/>
          <a:p>
            <a:pPr algn="just"/>
            <a:r>
              <a:rPr lang="uk-UA" dirty="0" err="1"/>
              <a:t>Фуқаровий</a:t>
            </a:r>
            <a:r>
              <a:rPr lang="uk-UA" dirty="0"/>
              <a:t> ва </a:t>
            </a:r>
            <a:r>
              <a:rPr lang="uk-UA" dirty="0" err="1"/>
              <a:t>сиёсий</a:t>
            </a:r>
            <a:r>
              <a:rPr lang="uk-UA" dirty="0"/>
              <a:t> </a:t>
            </a:r>
            <a:r>
              <a:rPr lang="uk-UA" dirty="0" err="1"/>
              <a:t>ҳуқуқлар</a:t>
            </a:r>
            <a:r>
              <a:rPr lang="uk-UA" dirty="0"/>
              <a:t> </a:t>
            </a:r>
            <a:r>
              <a:rPr lang="uk-UA" dirty="0" err="1"/>
              <a:t>тўғрисидаги</a:t>
            </a:r>
            <a:r>
              <a:rPr lang="uk-UA" dirty="0"/>
              <a:t> </a:t>
            </a:r>
            <a:r>
              <a:rPr lang="uk-UA" dirty="0" err="1"/>
              <a:t>халқаро</a:t>
            </a:r>
            <a:r>
              <a:rPr lang="uk-UA" dirty="0"/>
              <a:t> </a:t>
            </a:r>
            <a:r>
              <a:rPr lang="uk-UA" dirty="0" err="1" smtClean="0"/>
              <a:t>пактнинг</a:t>
            </a:r>
            <a:r>
              <a:rPr lang="uk-UA" dirty="0" smtClean="0"/>
              <a:t> </a:t>
            </a:r>
            <a:r>
              <a:rPr lang="uk-UA" dirty="0" err="1" smtClean="0"/>
              <a:t>бажарилишини</a:t>
            </a:r>
            <a:r>
              <a:rPr lang="uk-UA" dirty="0" smtClean="0"/>
              <a:t> </a:t>
            </a:r>
            <a:r>
              <a:rPr lang="uk-UA" dirty="0" err="1" smtClean="0"/>
              <a:t>назорат</a:t>
            </a:r>
            <a:r>
              <a:rPr lang="uk-UA" dirty="0" smtClean="0"/>
              <a:t> </a:t>
            </a:r>
            <a:r>
              <a:rPr lang="uk-UA" dirty="0" err="1" smtClean="0"/>
              <a:t>қилади</a:t>
            </a:r>
            <a:r>
              <a:rPr lang="uk-UA" dirty="0" smtClean="0"/>
              <a:t>. </a:t>
            </a:r>
          </a:p>
          <a:p>
            <a:pPr algn="just"/>
            <a:r>
              <a:rPr lang="uk-UA" dirty="0" err="1" smtClean="0"/>
              <a:t>Фуқаровий</a:t>
            </a:r>
            <a:r>
              <a:rPr lang="uk-UA" dirty="0" smtClean="0"/>
              <a:t> </a:t>
            </a:r>
            <a:r>
              <a:rPr lang="uk-UA" dirty="0"/>
              <a:t>ва </a:t>
            </a:r>
            <a:r>
              <a:rPr lang="uk-UA" dirty="0" err="1"/>
              <a:t>сиёсий</a:t>
            </a:r>
            <a:r>
              <a:rPr lang="uk-UA" dirty="0"/>
              <a:t> </a:t>
            </a:r>
            <a:r>
              <a:rPr lang="uk-UA" dirty="0" err="1"/>
              <a:t>ҳуқуқлар</a:t>
            </a:r>
            <a:r>
              <a:rPr lang="uk-UA" dirty="0"/>
              <a:t> </a:t>
            </a:r>
            <a:r>
              <a:rPr lang="uk-UA" dirty="0" err="1"/>
              <a:t>тўғрисидаги</a:t>
            </a:r>
            <a:r>
              <a:rPr lang="uk-UA" dirty="0"/>
              <a:t> </a:t>
            </a:r>
            <a:r>
              <a:rPr lang="uk-UA" dirty="0" err="1"/>
              <a:t>халқаро</a:t>
            </a:r>
            <a:r>
              <a:rPr lang="uk-UA" dirty="0"/>
              <a:t> </a:t>
            </a:r>
            <a:r>
              <a:rPr lang="uk-UA" dirty="0" err="1"/>
              <a:t>пактда</a:t>
            </a:r>
            <a:r>
              <a:rPr lang="uk-UA" dirty="0"/>
              <a:t> </a:t>
            </a:r>
            <a:r>
              <a:rPr lang="uk-UA" dirty="0" err="1"/>
              <a:t>ифодаланган</a:t>
            </a:r>
            <a:r>
              <a:rPr lang="uk-UA" dirty="0"/>
              <a:t> </a:t>
            </a:r>
            <a:r>
              <a:rPr lang="uk-UA" dirty="0" err="1"/>
              <a:t>ҳуқуқлари</a:t>
            </a:r>
            <a:r>
              <a:rPr lang="uk-UA" dirty="0"/>
              <a:t> </a:t>
            </a:r>
            <a:r>
              <a:rPr lang="uk-UA" dirty="0" err="1"/>
              <a:t>бузилган</a:t>
            </a:r>
            <a:r>
              <a:rPr lang="uk-UA" dirty="0"/>
              <a:t> </a:t>
            </a:r>
            <a:r>
              <a:rPr lang="uk-UA" dirty="0" err="1"/>
              <a:t>шахсларнинг</a:t>
            </a:r>
            <a:r>
              <a:rPr lang="uk-UA" dirty="0"/>
              <a:t> </a:t>
            </a:r>
            <a:r>
              <a:rPr lang="uk-UA" dirty="0" err="1"/>
              <a:t>хабарларини</a:t>
            </a:r>
            <a:r>
              <a:rPr lang="uk-UA" dirty="0"/>
              <a:t> </a:t>
            </a:r>
            <a:r>
              <a:rPr lang="uk-UA" dirty="0" err="1"/>
              <a:t>қабул</a:t>
            </a:r>
            <a:r>
              <a:rPr lang="uk-UA" dirty="0"/>
              <a:t> </a:t>
            </a:r>
            <a:r>
              <a:rPr lang="uk-UA" dirty="0" err="1"/>
              <a:t>қилиш</a:t>
            </a:r>
            <a:r>
              <a:rPr lang="uk-UA" dirty="0"/>
              <a:t> ва </a:t>
            </a:r>
            <a:r>
              <a:rPr lang="uk-UA" dirty="0" err="1"/>
              <a:t>кўриб</a:t>
            </a:r>
            <a:r>
              <a:rPr lang="uk-UA" dirty="0"/>
              <a:t> </a:t>
            </a:r>
            <a:r>
              <a:rPr lang="uk-UA" dirty="0" err="1"/>
              <a:t>чиқиш</a:t>
            </a:r>
            <a:r>
              <a:rPr lang="uk-UA" dirty="0"/>
              <a:t> </a:t>
            </a:r>
            <a:r>
              <a:rPr lang="uk-UA" dirty="0" err="1"/>
              <a:t>ваколатига</a:t>
            </a:r>
            <a:r>
              <a:rPr lang="uk-UA" dirty="0"/>
              <a:t> </a:t>
            </a:r>
            <a:r>
              <a:rPr lang="uk-UA" dirty="0" err="1"/>
              <a:t>эга</a:t>
            </a:r>
            <a:r>
              <a:rPr lang="uk-UA" dirty="0" smtClean="0">
                <a:latin typeface="Calibri" panose="020F0502020204030204" pitchFamily="34" charset="0"/>
                <a:ea typeface="Calibri" panose="020F0502020204030204" pitchFamily="34" charset="0"/>
                <a:cs typeface="Times New Roman" panose="02020603050405020304" pitchFamily="18" charset="0"/>
              </a:rPr>
              <a:t>. </a:t>
            </a:r>
          </a:p>
          <a:p>
            <a:pPr algn="just"/>
            <a:r>
              <a:rPr lang="uz-Cyrl-UZ" dirty="0"/>
              <a:t>Бироқ, Қўмита Пакт иштирокчиси саналган, лекин Фуқаровий ва сиёсий ҳуқуқлар тўғрисидаги халқаро пактга доир факультатив баённома ратификация қилмаган давлатлар устидан берилган индивидуал хабарларни қабул </a:t>
            </a:r>
            <a:r>
              <a:rPr lang="uz-Cyrl-UZ" dirty="0" smtClean="0"/>
              <a:t>қилмайди.</a:t>
            </a:r>
          </a:p>
          <a:p>
            <a:pPr algn="ctr"/>
            <a:endParaRPr lang="ru-RU" sz="1200" dirty="0" smtClean="0">
              <a:solidFill>
                <a:srgbClr val="FF0000"/>
              </a:solidFill>
            </a:endParaRPr>
          </a:p>
          <a:p>
            <a:pPr algn="ctr"/>
            <a:r>
              <a:rPr lang="ru-RU" sz="1200" dirty="0" err="1" smtClean="0">
                <a:solidFill>
                  <a:srgbClr val="FF0000"/>
                </a:solidFill>
              </a:rPr>
              <a:t>Фуқаровий</a:t>
            </a:r>
            <a:r>
              <a:rPr lang="ru-RU" sz="1200" dirty="0" smtClean="0">
                <a:solidFill>
                  <a:srgbClr val="FF0000"/>
                </a:solidFill>
              </a:rPr>
              <a:t> </a:t>
            </a:r>
            <a:r>
              <a:rPr lang="ru-RU" sz="1200" dirty="0" err="1">
                <a:solidFill>
                  <a:srgbClr val="FF0000"/>
                </a:solidFill>
              </a:rPr>
              <a:t>ва</a:t>
            </a:r>
            <a:r>
              <a:rPr lang="ru-RU" sz="1200" dirty="0">
                <a:solidFill>
                  <a:srgbClr val="FF0000"/>
                </a:solidFill>
              </a:rPr>
              <a:t> </a:t>
            </a:r>
            <a:r>
              <a:rPr lang="ru-RU" sz="1200" dirty="0" err="1">
                <a:solidFill>
                  <a:srgbClr val="FF0000"/>
                </a:solidFill>
              </a:rPr>
              <a:t>сиёсий</a:t>
            </a:r>
            <a:r>
              <a:rPr lang="ru-RU" sz="1200" dirty="0">
                <a:solidFill>
                  <a:srgbClr val="FF0000"/>
                </a:solidFill>
              </a:rPr>
              <a:t> </a:t>
            </a:r>
            <a:r>
              <a:rPr lang="ru-RU" sz="1200" dirty="0" err="1">
                <a:solidFill>
                  <a:srgbClr val="FF0000"/>
                </a:solidFill>
              </a:rPr>
              <a:t>ҳуқуқлар</a:t>
            </a:r>
            <a:r>
              <a:rPr lang="ru-RU" sz="1200" dirty="0">
                <a:solidFill>
                  <a:srgbClr val="FF0000"/>
                </a:solidFill>
              </a:rPr>
              <a:t> </a:t>
            </a:r>
            <a:r>
              <a:rPr lang="ru-RU" sz="1200" dirty="0" err="1">
                <a:solidFill>
                  <a:srgbClr val="FF0000"/>
                </a:solidFill>
              </a:rPr>
              <a:t>тўғрисидаги</a:t>
            </a:r>
            <a:r>
              <a:rPr lang="ru-RU" sz="1200" dirty="0">
                <a:solidFill>
                  <a:srgbClr val="FF0000"/>
                </a:solidFill>
              </a:rPr>
              <a:t> </a:t>
            </a:r>
            <a:r>
              <a:rPr lang="ru-RU" sz="1200" dirty="0" err="1">
                <a:solidFill>
                  <a:srgbClr val="FF0000"/>
                </a:solidFill>
              </a:rPr>
              <a:t>халқаро</a:t>
            </a:r>
            <a:r>
              <a:rPr lang="ru-RU" sz="1200" dirty="0">
                <a:solidFill>
                  <a:srgbClr val="FF0000"/>
                </a:solidFill>
              </a:rPr>
              <a:t> </a:t>
            </a:r>
            <a:r>
              <a:rPr lang="ru-RU" sz="1200" dirty="0" err="1">
                <a:solidFill>
                  <a:srgbClr val="FF0000"/>
                </a:solidFill>
              </a:rPr>
              <a:t>пактга</a:t>
            </a:r>
            <a:r>
              <a:rPr lang="ru-RU" sz="1200" dirty="0">
                <a:solidFill>
                  <a:srgbClr val="FF0000"/>
                </a:solidFill>
              </a:rPr>
              <a:t> </a:t>
            </a:r>
            <a:r>
              <a:rPr lang="ru-RU" sz="1200" dirty="0" err="1">
                <a:solidFill>
                  <a:srgbClr val="FF0000"/>
                </a:solidFill>
              </a:rPr>
              <a:t>доир</a:t>
            </a:r>
            <a:r>
              <a:rPr lang="ru-RU" sz="1200" dirty="0">
                <a:solidFill>
                  <a:srgbClr val="FF0000"/>
                </a:solidFill>
              </a:rPr>
              <a:t> факультатив </a:t>
            </a:r>
            <a:r>
              <a:rPr lang="ru-RU" sz="1200" dirty="0" err="1">
                <a:solidFill>
                  <a:srgbClr val="FF0000"/>
                </a:solidFill>
              </a:rPr>
              <a:t>баённома</a:t>
            </a:r>
            <a:r>
              <a:rPr lang="ru-RU" sz="1200" dirty="0">
                <a:solidFill>
                  <a:srgbClr val="FF0000"/>
                </a:solidFill>
              </a:rPr>
              <a:t>. 1-модда. </a:t>
            </a:r>
            <a:r>
              <a:rPr lang="ru-RU" sz="1200" dirty="0" smtClean="0">
                <a:solidFill>
                  <a:srgbClr val="FF0000"/>
                </a:solidFill>
              </a:rPr>
              <a:t>1966 </a:t>
            </a:r>
            <a:r>
              <a:rPr lang="ru-RU" sz="1200" dirty="0" err="1">
                <a:solidFill>
                  <a:srgbClr val="FF0000"/>
                </a:solidFill>
              </a:rPr>
              <a:t>йил</a:t>
            </a:r>
            <a:r>
              <a:rPr lang="ru-RU" sz="1200" dirty="0">
                <a:solidFill>
                  <a:srgbClr val="FF0000"/>
                </a:solidFill>
              </a:rPr>
              <a:t> 16 декабрь, </a:t>
            </a:r>
            <a:r>
              <a:rPr lang="ru-RU" sz="1200" dirty="0" smtClean="0">
                <a:solidFill>
                  <a:srgbClr val="FF0000"/>
                </a:solidFill>
              </a:rPr>
              <a:t>Нью-Йорк</a:t>
            </a:r>
            <a:endParaRPr lang="ru-RU" sz="1200" dirty="0">
              <a:solidFill>
                <a:srgbClr val="FF0000"/>
              </a:solidFill>
            </a:endParaRPr>
          </a:p>
        </p:txBody>
      </p:sp>
      <p:sp>
        <p:nvSpPr>
          <p:cNvPr id="9" name="Стрелка углом 8"/>
          <p:cNvSpPr/>
          <p:nvPr/>
        </p:nvSpPr>
        <p:spPr>
          <a:xfrm rot="5400000">
            <a:off x="4346324" y="660850"/>
            <a:ext cx="792923" cy="540060"/>
          </a:xfrm>
          <a:prstGeom prst="bentArrow">
            <a:avLst>
              <a:gd name="adj1" fmla="val 23372"/>
              <a:gd name="adj2" fmla="val 25000"/>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grpSp>
        <p:nvGrpSpPr>
          <p:cNvPr id="10" name="Группа 9"/>
          <p:cNvGrpSpPr/>
          <p:nvPr/>
        </p:nvGrpSpPr>
        <p:grpSpPr>
          <a:xfrm>
            <a:off x="353747" y="4365104"/>
            <a:ext cx="2956080" cy="1152128"/>
            <a:chOff x="221605" y="0"/>
            <a:chExt cx="2599231" cy="1579211"/>
          </a:xfrm>
        </p:grpSpPr>
        <p:sp>
          <p:nvSpPr>
            <p:cNvPr id="12" name="Скругленный прямоугольник 11"/>
            <p:cNvSpPr/>
            <p:nvPr/>
          </p:nvSpPr>
          <p:spPr>
            <a:xfrm>
              <a:off x="221605" y="0"/>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13" name="Скругленный прямоугольник 4"/>
            <p:cNvSpPr txBox="1"/>
            <p:nvPr/>
          </p:nvSpPr>
          <p:spPr>
            <a:xfrm>
              <a:off x="288219" y="295085"/>
              <a:ext cx="2342669" cy="10167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z-Cyrl-UZ" sz="2400" b="1" dirty="0"/>
                <a:t>Қийноқларга қарши </a:t>
              </a:r>
              <a:r>
                <a:rPr lang="uz-Cyrl-UZ" sz="2400" b="1" dirty="0" smtClean="0"/>
                <a:t>Қўмита</a:t>
              </a:r>
              <a:endParaRPr lang="ru-RU" sz="2400" kern="1200" dirty="0"/>
            </a:p>
          </p:txBody>
        </p:sp>
      </p:grpSp>
      <p:sp>
        <p:nvSpPr>
          <p:cNvPr id="14" name="Прямоугольник 13"/>
          <p:cNvSpPr/>
          <p:nvPr/>
        </p:nvSpPr>
        <p:spPr>
          <a:xfrm>
            <a:off x="458036" y="5704132"/>
            <a:ext cx="8352929" cy="923330"/>
          </a:xfrm>
          <a:prstGeom prst="rect">
            <a:avLst/>
          </a:prstGeom>
        </p:spPr>
        <p:txBody>
          <a:bodyPr wrap="square">
            <a:spAutoFit/>
          </a:bodyPr>
          <a:lstStyle/>
          <a:p>
            <a:pPr algn="just"/>
            <a:r>
              <a:rPr lang="ru-RU" b="1" dirty="0"/>
              <a:t>1984 </a:t>
            </a:r>
            <a:r>
              <a:rPr lang="ru-RU" b="1" dirty="0" err="1"/>
              <a:t>йилги</a:t>
            </a:r>
            <a:r>
              <a:rPr lang="ru-RU" b="1" dirty="0"/>
              <a:t> </a:t>
            </a:r>
            <a:r>
              <a:rPr lang="ru-RU" b="1" dirty="0" err="1"/>
              <a:t>Қийноқларга</a:t>
            </a:r>
            <a:r>
              <a:rPr lang="ru-RU" b="1" dirty="0"/>
              <a:t> </a:t>
            </a:r>
            <a:r>
              <a:rPr lang="ru-RU" b="1" dirty="0" err="1"/>
              <a:t>ҳамда</a:t>
            </a:r>
            <a:r>
              <a:rPr lang="ru-RU" b="1" dirty="0"/>
              <a:t> </a:t>
            </a:r>
            <a:r>
              <a:rPr lang="ru-RU" b="1" dirty="0" err="1"/>
              <a:t>муомала</a:t>
            </a:r>
            <a:r>
              <a:rPr lang="ru-RU" b="1" dirty="0"/>
              <a:t> </a:t>
            </a:r>
            <a:r>
              <a:rPr lang="ru-RU" b="1" dirty="0" err="1"/>
              <a:t>ва</a:t>
            </a:r>
            <a:r>
              <a:rPr lang="ru-RU" b="1" dirty="0"/>
              <a:t> </a:t>
            </a:r>
            <a:r>
              <a:rPr lang="ru-RU" b="1" dirty="0" err="1"/>
              <a:t>жазолашнинг</a:t>
            </a:r>
            <a:r>
              <a:rPr lang="ru-RU" b="1" dirty="0"/>
              <a:t> </a:t>
            </a:r>
            <a:r>
              <a:rPr lang="ru-RU" b="1" dirty="0" err="1"/>
              <a:t>бошқа</a:t>
            </a:r>
            <a:r>
              <a:rPr lang="ru-RU" b="1" dirty="0"/>
              <a:t> </a:t>
            </a:r>
            <a:r>
              <a:rPr lang="ru-RU" b="1" dirty="0" err="1"/>
              <a:t>шафқатсиз</a:t>
            </a:r>
            <a:r>
              <a:rPr lang="ru-RU" b="1" dirty="0"/>
              <a:t>, </a:t>
            </a:r>
            <a:r>
              <a:rPr lang="ru-RU" b="1" dirty="0" err="1"/>
              <a:t>ғайриинсоний</a:t>
            </a:r>
            <a:r>
              <a:rPr lang="ru-RU" b="1" dirty="0"/>
              <a:t> </a:t>
            </a:r>
            <a:r>
              <a:rPr lang="ru-RU" b="1" dirty="0" err="1"/>
              <a:t>ёки</a:t>
            </a:r>
            <a:r>
              <a:rPr lang="ru-RU" b="1" dirty="0"/>
              <a:t> </a:t>
            </a:r>
            <a:r>
              <a:rPr lang="ru-RU" b="1" dirty="0" err="1"/>
              <a:t>қадр-қимматни</a:t>
            </a:r>
            <a:r>
              <a:rPr lang="ru-RU" b="1" dirty="0"/>
              <a:t> </a:t>
            </a:r>
            <a:r>
              <a:rPr lang="ru-RU" b="1" dirty="0" err="1"/>
              <a:t>камситадиган</a:t>
            </a:r>
            <a:r>
              <a:rPr lang="ru-RU" b="1" dirty="0"/>
              <a:t> </a:t>
            </a:r>
            <a:r>
              <a:rPr lang="ru-RU" b="1" dirty="0" err="1"/>
              <a:t>турларига</a:t>
            </a:r>
            <a:r>
              <a:rPr lang="ru-RU" b="1" dirty="0"/>
              <a:t> </a:t>
            </a:r>
            <a:r>
              <a:rPr lang="ru-RU" b="1" dirty="0" err="1"/>
              <a:t>қарши</a:t>
            </a:r>
            <a:r>
              <a:rPr lang="ru-RU" b="1" dirty="0"/>
              <a:t> </a:t>
            </a:r>
            <a:r>
              <a:rPr lang="ru-RU" b="1" dirty="0" smtClean="0"/>
              <a:t>Конвенция </a:t>
            </a:r>
            <a:r>
              <a:rPr lang="ru-RU" b="1" dirty="0" err="1"/>
              <a:t>бажарилишини</a:t>
            </a:r>
            <a:r>
              <a:rPr lang="ru-RU" b="1" dirty="0"/>
              <a:t> </a:t>
            </a:r>
            <a:r>
              <a:rPr lang="ru-RU" b="1" dirty="0" err="1"/>
              <a:t>назорат</a:t>
            </a:r>
            <a:r>
              <a:rPr lang="ru-RU" b="1" dirty="0"/>
              <a:t> </a:t>
            </a:r>
            <a:r>
              <a:rPr lang="ru-RU" b="1" dirty="0" err="1"/>
              <a:t>қилади</a:t>
            </a:r>
            <a:endParaRPr lang="ru-RU" b="1" dirty="0"/>
          </a:p>
        </p:txBody>
      </p:sp>
      <p:sp>
        <p:nvSpPr>
          <p:cNvPr id="15" name="Стрелка углом 14"/>
          <p:cNvSpPr/>
          <p:nvPr/>
        </p:nvSpPr>
        <p:spPr>
          <a:xfrm rot="5400000">
            <a:off x="3118647" y="5006865"/>
            <a:ext cx="922420" cy="540060"/>
          </a:xfrm>
          <a:prstGeom prst="bentArrow">
            <a:avLst>
              <a:gd name="adj1" fmla="val 23372"/>
              <a:gd name="adj2" fmla="val 25000"/>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20060317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3" name="Rectangle 3"/>
          <p:cNvSpPr>
            <a:spLocks noGrp="1" noChangeArrowheads="1"/>
          </p:cNvSpPr>
          <p:nvPr>
            <p:ph type="body" idx="1"/>
          </p:nvPr>
        </p:nvSpPr>
        <p:spPr>
          <a:xfrm>
            <a:off x="251520" y="404664"/>
            <a:ext cx="8496944" cy="5486400"/>
          </a:xfrm>
        </p:spPr>
        <p:txBody>
          <a:bodyPr/>
          <a:lstStyle/>
          <a:p>
            <a:pPr marL="609600" indent="-609600" algn="just" eaLnBrk="1" hangingPunct="1">
              <a:lnSpc>
                <a:spcPct val="80000"/>
              </a:lnSpc>
              <a:defRPr/>
            </a:pPr>
            <a:endParaRPr lang="uz-Cyrl-UZ" sz="2800" b="1" dirty="0" smtClean="0"/>
          </a:p>
          <a:p>
            <a:pPr marL="609600" indent="-609600" algn="just" eaLnBrk="1" hangingPunct="1">
              <a:lnSpc>
                <a:spcPct val="80000"/>
              </a:lnSpc>
              <a:defRPr/>
            </a:pPr>
            <a:endParaRPr lang="uz-Cyrl-UZ" sz="2800" dirty="0"/>
          </a:p>
          <a:p>
            <a:pPr marL="609600" indent="-609600" algn="just" eaLnBrk="1" hangingPunct="1">
              <a:lnSpc>
                <a:spcPct val="80000"/>
              </a:lnSpc>
              <a:defRPr/>
            </a:pPr>
            <a:endParaRPr lang="uz-Cyrl-UZ" sz="2800" b="1" dirty="0" smtClean="0"/>
          </a:p>
          <a:p>
            <a:pPr marL="609600" indent="-609600" algn="just" eaLnBrk="1" hangingPunct="1">
              <a:lnSpc>
                <a:spcPct val="80000"/>
              </a:lnSpc>
              <a:defRPr/>
            </a:pPr>
            <a:r>
              <a:rPr lang="uz-Cyrl-UZ" sz="2400" b="1" dirty="0" smtClean="0">
                <a:latin typeface="Times New Roman" panose="02020603050405020304" pitchFamily="18" charset="0"/>
                <a:cs typeface="Times New Roman" panose="02020603050405020304" pitchFamily="18" charset="0"/>
              </a:rPr>
              <a:t>	</a:t>
            </a:r>
            <a:r>
              <a:rPr lang="uz-Cyrl-UZ" sz="2000" b="1" dirty="0" smtClean="0">
                <a:latin typeface="Times New Roman" panose="02020603050405020304" pitchFamily="18" charset="0"/>
                <a:cs typeface="Times New Roman" panose="02020603050405020304" pitchFamily="18" charset="0"/>
              </a:rPr>
              <a:t>1966 йилги Иқтисодий, ижтимоий ва маданий ҳуқуқлар бўйича халқаро Пактнинг бажарилишини назорат қилади. </a:t>
            </a:r>
          </a:p>
          <a:p>
            <a:pPr marL="609600" indent="-609600" algn="just" eaLnBrk="1" hangingPunct="1">
              <a:lnSpc>
                <a:spcPct val="80000"/>
              </a:lnSpc>
              <a:defRPr/>
            </a:pPr>
            <a:endParaRPr lang="uz-Cyrl-UZ" sz="2800" b="1" dirty="0" smtClean="0"/>
          </a:p>
        </p:txBody>
      </p:sp>
      <p:grpSp>
        <p:nvGrpSpPr>
          <p:cNvPr id="5" name="Группа 4"/>
          <p:cNvGrpSpPr/>
          <p:nvPr/>
        </p:nvGrpSpPr>
        <p:grpSpPr>
          <a:xfrm>
            <a:off x="335136" y="355747"/>
            <a:ext cx="4236864" cy="985021"/>
            <a:chOff x="221605" y="0"/>
            <a:chExt cx="2599231" cy="1579211"/>
          </a:xfrm>
        </p:grpSpPr>
        <p:sp>
          <p:nvSpPr>
            <p:cNvPr id="6" name="Скругленный прямоугольник 5"/>
            <p:cNvSpPr/>
            <p:nvPr/>
          </p:nvSpPr>
          <p:spPr>
            <a:xfrm>
              <a:off x="221605" y="0"/>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7" name="Скругленный прямоугольник 4"/>
            <p:cNvSpPr txBox="1"/>
            <p:nvPr/>
          </p:nvSpPr>
          <p:spPr>
            <a:xfrm>
              <a:off x="298709" y="281223"/>
              <a:ext cx="2315310" cy="101676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z-Cyrl-UZ" sz="2000" b="1" dirty="0"/>
                <a:t>Иқтисодий, ижтимоий ва маданий ҳуқуқлар бўйича </a:t>
              </a:r>
              <a:r>
                <a:rPr lang="uz-Cyrl-UZ" sz="2000" b="1" dirty="0" smtClean="0"/>
                <a:t>қўмита</a:t>
              </a:r>
              <a:endParaRPr lang="ru-RU" sz="2000" kern="1200" dirty="0"/>
            </a:p>
          </p:txBody>
        </p:sp>
      </p:grpSp>
      <p:sp>
        <p:nvSpPr>
          <p:cNvPr id="3" name="Стрелка углом 2"/>
          <p:cNvSpPr/>
          <p:nvPr/>
        </p:nvSpPr>
        <p:spPr>
          <a:xfrm rot="5400000">
            <a:off x="4457995" y="724817"/>
            <a:ext cx="792923" cy="540060"/>
          </a:xfrm>
          <a:prstGeom prst="bentArrow">
            <a:avLst>
              <a:gd name="adj1" fmla="val 23372"/>
              <a:gd name="adj2" fmla="val 25000"/>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grpSp>
        <p:nvGrpSpPr>
          <p:cNvPr id="9" name="Группа 8"/>
          <p:cNvGrpSpPr/>
          <p:nvPr/>
        </p:nvGrpSpPr>
        <p:grpSpPr>
          <a:xfrm>
            <a:off x="462883" y="2529560"/>
            <a:ext cx="4524896" cy="864096"/>
            <a:chOff x="221605" y="0"/>
            <a:chExt cx="2599231" cy="1579211"/>
          </a:xfrm>
        </p:grpSpPr>
        <p:sp>
          <p:nvSpPr>
            <p:cNvPr id="10" name="Скругленный прямоугольник 9"/>
            <p:cNvSpPr/>
            <p:nvPr/>
          </p:nvSpPr>
          <p:spPr>
            <a:xfrm>
              <a:off x="221605" y="0"/>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11" name="Скругленный прямоугольник 4"/>
            <p:cNvSpPr txBox="1"/>
            <p:nvPr/>
          </p:nvSpPr>
          <p:spPr>
            <a:xfrm>
              <a:off x="298709" y="281223"/>
              <a:ext cx="2445021" cy="10167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z-Cyrl-UZ" sz="2000" b="1" dirty="0"/>
                <a:t>Ирқий камситишнинг барча шаклларига барҳам бериш тўғрисидаги Қўмита </a:t>
              </a:r>
              <a:endParaRPr lang="ru-RU" sz="2000" kern="1200" dirty="0"/>
            </a:p>
          </p:txBody>
        </p:sp>
      </p:grpSp>
      <p:sp>
        <p:nvSpPr>
          <p:cNvPr id="12" name="Стрелка углом 11"/>
          <p:cNvSpPr/>
          <p:nvPr/>
        </p:nvSpPr>
        <p:spPr>
          <a:xfrm rot="5400000">
            <a:off x="4795432" y="2872006"/>
            <a:ext cx="912695" cy="528010"/>
          </a:xfrm>
          <a:prstGeom prst="bentArrow">
            <a:avLst>
              <a:gd name="adj1" fmla="val 23372"/>
              <a:gd name="adj2" fmla="val 26822"/>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8" name="Прямоугольник 7"/>
          <p:cNvSpPr/>
          <p:nvPr/>
        </p:nvSpPr>
        <p:spPr>
          <a:xfrm>
            <a:off x="591937" y="3543759"/>
            <a:ext cx="8380782" cy="707886"/>
          </a:xfrm>
          <a:prstGeom prst="rect">
            <a:avLst/>
          </a:prstGeom>
        </p:spPr>
        <p:txBody>
          <a:bodyPr wrap="square">
            <a:spAutoFit/>
          </a:bodyPr>
          <a:lstStyle/>
          <a:p>
            <a:pPr algn="just"/>
            <a:r>
              <a:rPr lang="ru-RU" sz="2000" b="1" dirty="0" smtClean="0"/>
              <a:t>1966 </a:t>
            </a:r>
            <a:r>
              <a:rPr lang="ru-RU" sz="2000" b="1" dirty="0" err="1"/>
              <a:t>йилги</a:t>
            </a:r>
            <a:r>
              <a:rPr lang="ru-RU" sz="2000" b="1" dirty="0"/>
              <a:t> </a:t>
            </a:r>
            <a:r>
              <a:rPr lang="ru-RU" sz="2000" b="1" dirty="0" err="1"/>
              <a:t>Ирқий</a:t>
            </a:r>
            <a:r>
              <a:rPr lang="ru-RU" sz="2000" b="1" dirty="0"/>
              <a:t> </a:t>
            </a:r>
            <a:r>
              <a:rPr lang="ru-RU" sz="2000" b="1" dirty="0" err="1"/>
              <a:t>камситишнинг</a:t>
            </a:r>
            <a:r>
              <a:rPr lang="ru-RU" sz="2000" b="1" dirty="0"/>
              <a:t> </a:t>
            </a:r>
            <a:r>
              <a:rPr lang="ru-RU" sz="2000" b="1" dirty="0" err="1"/>
              <a:t>барча</a:t>
            </a:r>
            <a:r>
              <a:rPr lang="ru-RU" sz="2000" b="1" dirty="0"/>
              <a:t> </a:t>
            </a:r>
            <a:r>
              <a:rPr lang="ru-RU" sz="2000" b="1" dirty="0" err="1"/>
              <a:t>шаклларига</a:t>
            </a:r>
            <a:r>
              <a:rPr lang="ru-RU" sz="2000" b="1" dirty="0"/>
              <a:t> </a:t>
            </a:r>
            <a:r>
              <a:rPr lang="ru-RU" sz="2000" b="1" dirty="0" err="1"/>
              <a:t>барҳам</a:t>
            </a:r>
            <a:r>
              <a:rPr lang="ru-RU" sz="2000" b="1" dirty="0"/>
              <a:t> </a:t>
            </a:r>
            <a:r>
              <a:rPr lang="ru-RU" sz="2000" b="1" dirty="0" err="1"/>
              <a:t>бериш</a:t>
            </a:r>
            <a:r>
              <a:rPr lang="ru-RU" sz="2000" b="1" dirty="0"/>
              <a:t> </a:t>
            </a:r>
            <a:r>
              <a:rPr lang="ru-RU" sz="2000" b="1" dirty="0" err="1"/>
              <a:t>тўғрисидаги</a:t>
            </a:r>
            <a:r>
              <a:rPr lang="ru-RU" sz="2000" b="1" dirty="0"/>
              <a:t> </a:t>
            </a:r>
            <a:r>
              <a:rPr lang="ru-RU" sz="2000" b="1" dirty="0" err="1"/>
              <a:t>халқаро</a:t>
            </a:r>
            <a:r>
              <a:rPr lang="ru-RU" sz="2000" b="1" dirty="0"/>
              <a:t> </a:t>
            </a:r>
            <a:r>
              <a:rPr lang="ru-RU" sz="2000" b="1" dirty="0" err="1"/>
              <a:t>конвенцияни</a:t>
            </a:r>
            <a:r>
              <a:rPr lang="ru-RU" sz="2000" b="1" dirty="0"/>
              <a:t> </a:t>
            </a:r>
            <a:r>
              <a:rPr lang="ru-RU" sz="2000" b="1" dirty="0" err="1"/>
              <a:t>бажарилишини</a:t>
            </a:r>
            <a:r>
              <a:rPr lang="ru-RU" sz="2000" b="1" dirty="0"/>
              <a:t> </a:t>
            </a:r>
            <a:r>
              <a:rPr lang="ru-RU" sz="2000" b="1" dirty="0" err="1"/>
              <a:t>назорат</a:t>
            </a:r>
            <a:r>
              <a:rPr lang="ru-RU" sz="2000" b="1" dirty="0"/>
              <a:t> </a:t>
            </a:r>
            <a:r>
              <a:rPr lang="ru-RU" sz="2000" b="1" dirty="0" err="1"/>
              <a:t>қилади</a:t>
            </a:r>
            <a:r>
              <a:rPr lang="ru-RU" sz="2000" b="1" dirty="0"/>
              <a:t>. </a:t>
            </a:r>
          </a:p>
        </p:txBody>
      </p:sp>
      <p:sp>
        <p:nvSpPr>
          <p:cNvPr id="15" name="Скругленный прямоугольник 14"/>
          <p:cNvSpPr/>
          <p:nvPr/>
        </p:nvSpPr>
        <p:spPr>
          <a:xfrm>
            <a:off x="397733" y="4461523"/>
            <a:ext cx="4396240" cy="1057029"/>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16" name="Скругленный прямоугольник 4"/>
          <p:cNvSpPr txBox="1"/>
          <p:nvPr/>
        </p:nvSpPr>
        <p:spPr>
          <a:xfrm>
            <a:off x="535779" y="4582956"/>
            <a:ext cx="4135415" cy="6805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z-Cyrl-UZ" sz="2000" b="1" dirty="0"/>
              <a:t>Хотин-қизларни камситишнинг барча шаклларига барҳам бериш тўғрисидаги </a:t>
            </a:r>
            <a:r>
              <a:rPr lang="uz-Cyrl-UZ" sz="2000" b="1" dirty="0" smtClean="0"/>
              <a:t>Қўмита</a:t>
            </a:r>
            <a:endParaRPr lang="ru-RU" sz="2000" kern="1200" dirty="0"/>
          </a:p>
        </p:txBody>
      </p:sp>
      <p:sp>
        <p:nvSpPr>
          <p:cNvPr id="14" name="Прямоугольник 13"/>
          <p:cNvSpPr/>
          <p:nvPr/>
        </p:nvSpPr>
        <p:spPr>
          <a:xfrm>
            <a:off x="1898685" y="5763304"/>
            <a:ext cx="7065015" cy="646331"/>
          </a:xfrm>
          <a:prstGeom prst="rect">
            <a:avLst/>
          </a:prstGeom>
        </p:spPr>
        <p:txBody>
          <a:bodyPr wrap="square">
            <a:spAutoFit/>
          </a:bodyPr>
          <a:lstStyle/>
          <a:p>
            <a:pPr algn="just"/>
            <a:r>
              <a:rPr lang="ru-RU" b="1" dirty="0"/>
              <a:t>1979 </a:t>
            </a:r>
            <a:r>
              <a:rPr lang="ru-RU" b="1" dirty="0" err="1"/>
              <a:t>йилги</a:t>
            </a:r>
            <a:r>
              <a:rPr lang="ru-RU" b="1" dirty="0"/>
              <a:t> Хотин-</a:t>
            </a:r>
            <a:r>
              <a:rPr lang="ru-RU" b="1" dirty="0" err="1"/>
              <a:t>қизларни</a:t>
            </a:r>
            <a:r>
              <a:rPr lang="ru-RU" b="1" dirty="0"/>
              <a:t> </a:t>
            </a:r>
            <a:r>
              <a:rPr lang="ru-RU" b="1" dirty="0" err="1"/>
              <a:t>камситишнинг</a:t>
            </a:r>
            <a:r>
              <a:rPr lang="ru-RU" b="1" dirty="0"/>
              <a:t> </a:t>
            </a:r>
            <a:r>
              <a:rPr lang="ru-RU" b="1" dirty="0" err="1"/>
              <a:t>барча</a:t>
            </a:r>
            <a:r>
              <a:rPr lang="ru-RU" b="1" dirty="0"/>
              <a:t> </a:t>
            </a:r>
            <a:r>
              <a:rPr lang="ru-RU" b="1" dirty="0" err="1"/>
              <a:t>шаклларига</a:t>
            </a:r>
            <a:r>
              <a:rPr lang="ru-RU" b="1" dirty="0"/>
              <a:t> </a:t>
            </a:r>
            <a:r>
              <a:rPr lang="ru-RU" b="1" dirty="0" err="1"/>
              <a:t>барҳам</a:t>
            </a:r>
            <a:r>
              <a:rPr lang="ru-RU" b="1" dirty="0"/>
              <a:t> </a:t>
            </a:r>
            <a:r>
              <a:rPr lang="ru-RU" b="1" dirty="0" err="1"/>
              <a:t>бериш</a:t>
            </a:r>
            <a:r>
              <a:rPr lang="ru-RU" b="1" dirty="0"/>
              <a:t> </a:t>
            </a:r>
            <a:r>
              <a:rPr lang="ru-RU" b="1" dirty="0" err="1"/>
              <a:t>тўғрисидаги</a:t>
            </a:r>
            <a:r>
              <a:rPr lang="ru-RU" b="1" dirty="0"/>
              <a:t> </a:t>
            </a:r>
            <a:r>
              <a:rPr lang="ru-RU" b="1" dirty="0" err="1"/>
              <a:t>конвенцияни</a:t>
            </a:r>
            <a:r>
              <a:rPr lang="ru-RU" b="1" dirty="0"/>
              <a:t> </a:t>
            </a:r>
            <a:r>
              <a:rPr lang="ru-RU" b="1" dirty="0" err="1"/>
              <a:t>назорат</a:t>
            </a:r>
            <a:r>
              <a:rPr lang="ru-RU" b="1" dirty="0"/>
              <a:t> </a:t>
            </a:r>
            <a:r>
              <a:rPr lang="ru-RU" b="1" dirty="0" err="1"/>
              <a:t>қилади</a:t>
            </a:r>
            <a:r>
              <a:rPr lang="ru-RU" b="1" dirty="0"/>
              <a:t>. </a:t>
            </a:r>
          </a:p>
        </p:txBody>
      </p:sp>
      <p:sp>
        <p:nvSpPr>
          <p:cNvPr id="19" name="Стрелка углом 18"/>
          <p:cNvSpPr/>
          <p:nvPr/>
        </p:nvSpPr>
        <p:spPr>
          <a:xfrm rot="5400000">
            <a:off x="4616955" y="4943775"/>
            <a:ext cx="912695" cy="528010"/>
          </a:xfrm>
          <a:prstGeom prst="bentArrow">
            <a:avLst>
              <a:gd name="adj1" fmla="val 23372"/>
              <a:gd name="adj2" fmla="val 26822"/>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36560603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3" name="Rectangle 3"/>
          <p:cNvSpPr>
            <a:spLocks noGrp="1" noChangeArrowheads="1"/>
          </p:cNvSpPr>
          <p:nvPr>
            <p:ph type="body" idx="1"/>
          </p:nvPr>
        </p:nvSpPr>
        <p:spPr>
          <a:xfrm>
            <a:off x="251520" y="404664"/>
            <a:ext cx="8496944" cy="5486400"/>
          </a:xfrm>
        </p:spPr>
        <p:txBody>
          <a:bodyPr/>
          <a:lstStyle/>
          <a:p>
            <a:pPr marL="609600" indent="-609600" algn="just" eaLnBrk="1" hangingPunct="1">
              <a:lnSpc>
                <a:spcPct val="80000"/>
              </a:lnSpc>
              <a:defRPr/>
            </a:pPr>
            <a:endParaRPr lang="uz-Cyrl-UZ" sz="2800" b="1" dirty="0" smtClean="0"/>
          </a:p>
          <a:p>
            <a:pPr marL="609600" indent="-609600" algn="just" eaLnBrk="1" hangingPunct="1">
              <a:lnSpc>
                <a:spcPct val="80000"/>
              </a:lnSpc>
              <a:defRPr/>
            </a:pPr>
            <a:endParaRPr lang="uz-Cyrl-UZ" sz="2800" dirty="0"/>
          </a:p>
          <a:p>
            <a:pPr marL="609600" indent="-609600" algn="just">
              <a:lnSpc>
                <a:spcPct val="80000"/>
              </a:lnSpc>
              <a:defRPr/>
            </a:pPr>
            <a:r>
              <a:rPr lang="ru-RU" sz="2000" dirty="0" smtClean="0">
                <a:latin typeface="Times New Roman" panose="02020603050405020304" pitchFamily="18" charset="0"/>
                <a:cs typeface="Times New Roman" panose="02020603050405020304" pitchFamily="18" charset="0"/>
              </a:rPr>
              <a:t>	1989 </a:t>
            </a:r>
            <a:r>
              <a:rPr lang="ru-RU" sz="2000" dirty="0" err="1" smtClean="0">
                <a:latin typeface="Times New Roman" panose="02020603050405020304" pitchFamily="18" charset="0"/>
                <a:cs typeface="Times New Roman" panose="02020603050405020304" pitchFamily="18" charset="0"/>
              </a:rPr>
              <a:t>йилги</a:t>
            </a:r>
            <a:r>
              <a:rPr lang="ru-RU" sz="2000" dirty="0" smtClean="0">
                <a:latin typeface="Times New Roman" panose="02020603050405020304" pitchFamily="18" charset="0"/>
                <a:cs typeface="Times New Roman" panose="02020603050405020304" pitchFamily="18" charset="0"/>
              </a:rPr>
              <a:t> Бола </a:t>
            </a:r>
            <a:r>
              <a:rPr lang="ru-RU" sz="2000" dirty="0" err="1" smtClean="0">
                <a:latin typeface="Times New Roman" panose="02020603050405020304" pitchFamily="18" charset="0"/>
                <a:cs typeface="Times New Roman" panose="02020603050405020304" pitchFamily="18" charset="0"/>
              </a:rPr>
              <a:t>ҳуқуқлари</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тўғрисидаги</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Конвенцияни</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бажарилишини</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назорат</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қилади</a:t>
            </a:r>
            <a:r>
              <a:rPr lang="uz-Cyrl-UZ" sz="2000" b="1" dirty="0" smtClean="0">
                <a:latin typeface="Times New Roman" panose="02020603050405020304" pitchFamily="18" charset="0"/>
                <a:cs typeface="Times New Roman" panose="02020603050405020304" pitchFamily="18" charset="0"/>
              </a:rPr>
              <a:t>. </a:t>
            </a:r>
          </a:p>
          <a:p>
            <a:pPr marL="609600" indent="-609600" algn="just" eaLnBrk="1" hangingPunct="1">
              <a:lnSpc>
                <a:spcPct val="80000"/>
              </a:lnSpc>
              <a:defRPr/>
            </a:pPr>
            <a:endParaRPr lang="uz-Cyrl-UZ" sz="2800" b="1" dirty="0" smtClean="0"/>
          </a:p>
        </p:txBody>
      </p:sp>
      <p:grpSp>
        <p:nvGrpSpPr>
          <p:cNvPr id="5" name="Группа 4"/>
          <p:cNvGrpSpPr/>
          <p:nvPr/>
        </p:nvGrpSpPr>
        <p:grpSpPr>
          <a:xfrm>
            <a:off x="335136" y="355747"/>
            <a:ext cx="3126551" cy="913013"/>
            <a:chOff x="221605" y="0"/>
            <a:chExt cx="2599231" cy="1579211"/>
          </a:xfrm>
        </p:grpSpPr>
        <p:sp>
          <p:nvSpPr>
            <p:cNvPr id="6" name="Скругленный прямоугольник 5"/>
            <p:cNvSpPr/>
            <p:nvPr/>
          </p:nvSpPr>
          <p:spPr>
            <a:xfrm>
              <a:off x="221605" y="0"/>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7" name="Скругленный прямоугольник 4"/>
            <p:cNvSpPr txBox="1"/>
            <p:nvPr/>
          </p:nvSpPr>
          <p:spPr>
            <a:xfrm>
              <a:off x="298709" y="281223"/>
              <a:ext cx="2445021" cy="10167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z-Cyrl-UZ" sz="2400" b="1" dirty="0"/>
                <a:t>Бола ҳуқуқлари бўйича Қўмита </a:t>
              </a:r>
              <a:endParaRPr lang="ru-RU" sz="2400" kern="1200" dirty="0"/>
            </a:p>
          </p:txBody>
        </p:sp>
      </p:grpSp>
      <p:sp>
        <p:nvSpPr>
          <p:cNvPr id="3" name="Стрелка углом 2"/>
          <p:cNvSpPr/>
          <p:nvPr/>
        </p:nvSpPr>
        <p:spPr>
          <a:xfrm rot="5400000">
            <a:off x="3315376" y="661421"/>
            <a:ext cx="792923" cy="540060"/>
          </a:xfrm>
          <a:prstGeom prst="bentArrow">
            <a:avLst>
              <a:gd name="adj1" fmla="val 23372"/>
              <a:gd name="adj2" fmla="val 25000"/>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grpSp>
        <p:nvGrpSpPr>
          <p:cNvPr id="9" name="Группа 8"/>
          <p:cNvGrpSpPr/>
          <p:nvPr/>
        </p:nvGrpSpPr>
        <p:grpSpPr>
          <a:xfrm>
            <a:off x="266208" y="2012333"/>
            <a:ext cx="3715659" cy="1152128"/>
            <a:chOff x="221605" y="0"/>
            <a:chExt cx="2599231" cy="1579211"/>
          </a:xfrm>
        </p:grpSpPr>
        <p:sp>
          <p:nvSpPr>
            <p:cNvPr id="10" name="Скругленный прямоугольник 9"/>
            <p:cNvSpPr/>
            <p:nvPr/>
          </p:nvSpPr>
          <p:spPr>
            <a:xfrm>
              <a:off x="221605" y="0"/>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11" name="Скругленный прямоугольник 4"/>
            <p:cNvSpPr txBox="1"/>
            <p:nvPr/>
          </p:nvSpPr>
          <p:spPr>
            <a:xfrm>
              <a:off x="288219" y="295085"/>
              <a:ext cx="2342669" cy="10167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z-Cyrl-UZ" sz="2400" b="1" dirty="0" smtClean="0"/>
                <a:t>Ногиронлар ҳуқуқлари бўйича </a:t>
              </a:r>
              <a:r>
                <a:rPr lang="uz-Cyrl-UZ" sz="2400" b="1" dirty="0"/>
                <a:t>Қўмита </a:t>
              </a:r>
              <a:endParaRPr lang="ru-RU" sz="2400" kern="1200" dirty="0"/>
            </a:p>
          </p:txBody>
        </p:sp>
      </p:grpSp>
      <p:sp>
        <p:nvSpPr>
          <p:cNvPr id="12" name="Стрелка углом 11"/>
          <p:cNvSpPr/>
          <p:nvPr/>
        </p:nvSpPr>
        <p:spPr>
          <a:xfrm rot="5400000">
            <a:off x="3851883" y="2465384"/>
            <a:ext cx="798884" cy="500304"/>
          </a:xfrm>
          <a:prstGeom prst="bentArrow">
            <a:avLst>
              <a:gd name="adj1" fmla="val 23372"/>
              <a:gd name="adj2" fmla="val 29252"/>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4" name="Прямоугольник 3"/>
          <p:cNvSpPr/>
          <p:nvPr/>
        </p:nvSpPr>
        <p:spPr>
          <a:xfrm>
            <a:off x="460820" y="3260184"/>
            <a:ext cx="8352929" cy="646331"/>
          </a:xfrm>
          <a:prstGeom prst="rect">
            <a:avLst/>
          </a:prstGeom>
        </p:spPr>
        <p:txBody>
          <a:bodyPr wrap="square">
            <a:spAutoFit/>
          </a:bodyPr>
          <a:lstStyle/>
          <a:p>
            <a:pPr algn="just"/>
            <a:r>
              <a:rPr lang="ru-RU" b="1" dirty="0" smtClean="0"/>
              <a:t>2006 </a:t>
            </a:r>
            <a:r>
              <a:rPr lang="ru-RU" b="1" dirty="0" err="1" smtClean="0"/>
              <a:t>йилда</a:t>
            </a:r>
            <a:r>
              <a:rPr lang="ru-RU" b="1" dirty="0" smtClean="0"/>
              <a:t> </a:t>
            </a:r>
            <a:r>
              <a:rPr lang="ru-RU" b="1" dirty="0" err="1" smtClean="0"/>
              <a:t>ташкил</a:t>
            </a:r>
            <a:r>
              <a:rPr lang="ru-RU" b="1" dirty="0" smtClean="0"/>
              <a:t> </a:t>
            </a:r>
            <a:r>
              <a:rPr lang="ru-RU" b="1" dirty="0" err="1" smtClean="0"/>
              <a:t>топган</a:t>
            </a:r>
            <a:r>
              <a:rPr lang="ru-RU" b="1" dirty="0" smtClean="0"/>
              <a:t> </a:t>
            </a:r>
            <a:r>
              <a:rPr lang="ru-RU" b="1" dirty="0" err="1" smtClean="0"/>
              <a:t>бўлиб</a:t>
            </a:r>
            <a:r>
              <a:rPr lang="ru-RU" b="1" dirty="0"/>
              <a:t>, </a:t>
            </a:r>
            <a:r>
              <a:rPr lang="ru-RU" b="1" dirty="0" err="1"/>
              <a:t>Ногиронлар</a:t>
            </a:r>
            <a:r>
              <a:rPr lang="ru-RU" b="1" dirty="0"/>
              <a:t> </a:t>
            </a:r>
            <a:r>
              <a:rPr lang="ru-RU" b="1" dirty="0" err="1"/>
              <a:t>ҳуқуқлари</a:t>
            </a:r>
            <a:r>
              <a:rPr lang="ru-RU" b="1" dirty="0"/>
              <a:t> </a:t>
            </a:r>
            <a:r>
              <a:rPr lang="ru-RU" b="1" dirty="0" err="1"/>
              <a:t>тўғрисидаги</a:t>
            </a:r>
            <a:r>
              <a:rPr lang="ru-RU" b="1" dirty="0"/>
              <a:t> конвенция </a:t>
            </a:r>
            <a:r>
              <a:rPr lang="ru-RU" b="1" dirty="0" err="1" smtClean="0"/>
              <a:t>бажарилиши</a:t>
            </a:r>
            <a:r>
              <a:rPr lang="ru-RU" b="1" dirty="0" smtClean="0"/>
              <a:t> </a:t>
            </a:r>
            <a:r>
              <a:rPr lang="ru-RU" b="1" dirty="0" err="1"/>
              <a:t>устидан</a:t>
            </a:r>
            <a:r>
              <a:rPr lang="ru-RU" b="1" dirty="0"/>
              <a:t> </a:t>
            </a:r>
            <a:r>
              <a:rPr lang="ru-RU" b="1" dirty="0" err="1"/>
              <a:t>назорат</a:t>
            </a:r>
            <a:r>
              <a:rPr lang="ru-RU" b="1" dirty="0"/>
              <a:t> </a:t>
            </a:r>
            <a:r>
              <a:rPr lang="ru-RU" b="1" dirty="0" err="1"/>
              <a:t>қилади</a:t>
            </a:r>
            <a:r>
              <a:rPr lang="ru-RU" b="1" dirty="0"/>
              <a:t>. </a:t>
            </a:r>
          </a:p>
        </p:txBody>
      </p:sp>
    </p:spTree>
    <p:extLst>
      <p:ext uri="{BB962C8B-B14F-4D97-AF65-F5344CB8AC3E}">
        <p14:creationId xmlns:p14="http://schemas.microsoft.com/office/powerpoint/2010/main" val="21300108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812360" y="16276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pic>
        <p:nvPicPr>
          <p:cNvPr id="1030" name="Picture 6" descr="Доброум - Люди – рабы государства? Не раз обсуждал на форумах эту тему и  далее намерен корректно показать, что да, рабы. Только оговорка: рабство –  не дискретное, а “аналоговое” состояние, у него"/>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5670" y="7441117"/>
            <a:ext cx="912543" cy="52897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403648" y="1586697"/>
            <a:ext cx="7488832" cy="3970318"/>
          </a:xfrm>
          <a:prstGeom prst="rect">
            <a:avLst/>
          </a:prstGeom>
        </p:spPr>
        <p:txBody>
          <a:bodyPr wrap="square">
            <a:spAutoFit/>
          </a:bodyPr>
          <a:lstStyle/>
          <a:p>
            <a:pPr algn="just"/>
            <a:r>
              <a:rPr lang="uz-Cyrl-UZ" dirty="0" smtClean="0">
                <a:latin typeface="Calibri" panose="020F0502020204030204" pitchFamily="34" charset="0"/>
                <a:ea typeface="Calibri" panose="020F0502020204030204" pitchFamily="34" charset="0"/>
                <a:cs typeface="Times New Roman" panose="02020603050405020304" pitchFamily="18" charset="0"/>
              </a:rPr>
              <a:t>Меҳнаткаш-мигрантлар бўйича қўмитанинг индивидуал шикоятлар билан ишлаш механизми ҳали кучга кирмаган.  Меҳнаткаш-мигрантлар ҳуқуқлари бўйича қўмитага «Барча меҳнаткаш-мигрантлар ва уларнинг оила аъзоларининг ҳуқуқларини ҳимоя қилиш тўғрисида» БМТ конвенцияси қоидалари иштирокчи давлатлар томонидан бузилганлиги тўғрисида конвенциянинг 77-моддасида белгиланган тартибда ариза берилса, шахсий(индивидуал) хабарларни қабул қилиш ва кўриб чиқиш ваколати берилган. </a:t>
            </a:r>
            <a:r>
              <a:rPr lang="uz-Cyrl-UZ" dirty="0">
                <a:solidFill>
                  <a:srgbClr val="FF0000"/>
                </a:solidFill>
                <a:latin typeface="Calibri" panose="020F0502020204030204" pitchFamily="34" charset="0"/>
                <a:ea typeface="Calibri" panose="020F0502020204030204" pitchFamily="34" charset="0"/>
                <a:cs typeface="Times New Roman" panose="02020603050405020304" pitchFamily="18" charset="0"/>
              </a:rPr>
              <a:t>Бироқ индивидуал шикоятлар бўйича механизм 10 та иштирокчи давлатдан 77-модда 1-қисмида белгиланган тартибда ариза берилса, кейин индивидуал шикоятларни кўриб чиқиш бўйича механизм кучга кириши белгилаб </a:t>
            </a:r>
            <a:r>
              <a:rPr lang="uz-Cyrl-UZ"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қўйилган. </a:t>
            </a:r>
            <a:r>
              <a:rPr lang="uz-Cyrl-UZ" dirty="0">
                <a:solidFill>
                  <a:srgbClr val="FF0000"/>
                </a:solidFill>
                <a:latin typeface="Calibri" panose="020F0502020204030204" pitchFamily="34" charset="0"/>
                <a:ea typeface="Calibri" panose="020F0502020204030204" pitchFamily="34" charset="0"/>
                <a:cs typeface="Times New Roman" panose="02020603050405020304" pitchFamily="18" charset="0"/>
              </a:rPr>
              <a:t>77-модда 1-қисмининг мазмуни “иштирокчи давлатлар қўмитанинг ўз юрисдикциясига тегишли бўлган шахслардан хабарларни қабул қилиш ва кўриб чиқиш ваколатини тан олиши тўғрисида қўмитага ариза бериши</a:t>
            </a:r>
            <a:r>
              <a:rPr lang="uz-Cyrl-UZ"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endParaRPr lang="ru-RU" dirty="0"/>
          </a:p>
        </p:txBody>
      </p:sp>
      <p:grpSp>
        <p:nvGrpSpPr>
          <p:cNvPr id="5" name="Группа 4"/>
          <p:cNvGrpSpPr/>
          <p:nvPr/>
        </p:nvGrpSpPr>
        <p:grpSpPr>
          <a:xfrm>
            <a:off x="335135" y="390916"/>
            <a:ext cx="4812929" cy="1093868"/>
            <a:chOff x="221605" y="0"/>
            <a:chExt cx="2599231" cy="1579211"/>
          </a:xfrm>
        </p:grpSpPr>
        <p:sp>
          <p:nvSpPr>
            <p:cNvPr id="6" name="Скругленный прямоугольник 5"/>
            <p:cNvSpPr/>
            <p:nvPr/>
          </p:nvSpPr>
          <p:spPr>
            <a:xfrm>
              <a:off x="221605" y="0"/>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7" name="Скругленный прямоугольник 4"/>
            <p:cNvSpPr txBox="1"/>
            <p:nvPr/>
          </p:nvSpPr>
          <p:spPr>
            <a:xfrm>
              <a:off x="298709" y="281223"/>
              <a:ext cx="2445021" cy="10167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k-UA" sz="2800" b="1" i="1" dirty="0" err="1"/>
                <a:t>Меҳнаткаш-мигрантлар</a:t>
              </a:r>
              <a:r>
                <a:rPr lang="uk-UA" sz="2800" b="1" i="1" dirty="0"/>
                <a:t> </a:t>
              </a:r>
              <a:r>
                <a:rPr lang="uk-UA" sz="2800" b="1" i="1" dirty="0" err="1"/>
                <a:t>бўйича</a:t>
              </a:r>
              <a:r>
                <a:rPr lang="uk-UA" sz="2800" b="1" i="1" dirty="0"/>
                <a:t> </a:t>
              </a:r>
              <a:r>
                <a:rPr lang="uk-UA" sz="2800" b="1" i="1" dirty="0" err="1" smtClean="0"/>
                <a:t>қўмита</a:t>
              </a:r>
              <a:r>
                <a:rPr lang="uk-UA" sz="2800" b="1" i="1" dirty="0" smtClean="0"/>
                <a:t> </a:t>
              </a:r>
              <a:endParaRPr lang="ru-RU" sz="2800" kern="1200" dirty="0"/>
            </a:p>
          </p:txBody>
        </p:sp>
      </p:grpSp>
      <p:sp>
        <p:nvSpPr>
          <p:cNvPr id="3" name="Стрелка вниз 2"/>
          <p:cNvSpPr/>
          <p:nvPr/>
        </p:nvSpPr>
        <p:spPr>
          <a:xfrm>
            <a:off x="881061" y="1484783"/>
            <a:ext cx="484632" cy="5760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874099" y="5877272"/>
            <a:ext cx="7466901" cy="923330"/>
          </a:xfrm>
          <a:prstGeom prst="rect">
            <a:avLst/>
          </a:prstGeom>
        </p:spPr>
        <p:txBody>
          <a:bodyPr wrap="square">
            <a:spAutoFit/>
          </a:bodyPr>
          <a:lstStyle/>
          <a:p>
            <a:pPr algn="just"/>
            <a:r>
              <a:rPr lang="ru-RU" b="1" dirty="0"/>
              <a:t>2006 </a:t>
            </a:r>
            <a:r>
              <a:rPr lang="ru-RU" b="1" dirty="0" err="1"/>
              <a:t>йилда</a:t>
            </a:r>
            <a:r>
              <a:rPr lang="ru-RU" b="1" dirty="0"/>
              <a:t> </a:t>
            </a:r>
            <a:r>
              <a:rPr lang="ru-RU" b="1" dirty="0" err="1"/>
              <a:t>ташкил</a:t>
            </a:r>
            <a:r>
              <a:rPr lang="ru-RU" b="1" dirty="0"/>
              <a:t> </a:t>
            </a:r>
            <a:r>
              <a:rPr lang="ru-RU" b="1" dirty="0" err="1"/>
              <a:t>топган</a:t>
            </a:r>
            <a:r>
              <a:rPr lang="ru-RU" b="1" dirty="0"/>
              <a:t> </a:t>
            </a:r>
            <a:r>
              <a:rPr lang="ru-RU" b="1" dirty="0" err="1"/>
              <a:t>бўлиб</a:t>
            </a:r>
            <a:r>
              <a:rPr lang="ru-RU" b="1" dirty="0"/>
              <a:t>, </a:t>
            </a:r>
            <a:r>
              <a:rPr lang="ru-RU" b="1" dirty="0" err="1"/>
              <a:t>Барча</a:t>
            </a:r>
            <a:r>
              <a:rPr lang="ru-RU" b="1" dirty="0"/>
              <a:t> </a:t>
            </a:r>
            <a:r>
              <a:rPr lang="ru-RU" b="1" dirty="0" err="1"/>
              <a:t>меҳнаткаш-мигрантлар</a:t>
            </a:r>
            <a:r>
              <a:rPr lang="ru-RU" b="1" dirty="0"/>
              <a:t> </a:t>
            </a:r>
            <a:r>
              <a:rPr lang="ru-RU" b="1" dirty="0" err="1"/>
              <a:t>ва</a:t>
            </a:r>
            <a:r>
              <a:rPr lang="ru-RU" b="1" dirty="0"/>
              <a:t> </a:t>
            </a:r>
            <a:r>
              <a:rPr lang="ru-RU" b="1" dirty="0" err="1"/>
              <a:t>уларнинг</a:t>
            </a:r>
            <a:r>
              <a:rPr lang="ru-RU" b="1" dirty="0"/>
              <a:t> </a:t>
            </a:r>
            <a:r>
              <a:rPr lang="ru-RU" b="1" dirty="0" err="1"/>
              <a:t>оилалари</a:t>
            </a:r>
            <a:r>
              <a:rPr lang="ru-RU" b="1" dirty="0"/>
              <a:t> </a:t>
            </a:r>
            <a:r>
              <a:rPr lang="ru-RU" b="1" dirty="0" err="1"/>
              <a:t>аъзолари</a:t>
            </a:r>
            <a:r>
              <a:rPr lang="ru-RU" b="1" dirty="0"/>
              <a:t> </a:t>
            </a:r>
            <a:r>
              <a:rPr lang="ru-RU" b="1" dirty="0" err="1"/>
              <a:t>ҳуқуқларини</a:t>
            </a:r>
            <a:r>
              <a:rPr lang="ru-RU" b="1" dirty="0"/>
              <a:t> </a:t>
            </a:r>
            <a:r>
              <a:rPr lang="ru-RU" b="1" dirty="0" err="1"/>
              <a:t>ҳимоя</a:t>
            </a:r>
            <a:r>
              <a:rPr lang="ru-RU" b="1" dirty="0"/>
              <a:t> </a:t>
            </a:r>
            <a:r>
              <a:rPr lang="ru-RU" b="1" dirty="0" err="1"/>
              <a:t>қилиш</a:t>
            </a:r>
            <a:r>
              <a:rPr lang="ru-RU" b="1" dirty="0"/>
              <a:t> </a:t>
            </a:r>
            <a:r>
              <a:rPr lang="ru-RU" b="1" dirty="0" err="1"/>
              <a:t>бўйича</a:t>
            </a:r>
            <a:r>
              <a:rPr lang="ru-RU" b="1" dirty="0"/>
              <a:t> </a:t>
            </a:r>
            <a:r>
              <a:rPr lang="ru-RU" b="1" dirty="0" err="1"/>
              <a:t>конвенцияни</a:t>
            </a:r>
            <a:r>
              <a:rPr lang="ru-RU" b="1" dirty="0"/>
              <a:t> </a:t>
            </a:r>
            <a:r>
              <a:rPr lang="ru-RU" b="1" dirty="0" err="1"/>
              <a:t>бажарилиши</a:t>
            </a:r>
            <a:r>
              <a:rPr lang="ru-RU" b="1" dirty="0"/>
              <a:t> </a:t>
            </a:r>
            <a:r>
              <a:rPr lang="ru-RU" b="1" dirty="0" err="1"/>
              <a:t>устидан</a:t>
            </a:r>
            <a:r>
              <a:rPr lang="ru-RU" b="1" dirty="0"/>
              <a:t> </a:t>
            </a:r>
            <a:r>
              <a:rPr lang="ru-RU" b="1" dirty="0" err="1"/>
              <a:t>назорат</a:t>
            </a:r>
            <a:r>
              <a:rPr lang="ru-RU" b="1" dirty="0"/>
              <a:t> </a:t>
            </a:r>
            <a:r>
              <a:rPr lang="ru-RU" b="1" dirty="0" err="1"/>
              <a:t>қилади</a:t>
            </a:r>
            <a:r>
              <a:rPr lang="ru-RU" b="1" dirty="0"/>
              <a:t>. </a:t>
            </a:r>
          </a:p>
        </p:txBody>
      </p:sp>
    </p:spTree>
    <p:extLst>
      <p:ext uri="{BB962C8B-B14F-4D97-AF65-F5344CB8AC3E}">
        <p14:creationId xmlns:p14="http://schemas.microsoft.com/office/powerpoint/2010/main" val="3044822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133405" y="1479069"/>
            <a:ext cx="936105" cy="501604"/>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 </a:t>
            </a:r>
            <a:endParaRPr lang="ru-RU" sz="2000" dirty="0">
              <a:solidFill>
                <a:srgbClr val="FFFF00"/>
              </a:solidFill>
            </a:endParaRPr>
          </a:p>
          <a:p>
            <a:pPr algn="ctr"/>
            <a:endParaRPr lang="ru-RU" sz="2000" b="1" dirty="0"/>
          </a:p>
        </p:txBody>
      </p:sp>
      <p:pic>
        <p:nvPicPr>
          <p:cNvPr id="1030" name="Picture 6" descr="Доброум - Люди – рабы государства? Не раз обсуждал на форумах эту тему и  далее намерен корректно показать, что да, рабы. Только оговорка: рабство –  не дискретное, а “аналоговое” состояние, у него"/>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5670" y="7441117"/>
            <a:ext cx="912543" cy="528976"/>
          </a:xfrm>
          <a:prstGeom prst="rect">
            <a:avLst/>
          </a:prstGeom>
          <a:noFill/>
          <a:extLst>
            <a:ext uri="{909E8E84-426E-40DD-AFC4-6F175D3DCCD1}">
              <a14:hiddenFill xmlns:a14="http://schemas.microsoft.com/office/drawing/2010/main">
                <a:solidFill>
                  <a:srgbClr val="FFFFFF"/>
                </a:solidFill>
              </a14:hiddenFill>
            </a:ext>
          </a:extLst>
        </p:spPr>
      </p:pic>
      <p:sp>
        <p:nvSpPr>
          <p:cNvPr id="10" name="Скругленный прямоугольник 9"/>
          <p:cNvSpPr/>
          <p:nvPr/>
        </p:nvSpPr>
        <p:spPr>
          <a:xfrm>
            <a:off x="1416586" y="1508190"/>
            <a:ext cx="5531677" cy="454638"/>
          </a:xfrm>
          <a:prstGeom prst="roundRect">
            <a:avLst>
              <a:gd name="adj" fmla="val 16670"/>
            </a:avLst>
          </a:prstGeom>
          <a:ln>
            <a:noFill/>
          </a:ln>
          <a:effectLst>
            <a:glow rad="101600">
              <a:schemeClr val="accent3">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6"/>
          </a:lnRef>
          <a:fillRef idx="2">
            <a:schemeClr val="accent6"/>
          </a:fillRef>
          <a:effectRef idx="1">
            <a:schemeClr val="accent6"/>
          </a:effectRef>
          <a:fontRef idx="minor">
            <a:schemeClr val="dk1"/>
          </a:fontRef>
        </p:style>
        <p:txBody>
          <a:bodyPr/>
          <a:lstStyle/>
          <a:p>
            <a:pPr algn="just"/>
            <a:r>
              <a:rPr lang="uz-Cyrl-UZ" sz="2000" b="1" dirty="0" smtClean="0"/>
              <a:t>Халқаро ташкилотга аъзолик. Масалан: БМТ-га</a:t>
            </a:r>
            <a:endParaRPr lang="ru-RU" sz="2000" b="1" dirty="0"/>
          </a:p>
        </p:txBody>
      </p:sp>
      <p:sp>
        <p:nvSpPr>
          <p:cNvPr id="12" name="Скругленный прямоугольник 11"/>
          <p:cNvSpPr/>
          <p:nvPr/>
        </p:nvSpPr>
        <p:spPr>
          <a:xfrm>
            <a:off x="1403648" y="3532186"/>
            <a:ext cx="7128792" cy="570129"/>
          </a:xfrm>
          <a:prstGeom prst="roundRect">
            <a:avLst>
              <a:gd name="adj" fmla="val 16670"/>
            </a:avLst>
          </a:prstGeom>
          <a:ln>
            <a:noFill/>
          </a:ln>
          <a:effectLst>
            <a:glow rad="101600">
              <a:schemeClr val="accent3">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6"/>
          </a:lnRef>
          <a:fillRef idx="2">
            <a:schemeClr val="accent6"/>
          </a:fillRef>
          <a:effectRef idx="1">
            <a:schemeClr val="accent6"/>
          </a:effectRef>
          <a:fontRef idx="minor">
            <a:schemeClr val="dk1"/>
          </a:fontRef>
        </p:style>
        <p:txBody>
          <a:bodyPr/>
          <a:lstStyle/>
          <a:p>
            <a:pPr algn="just"/>
            <a:r>
              <a:rPr lang="uz-Cyrl-UZ" sz="2000" b="1" dirty="0" smtClean="0"/>
              <a:t>Конвенциянинг факультатив протоколини ратификация қилиш</a:t>
            </a:r>
            <a:endParaRPr lang="ru-RU" sz="2000" b="1" dirty="0"/>
          </a:p>
          <a:p>
            <a:endParaRPr lang="ru-RU" dirty="0"/>
          </a:p>
        </p:txBody>
      </p:sp>
      <p:sp>
        <p:nvSpPr>
          <p:cNvPr id="13" name="Скругленный прямоугольник 12"/>
          <p:cNvSpPr/>
          <p:nvPr/>
        </p:nvSpPr>
        <p:spPr>
          <a:xfrm>
            <a:off x="1403648" y="2501626"/>
            <a:ext cx="5976664" cy="547539"/>
          </a:xfrm>
          <a:prstGeom prst="roundRect">
            <a:avLst>
              <a:gd name="adj" fmla="val 16670"/>
            </a:avLst>
          </a:prstGeom>
          <a:ln>
            <a:noFill/>
          </a:ln>
          <a:effectLst>
            <a:glow rad="101600">
              <a:schemeClr val="accent3">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6"/>
          </a:lnRef>
          <a:fillRef idx="2">
            <a:schemeClr val="accent6"/>
          </a:fillRef>
          <a:effectRef idx="1">
            <a:schemeClr val="accent6"/>
          </a:effectRef>
          <a:fontRef idx="minor">
            <a:schemeClr val="dk1"/>
          </a:fontRef>
        </p:style>
        <p:txBody>
          <a:bodyPr/>
          <a:lstStyle/>
          <a:p>
            <a:r>
              <a:rPr lang="uz-Cyrl-UZ" sz="2000" b="1" dirty="0" smtClean="0"/>
              <a:t>Унинг бирорта конвенциясини ратификация қилиш</a:t>
            </a:r>
            <a:endParaRPr lang="ru-RU" sz="2000" b="1" dirty="0"/>
          </a:p>
        </p:txBody>
      </p:sp>
      <p:sp>
        <p:nvSpPr>
          <p:cNvPr id="15" name="Скругленный прямоугольник 14"/>
          <p:cNvSpPr/>
          <p:nvPr/>
        </p:nvSpPr>
        <p:spPr>
          <a:xfrm>
            <a:off x="1400527" y="4683790"/>
            <a:ext cx="7707977" cy="719049"/>
          </a:xfrm>
          <a:prstGeom prst="roundRect">
            <a:avLst>
              <a:gd name="adj" fmla="val 16670"/>
            </a:avLst>
          </a:prstGeom>
          <a:ln>
            <a:noFill/>
          </a:ln>
          <a:effectLst>
            <a:glow rad="101600">
              <a:schemeClr val="accent3">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6"/>
          </a:lnRef>
          <a:fillRef idx="2">
            <a:schemeClr val="accent6"/>
          </a:fillRef>
          <a:effectRef idx="1">
            <a:schemeClr val="accent6"/>
          </a:effectRef>
          <a:fontRef idx="minor">
            <a:schemeClr val="dk1"/>
          </a:fontRef>
        </p:style>
        <p:txBody>
          <a:bodyPr/>
          <a:lstStyle/>
          <a:p>
            <a:pPr algn="ctr"/>
            <a:r>
              <a:rPr lang="uz-Cyrl-UZ" sz="2000" b="1" dirty="0" smtClean="0"/>
              <a:t>Барча ички инстанциялардан ўтган бўлиш(маъмурий ва суд идоралари)</a:t>
            </a:r>
            <a:endParaRPr lang="ru-RU" sz="2000" b="1" dirty="0"/>
          </a:p>
          <a:p>
            <a:pPr algn="ctr"/>
            <a:endParaRPr lang="ru-RU" dirty="0"/>
          </a:p>
        </p:txBody>
      </p:sp>
      <p:sp>
        <p:nvSpPr>
          <p:cNvPr id="16" name="Овал 15"/>
          <p:cNvSpPr/>
          <p:nvPr/>
        </p:nvSpPr>
        <p:spPr>
          <a:xfrm>
            <a:off x="153069" y="2489204"/>
            <a:ext cx="923446" cy="501604"/>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2 </a:t>
            </a:r>
            <a:endParaRPr lang="ru-RU" sz="2000" dirty="0">
              <a:solidFill>
                <a:srgbClr val="FFFF00"/>
              </a:solidFill>
            </a:endParaRPr>
          </a:p>
          <a:p>
            <a:pPr algn="ctr"/>
            <a:endParaRPr lang="ru-RU" sz="2000" b="1" dirty="0"/>
          </a:p>
        </p:txBody>
      </p:sp>
      <p:sp>
        <p:nvSpPr>
          <p:cNvPr id="17" name="Овал 16"/>
          <p:cNvSpPr/>
          <p:nvPr/>
        </p:nvSpPr>
        <p:spPr>
          <a:xfrm>
            <a:off x="154589" y="3566448"/>
            <a:ext cx="923446" cy="501604"/>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3 </a:t>
            </a:r>
            <a:endParaRPr lang="ru-RU" sz="2000" dirty="0">
              <a:solidFill>
                <a:srgbClr val="FFFF00"/>
              </a:solidFill>
            </a:endParaRPr>
          </a:p>
          <a:p>
            <a:pPr algn="ctr"/>
            <a:endParaRPr lang="ru-RU" sz="2000" b="1" dirty="0"/>
          </a:p>
        </p:txBody>
      </p:sp>
      <p:sp>
        <p:nvSpPr>
          <p:cNvPr id="18" name="Овал 17"/>
          <p:cNvSpPr/>
          <p:nvPr/>
        </p:nvSpPr>
        <p:spPr>
          <a:xfrm>
            <a:off x="153069" y="4792512"/>
            <a:ext cx="923446" cy="501604"/>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4 </a:t>
            </a:r>
            <a:endParaRPr lang="ru-RU" sz="2000" dirty="0">
              <a:solidFill>
                <a:srgbClr val="FFFF00"/>
              </a:solidFill>
            </a:endParaRPr>
          </a:p>
          <a:p>
            <a:pPr algn="ctr"/>
            <a:endParaRPr lang="ru-RU" sz="2000" b="1" dirty="0"/>
          </a:p>
        </p:txBody>
      </p:sp>
      <p:sp>
        <p:nvSpPr>
          <p:cNvPr id="8" name="Стрелка вниз 7"/>
          <p:cNvSpPr/>
          <p:nvPr/>
        </p:nvSpPr>
        <p:spPr>
          <a:xfrm>
            <a:off x="4235897" y="2024252"/>
            <a:ext cx="484632" cy="4649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Стрелка вниз 18"/>
          <p:cNvSpPr/>
          <p:nvPr/>
        </p:nvSpPr>
        <p:spPr>
          <a:xfrm>
            <a:off x="6463631" y="4132970"/>
            <a:ext cx="484632" cy="5201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Стрелка вниз 20"/>
          <p:cNvSpPr/>
          <p:nvPr/>
        </p:nvSpPr>
        <p:spPr>
          <a:xfrm>
            <a:off x="5220072" y="3090606"/>
            <a:ext cx="484632" cy="3920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Скругленный прямоугольник 21"/>
          <p:cNvSpPr/>
          <p:nvPr/>
        </p:nvSpPr>
        <p:spPr>
          <a:xfrm>
            <a:off x="794951" y="261734"/>
            <a:ext cx="6453980" cy="720080"/>
          </a:xfrm>
          <a:prstGeom prst="roundRect">
            <a:avLst>
              <a:gd name="adj" fmla="val 16670"/>
            </a:avLst>
          </a:prstGeom>
          <a:ln>
            <a:noFill/>
          </a:ln>
          <a:effectLst>
            <a:glow rad="101600">
              <a:schemeClr val="accent3">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6"/>
          </a:lnRef>
          <a:fillRef idx="2">
            <a:schemeClr val="accent6"/>
          </a:fillRef>
          <a:effectRef idx="1">
            <a:schemeClr val="accent6"/>
          </a:effectRef>
          <a:fontRef idx="minor">
            <a:schemeClr val="dk1"/>
          </a:fontRef>
        </p:style>
        <p:txBody>
          <a:bodyPr/>
          <a:lstStyle/>
          <a:p>
            <a:pPr algn="just"/>
            <a:r>
              <a:rPr lang="uz-Cyrl-UZ" sz="2800" b="1" dirty="0" smtClean="0"/>
              <a:t>Қўмитага мурожаат қилиш шартлари</a:t>
            </a:r>
            <a:endParaRPr lang="ru-RU" sz="2800" b="1" dirty="0"/>
          </a:p>
        </p:txBody>
      </p:sp>
    </p:spTree>
    <p:extLst>
      <p:ext uri="{BB962C8B-B14F-4D97-AF65-F5344CB8AC3E}">
        <p14:creationId xmlns:p14="http://schemas.microsoft.com/office/powerpoint/2010/main" val="4185147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pic>
        <p:nvPicPr>
          <p:cNvPr id="1030" name="Picture 6" descr="Доброум - Люди – рабы государства? Не раз обсуждал на форумах эту тему и  далее намерен корректно показать, что да, рабы. Только оговорка: рабство –  не дискретное, а “аналоговое” состояние, у него"/>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5670" y="7441117"/>
            <a:ext cx="912543" cy="5289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Таблица 1"/>
          <p:cNvGraphicFramePr>
            <a:graphicFrameLocks noGrp="1"/>
          </p:cNvGraphicFramePr>
          <p:nvPr>
            <p:extLst>
              <p:ext uri="{D42A27DB-BD31-4B8C-83A1-F6EECF244321}">
                <p14:modId xmlns:p14="http://schemas.microsoft.com/office/powerpoint/2010/main" val="163519017"/>
              </p:ext>
            </p:extLst>
          </p:nvPr>
        </p:nvGraphicFramePr>
        <p:xfrm>
          <a:off x="467544" y="260648"/>
          <a:ext cx="7272807" cy="6331433"/>
        </p:xfrm>
        <a:graphic>
          <a:graphicData uri="http://schemas.openxmlformats.org/drawingml/2006/table">
            <a:tbl>
              <a:tblPr firstRow="1" firstCol="1" bandRow="1">
                <a:tableStyleId>{5C22544A-7EE6-4342-B048-85BDC9FD1C3A}</a:tableStyleId>
              </a:tblPr>
              <a:tblGrid>
                <a:gridCol w="288032">
                  <a:extLst>
                    <a:ext uri="{9D8B030D-6E8A-4147-A177-3AD203B41FA5}">
                      <a16:colId xmlns:a16="http://schemas.microsoft.com/office/drawing/2014/main" val="134328485"/>
                    </a:ext>
                  </a:extLst>
                </a:gridCol>
                <a:gridCol w="6984775">
                  <a:extLst>
                    <a:ext uri="{9D8B030D-6E8A-4147-A177-3AD203B41FA5}">
                      <a16:colId xmlns:a16="http://schemas.microsoft.com/office/drawing/2014/main" val="3226924287"/>
                    </a:ext>
                  </a:extLst>
                </a:gridCol>
              </a:tblGrid>
              <a:tr h="481899">
                <a:tc>
                  <a:txBody>
                    <a:bodyPr/>
                    <a:lstStyle/>
                    <a:p>
                      <a:pPr algn="just">
                        <a:lnSpc>
                          <a:spcPct val="150000"/>
                        </a:lnSpc>
                        <a:spcAft>
                          <a:spcPts val="0"/>
                        </a:spcAft>
                        <a:tabLst>
                          <a:tab pos="450215" algn="l"/>
                        </a:tabLst>
                      </a:pPr>
                      <a:r>
                        <a:rPr lang="uz-Cyrl-UZ" sz="600">
                          <a:effectLst/>
                        </a:rPr>
                        <a:t>№</a:t>
                      </a:r>
                      <a:endParaRPr lang="ru-RU" sz="500">
                        <a:effectLst/>
                        <a:latin typeface="Calibri" panose="020F0502020204030204" pitchFamily="34" charset="0"/>
                        <a:ea typeface="Calibri" panose="020F0502020204030204" pitchFamily="34" charset="0"/>
                        <a:cs typeface="Times New Roman" panose="02020603050405020304" pitchFamily="18" charset="0"/>
                      </a:endParaRPr>
                    </a:p>
                  </a:txBody>
                  <a:tcPr marL="29504" marR="29504" marT="0" marB="0"/>
                </a:tc>
                <a:tc>
                  <a:txBody>
                    <a:bodyPr/>
                    <a:lstStyle/>
                    <a:p>
                      <a:pPr algn="ctr">
                        <a:lnSpc>
                          <a:spcPct val="150000"/>
                        </a:lnSpc>
                        <a:spcAft>
                          <a:spcPts val="0"/>
                        </a:spcAft>
                        <a:tabLst>
                          <a:tab pos="450215" algn="l"/>
                        </a:tabLst>
                      </a:pPr>
                      <a:r>
                        <a:rPr lang="uz-Cyrl-UZ" sz="1200" dirty="0">
                          <a:solidFill>
                            <a:srgbClr val="FFC000"/>
                          </a:solidFill>
                          <a:effectLst/>
                        </a:rPr>
                        <a:t>Ўзбекистон республикаси томонидан ратификация қилинган Инсон ҳуқуқлари бўйича БМТнинг асосий шартномалари</a:t>
                      </a:r>
                      <a:endParaRPr lang="ru-RU" sz="12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9504" marR="29504" marT="0" marB="0"/>
                </a:tc>
                <a:extLst>
                  <a:ext uri="{0D108BD9-81ED-4DB2-BD59-A6C34878D82A}">
                    <a16:rowId xmlns:a16="http://schemas.microsoft.com/office/drawing/2014/main" val="1089966922"/>
                  </a:ext>
                </a:extLst>
              </a:tr>
              <a:tr h="722849">
                <a:tc>
                  <a:txBody>
                    <a:bodyPr/>
                    <a:lstStyle/>
                    <a:p>
                      <a:pPr marL="0" lvl="0" indent="0" algn="just">
                        <a:lnSpc>
                          <a:spcPct val="150000"/>
                        </a:lnSpc>
                        <a:spcAft>
                          <a:spcPts val="0"/>
                        </a:spcAft>
                        <a:buFont typeface="+mj-lt"/>
                        <a:buNone/>
                        <a:tabLst>
                          <a:tab pos="450215" algn="l"/>
                        </a:tabLst>
                      </a:pPr>
                      <a:r>
                        <a:rPr lang="uz-Cyrl-UZ" sz="1000" dirty="0" smtClean="0">
                          <a:effectLst/>
                        </a:rPr>
                        <a:t>1</a:t>
                      </a:r>
                      <a:r>
                        <a:rPr lang="uz-Cyrl-UZ" sz="1000" dirty="0">
                          <a:effectLst/>
                        </a:rPr>
                        <a:t> </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9504" marR="29504" marT="0" marB="0"/>
                </a:tc>
                <a:tc>
                  <a:txBody>
                    <a:bodyPr/>
                    <a:lstStyle/>
                    <a:p>
                      <a:pPr algn="just">
                        <a:lnSpc>
                          <a:spcPct val="150000"/>
                        </a:lnSpc>
                        <a:spcAft>
                          <a:spcPts val="0"/>
                        </a:spcAft>
                        <a:tabLst>
                          <a:tab pos="450215" algn="l"/>
                        </a:tabLst>
                      </a:pPr>
                      <a:r>
                        <a:rPr lang="uz-Cyrl-UZ" sz="1200" dirty="0">
                          <a:effectLst/>
                        </a:rPr>
                        <a:t>Фуқаровий ва сиёсий ҳуқуқлар тўғрисидаги халқаро пакт. 1966 йил 16 декабрь, Нью-Йорк. </a:t>
                      </a:r>
                      <a:r>
                        <a:rPr lang="ru-RU" sz="1200" dirty="0" err="1">
                          <a:effectLst/>
                        </a:rPr>
                        <a:t>Ўзбекистон</a:t>
                      </a:r>
                      <a:r>
                        <a:rPr lang="ru-RU" sz="1200" dirty="0">
                          <a:effectLst/>
                        </a:rPr>
                        <a:t> </a:t>
                      </a:r>
                      <a:r>
                        <a:rPr lang="ru-RU" sz="1200" dirty="0" err="1">
                          <a:effectLst/>
                        </a:rPr>
                        <a:t>Республикаси</a:t>
                      </a:r>
                      <a:r>
                        <a:rPr lang="ru-RU" sz="1200" dirty="0">
                          <a:effectLst/>
                        </a:rPr>
                        <a:t> </a:t>
                      </a:r>
                      <a:r>
                        <a:rPr lang="ru-RU" sz="1200" dirty="0" err="1">
                          <a:effectLst/>
                        </a:rPr>
                        <a:t>учун</a:t>
                      </a:r>
                      <a:r>
                        <a:rPr lang="ru-RU" sz="1200" dirty="0">
                          <a:effectLst/>
                        </a:rPr>
                        <a:t> 28.</a:t>
                      </a:r>
                      <a:r>
                        <a:rPr lang="uz-Cyrl-UZ" sz="1200" dirty="0">
                          <a:effectLst/>
                        </a:rPr>
                        <a:t>12</a:t>
                      </a:r>
                      <a:r>
                        <a:rPr lang="ru-RU" sz="1200" dirty="0">
                          <a:effectLst/>
                        </a:rPr>
                        <a:t>.1995</a:t>
                      </a:r>
                      <a:r>
                        <a:rPr lang="uz-Cyrl-UZ" sz="1200" dirty="0">
                          <a:effectLst/>
                        </a:rPr>
                        <a:t> йилдан </a:t>
                      </a:r>
                      <a:r>
                        <a:rPr lang="ru-RU" sz="1200" dirty="0" err="1">
                          <a:effectLst/>
                        </a:rPr>
                        <a:t>кучга</a:t>
                      </a:r>
                      <a:r>
                        <a:rPr lang="ru-RU" sz="1200" dirty="0">
                          <a:effectLst/>
                        </a:rPr>
                        <a:t> </a:t>
                      </a:r>
                      <a:r>
                        <a:rPr lang="ru-RU" sz="1200" dirty="0" err="1">
                          <a:effectLst/>
                        </a:rPr>
                        <a:t>кирган</a:t>
                      </a:r>
                      <a:r>
                        <a:rPr lang="uz-Cyrl-UZ" sz="1200" dirty="0">
                          <a:effectLst/>
                        </a:rPr>
                        <a:t>.</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504" marR="29504" marT="0" marB="0"/>
                </a:tc>
                <a:extLst>
                  <a:ext uri="{0D108BD9-81ED-4DB2-BD59-A6C34878D82A}">
                    <a16:rowId xmlns:a16="http://schemas.microsoft.com/office/drawing/2014/main" val="4239258646"/>
                  </a:ext>
                </a:extLst>
              </a:tr>
              <a:tr h="722849">
                <a:tc>
                  <a:txBody>
                    <a:bodyPr/>
                    <a:lstStyle/>
                    <a:p>
                      <a:pPr marL="0" lvl="0" indent="0" algn="just">
                        <a:lnSpc>
                          <a:spcPct val="150000"/>
                        </a:lnSpc>
                        <a:spcAft>
                          <a:spcPts val="0"/>
                        </a:spcAft>
                        <a:buFont typeface="+mj-lt"/>
                        <a:buNone/>
                        <a:tabLst>
                          <a:tab pos="450215" algn="l"/>
                        </a:tabLst>
                      </a:pPr>
                      <a:r>
                        <a:rPr lang="uz-Cyrl-UZ" sz="1000" dirty="0" smtClean="0">
                          <a:effectLst/>
                        </a:rPr>
                        <a:t>2</a:t>
                      </a:r>
                      <a:r>
                        <a:rPr lang="uz-Cyrl-UZ" sz="1000" dirty="0">
                          <a:effectLst/>
                        </a:rPr>
                        <a:t> </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504" marR="29504" marT="0" marB="0"/>
                </a:tc>
                <a:tc>
                  <a:txBody>
                    <a:bodyPr/>
                    <a:lstStyle/>
                    <a:p>
                      <a:pPr algn="just">
                        <a:lnSpc>
                          <a:spcPct val="150000"/>
                        </a:lnSpc>
                        <a:spcAft>
                          <a:spcPts val="0"/>
                        </a:spcAft>
                        <a:tabLst>
                          <a:tab pos="450215" algn="l"/>
                        </a:tabLst>
                      </a:pPr>
                      <a:r>
                        <a:rPr lang="uz-Cyrl-UZ" sz="1200" dirty="0">
                          <a:effectLst/>
                        </a:rPr>
                        <a:t>Иқтисодий, ижтимоий ва маданий ҳуқуқлар тўғрисидаги халқаро пакт. 1966 йил 16 декабрь, Нью-Йорк. Ўзбекистон Республикаси уч</a:t>
                      </a:r>
                      <a:r>
                        <a:rPr lang="ru-RU" sz="1200" dirty="0" err="1">
                          <a:effectLst/>
                        </a:rPr>
                        <a:t>ун</a:t>
                      </a:r>
                      <a:r>
                        <a:rPr lang="ru-RU" sz="1200" dirty="0">
                          <a:effectLst/>
                        </a:rPr>
                        <a:t> 28.</a:t>
                      </a:r>
                      <a:r>
                        <a:rPr lang="uz-Cyrl-UZ" sz="1200" dirty="0">
                          <a:effectLst/>
                        </a:rPr>
                        <a:t>12</a:t>
                      </a:r>
                      <a:r>
                        <a:rPr lang="ru-RU" sz="1200" dirty="0">
                          <a:effectLst/>
                        </a:rPr>
                        <a:t>.1995</a:t>
                      </a:r>
                      <a:r>
                        <a:rPr lang="uz-Cyrl-UZ" sz="1200" dirty="0">
                          <a:effectLst/>
                        </a:rPr>
                        <a:t> йилдан </a:t>
                      </a:r>
                      <a:r>
                        <a:rPr lang="ru-RU" sz="1200" dirty="0" err="1">
                          <a:effectLst/>
                        </a:rPr>
                        <a:t>кучга</a:t>
                      </a:r>
                      <a:r>
                        <a:rPr lang="ru-RU" sz="1200" dirty="0">
                          <a:effectLst/>
                        </a:rPr>
                        <a:t> </a:t>
                      </a:r>
                      <a:r>
                        <a:rPr lang="ru-RU" sz="1200" dirty="0" err="1">
                          <a:effectLst/>
                        </a:rPr>
                        <a:t>кирган</a:t>
                      </a:r>
                      <a:r>
                        <a:rPr lang="uz-Cyrl-UZ" sz="1200" dirty="0">
                          <a:effectLst/>
                        </a:rPr>
                        <a:t>.</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504" marR="29504" marT="0" marB="0"/>
                </a:tc>
                <a:extLst>
                  <a:ext uri="{0D108BD9-81ED-4DB2-BD59-A6C34878D82A}">
                    <a16:rowId xmlns:a16="http://schemas.microsoft.com/office/drawing/2014/main" val="2127438164"/>
                  </a:ext>
                </a:extLst>
              </a:tr>
              <a:tr h="722849">
                <a:tc>
                  <a:txBody>
                    <a:bodyPr/>
                    <a:lstStyle/>
                    <a:p>
                      <a:pPr marL="0" lvl="0" indent="0" algn="just">
                        <a:lnSpc>
                          <a:spcPct val="150000"/>
                        </a:lnSpc>
                        <a:spcAft>
                          <a:spcPts val="0"/>
                        </a:spcAft>
                        <a:buFont typeface="+mj-lt"/>
                        <a:buNone/>
                        <a:tabLst>
                          <a:tab pos="450215" algn="l"/>
                        </a:tabLst>
                      </a:pPr>
                      <a:r>
                        <a:rPr lang="uz-Cyrl-UZ" sz="1000" dirty="0">
                          <a:effectLst/>
                        </a:rPr>
                        <a:t> </a:t>
                      </a:r>
                      <a:r>
                        <a:rPr lang="uz-Cyrl-UZ" sz="1000" dirty="0" smtClean="0">
                          <a:effectLst/>
                        </a:rPr>
                        <a:t>3</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504" marR="29504" marT="0" marB="0"/>
                </a:tc>
                <a:tc>
                  <a:txBody>
                    <a:bodyPr/>
                    <a:lstStyle/>
                    <a:p>
                      <a:pPr algn="just">
                        <a:lnSpc>
                          <a:spcPct val="150000"/>
                        </a:lnSpc>
                        <a:spcAft>
                          <a:spcPts val="0"/>
                        </a:spcAft>
                        <a:tabLst>
                          <a:tab pos="450215" algn="l"/>
                        </a:tabLst>
                      </a:pPr>
                      <a:r>
                        <a:rPr lang="uz-Cyrl-UZ" sz="1200" dirty="0">
                          <a:effectLst/>
                        </a:rPr>
                        <a:t>Бола ҳуқуқлари тўғрисида. БМТ конвенцияси. Бош Ассамблеянинг 1989 йил 20 ноябрдаги 44/25 Резолюцияси билан қабул қилинган. Ўзбекистон Республикаси уч</a:t>
                      </a:r>
                      <a:r>
                        <a:rPr lang="ru-RU" sz="1200" dirty="0" err="1">
                          <a:effectLst/>
                        </a:rPr>
                        <a:t>ун</a:t>
                      </a:r>
                      <a:r>
                        <a:rPr lang="ru-RU" sz="1200" dirty="0">
                          <a:effectLst/>
                        </a:rPr>
                        <a:t> 2</a:t>
                      </a:r>
                      <a:r>
                        <a:rPr lang="uz-Cyrl-UZ" sz="1200" dirty="0">
                          <a:effectLst/>
                        </a:rPr>
                        <a:t>9</a:t>
                      </a:r>
                      <a:r>
                        <a:rPr lang="ru-RU" sz="1200" dirty="0">
                          <a:effectLst/>
                        </a:rPr>
                        <a:t>.</a:t>
                      </a:r>
                      <a:r>
                        <a:rPr lang="uz-Cyrl-UZ" sz="1200" dirty="0">
                          <a:effectLst/>
                        </a:rPr>
                        <a:t>07</a:t>
                      </a:r>
                      <a:r>
                        <a:rPr lang="ru-RU" sz="1200" dirty="0">
                          <a:effectLst/>
                        </a:rPr>
                        <a:t>.199</a:t>
                      </a:r>
                      <a:r>
                        <a:rPr lang="uz-Cyrl-UZ" sz="1200" dirty="0">
                          <a:effectLst/>
                        </a:rPr>
                        <a:t>4 йилдан </a:t>
                      </a:r>
                      <a:r>
                        <a:rPr lang="ru-RU" sz="1200" dirty="0" err="1">
                          <a:effectLst/>
                        </a:rPr>
                        <a:t>кучга</a:t>
                      </a:r>
                      <a:r>
                        <a:rPr lang="ru-RU" sz="1200" dirty="0">
                          <a:effectLst/>
                        </a:rPr>
                        <a:t> </a:t>
                      </a:r>
                      <a:r>
                        <a:rPr lang="ru-RU" sz="1200" dirty="0" err="1">
                          <a:effectLst/>
                        </a:rPr>
                        <a:t>кирган</a:t>
                      </a:r>
                      <a:r>
                        <a:rPr lang="uz-Cyrl-UZ" sz="1200" dirty="0">
                          <a:effectLst/>
                        </a:rPr>
                        <a:t>. </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504" marR="29504" marT="0" marB="0"/>
                </a:tc>
                <a:extLst>
                  <a:ext uri="{0D108BD9-81ED-4DB2-BD59-A6C34878D82A}">
                    <a16:rowId xmlns:a16="http://schemas.microsoft.com/office/drawing/2014/main" val="1295039870"/>
                  </a:ext>
                </a:extLst>
              </a:tr>
              <a:tr h="963799">
                <a:tc>
                  <a:txBody>
                    <a:bodyPr/>
                    <a:lstStyle/>
                    <a:p>
                      <a:pPr marL="0" lvl="0" indent="0" algn="just">
                        <a:lnSpc>
                          <a:spcPct val="150000"/>
                        </a:lnSpc>
                        <a:spcAft>
                          <a:spcPts val="0"/>
                        </a:spcAft>
                        <a:buFont typeface="+mj-lt"/>
                        <a:buNone/>
                        <a:tabLst>
                          <a:tab pos="450215" algn="l"/>
                        </a:tabLst>
                      </a:pPr>
                      <a:r>
                        <a:rPr lang="uz-Cyrl-UZ" sz="1000" dirty="0" smtClean="0">
                          <a:effectLst/>
                        </a:rPr>
                        <a:t>4</a:t>
                      </a:r>
                      <a:r>
                        <a:rPr lang="uz-Cyrl-UZ" sz="1000" dirty="0">
                          <a:effectLst/>
                        </a:rPr>
                        <a:t> </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504" marR="29504" marT="0" marB="0"/>
                </a:tc>
                <a:tc>
                  <a:txBody>
                    <a:bodyPr/>
                    <a:lstStyle/>
                    <a:p>
                      <a:pPr algn="just">
                        <a:lnSpc>
                          <a:spcPct val="150000"/>
                        </a:lnSpc>
                        <a:spcAft>
                          <a:spcPts val="0"/>
                        </a:spcAft>
                        <a:tabLst>
                          <a:tab pos="450215" algn="l"/>
                        </a:tabLst>
                      </a:pPr>
                      <a:r>
                        <a:rPr lang="uz-Cyrl-UZ" sz="1200" dirty="0">
                          <a:effectLst/>
                        </a:rPr>
                        <a:t>Ирқий камситишнинг барча шаклларини тугатиш тўғрисида конвенция.( Бош Ассамблея томонидан 1965 йил 21 декабрда қабул қилинган ва 1969 йил 4 январда кучга кирган. </a:t>
                      </a:r>
                      <a:r>
                        <a:rPr lang="ru-RU" sz="1200" dirty="0" err="1">
                          <a:effectLst/>
                        </a:rPr>
                        <a:t>Ўзбекистон</a:t>
                      </a:r>
                      <a:r>
                        <a:rPr lang="ru-RU" sz="1200" dirty="0">
                          <a:effectLst/>
                        </a:rPr>
                        <a:t> </a:t>
                      </a:r>
                      <a:r>
                        <a:rPr lang="ru-RU" sz="1200" dirty="0" err="1">
                          <a:effectLst/>
                        </a:rPr>
                        <a:t>Республикаси</a:t>
                      </a:r>
                      <a:r>
                        <a:rPr lang="ru-RU" sz="1200" dirty="0">
                          <a:effectLst/>
                        </a:rPr>
                        <a:t> </a:t>
                      </a:r>
                      <a:r>
                        <a:rPr lang="ru-RU" sz="1200" dirty="0" err="1">
                          <a:effectLst/>
                        </a:rPr>
                        <a:t>учун</a:t>
                      </a:r>
                      <a:r>
                        <a:rPr lang="ru-RU" sz="1200" dirty="0">
                          <a:effectLst/>
                        </a:rPr>
                        <a:t> 28.10.1995</a:t>
                      </a:r>
                      <a:r>
                        <a:rPr lang="uz-Cyrl-UZ" sz="1200" dirty="0">
                          <a:effectLst/>
                        </a:rPr>
                        <a:t> йилдан </a:t>
                      </a:r>
                      <a:r>
                        <a:rPr lang="ru-RU" sz="1200" dirty="0" err="1">
                          <a:effectLst/>
                        </a:rPr>
                        <a:t>кучга</a:t>
                      </a:r>
                      <a:r>
                        <a:rPr lang="ru-RU" sz="1200" dirty="0">
                          <a:effectLst/>
                        </a:rPr>
                        <a:t> </a:t>
                      </a:r>
                      <a:r>
                        <a:rPr lang="ru-RU" sz="1200" dirty="0" err="1">
                          <a:effectLst/>
                        </a:rPr>
                        <a:t>кирган</a:t>
                      </a:r>
                      <a:r>
                        <a:rPr lang="uz-Cyrl-UZ" sz="1200" dirty="0">
                          <a:effectLst/>
                        </a:rPr>
                        <a:t>. </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504" marR="29504" marT="0" marB="0"/>
                </a:tc>
                <a:extLst>
                  <a:ext uri="{0D108BD9-81ED-4DB2-BD59-A6C34878D82A}">
                    <a16:rowId xmlns:a16="http://schemas.microsoft.com/office/drawing/2014/main" val="875173312"/>
                  </a:ext>
                </a:extLst>
              </a:tr>
              <a:tr h="963799">
                <a:tc>
                  <a:txBody>
                    <a:bodyPr/>
                    <a:lstStyle/>
                    <a:p>
                      <a:pPr marL="0" lvl="0" indent="0" algn="just">
                        <a:lnSpc>
                          <a:spcPct val="150000"/>
                        </a:lnSpc>
                        <a:spcAft>
                          <a:spcPts val="0"/>
                        </a:spcAft>
                        <a:buFont typeface="+mj-lt"/>
                        <a:buNone/>
                        <a:tabLst>
                          <a:tab pos="450215" algn="l"/>
                        </a:tabLst>
                      </a:pPr>
                      <a:r>
                        <a:rPr lang="uz-Cyrl-UZ" sz="1000" dirty="0" smtClean="0">
                          <a:effectLst/>
                        </a:rPr>
                        <a:t>5</a:t>
                      </a:r>
                      <a:r>
                        <a:rPr lang="uz-Cyrl-UZ" sz="1000" dirty="0">
                          <a:effectLst/>
                        </a:rPr>
                        <a:t> </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504" marR="29504" marT="0" marB="0"/>
                </a:tc>
                <a:tc>
                  <a:txBody>
                    <a:bodyPr/>
                    <a:lstStyle/>
                    <a:p>
                      <a:pPr algn="just">
                        <a:lnSpc>
                          <a:spcPct val="150000"/>
                        </a:lnSpc>
                        <a:spcAft>
                          <a:spcPts val="0"/>
                        </a:spcAft>
                        <a:tabLst>
                          <a:tab pos="450215" algn="l"/>
                        </a:tabLst>
                      </a:pPr>
                      <a:r>
                        <a:rPr lang="uz-Cyrl-UZ" sz="1200" dirty="0">
                          <a:effectLst/>
                        </a:rPr>
                        <a:t>Хотин-қизларни камситишининг барча шаклларига барҳам бериш тўғрисида конвенция. (Бош Ассамблеянинг 1979 йил 18 декабрдаги 34/180 Резолюцияси билан қабул қилинган) Ўзбекистон Республикаси учун 18.08.1995 йилдан кучга кирган.</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504" marR="29504" marT="0" marB="0"/>
                </a:tc>
                <a:extLst>
                  <a:ext uri="{0D108BD9-81ED-4DB2-BD59-A6C34878D82A}">
                    <a16:rowId xmlns:a16="http://schemas.microsoft.com/office/drawing/2014/main" val="1805647451"/>
                  </a:ext>
                </a:extLst>
              </a:tr>
              <a:tr h="963799">
                <a:tc>
                  <a:txBody>
                    <a:bodyPr/>
                    <a:lstStyle/>
                    <a:p>
                      <a:pPr marL="0" lvl="0" indent="0" algn="just">
                        <a:lnSpc>
                          <a:spcPct val="150000"/>
                        </a:lnSpc>
                        <a:spcAft>
                          <a:spcPts val="0"/>
                        </a:spcAft>
                        <a:buFont typeface="+mj-lt"/>
                        <a:buNone/>
                        <a:tabLst>
                          <a:tab pos="450215" algn="l"/>
                        </a:tabLst>
                      </a:pPr>
                      <a:r>
                        <a:rPr lang="uz-Cyrl-UZ" sz="1000" dirty="0" smtClean="0">
                          <a:effectLst/>
                        </a:rPr>
                        <a:t>6</a:t>
                      </a:r>
                      <a:r>
                        <a:rPr lang="uz-Cyrl-UZ" sz="1000" dirty="0">
                          <a:effectLst/>
                        </a:rPr>
                        <a:t> </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504" marR="29504" marT="0" marB="0"/>
                </a:tc>
                <a:tc>
                  <a:txBody>
                    <a:bodyPr/>
                    <a:lstStyle/>
                    <a:p>
                      <a:pPr algn="just">
                        <a:lnSpc>
                          <a:spcPct val="150000"/>
                        </a:lnSpc>
                        <a:spcAft>
                          <a:spcPts val="0"/>
                        </a:spcAft>
                        <a:tabLst>
                          <a:tab pos="450215" algn="l"/>
                        </a:tabLst>
                      </a:pPr>
                      <a:r>
                        <a:rPr lang="uz-Cyrl-UZ" sz="1200" dirty="0">
                          <a:effectLst/>
                        </a:rPr>
                        <a:t>Қийноқларга ҳамда муомала ва жазолашнинг бошқа шафқатсиз, ғайриинсоний ёки қадр-қимматни камситадиган турларига </a:t>
                      </a:r>
                      <a:r>
                        <a:rPr lang="uz-Cyrl-UZ" sz="1200" dirty="0" smtClean="0">
                          <a:effectLst/>
                        </a:rPr>
                        <a:t>қарши Конвенция</a:t>
                      </a:r>
                      <a:r>
                        <a:rPr lang="uz-Cyrl-UZ" sz="1200" dirty="0">
                          <a:effectLst/>
                        </a:rPr>
                        <a:t>. 1984 йил 10 декабрь, Нью-Йорк. </a:t>
                      </a:r>
                      <a:r>
                        <a:rPr lang="ru-RU" sz="1200" dirty="0" err="1">
                          <a:effectLst/>
                        </a:rPr>
                        <a:t>Ўзбекистон</a:t>
                      </a:r>
                      <a:r>
                        <a:rPr lang="ru-RU" sz="1200" dirty="0">
                          <a:effectLst/>
                        </a:rPr>
                        <a:t> </a:t>
                      </a:r>
                      <a:r>
                        <a:rPr lang="ru-RU" sz="1200" dirty="0" err="1">
                          <a:effectLst/>
                        </a:rPr>
                        <a:t>Республикаси</a:t>
                      </a:r>
                      <a:r>
                        <a:rPr lang="ru-RU" sz="1200" dirty="0">
                          <a:effectLst/>
                        </a:rPr>
                        <a:t> </a:t>
                      </a:r>
                      <a:r>
                        <a:rPr lang="ru-RU" sz="1200" dirty="0" err="1">
                          <a:effectLst/>
                        </a:rPr>
                        <a:t>учун</a:t>
                      </a:r>
                      <a:r>
                        <a:rPr lang="ru-RU" sz="1200" dirty="0">
                          <a:effectLst/>
                        </a:rPr>
                        <a:t> 199</a:t>
                      </a:r>
                      <a:r>
                        <a:rPr lang="uz-Cyrl-UZ" sz="1200" dirty="0">
                          <a:effectLst/>
                        </a:rPr>
                        <a:t>5</a:t>
                      </a:r>
                      <a:r>
                        <a:rPr lang="ru-RU" sz="1200" dirty="0">
                          <a:effectLst/>
                        </a:rPr>
                        <a:t> </a:t>
                      </a:r>
                      <a:r>
                        <a:rPr lang="ru-RU" sz="1200" dirty="0" err="1">
                          <a:effectLst/>
                        </a:rPr>
                        <a:t>йил</a:t>
                      </a:r>
                      <a:r>
                        <a:rPr lang="ru-RU" sz="1200" dirty="0">
                          <a:effectLst/>
                        </a:rPr>
                        <a:t> </a:t>
                      </a:r>
                      <a:r>
                        <a:rPr lang="uz-Cyrl-UZ" sz="1200" dirty="0">
                          <a:effectLst/>
                        </a:rPr>
                        <a:t>28 октябр</a:t>
                      </a:r>
                      <a:r>
                        <a:rPr lang="ru-RU" sz="1200" dirty="0">
                          <a:effectLst/>
                        </a:rPr>
                        <a:t>дан </a:t>
                      </a:r>
                      <a:r>
                        <a:rPr lang="ru-RU" sz="1200" dirty="0" err="1">
                          <a:effectLst/>
                        </a:rPr>
                        <a:t>кучга</a:t>
                      </a:r>
                      <a:r>
                        <a:rPr lang="ru-RU" sz="1200" dirty="0">
                          <a:effectLst/>
                        </a:rPr>
                        <a:t> </a:t>
                      </a:r>
                      <a:r>
                        <a:rPr lang="ru-RU" sz="1200" dirty="0" err="1">
                          <a:effectLst/>
                        </a:rPr>
                        <a:t>кирган</a:t>
                      </a:r>
                      <a:r>
                        <a:rPr lang="uz-Cyrl-UZ" sz="1200" dirty="0">
                          <a:effectLst/>
                        </a:rPr>
                        <a:t>.</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504" marR="29504" marT="0" marB="0"/>
                </a:tc>
                <a:extLst>
                  <a:ext uri="{0D108BD9-81ED-4DB2-BD59-A6C34878D82A}">
                    <a16:rowId xmlns:a16="http://schemas.microsoft.com/office/drawing/2014/main" val="817105017"/>
                  </a:ext>
                </a:extLst>
              </a:tr>
              <a:tr h="722849">
                <a:tc>
                  <a:txBody>
                    <a:bodyPr/>
                    <a:lstStyle/>
                    <a:p>
                      <a:pPr marL="0" lvl="0" indent="0" algn="just">
                        <a:lnSpc>
                          <a:spcPct val="150000"/>
                        </a:lnSpc>
                        <a:spcAft>
                          <a:spcPts val="0"/>
                        </a:spcAft>
                        <a:buFont typeface="+mj-lt"/>
                        <a:buNone/>
                        <a:tabLst>
                          <a:tab pos="450215" algn="l"/>
                        </a:tabLst>
                      </a:pPr>
                      <a:r>
                        <a:rPr lang="uz-Cyrl-UZ" sz="1000" dirty="0" smtClean="0">
                          <a:effectLst/>
                        </a:rPr>
                        <a:t>7</a:t>
                      </a:r>
                      <a:r>
                        <a:rPr lang="uz-Cyrl-UZ" sz="1000" dirty="0">
                          <a:effectLst/>
                        </a:rPr>
                        <a:t> </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9504" marR="29504" marT="0" marB="0"/>
                </a:tc>
                <a:tc>
                  <a:txBody>
                    <a:bodyPr/>
                    <a:lstStyle/>
                    <a:p>
                      <a:pPr algn="just">
                        <a:lnSpc>
                          <a:spcPct val="150000"/>
                        </a:lnSpc>
                        <a:spcAft>
                          <a:spcPts val="0"/>
                        </a:spcAft>
                        <a:tabLst>
                          <a:tab pos="450215" algn="l"/>
                        </a:tabLst>
                      </a:pPr>
                      <a:r>
                        <a:rPr lang="uz-Cyrl-UZ" sz="1200" dirty="0">
                          <a:effectLst/>
                        </a:rPr>
                        <a:t>Ногиронлар ҳуқуқлари тўғрисидаги конвенция (Нью-Йорк, 2006 йил 13 декабрь) Ўзбекистон Республикаси учун 2021 йил 8 июндан кучга кирган.</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504" marR="29504" marT="0" marB="0"/>
                </a:tc>
                <a:extLst>
                  <a:ext uri="{0D108BD9-81ED-4DB2-BD59-A6C34878D82A}">
                    <a16:rowId xmlns:a16="http://schemas.microsoft.com/office/drawing/2014/main" val="4273564983"/>
                  </a:ext>
                </a:extLst>
              </a:tr>
            </a:tbl>
          </a:graphicData>
        </a:graphic>
      </p:graphicFrame>
    </p:spTree>
    <p:extLst>
      <p:ext uri="{BB962C8B-B14F-4D97-AF65-F5344CB8AC3E}">
        <p14:creationId xmlns:p14="http://schemas.microsoft.com/office/powerpoint/2010/main" val="39917712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pic>
        <p:nvPicPr>
          <p:cNvPr id="1030" name="Picture 6" descr="Доброум - Люди – рабы государства? Не раз обсуждал на форумах эту тему и  далее намерен корректно показать, что да, рабы. Только оговорка: рабство –  не дискретное, а “аналоговое” состояние, у него"/>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5670" y="7441117"/>
            <a:ext cx="912543" cy="5289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Таблица 4"/>
          <p:cNvGraphicFramePr>
            <a:graphicFrameLocks noGrp="1"/>
          </p:cNvGraphicFramePr>
          <p:nvPr/>
        </p:nvGraphicFramePr>
        <p:xfrm>
          <a:off x="683568" y="836712"/>
          <a:ext cx="7704855" cy="5230398"/>
        </p:xfrm>
        <a:graphic>
          <a:graphicData uri="http://schemas.openxmlformats.org/drawingml/2006/table">
            <a:tbl>
              <a:tblPr firstRow="1" firstCol="1" bandRow="1">
                <a:tableStyleId>{5C22544A-7EE6-4342-B048-85BDC9FD1C3A}</a:tableStyleId>
              </a:tblPr>
              <a:tblGrid>
                <a:gridCol w="7704855">
                  <a:extLst>
                    <a:ext uri="{9D8B030D-6E8A-4147-A177-3AD203B41FA5}">
                      <a16:colId xmlns:a16="http://schemas.microsoft.com/office/drawing/2014/main" val="2337357410"/>
                    </a:ext>
                  </a:extLst>
                </a:gridCol>
              </a:tblGrid>
              <a:tr h="300897">
                <a:tc>
                  <a:txBody>
                    <a:bodyPr/>
                    <a:lstStyle/>
                    <a:p>
                      <a:pPr algn="ctr">
                        <a:lnSpc>
                          <a:spcPct val="150000"/>
                        </a:lnSpc>
                        <a:spcAft>
                          <a:spcPts val="0"/>
                        </a:spcAft>
                        <a:tabLst>
                          <a:tab pos="450215" algn="l"/>
                        </a:tabLst>
                      </a:pPr>
                      <a:r>
                        <a:rPr lang="uz-Cyrl-UZ" sz="1400" dirty="0">
                          <a:effectLst/>
                        </a:rPr>
                        <a:t>	</a:t>
                      </a:r>
                      <a:r>
                        <a:rPr lang="uz-Cyrl-UZ" sz="1400" dirty="0" smtClean="0">
                          <a:solidFill>
                            <a:srgbClr val="FFC000"/>
                          </a:solidFill>
                          <a:effectLst/>
                        </a:rPr>
                        <a:t>ФАКУЛЬТАТИВ БАЁННОМАЛАР</a:t>
                      </a:r>
                      <a:endParaRPr lang="ru-RU" sz="14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0374" marR="40374" marT="0" marB="0"/>
                </a:tc>
                <a:extLst>
                  <a:ext uri="{0D108BD9-81ED-4DB2-BD59-A6C34878D82A}">
                    <a16:rowId xmlns:a16="http://schemas.microsoft.com/office/drawing/2014/main" val="3494355755"/>
                  </a:ext>
                </a:extLst>
              </a:tr>
              <a:tr h="2727976">
                <a:tc>
                  <a:txBody>
                    <a:bodyPr/>
                    <a:lstStyle/>
                    <a:p>
                      <a:pPr algn="just">
                        <a:lnSpc>
                          <a:spcPct val="150000"/>
                        </a:lnSpc>
                        <a:spcAft>
                          <a:spcPts val="0"/>
                        </a:spcAft>
                        <a:tabLst>
                          <a:tab pos="450215" algn="l"/>
                        </a:tabLst>
                      </a:pPr>
                      <a:r>
                        <a:rPr lang="uz-Cyrl-UZ" sz="1400" dirty="0">
                          <a:solidFill>
                            <a:srgbClr val="FFFF00"/>
                          </a:solidFill>
                          <a:effectLst/>
                        </a:rPr>
                        <a:t>Фуқаровий ва сиёсий ҳуқуқлар тўғрисидаги Халқаро пактга доир 2 та Факультатив баённома:</a:t>
                      </a:r>
                      <a:endParaRPr lang="ru-RU" sz="1400" dirty="0">
                        <a:solidFill>
                          <a:srgbClr val="FFFF00"/>
                        </a:solidFill>
                        <a:effectLst/>
                      </a:endParaRPr>
                    </a:p>
                    <a:p>
                      <a:pPr algn="just">
                        <a:lnSpc>
                          <a:spcPct val="150000"/>
                        </a:lnSpc>
                        <a:spcAft>
                          <a:spcPts val="0"/>
                        </a:spcAft>
                        <a:tabLst>
                          <a:tab pos="450215" algn="l"/>
                        </a:tabLst>
                      </a:pPr>
                      <a:r>
                        <a:rPr lang="uz-Cyrl-UZ" sz="1400" dirty="0">
                          <a:effectLst/>
                        </a:rPr>
                        <a:t>1) Ўзбекистон Республикасининг Фуқаровий ва сиёсий ҳуқуқлар тўғрисидаги халқаро пактга доир, ўлим жазосини бекор қилишга қаратилган иккинчи факультатив Протоколга (Нью-Йорк, 1989 йил 15 декабрь) қўшилиши ҳақида. Қабул қилинган сана 10.12.2008 й. Кучга кириш санаси 22.12.2008 й.</a:t>
                      </a:r>
                      <a:endParaRPr lang="ru-RU" sz="1400" dirty="0">
                        <a:effectLst/>
                      </a:endParaRPr>
                    </a:p>
                    <a:p>
                      <a:pPr algn="just">
                        <a:lnSpc>
                          <a:spcPct val="150000"/>
                        </a:lnSpc>
                        <a:spcAft>
                          <a:spcPts val="0"/>
                        </a:spcAft>
                        <a:tabLst>
                          <a:tab pos="450215" algn="l"/>
                        </a:tabLst>
                      </a:pPr>
                      <a:r>
                        <a:rPr lang="uz-Cyrl-UZ" sz="1400" dirty="0">
                          <a:effectLst/>
                        </a:rPr>
                        <a:t>2) Мурожаатлар процедурасига оид яъни, «Фуқаровий ва сиёсий ҳуқуқлар тўғрисидаги халқаро пактга доир факультатив баённома. Кучга кириш санаси 28.12.1995 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374" marR="40374" marT="0" marB="0"/>
                </a:tc>
                <a:extLst>
                  <a:ext uri="{0D108BD9-81ED-4DB2-BD59-A6C34878D82A}">
                    <a16:rowId xmlns:a16="http://schemas.microsoft.com/office/drawing/2014/main" val="1103952775"/>
                  </a:ext>
                </a:extLst>
              </a:tr>
              <a:tr h="2182382">
                <a:tc>
                  <a:txBody>
                    <a:bodyPr/>
                    <a:lstStyle/>
                    <a:p>
                      <a:pPr algn="just">
                        <a:lnSpc>
                          <a:spcPct val="150000"/>
                        </a:lnSpc>
                        <a:spcAft>
                          <a:spcPts val="0"/>
                        </a:spcAft>
                        <a:tabLst>
                          <a:tab pos="450215" algn="l"/>
                        </a:tabLst>
                      </a:pPr>
                      <a:r>
                        <a:rPr lang="uz-Cyrl-UZ" sz="1400" dirty="0">
                          <a:solidFill>
                            <a:srgbClr val="FFFF00"/>
                          </a:solidFill>
                          <a:effectLst/>
                        </a:rPr>
                        <a:t>Бола ҳуқуқлари тўғрисидаги конвенцияга қўшимча 2 та Факультатив баённома:</a:t>
                      </a:r>
                      <a:endParaRPr lang="ru-RU" sz="1400" dirty="0">
                        <a:solidFill>
                          <a:srgbClr val="FFFF00"/>
                        </a:solidFill>
                        <a:effectLst/>
                      </a:endParaRPr>
                    </a:p>
                    <a:p>
                      <a:pPr algn="just">
                        <a:lnSpc>
                          <a:spcPct val="150000"/>
                        </a:lnSpc>
                        <a:spcAft>
                          <a:spcPts val="0"/>
                        </a:spcAft>
                        <a:tabLst>
                          <a:tab pos="450215" algn="l"/>
                        </a:tabLst>
                      </a:pPr>
                      <a:r>
                        <a:rPr lang="uz-Cyrl-UZ" sz="1400" dirty="0">
                          <a:effectLst/>
                        </a:rPr>
                        <a:t>1) Бола ҳуқуқлари тўғрисидаги конвенцияга доир, болаларнинг қуролли можароларда иштирокига тааллуқли факультатив протокол. Кучга кириш санаси 23.01.2009 й.</a:t>
                      </a:r>
                      <a:endParaRPr lang="ru-RU" sz="1400" dirty="0">
                        <a:effectLst/>
                      </a:endParaRPr>
                    </a:p>
                    <a:p>
                      <a:pPr algn="just">
                        <a:lnSpc>
                          <a:spcPct val="150000"/>
                        </a:lnSpc>
                        <a:spcAft>
                          <a:spcPts val="0"/>
                        </a:spcAft>
                        <a:tabLst>
                          <a:tab pos="450215" algn="l"/>
                        </a:tabLst>
                      </a:pPr>
                      <a:r>
                        <a:rPr lang="uz-Cyrl-UZ" sz="1400" dirty="0">
                          <a:effectLst/>
                        </a:rPr>
                        <a:t>2) Бола ҳуқуқлари тўғрисидаги конвенцияга доир, болалар савдоси, болалар фоҳишабозлиги ва болалар порнографиясига тааллуқли факультатив протокол. Кучга кириш санаси 23.01.2009 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374" marR="40374" marT="0" marB="0"/>
                </a:tc>
                <a:extLst>
                  <a:ext uri="{0D108BD9-81ED-4DB2-BD59-A6C34878D82A}">
                    <a16:rowId xmlns:a16="http://schemas.microsoft.com/office/drawing/2014/main" val="1334118912"/>
                  </a:ext>
                </a:extLst>
              </a:tr>
            </a:tbl>
          </a:graphicData>
        </a:graphic>
      </p:graphicFrame>
    </p:spTree>
    <p:extLst>
      <p:ext uri="{BB962C8B-B14F-4D97-AF65-F5344CB8AC3E}">
        <p14:creationId xmlns:p14="http://schemas.microsoft.com/office/powerpoint/2010/main" val="17753255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755576" y="35274"/>
            <a:ext cx="7056784" cy="1366528"/>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marL="457200" algn="ctr">
              <a:lnSpc>
                <a:spcPct val="115000"/>
              </a:lnSpc>
            </a:pPr>
            <a:r>
              <a:rPr lang="uz-Cyrl-UZ" b="1" dirty="0" smtClean="0"/>
              <a:t>3. Инсон </a:t>
            </a:r>
            <a:r>
              <a:rPr lang="uz-Cyrl-UZ" b="1" dirty="0"/>
              <a:t>ҳуқуқлари ҳимояси бўйича </a:t>
            </a:r>
            <a:r>
              <a:rPr lang="uz-Cyrl-UZ" b="1" dirty="0" smtClean="0"/>
              <a:t>БМТнинг  ёрдамчи органларига </a:t>
            </a:r>
            <a:r>
              <a:rPr lang="uz-Cyrl-UZ" b="1" dirty="0"/>
              <a:t>унинг асосий органлари фаолиятига кўмаклашувчи кўп сонли турли қўмиталар, комиссиялар ва бошқа номдаги турли органларни киритиш </a:t>
            </a:r>
            <a:r>
              <a:rPr lang="uz-Cyrl-UZ" b="1" dirty="0" smtClean="0"/>
              <a:t>мумкин.</a:t>
            </a:r>
            <a:endParaRPr lang="ru-RU" dirty="0"/>
          </a:p>
        </p:txBody>
      </p:sp>
      <p:graphicFrame>
        <p:nvGraphicFramePr>
          <p:cNvPr id="8" name="Схема 7"/>
          <p:cNvGraphicFramePr/>
          <p:nvPr>
            <p:extLst>
              <p:ext uri="{D42A27DB-BD31-4B8C-83A1-F6EECF244321}">
                <p14:modId xmlns:p14="http://schemas.microsoft.com/office/powerpoint/2010/main" val="3762386487"/>
              </p:ext>
            </p:extLst>
          </p:nvPr>
        </p:nvGraphicFramePr>
        <p:xfrm>
          <a:off x="611560" y="1484784"/>
          <a:ext cx="8352928"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6199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grpSp>
        <p:nvGrpSpPr>
          <p:cNvPr id="10" name="Группа 9"/>
          <p:cNvGrpSpPr/>
          <p:nvPr/>
        </p:nvGrpSpPr>
        <p:grpSpPr>
          <a:xfrm>
            <a:off x="1487262" y="2177533"/>
            <a:ext cx="5749033" cy="1046570"/>
            <a:chOff x="221605" y="0"/>
            <a:chExt cx="2599231" cy="1579211"/>
          </a:xfrm>
        </p:grpSpPr>
        <p:sp>
          <p:nvSpPr>
            <p:cNvPr id="12" name="Скругленный прямоугольник 11"/>
            <p:cNvSpPr/>
            <p:nvPr/>
          </p:nvSpPr>
          <p:spPr>
            <a:xfrm>
              <a:off x="221605" y="0"/>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13" name="Скругленный прямоугольник 4"/>
            <p:cNvSpPr txBox="1"/>
            <p:nvPr/>
          </p:nvSpPr>
          <p:spPr>
            <a:xfrm>
              <a:off x="343905" y="281224"/>
              <a:ext cx="2193953" cy="10167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ru-RU" sz="2400" b="1" i="1" dirty="0" err="1" smtClean="0"/>
                <a:t>БМТнинг</a:t>
              </a:r>
              <a:r>
                <a:rPr lang="ru-RU" sz="2400" b="1" i="1" dirty="0" smtClean="0"/>
                <a:t> </a:t>
              </a:r>
              <a:r>
                <a:rPr lang="ru-RU" sz="2400" b="1" i="1" dirty="0" err="1"/>
                <a:t>Инсон</a:t>
              </a:r>
              <a:r>
                <a:rPr lang="ru-RU" sz="2400" b="1" i="1" dirty="0"/>
                <a:t> </a:t>
              </a:r>
              <a:r>
                <a:rPr lang="ru-RU" sz="2400" b="1" i="1" dirty="0" err="1"/>
                <a:t>ҳуқуқлари</a:t>
              </a:r>
              <a:r>
                <a:rPr lang="ru-RU" sz="2400" b="1" i="1" dirty="0"/>
                <a:t> </a:t>
              </a:r>
              <a:r>
                <a:rPr lang="ru-RU" sz="2400" b="1" i="1" dirty="0" err="1"/>
                <a:t>бўйича</a:t>
              </a:r>
              <a:r>
                <a:rPr lang="ru-RU" sz="2400" b="1" i="1" dirty="0"/>
                <a:t> </a:t>
              </a:r>
              <a:r>
                <a:rPr lang="ru-RU" sz="2400" b="1" i="1" dirty="0" err="1" smtClean="0"/>
                <a:t>органлари</a:t>
              </a:r>
              <a:endParaRPr lang="ru-RU" sz="2400" kern="1200" dirty="0"/>
            </a:p>
          </p:txBody>
        </p:sp>
      </p:grpSp>
      <p:sp>
        <p:nvSpPr>
          <p:cNvPr id="17" name="Скругленный прямоугольник 16"/>
          <p:cNvSpPr/>
          <p:nvPr/>
        </p:nvSpPr>
        <p:spPr>
          <a:xfrm>
            <a:off x="899592" y="5445224"/>
            <a:ext cx="1800199" cy="720080"/>
          </a:xfrm>
          <a:prstGeom prst="roundRect">
            <a:avLst>
              <a:gd name="adj" fmla="val 16670"/>
            </a:avLst>
          </a:prstGeom>
        </p:spPr>
        <p:style>
          <a:lnRef idx="1">
            <a:schemeClr val="accent3"/>
          </a:lnRef>
          <a:fillRef idx="2">
            <a:schemeClr val="accent3"/>
          </a:fillRef>
          <a:effectRef idx="1">
            <a:schemeClr val="accent3"/>
          </a:effectRef>
          <a:fontRef idx="minor">
            <a:schemeClr val="dk1"/>
          </a:fontRef>
        </p:style>
        <p:txBody>
          <a:bodyPr/>
          <a:lstStyle/>
          <a:p>
            <a:pPr algn="ctr"/>
            <a:r>
              <a:rPr lang="uz-Cyrl-UZ" b="1" dirty="0" smtClean="0"/>
              <a:t>Шартномавий органлари</a:t>
            </a:r>
            <a:endParaRPr lang="ru-RU" b="1" dirty="0"/>
          </a:p>
        </p:txBody>
      </p:sp>
      <p:sp>
        <p:nvSpPr>
          <p:cNvPr id="18" name="Скругленный прямоугольник 17"/>
          <p:cNvSpPr/>
          <p:nvPr/>
        </p:nvSpPr>
        <p:spPr>
          <a:xfrm>
            <a:off x="840897" y="3798528"/>
            <a:ext cx="1800199" cy="720080"/>
          </a:xfrm>
          <a:prstGeom prst="roundRect">
            <a:avLst>
              <a:gd name="adj" fmla="val 16670"/>
            </a:avLst>
          </a:prstGeom>
        </p:spPr>
        <p:style>
          <a:lnRef idx="1">
            <a:schemeClr val="accent3"/>
          </a:lnRef>
          <a:fillRef idx="2">
            <a:schemeClr val="accent3"/>
          </a:fillRef>
          <a:effectRef idx="1">
            <a:schemeClr val="accent3"/>
          </a:effectRef>
          <a:fontRef idx="minor">
            <a:schemeClr val="dk1"/>
          </a:fontRef>
        </p:style>
        <p:txBody>
          <a:bodyPr/>
          <a:lstStyle/>
          <a:p>
            <a:pPr algn="ctr"/>
            <a:r>
              <a:rPr lang="uz-Cyrl-UZ" sz="2000" b="1" dirty="0" smtClean="0"/>
              <a:t>Асосий органлари</a:t>
            </a:r>
            <a:endParaRPr lang="ru-RU" sz="2000" b="1" dirty="0"/>
          </a:p>
        </p:txBody>
      </p:sp>
      <p:sp>
        <p:nvSpPr>
          <p:cNvPr id="19" name="Скругленный прямоугольник 18"/>
          <p:cNvSpPr/>
          <p:nvPr/>
        </p:nvSpPr>
        <p:spPr>
          <a:xfrm>
            <a:off x="5822409" y="3798528"/>
            <a:ext cx="1800199" cy="720080"/>
          </a:xfrm>
          <a:prstGeom prst="roundRect">
            <a:avLst>
              <a:gd name="adj" fmla="val 16670"/>
            </a:avLst>
          </a:prstGeom>
        </p:spPr>
        <p:style>
          <a:lnRef idx="1">
            <a:schemeClr val="accent3"/>
          </a:lnRef>
          <a:fillRef idx="2">
            <a:schemeClr val="accent3"/>
          </a:fillRef>
          <a:effectRef idx="1">
            <a:schemeClr val="accent3"/>
          </a:effectRef>
          <a:fontRef idx="minor">
            <a:schemeClr val="dk1"/>
          </a:fontRef>
        </p:style>
        <p:txBody>
          <a:bodyPr/>
          <a:lstStyle/>
          <a:p>
            <a:pPr algn="ctr"/>
            <a:r>
              <a:rPr lang="uz-Cyrl-UZ" b="1" dirty="0" smtClean="0"/>
              <a:t>Ёрдамчи органлари</a:t>
            </a:r>
            <a:endParaRPr lang="ru-RU" b="1" dirty="0"/>
          </a:p>
        </p:txBody>
      </p:sp>
      <p:sp>
        <p:nvSpPr>
          <p:cNvPr id="20" name="Скругленный прямоугольник 19"/>
          <p:cNvSpPr/>
          <p:nvPr/>
        </p:nvSpPr>
        <p:spPr>
          <a:xfrm>
            <a:off x="5436096" y="5445224"/>
            <a:ext cx="1800199" cy="720080"/>
          </a:xfrm>
          <a:prstGeom prst="roundRect">
            <a:avLst>
              <a:gd name="adj" fmla="val 16670"/>
            </a:avLst>
          </a:prstGeom>
        </p:spPr>
        <p:style>
          <a:lnRef idx="1">
            <a:schemeClr val="accent3"/>
          </a:lnRef>
          <a:fillRef idx="2">
            <a:schemeClr val="accent3"/>
          </a:fillRef>
          <a:effectRef idx="1">
            <a:schemeClr val="accent3"/>
          </a:effectRef>
          <a:fontRef idx="minor">
            <a:schemeClr val="dk1"/>
          </a:fontRef>
        </p:style>
        <p:txBody>
          <a:bodyPr/>
          <a:lstStyle/>
          <a:p>
            <a:pPr algn="ctr"/>
            <a:r>
              <a:rPr lang="uz-Cyrl-UZ" b="1" dirty="0" smtClean="0"/>
              <a:t>Ихтисослашган органлари</a:t>
            </a:r>
            <a:endParaRPr lang="ru-RU" b="1" dirty="0"/>
          </a:p>
        </p:txBody>
      </p:sp>
      <p:cxnSp>
        <p:nvCxnSpPr>
          <p:cNvPr id="5" name="Прямая со стрелкой 4"/>
          <p:cNvCxnSpPr>
            <a:endCxn id="18" idx="3"/>
          </p:cNvCxnSpPr>
          <p:nvPr/>
        </p:nvCxnSpPr>
        <p:spPr>
          <a:xfrm flipH="1">
            <a:off x="2641096" y="3232006"/>
            <a:ext cx="1078553" cy="9265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Прямая со стрелкой 22"/>
          <p:cNvCxnSpPr/>
          <p:nvPr/>
        </p:nvCxnSpPr>
        <p:spPr>
          <a:xfrm>
            <a:off x="5004048" y="3224103"/>
            <a:ext cx="432048" cy="264043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 name="Прямая со стрелкой 23"/>
          <p:cNvCxnSpPr/>
          <p:nvPr/>
        </p:nvCxnSpPr>
        <p:spPr>
          <a:xfrm flipH="1">
            <a:off x="2641096" y="3247812"/>
            <a:ext cx="1071036" cy="222512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 name="Прямая со стрелкой 24"/>
          <p:cNvCxnSpPr/>
          <p:nvPr/>
        </p:nvCxnSpPr>
        <p:spPr>
          <a:xfrm>
            <a:off x="5004048" y="3224103"/>
            <a:ext cx="809415" cy="77141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 name="Скругленный прямоугольник 20"/>
          <p:cNvSpPr/>
          <p:nvPr/>
        </p:nvSpPr>
        <p:spPr>
          <a:xfrm>
            <a:off x="251520" y="151767"/>
            <a:ext cx="7704856" cy="1911370"/>
          </a:xfrm>
          <a:prstGeom prst="roundRect">
            <a:avLst>
              <a:gd name="adj" fmla="val 16670"/>
            </a:avLst>
          </a:prstGeom>
          <a:ln>
            <a:noFill/>
          </a:ln>
          <a:effectLst>
            <a:glow rad="101600">
              <a:schemeClr val="accent3">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6"/>
          </a:lnRef>
          <a:fillRef idx="2">
            <a:schemeClr val="accent6"/>
          </a:fillRef>
          <a:effectRef idx="1">
            <a:schemeClr val="accent6"/>
          </a:effectRef>
          <a:fontRef idx="minor">
            <a:schemeClr val="dk1"/>
          </a:fontRef>
        </p:style>
        <p:txBody>
          <a:bodyPr/>
          <a:lstStyle/>
          <a:p>
            <a:pPr algn="just"/>
            <a:r>
              <a:rPr lang="uz-Cyrl-UZ" dirty="0" smtClean="0"/>
              <a:t>БМТ </a:t>
            </a:r>
            <a:r>
              <a:rPr lang="uz-Cyrl-UZ" dirty="0"/>
              <a:t>– халқаро тинчлик ва хавфсизликни қўллаб-қувватлаш ва мустаҳкамлаш, давлатлараро ҳамкорликни ривожлантириш  ва инсон </a:t>
            </a:r>
            <a:r>
              <a:rPr lang="uz-Cyrl-UZ" dirty="0" smtClean="0"/>
              <a:t>ҳуқуқларини </a:t>
            </a:r>
            <a:r>
              <a:rPr lang="uz-Cyrl-UZ" dirty="0"/>
              <a:t>химоя этиш мақсадида ташкил этилган халқаро ташкилот</a:t>
            </a:r>
            <a:r>
              <a:rPr lang="uz-Cyrl-UZ" dirty="0" smtClean="0"/>
              <a:t>.</a:t>
            </a:r>
          </a:p>
          <a:p>
            <a:pPr algn="just"/>
            <a:r>
              <a:rPr lang="ru-RU" dirty="0">
                <a:solidFill>
                  <a:srgbClr val="FF0000"/>
                </a:solidFill>
              </a:rPr>
              <a:t>БМТ </a:t>
            </a:r>
            <a:r>
              <a:rPr lang="ru-RU" dirty="0" err="1">
                <a:solidFill>
                  <a:srgbClr val="FF0000"/>
                </a:solidFill>
              </a:rPr>
              <a:t>тизими</a:t>
            </a:r>
            <a:r>
              <a:rPr lang="ru-RU" dirty="0">
                <a:solidFill>
                  <a:srgbClr val="FF0000"/>
                </a:solidFill>
              </a:rPr>
              <a:t> </a:t>
            </a:r>
            <a:r>
              <a:rPr lang="ru-RU" dirty="0" err="1">
                <a:solidFill>
                  <a:srgbClr val="FF0000"/>
                </a:solidFill>
              </a:rPr>
              <a:t>жуда</a:t>
            </a:r>
            <a:r>
              <a:rPr lang="ru-RU" dirty="0">
                <a:solidFill>
                  <a:srgbClr val="FF0000"/>
                </a:solidFill>
              </a:rPr>
              <a:t> </a:t>
            </a:r>
            <a:r>
              <a:rPr lang="ru-RU" dirty="0" err="1">
                <a:solidFill>
                  <a:srgbClr val="FF0000"/>
                </a:solidFill>
              </a:rPr>
              <a:t>ҳам</a:t>
            </a:r>
            <a:r>
              <a:rPr lang="ru-RU" dirty="0">
                <a:solidFill>
                  <a:srgbClr val="FF0000"/>
                </a:solidFill>
              </a:rPr>
              <a:t> </a:t>
            </a:r>
            <a:r>
              <a:rPr lang="ru-RU" dirty="0" err="1">
                <a:solidFill>
                  <a:srgbClr val="FF0000"/>
                </a:solidFill>
              </a:rPr>
              <a:t>мураккаб</a:t>
            </a:r>
            <a:r>
              <a:rPr lang="ru-RU" dirty="0">
                <a:solidFill>
                  <a:srgbClr val="FF0000"/>
                </a:solidFill>
              </a:rPr>
              <a:t> </a:t>
            </a:r>
            <a:r>
              <a:rPr lang="ru-RU" dirty="0" err="1">
                <a:solidFill>
                  <a:srgbClr val="FF0000"/>
                </a:solidFill>
              </a:rPr>
              <a:t>бўлган</a:t>
            </a:r>
            <a:r>
              <a:rPr lang="ru-RU" dirty="0">
                <a:solidFill>
                  <a:srgbClr val="FF0000"/>
                </a:solidFill>
              </a:rPr>
              <a:t> </a:t>
            </a:r>
            <a:r>
              <a:rPr lang="ru-RU" dirty="0" err="1">
                <a:solidFill>
                  <a:srgbClr val="FF0000"/>
                </a:solidFill>
              </a:rPr>
              <a:t>халқаро</a:t>
            </a:r>
            <a:r>
              <a:rPr lang="ru-RU" dirty="0">
                <a:solidFill>
                  <a:srgbClr val="FF0000"/>
                </a:solidFill>
              </a:rPr>
              <a:t> </a:t>
            </a:r>
            <a:r>
              <a:rPr lang="ru-RU" dirty="0" err="1">
                <a:solidFill>
                  <a:srgbClr val="FF0000"/>
                </a:solidFill>
              </a:rPr>
              <a:t>ташкилотлар</a:t>
            </a:r>
            <a:r>
              <a:rPr lang="ru-RU" dirty="0">
                <a:solidFill>
                  <a:srgbClr val="FF0000"/>
                </a:solidFill>
              </a:rPr>
              <a:t>, </a:t>
            </a:r>
            <a:r>
              <a:rPr lang="ru-RU" dirty="0" err="1">
                <a:solidFill>
                  <a:srgbClr val="FF0000"/>
                </a:solidFill>
              </a:rPr>
              <a:t>жамғармалар</a:t>
            </a:r>
            <a:r>
              <a:rPr lang="ru-RU" dirty="0">
                <a:solidFill>
                  <a:srgbClr val="FF0000"/>
                </a:solidFill>
              </a:rPr>
              <a:t>, </a:t>
            </a:r>
            <a:r>
              <a:rPr lang="ru-RU" dirty="0" err="1">
                <a:solidFill>
                  <a:srgbClr val="FF0000"/>
                </a:solidFill>
              </a:rPr>
              <a:t>органлар</a:t>
            </a:r>
            <a:r>
              <a:rPr lang="ru-RU" dirty="0">
                <a:solidFill>
                  <a:srgbClr val="FF0000"/>
                </a:solidFill>
              </a:rPr>
              <a:t>, </a:t>
            </a:r>
            <a:r>
              <a:rPr lang="ru-RU" dirty="0" err="1">
                <a:solidFill>
                  <a:srgbClr val="FF0000"/>
                </a:solidFill>
              </a:rPr>
              <a:t>қўмиталар</a:t>
            </a:r>
            <a:r>
              <a:rPr lang="ru-RU" dirty="0">
                <a:solidFill>
                  <a:srgbClr val="FF0000"/>
                </a:solidFill>
              </a:rPr>
              <a:t>, </a:t>
            </a:r>
            <a:r>
              <a:rPr lang="ru-RU" dirty="0" err="1">
                <a:solidFill>
                  <a:srgbClr val="FF0000"/>
                </a:solidFill>
              </a:rPr>
              <a:t>комиссиялар</a:t>
            </a:r>
            <a:r>
              <a:rPr lang="ru-RU" dirty="0">
                <a:solidFill>
                  <a:srgbClr val="FF0000"/>
                </a:solidFill>
              </a:rPr>
              <a:t> </a:t>
            </a:r>
            <a:r>
              <a:rPr lang="ru-RU" dirty="0" err="1">
                <a:solidFill>
                  <a:srgbClr val="FF0000"/>
                </a:solidFill>
              </a:rPr>
              <a:t>ва</a:t>
            </a:r>
            <a:r>
              <a:rPr lang="ru-RU" dirty="0">
                <a:solidFill>
                  <a:srgbClr val="FF0000"/>
                </a:solidFill>
              </a:rPr>
              <a:t> </a:t>
            </a:r>
            <a:r>
              <a:rPr lang="ru-RU" dirty="0" err="1">
                <a:solidFill>
                  <a:srgbClr val="FF0000"/>
                </a:solidFill>
              </a:rPr>
              <a:t>бошқа</a:t>
            </a:r>
            <a:r>
              <a:rPr lang="ru-RU" dirty="0">
                <a:solidFill>
                  <a:srgbClr val="FF0000"/>
                </a:solidFill>
              </a:rPr>
              <a:t> </a:t>
            </a:r>
            <a:r>
              <a:rPr lang="ru-RU" dirty="0" err="1">
                <a:solidFill>
                  <a:srgbClr val="FF0000"/>
                </a:solidFill>
              </a:rPr>
              <a:t>тузилмалардан</a:t>
            </a:r>
            <a:r>
              <a:rPr lang="ru-RU" dirty="0">
                <a:solidFill>
                  <a:srgbClr val="FF0000"/>
                </a:solidFill>
              </a:rPr>
              <a:t> </a:t>
            </a:r>
            <a:r>
              <a:rPr lang="ru-RU" dirty="0" err="1">
                <a:solidFill>
                  <a:srgbClr val="FF0000"/>
                </a:solidFill>
              </a:rPr>
              <a:t>иборат</a:t>
            </a:r>
            <a:r>
              <a:rPr lang="ru-RU" dirty="0">
                <a:solidFill>
                  <a:srgbClr val="FF0000"/>
                </a:solidFill>
              </a:rPr>
              <a:t>. </a:t>
            </a:r>
          </a:p>
          <a:p>
            <a:endParaRPr lang="ru-RU" dirty="0"/>
          </a:p>
        </p:txBody>
      </p:sp>
    </p:spTree>
    <p:extLst>
      <p:ext uri="{BB962C8B-B14F-4D97-AF65-F5344CB8AC3E}">
        <p14:creationId xmlns:p14="http://schemas.microsoft.com/office/powerpoint/2010/main" val="8092675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pic>
        <p:nvPicPr>
          <p:cNvPr id="1030" name="Picture 6" descr="Доброум - Люди – рабы государства? Не раз обсуждал на форумах эту тему и  далее намерен корректно показать, что да, рабы. Только оговорка: рабство –  не дискретное, а “аналоговое” состояние, у него"/>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5670" y="7441117"/>
            <a:ext cx="912543" cy="528976"/>
          </a:xfrm>
          <a:prstGeom prst="rect">
            <a:avLst/>
          </a:prstGeom>
          <a:noFill/>
          <a:extLst>
            <a:ext uri="{909E8E84-426E-40DD-AFC4-6F175D3DCCD1}">
              <a14:hiddenFill xmlns:a14="http://schemas.microsoft.com/office/drawing/2010/main">
                <a:solidFill>
                  <a:srgbClr val="FFFFFF"/>
                </a:solidFill>
              </a14:hiddenFill>
            </a:ext>
          </a:extLst>
        </p:spPr>
      </p:pic>
      <p:grpSp>
        <p:nvGrpSpPr>
          <p:cNvPr id="6" name="Группа 5"/>
          <p:cNvGrpSpPr/>
          <p:nvPr/>
        </p:nvGrpSpPr>
        <p:grpSpPr>
          <a:xfrm>
            <a:off x="335136" y="390916"/>
            <a:ext cx="3240360" cy="1093868"/>
            <a:chOff x="221605" y="0"/>
            <a:chExt cx="2599231" cy="1579211"/>
          </a:xfrm>
        </p:grpSpPr>
        <p:sp>
          <p:nvSpPr>
            <p:cNvPr id="7" name="Скругленный прямоугольник 6"/>
            <p:cNvSpPr/>
            <p:nvPr/>
          </p:nvSpPr>
          <p:spPr>
            <a:xfrm>
              <a:off x="221605" y="0"/>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8" name="Скругленный прямоугольник 4"/>
            <p:cNvSpPr txBox="1"/>
            <p:nvPr/>
          </p:nvSpPr>
          <p:spPr>
            <a:xfrm>
              <a:off x="298709" y="281223"/>
              <a:ext cx="2445021" cy="10167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k-UA" sz="2800" b="1" i="1" dirty="0" err="1"/>
                <a:t>Инсон</a:t>
              </a:r>
              <a:r>
                <a:rPr lang="uk-UA" sz="2800" b="1" i="1" dirty="0"/>
                <a:t> </a:t>
              </a:r>
              <a:r>
                <a:rPr lang="uk-UA" sz="2800" b="1" i="1" dirty="0" err="1"/>
                <a:t>ҳуқуқлари</a:t>
              </a:r>
              <a:r>
                <a:rPr lang="uk-UA" sz="2800" b="1" i="1" dirty="0"/>
                <a:t> </a:t>
              </a:r>
              <a:r>
                <a:rPr lang="uk-UA" sz="2800" b="1" i="1" dirty="0" err="1"/>
                <a:t>бўйича</a:t>
              </a:r>
              <a:r>
                <a:rPr lang="uk-UA" sz="2800" b="1" i="1" dirty="0"/>
                <a:t> </a:t>
              </a:r>
              <a:r>
                <a:rPr lang="uk-UA" sz="2800" b="1" i="1" dirty="0" err="1"/>
                <a:t>кенгаш</a:t>
              </a:r>
              <a:r>
                <a:rPr lang="uk-UA" sz="2800" b="1" i="1" dirty="0"/>
                <a:t> </a:t>
              </a:r>
              <a:endParaRPr lang="ru-RU" sz="2800" kern="1200" dirty="0"/>
            </a:p>
          </p:txBody>
        </p:sp>
      </p:grpSp>
      <p:sp>
        <p:nvSpPr>
          <p:cNvPr id="2" name="Стрелка углом вверх 1"/>
          <p:cNvSpPr/>
          <p:nvPr/>
        </p:nvSpPr>
        <p:spPr>
          <a:xfrm rot="5400000">
            <a:off x="3284488" y="1422751"/>
            <a:ext cx="425196" cy="54926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a:off x="3923928" y="1196752"/>
            <a:ext cx="4752528" cy="3139321"/>
          </a:xfrm>
          <a:prstGeom prst="rect">
            <a:avLst/>
          </a:prstGeom>
        </p:spPr>
        <p:txBody>
          <a:bodyPr wrap="square">
            <a:spAutoFit/>
          </a:bodyPr>
          <a:lstStyle/>
          <a:p>
            <a:pPr indent="450215" algn="just">
              <a:spcAft>
                <a:spcPts val="0"/>
              </a:spcAft>
              <a:tabLst>
                <a:tab pos="361950" algn="l"/>
                <a:tab pos="2514600" algn="l"/>
              </a:tabLst>
            </a:pPr>
            <a:r>
              <a:rPr lang="uk-UA" dirty="0" err="1">
                <a:latin typeface="Times New Roman" panose="02020603050405020304" pitchFamily="18" charset="0"/>
                <a:ea typeface="Times New Roman" panose="02020603050405020304" pitchFamily="18" charset="0"/>
              </a:rPr>
              <a:t>Инсон</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ҳуқуқлари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бўйича</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Кенгаш</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Иқтисодий</a:t>
            </a:r>
            <a:r>
              <a:rPr lang="uk-UA" dirty="0">
                <a:latin typeface="Times New Roman" panose="02020603050405020304" pitchFamily="18" charset="0"/>
                <a:ea typeface="Times New Roman" panose="02020603050405020304" pitchFamily="18" charset="0"/>
              </a:rPr>
              <a:t> ва </a:t>
            </a:r>
            <a:r>
              <a:rPr lang="uk-UA" dirty="0" err="1">
                <a:latin typeface="Times New Roman" panose="02020603050405020304" pitchFamily="18" charset="0"/>
                <a:ea typeface="Times New Roman" panose="02020603050405020304" pitchFamily="18" charset="0"/>
              </a:rPr>
              <a:t>Ижтимоий</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Кенгаш</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ҳамда</a:t>
            </a:r>
            <a:r>
              <a:rPr lang="uk-UA" dirty="0">
                <a:latin typeface="Times New Roman" panose="02020603050405020304" pitchFamily="18" charset="0"/>
                <a:ea typeface="Times New Roman" panose="02020603050405020304" pitchFamily="18" charset="0"/>
              </a:rPr>
              <a:t> БМТ Бош </a:t>
            </a:r>
            <a:r>
              <a:rPr lang="uk-UA" dirty="0" err="1">
                <a:latin typeface="Times New Roman" panose="02020603050405020304" pitchFamily="18" charset="0"/>
                <a:ea typeface="Times New Roman" panose="02020603050405020304" pitchFamily="18" charset="0"/>
              </a:rPr>
              <a:t>Ассамблеяси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ўзларининг</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ҳар</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йилги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сессияларида</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инсон</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ҳуқуқларини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қўпол</a:t>
            </a:r>
            <a:r>
              <a:rPr lang="uk-UA" dirty="0">
                <a:latin typeface="Times New Roman" panose="02020603050405020304" pitchFamily="18" charset="0"/>
                <a:ea typeface="Times New Roman" panose="02020603050405020304" pitchFamily="18" charset="0"/>
              </a:rPr>
              <a:t> ва </a:t>
            </a:r>
            <a:r>
              <a:rPr lang="uk-UA" dirty="0" err="1">
                <a:latin typeface="Times New Roman" panose="02020603050405020304" pitchFamily="18" charset="0"/>
                <a:ea typeface="Times New Roman" panose="02020603050405020304" pitchFamily="18" charset="0"/>
              </a:rPr>
              <a:t>тизимли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бузиш</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ҳоллари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билан</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боғлиқ</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воқеалар</a:t>
            </a:r>
            <a:r>
              <a:rPr lang="uk-UA" dirty="0">
                <a:latin typeface="Times New Roman" panose="02020603050405020304" pitchFamily="18" charset="0"/>
                <a:ea typeface="Times New Roman" panose="02020603050405020304" pitchFamily="18" charset="0"/>
              </a:rPr>
              <a:t> ва </a:t>
            </a:r>
            <a:r>
              <a:rPr lang="uk-UA" dirty="0" err="1">
                <a:latin typeface="Times New Roman" panose="02020603050405020304" pitchFamily="18" charset="0"/>
                <a:ea typeface="Times New Roman" panose="02020603050405020304" pitchFamily="18" charset="0"/>
              </a:rPr>
              <a:t>амалиётни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муҳокама</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этиб</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боради</a:t>
            </a:r>
            <a:r>
              <a:rPr lang="uk-UA" dirty="0">
                <a:latin typeface="Times New Roman" panose="02020603050405020304" pitchFamily="18" charset="0"/>
                <a:ea typeface="Times New Roman" panose="02020603050405020304" pitchFamily="18" charset="0"/>
              </a:rPr>
              <a:t> ва</a:t>
            </a:r>
            <a:r>
              <a:rPr lang="uz-Cyrl-UZ" dirty="0">
                <a:latin typeface="Times New Roman" panose="02020603050405020304" pitchFamily="18" charset="0"/>
                <a:ea typeface="Times New Roman" panose="02020603050405020304" pitchFamily="18" charset="0"/>
              </a:rPr>
              <a:t> улар юзасидан ўз тавсияларини ишлаб чиқади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Алоҳида</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давлатлар</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томонидан</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ўзларининг</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ҳуқуқий</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ҳимоя</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қилиш</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мажбуриятларига</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риоя</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этилиши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устидан</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бевосита</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назоратни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амалга</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оширади</a:t>
            </a:r>
            <a:r>
              <a:rPr lang="uk-UA" dirty="0">
                <a:latin typeface="Times New Roman" panose="02020603050405020304" pitchFamily="18" charset="0"/>
                <a:ea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827155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grpSp>
        <p:nvGrpSpPr>
          <p:cNvPr id="9" name="Группа 8"/>
          <p:cNvGrpSpPr/>
          <p:nvPr/>
        </p:nvGrpSpPr>
        <p:grpSpPr>
          <a:xfrm>
            <a:off x="333942" y="27820"/>
            <a:ext cx="7046369" cy="1064961"/>
            <a:chOff x="-389852" y="-592868"/>
            <a:chExt cx="2445020" cy="1064961"/>
          </a:xfrm>
        </p:grpSpPr>
        <p:sp>
          <p:nvSpPr>
            <p:cNvPr id="10" name="Скругленный прямоугольник 9"/>
            <p:cNvSpPr/>
            <p:nvPr/>
          </p:nvSpPr>
          <p:spPr>
            <a:xfrm>
              <a:off x="-389852" y="-342011"/>
              <a:ext cx="2445020" cy="630043"/>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12" name="Скругленный прямоугольник 4"/>
            <p:cNvSpPr txBox="1"/>
            <p:nvPr/>
          </p:nvSpPr>
          <p:spPr>
            <a:xfrm>
              <a:off x="-343493" y="-592868"/>
              <a:ext cx="2222054" cy="10649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k-UA" b="1" i="1" dirty="0" smtClean="0"/>
                <a:t>3. </a:t>
              </a:r>
              <a:r>
                <a:rPr lang="uk-UA" b="1" i="1" dirty="0" err="1" smtClean="0"/>
                <a:t>БМТнинг</a:t>
              </a:r>
              <a:r>
                <a:rPr lang="uk-UA" b="1" i="1" dirty="0" smtClean="0"/>
                <a:t> </a:t>
              </a:r>
              <a:r>
                <a:rPr lang="uk-UA" b="1" i="1" dirty="0" err="1"/>
                <a:t>Инсон</a:t>
              </a:r>
              <a:r>
                <a:rPr lang="uk-UA" b="1" i="1" dirty="0"/>
                <a:t> </a:t>
              </a:r>
              <a:r>
                <a:rPr lang="uk-UA" b="1" i="1" dirty="0" err="1"/>
                <a:t>ҳуқуқлари</a:t>
              </a:r>
              <a:r>
                <a:rPr lang="uk-UA" b="1" i="1" dirty="0"/>
                <a:t> </a:t>
              </a:r>
              <a:r>
                <a:rPr lang="uk-UA" b="1" i="1" dirty="0" err="1" smtClean="0"/>
                <a:t>кенгаш</a:t>
              </a:r>
              <a:endParaRPr lang="ru-RU" sz="2000" kern="1200" dirty="0"/>
            </a:p>
          </p:txBody>
        </p:sp>
      </p:grpSp>
      <p:sp>
        <p:nvSpPr>
          <p:cNvPr id="4" name="Прямоугольник 3"/>
          <p:cNvSpPr/>
          <p:nvPr/>
        </p:nvSpPr>
        <p:spPr>
          <a:xfrm>
            <a:off x="302439" y="897565"/>
            <a:ext cx="8342513" cy="5863913"/>
          </a:xfrm>
          <a:prstGeom prst="rect">
            <a:avLst/>
          </a:prstGeom>
        </p:spPr>
        <p:txBody>
          <a:bodyPr wrap="square">
            <a:spAutoFit/>
          </a:bodyPr>
          <a:lstStyle/>
          <a:p>
            <a:pPr algn="just">
              <a:spcAft>
                <a:spcPts val="0"/>
              </a:spcAft>
              <a:tabLst>
                <a:tab pos="361950" algn="l"/>
              </a:tabLst>
            </a:pPr>
            <a:r>
              <a:rPr lang="uk-UA" sz="1300" dirty="0">
                <a:solidFill>
                  <a:srgbClr val="7030A0"/>
                </a:solidFill>
                <a:latin typeface="Times New Roman" panose="02020603050405020304" pitchFamily="18" charset="0"/>
                <a:ea typeface="Times New Roman" panose="02020603050405020304" pitchFamily="18" charset="0"/>
              </a:rPr>
              <a:t>2020 </a:t>
            </a:r>
            <a:r>
              <a:rPr lang="uk-UA" sz="1300" dirty="0" err="1">
                <a:solidFill>
                  <a:srgbClr val="7030A0"/>
                </a:solidFill>
                <a:latin typeface="Times New Roman" panose="02020603050405020304" pitchFamily="18" charset="0"/>
                <a:ea typeface="Times New Roman" panose="02020603050405020304" pitchFamily="18" charset="0"/>
              </a:rPr>
              <a:t>йил</a:t>
            </a:r>
            <a:r>
              <a:rPr lang="uk-UA" sz="1300" dirty="0">
                <a:solidFill>
                  <a:srgbClr val="7030A0"/>
                </a:solidFill>
                <a:latin typeface="Times New Roman" panose="02020603050405020304" pitchFamily="18" charset="0"/>
                <a:ea typeface="Times New Roman" panose="02020603050405020304" pitchFamily="18" charset="0"/>
              </a:rPr>
              <a:t> 13 </a:t>
            </a:r>
            <a:r>
              <a:rPr lang="uk-UA" sz="1300" dirty="0" err="1">
                <a:solidFill>
                  <a:srgbClr val="7030A0"/>
                </a:solidFill>
                <a:latin typeface="Times New Roman" panose="02020603050405020304" pitchFamily="18" charset="0"/>
                <a:ea typeface="Times New Roman" panose="02020603050405020304" pitchFamily="18" charset="0"/>
              </a:rPr>
              <a:t>октябрь</a:t>
            </a:r>
            <a:r>
              <a:rPr lang="uk-UA" sz="1300" dirty="0">
                <a:solidFill>
                  <a:srgbClr val="7030A0"/>
                </a:solidFill>
                <a:latin typeface="Times New Roman" panose="02020603050405020304" pitchFamily="18" charset="0"/>
                <a:ea typeface="Times New Roman" panose="02020603050405020304" pitchFamily="18" charset="0"/>
              </a:rPr>
              <a:t> куни </a:t>
            </a:r>
            <a:r>
              <a:rPr lang="uk-UA" sz="1300" dirty="0" err="1">
                <a:solidFill>
                  <a:srgbClr val="7030A0"/>
                </a:solidFill>
                <a:latin typeface="Times New Roman" panose="02020603050405020304" pitchFamily="18" charset="0"/>
                <a:ea typeface="Times New Roman" panose="02020603050405020304" pitchFamily="18" charset="0"/>
              </a:rPr>
              <a:t>Ўзбекистон</a:t>
            </a:r>
            <a:r>
              <a:rPr lang="uk-UA" sz="1300" dirty="0">
                <a:solidFill>
                  <a:srgbClr val="7030A0"/>
                </a:solidFill>
                <a:latin typeface="Times New Roman" panose="02020603050405020304" pitchFamily="18" charset="0"/>
                <a:ea typeface="Times New Roman" panose="02020603050405020304" pitchFamily="18" charset="0"/>
              </a:rPr>
              <a:t> </a:t>
            </a:r>
            <a:r>
              <a:rPr lang="uk-UA" sz="1300" dirty="0" smtClean="0">
                <a:solidFill>
                  <a:srgbClr val="7030A0"/>
                </a:solidFill>
                <a:latin typeface="Times New Roman" panose="02020603050405020304" pitchFamily="18" charset="0"/>
                <a:ea typeface="Times New Roman" panose="02020603050405020304" pitchFamily="18" charset="0"/>
              </a:rPr>
              <a:t>БМТ </a:t>
            </a:r>
            <a:r>
              <a:rPr lang="uk-UA" sz="1300" dirty="0" err="1">
                <a:solidFill>
                  <a:srgbClr val="7030A0"/>
                </a:solidFill>
                <a:latin typeface="Times New Roman" panose="02020603050405020304" pitchFamily="18" charset="0"/>
                <a:ea typeface="Times New Roman" panose="02020603050405020304" pitchFamily="18" charset="0"/>
              </a:rPr>
              <a:t>Инсон</a:t>
            </a:r>
            <a:r>
              <a:rPr lang="uk-UA" sz="1300" dirty="0">
                <a:solidFill>
                  <a:srgbClr val="7030A0"/>
                </a:solidFill>
                <a:latin typeface="Times New Roman" panose="02020603050405020304" pitchFamily="18" charset="0"/>
                <a:ea typeface="Times New Roman" panose="02020603050405020304" pitchFamily="18" charset="0"/>
              </a:rPr>
              <a:t> </a:t>
            </a:r>
            <a:r>
              <a:rPr lang="uk-UA" sz="1300" dirty="0" err="1">
                <a:solidFill>
                  <a:srgbClr val="7030A0"/>
                </a:solidFill>
                <a:latin typeface="Times New Roman" panose="02020603050405020304" pitchFamily="18" charset="0"/>
                <a:ea typeface="Times New Roman" panose="02020603050405020304" pitchFamily="18" charset="0"/>
              </a:rPr>
              <a:t>ҳуқуқлари</a:t>
            </a:r>
            <a:r>
              <a:rPr lang="uk-UA" sz="1300" dirty="0">
                <a:solidFill>
                  <a:srgbClr val="7030A0"/>
                </a:solidFill>
                <a:latin typeface="Times New Roman" panose="02020603050405020304" pitchFamily="18" charset="0"/>
                <a:ea typeface="Times New Roman" panose="02020603050405020304" pitchFamily="18" charset="0"/>
              </a:rPr>
              <a:t> </a:t>
            </a:r>
            <a:r>
              <a:rPr lang="uk-UA" sz="1300" dirty="0" err="1">
                <a:solidFill>
                  <a:srgbClr val="7030A0"/>
                </a:solidFill>
                <a:latin typeface="Times New Roman" panose="02020603050405020304" pitchFamily="18" charset="0"/>
                <a:ea typeface="Times New Roman" panose="02020603050405020304" pitchFamily="18" charset="0"/>
              </a:rPr>
              <a:t>бўйича</a:t>
            </a:r>
            <a:r>
              <a:rPr lang="uk-UA" sz="1300" dirty="0">
                <a:solidFill>
                  <a:srgbClr val="7030A0"/>
                </a:solidFill>
                <a:latin typeface="Times New Roman" panose="02020603050405020304" pitchFamily="18" charset="0"/>
                <a:ea typeface="Times New Roman" panose="02020603050405020304" pitchFamily="18" charset="0"/>
              </a:rPr>
              <a:t> </a:t>
            </a:r>
            <a:r>
              <a:rPr lang="uk-UA" sz="1300" dirty="0" err="1">
                <a:solidFill>
                  <a:srgbClr val="7030A0"/>
                </a:solidFill>
                <a:latin typeface="Times New Roman" panose="02020603050405020304" pitchFamily="18" charset="0"/>
                <a:ea typeface="Times New Roman" panose="02020603050405020304" pitchFamily="18" charset="0"/>
              </a:rPr>
              <a:t>кенгаши</a:t>
            </a:r>
            <a:r>
              <a:rPr lang="uk-UA" sz="1300" dirty="0">
                <a:solidFill>
                  <a:srgbClr val="7030A0"/>
                </a:solidFill>
                <a:latin typeface="Times New Roman" panose="02020603050405020304" pitchFamily="18" charset="0"/>
                <a:ea typeface="Times New Roman" panose="02020603050405020304" pitchFamily="18" charset="0"/>
              </a:rPr>
              <a:t> </a:t>
            </a:r>
            <a:r>
              <a:rPr lang="uk-UA" sz="1300" dirty="0" err="1">
                <a:solidFill>
                  <a:srgbClr val="7030A0"/>
                </a:solidFill>
                <a:latin typeface="Times New Roman" panose="02020603050405020304" pitchFamily="18" charset="0"/>
                <a:ea typeface="Times New Roman" panose="02020603050405020304" pitchFamily="18" charset="0"/>
              </a:rPr>
              <a:t>аъзоси</a:t>
            </a:r>
            <a:r>
              <a:rPr lang="uk-UA" sz="1300" dirty="0">
                <a:solidFill>
                  <a:srgbClr val="7030A0"/>
                </a:solidFill>
                <a:latin typeface="Times New Roman" panose="02020603050405020304" pitchFamily="18" charset="0"/>
                <a:ea typeface="Times New Roman" panose="02020603050405020304" pitchFamily="18" charset="0"/>
              </a:rPr>
              <a:t> </a:t>
            </a:r>
            <a:r>
              <a:rPr lang="uk-UA" sz="1300" dirty="0" err="1">
                <a:solidFill>
                  <a:srgbClr val="7030A0"/>
                </a:solidFill>
                <a:latin typeface="Times New Roman" panose="02020603050405020304" pitchFamily="18" charset="0"/>
                <a:ea typeface="Times New Roman" panose="02020603050405020304" pitchFamily="18" charset="0"/>
              </a:rPr>
              <a:t>этиб</a:t>
            </a:r>
            <a:r>
              <a:rPr lang="uk-UA" sz="1300" dirty="0">
                <a:solidFill>
                  <a:srgbClr val="7030A0"/>
                </a:solidFill>
                <a:latin typeface="Times New Roman" panose="02020603050405020304" pitchFamily="18" charset="0"/>
                <a:ea typeface="Times New Roman" panose="02020603050405020304" pitchFamily="18" charset="0"/>
              </a:rPr>
              <a:t> </a:t>
            </a:r>
            <a:r>
              <a:rPr lang="uk-UA" sz="1300" dirty="0" err="1">
                <a:solidFill>
                  <a:srgbClr val="7030A0"/>
                </a:solidFill>
                <a:latin typeface="Times New Roman" panose="02020603050405020304" pitchFamily="18" charset="0"/>
                <a:ea typeface="Times New Roman" panose="02020603050405020304" pitchFamily="18" charset="0"/>
              </a:rPr>
              <a:t>сайланди</a:t>
            </a:r>
            <a:r>
              <a:rPr lang="uk-UA" sz="1300" dirty="0">
                <a:solidFill>
                  <a:srgbClr val="7030A0"/>
                </a:solidFill>
                <a:latin typeface="Times New Roman" panose="02020603050405020304" pitchFamily="18" charset="0"/>
                <a:ea typeface="Times New Roman" panose="02020603050405020304" pitchFamily="18" charset="0"/>
              </a:rPr>
              <a:t>.</a:t>
            </a:r>
            <a:r>
              <a:rPr lang="uz-Cyrl-UZ" sz="1300" dirty="0">
                <a:solidFill>
                  <a:srgbClr val="7030A0"/>
                </a:solidFill>
                <a:latin typeface="Times New Roman" panose="02020603050405020304" pitchFamily="18" charset="0"/>
                <a:ea typeface="Times New Roman" panose="02020603050405020304" pitchFamily="18" charset="0"/>
              </a:rPr>
              <a:t>  </a:t>
            </a:r>
            <a:endParaRPr lang="uz-Cyrl-UZ" sz="1300" dirty="0" smtClean="0">
              <a:solidFill>
                <a:srgbClr val="7030A0"/>
              </a:solidFill>
              <a:latin typeface="Times New Roman" panose="02020603050405020304" pitchFamily="18" charset="0"/>
              <a:ea typeface="Times New Roman" panose="02020603050405020304" pitchFamily="18" charset="0"/>
            </a:endParaRPr>
          </a:p>
          <a:p>
            <a:pPr algn="just">
              <a:spcAft>
                <a:spcPts val="0"/>
              </a:spcAft>
              <a:tabLst>
                <a:tab pos="361950" algn="l"/>
              </a:tabLst>
            </a:pPr>
            <a:r>
              <a:rPr lang="uz-Cyrl-UZ" sz="1300" dirty="0" smtClean="0">
                <a:latin typeface="Times New Roman" panose="02020603050405020304" pitchFamily="18" charset="0"/>
                <a:ea typeface="Times New Roman" panose="02020603050405020304" pitchFamily="18" charset="0"/>
              </a:rPr>
              <a:t>13 </a:t>
            </a:r>
            <a:r>
              <a:rPr lang="uz-Cyrl-UZ" sz="1300" dirty="0">
                <a:latin typeface="Times New Roman" panose="02020603050405020304" pitchFamily="18" charset="0"/>
                <a:ea typeface="Times New Roman" panose="02020603050405020304" pitchFamily="18" charset="0"/>
              </a:rPr>
              <a:t>октябрь куни Кенгашдаги 15 та бўш ўрин учун овоз берилди. </a:t>
            </a:r>
            <a:endParaRPr lang="uz-Cyrl-UZ" sz="1300" dirty="0" smtClean="0">
              <a:latin typeface="Times New Roman" panose="02020603050405020304" pitchFamily="18" charset="0"/>
              <a:ea typeface="Times New Roman" panose="02020603050405020304" pitchFamily="18" charset="0"/>
            </a:endParaRPr>
          </a:p>
          <a:p>
            <a:pPr algn="just">
              <a:spcAft>
                <a:spcPts val="0"/>
              </a:spcAft>
              <a:tabLst>
                <a:tab pos="361950" algn="l"/>
              </a:tabLst>
            </a:pPr>
            <a:r>
              <a:rPr lang="uz-Cyrl-UZ" sz="1200" dirty="0" smtClean="0">
                <a:solidFill>
                  <a:srgbClr val="FF0000"/>
                </a:solidFill>
                <a:latin typeface="Times New Roman" panose="02020603050405020304" pitchFamily="18" charset="0"/>
                <a:ea typeface="Times New Roman" panose="02020603050405020304" pitchFamily="18" charset="0"/>
              </a:rPr>
              <a:t>Кенгашга </a:t>
            </a:r>
            <a:r>
              <a:rPr lang="uz-Cyrl-UZ" sz="1200" dirty="0">
                <a:solidFill>
                  <a:srgbClr val="FF0000"/>
                </a:solidFill>
                <a:latin typeface="Times New Roman" panose="02020603050405020304" pitchFamily="18" charset="0"/>
                <a:ea typeface="Times New Roman" panose="02020603050405020304" pitchFamily="18" charset="0"/>
              </a:rPr>
              <a:t>Ўзбекистон билан бирга Россия, Куба, Габон, Боливия, Хитой, Кот-д'Ивуар, Франция, Малави, Мексика, Непал, Покистон, Сенегал, Буюк Британия ва Украина сайланган. Ушбу янги аъзолар 2021 йил 1 январдан ўз фаолиятини бошлади.</a:t>
            </a:r>
            <a:endParaRPr lang="ru-RU" sz="1200" dirty="0">
              <a:solidFill>
                <a:srgbClr val="FF0000"/>
              </a:solidFill>
              <a:latin typeface="Times New Roman" panose="02020603050405020304" pitchFamily="18" charset="0"/>
              <a:ea typeface="Times New Roman" panose="02020603050405020304" pitchFamily="18" charset="0"/>
            </a:endParaRPr>
          </a:p>
          <a:p>
            <a:pPr marL="457200" indent="457200" algn="just">
              <a:lnSpc>
                <a:spcPct val="115000"/>
              </a:lnSpc>
              <a:spcAft>
                <a:spcPts val="0"/>
              </a:spcAft>
            </a:pPr>
            <a:endParaRPr lang="uz-Cyrl-UZ" sz="13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15000"/>
              </a:lnSpc>
              <a:spcAft>
                <a:spcPts val="0"/>
              </a:spcAft>
            </a:pPr>
            <a:r>
              <a:rPr lang="uz-Cyrl-UZ" sz="13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Ўзбекистон </a:t>
            </a:r>
            <a:r>
              <a:rPr lang="uz-Cyrl-UZ" sz="13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Республикаси Президенти томонидан БМТ Инсон ҳуқуқлари бўйича кенгашининг 46-сессиясидаги нутқида (21.02.2021 й.) берилган таклиф ва амалга оширилиши кутилаётган вазифалар:</a:t>
            </a:r>
            <a:endParaRPr lang="ru-RU" sz="13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tabLst>
                <a:tab pos="540385" algn="l"/>
              </a:tabLst>
            </a:pPr>
            <a:r>
              <a:rPr lang="uz-Cyrl-UZ" sz="13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Имконияти чекланган шахсларнинг ўз қобилиятини тўла рўёбга чиқариш масалалари бўйича Минтақавий кенгаш тузиш; </a:t>
            </a:r>
            <a:endParaRPr lang="ru-RU" sz="13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tabLst>
                <a:tab pos="540385" algn="l"/>
              </a:tabLst>
            </a:pPr>
            <a:r>
              <a:rPr lang="uz-Cyrl-UZ" sz="13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“Инсон ҳуқуқлари соҳасида таълим” декларациясининг 10 йиллигига бағишлаб Олий комиссар бошқармаси билан биргаликда глобал форум ўтказиш;</a:t>
            </a:r>
            <a:endParaRPr lang="ru-RU" sz="13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tabLst>
                <a:tab pos="540385" algn="l"/>
              </a:tabLst>
            </a:pPr>
            <a:r>
              <a:rPr lang="uz-Cyrl-UZ" sz="1300" u="sng" dirty="0">
                <a:solidFill>
                  <a:srgbClr val="000000"/>
                </a:solidFill>
                <a:highlight>
                  <a:srgbClr val="00FFFF"/>
                </a:highlight>
                <a:latin typeface="RobotoCondensed-Regular"/>
                <a:ea typeface="Calibri" panose="020F0502020204030204" pitchFamily="34" charset="0"/>
                <a:cs typeface="Times New Roman" panose="02020603050405020304" pitchFamily="18" charset="0"/>
              </a:rPr>
              <a:t>Судьялар кенгашлари</a:t>
            </a:r>
            <a:r>
              <a:rPr lang="uz-Cyrl-UZ" sz="1300" dirty="0">
                <a:solidFill>
                  <a:srgbClr val="000000"/>
                </a:solidFill>
                <a:highlight>
                  <a:srgbClr val="00FFFF"/>
                </a:highlight>
                <a:latin typeface="RobotoCondensed-Regular"/>
                <a:ea typeface="Calibri" panose="020F0502020204030204" pitchFamily="34" charset="0"/>
                <a:cs typeface="Times New Roman" panose="02020603050405020304" pitchFamily="18" charset="0"/>
              </a:rPr>
              <a:t> фаолиятининг универсал принципларини ишлаб чиқиш масаласини кўриб чиқиш таклиф этилган.</a:t>
            </a:r>
            <a:endParaRPr lang="ru-RU" sz="13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tabLst>
                <a:tab pos="540385" algn="l"/>
              </a:tabLst>
            </a:pPr>
            <a:r>
              <a:rPr lang="uz-Cyrl-UZ" sz="13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Бирлашган Миллатлар Ташкилоти шафелигида Ёшлар ҳуқуқлари бўйича бутунжаҳон конференциясини ўтказиш; </a:t>
            </a:r>
            <a:endParaRPr lang="ru-RU" sz="13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tabLst>
                <a:tab pos="540385" algn="l"/>
              </a:tabLst>
            </a:pPr>
            <a:r>
              <a:rPr lang="uz-Cyrl-UZ" sz="13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БМТ Иқтисодий ва ижтимоий кенгашининг ўнинчи форумида Ёшлар ҳуқуқлари тўғрисидаги конвенция лойиҳасини тақдим этиш; </a:t>
            </a:r>
            <a:endParaRPr lang="ru-RU" sz="13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tabLst>
                <a:tab pos="540385" algn="l"/>
              </a:tabLst>
            </a:pPr>
            <a:r>
              <a:rPr lang="uz-Cyrl-UZ" sz="13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Ёшлар ҳуқуқлари бўйича махсус маърузачи институтини таъсис этиш масаласини киритишга тайёргарлик кўриш;</a:t>
            </a:r>
            <a:endParaRPr lang="ru-RU" sz="13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tabLst>
                <a:tab pos="540385" algn="l"/>
              </a:tabLst>
            </a:pPr>
            <a:r>
              <a:rPr lang="uz-Cyrl-UZ" sz="1300" dirty="0">
                <a:solidFill>
                  <a:srgbClr val="000000"/>
                </a:solidFill>
                <a:latin typeface="RobotoCondensed-Regular"/>
                <a:ea typeface="Calibri" panose="020F0502020204030204" pitchFamily="34" charset="0"/>
                <a:cs typeface="Times New Roman" panose="02020603050405020304" pitchFamily="18" charset="0"/>
              </a:rPr>
              <a:t>2021 йилда, яъни Болалар меҳнатига барҳам бериш халқаро йилида Болалар Омбудсмани тўғрисидаги қонунни қабул қилиш;</a:t>
            </a:r>
            <a:endParaRPr lang="ru-RU" sz="13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tabLst>
                <a:tab pos="540385" algn="l"/>
              </a:tabLst>
            </a:pPr>
            <a:r>
              <a:rPr lang="ru-RU" sz="1300" dirty="0" err="1">
                <a:solidFill>
                  <a:srgbClr val="000000"/>
                </a:solidFill>
                <a:latin typeface="RobotoCondensed-Regular"/>
                <a:ea typeface="Calibri" panose="020F0502020204030204" pitchFamily="34" charset="0"/>
                <a:cs typeface="Times New Roman" panose="02020603050405020304" pitchFamily="18" charset="0"/>
              </a:rPr>
              <a:t>Қийноқларга</a:t>
            </a:r>
            <a:r>
              <a:rPr lang="ru-RU" sz="1300" dirty="0">
                <a:solidFill>
                  <a:srgbClr val="000000"/>
                </a:solidFill>
                <a:latin typeface="RobotoCondensed-Regular"/>
                <a:ea typeface="Calibri" panose="020F0502020204030204" pitchFamily="34" charset="0"/>
                <a:cs typeface="Times New Roman" panose="02020603050405020304" pitchFamily="18" charset="0"/>
              </a:rPr>
              <a:t> </a:t>
            </a:r>
            <a:r>
              <a:rPr lang="ru-RU" sz="1300" dirty="0" err="1">
                <a:solidFill>
                  <a:srgbClr val="000000"/>
                </a:solidFill>
                <a:latin typeface="RobotoCondensed-Regular"/>
                <a:ea typeface="Calibri" panose="020F0502020204030204" pitchFamily="34" charset="0"/>
                <a:cs typeface="Times New Roman" panose="02020603050405020304" pitchFamily="18" charset="0"/>
              </a:rPr>
              <a:t>қарши</a:t>
            </a:r>
            <a:r>
              <a:rPr lang="ru-RU" sz="1300" dirty="0">
                <a:solidFill>
                  <a:srgbClr val="000000"/>
                </a:solidFill>
                <a:latin typeface="RobotoCondensed-Regular"/>
                <a:ea typeface="Calibri" panose="020F0502020204030204" pitchFamily="34" charset="0"/>
                <a:cs typeface="Times New Roman" panose="02020603050405020304" pitchFamily="18" charset="0"/>
              </a:rPr>
              <a:t> </a:t>
            </a:r>
            <a:r>
              <a:rPr lang="ru-RU" sz="1300" dirty="0" err="1">
                <a:solidFill>
                  <a:srgbClr val="000000"/>
                </a:solidFill>
                <a:latin typeface="RobotoCondensed-Regular"/>
                <a:ea typeface="Calibri" panose="020F0502020204030204" pitchFamily="34" charset="0"/>
                <a:cs typeface="Times New Roman" panose="02020603050405020304" pitchFamily="18" charset="0"/>
              </a:rPr>
              <a:t>конвенциянинг</a:t>
            </a:r>
            <a:r>
              <a:rPr lang="ru-RU" sz="1300" dirty="0">
                <a:solidFill>
                  <a:srgbClr val="000000"/>
                </a:solidFill>
                <a:latin typeface="RobotoCondensed-Regular"/>
                <a:ea typeface="Calibri" panose="020F0502020204030204" pitchFamily="34" charset="0"/>
                <a:cs typeface="Times New Roman" panose="02020603050405020304" pitchFamily="18" charset="0"/>
              </a:rPr>
              <a:t> Факультатив </a:t>
            </a:r>
            <a:r>
              <a:rPr lang="ru-RU" sz="1300" dirty="0" err="1">
                <a:solidFill>
                  <a:srgbClr val="000000"/>
                </a:solidFill>
                <a:latin typeface="RobotoCondensed-Regular"/>
                <a:ea typeface="Calibri" panose="020F0502020204030204" pitchFamily="34" charset="0"/>
                <a:cs typeface="Times New Roman" panose="02020603050405020304" pitchFamily="18" charset="0"/>
              </a:rPr>
              <a:t>протоколини</a:t>
            </a:r>
            <a:r>
              <a:rPr lang="ru-RU" sz="1300" dirty="0">
                <a:solidFill>
                  <a:srgbClr val="000000"/>
                </a:solidFill>
                <a:latin typeface="RobotoCondensed-Regular"/>
                <a:ea typeface="Calibri" panose="020F0502020204030204" pitchFamily="34" charset="0"/>
                <a:cs typeface="Times New Roman" panose="02020603050405020304" pitchFamily="18" charset="0"/>
              </a:rPr>
              <a:t> ратификация </a:t>
            </a:r>
            <a:r>
              <a:rPr lang="ru-RU" sz="1300" dirty="0" err="1">
                <a:solidFill>
                  <a:srgbClr val="000000"/>
                </a:solidFill>
                <a:latin typeface="RobotoCondensed-Regular"/>
                <a:ea typeface="Calibri" panose="020F0502020204030204" pitchFamily="34" charset="0"/>
                <a:cs typeface="Times New Roman" panose="02020603050405020304" pitchFamily="18" charset="0"/>
              </a:rPr>
              <a:t>қил</a:t>
            </a:r>
            <a:r>
              <a:rPr lang="uz-Cyrl-UZ" sz="1300" dirty="0">
                <a:solidFill>
                  <a:srgbClr val="000000"/>
                </a:solidFill>
                <a:latin typeface="RobotoCondensed-Regular"/>
                <a:ea typeface="Calibri" panose="020F0502020204030204" pitchFamily="34" charset="0"/>
                <a:cs typeface="Times New Roman" panose="02020603050405020304" pitchFamily="18" charset="0"/>
              </a:rPr>
              <a:t>иш режалаштирилган.</a:t>
            </a:r>
            <a:endParaRPr lang="ru-RU" sz="13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tabLst>
                <a:tab pos="361950" algn="l"/>
                <a:tab pos="2514600" algn="l"/>
              </a:tabLst>
            </a:pPr>
            <a:r>
              <a:rPr lang="uz-Cyrl-UZ" sz="1300" dirty="0">
                <a:latin typeface="Times New Roman" panose="02020603050405020304" pitchFamily="18" charset="0"/>
                <a:ea typeface="Times New Roman" panose="02020603050405020304" pitchFamily="18" charset="0"/>
              </a:rPr>
              <a:t>	</a:t>
            </a:r>
            <a:r>
              <a:rPr lang="uz-Cyrl-UZ" sz="1300" dirty="0">
                <a:solidFill>
                  <a:srgbClr val="7030A0"/>
                </a:solidFill>
                <a:latin typeface="Times New Roman" panose="02020603050405020304" pitchFamily="18" charset="0"/>
                <a:ea typeface="Times New Roman" panose="02020603050405020304" pitchFamily="18" charset="0"/>
              </a:rPr>
              <a:t>Ўзбекистоннинг Женева шаҳридаги БМТ бўлинмаси ва бошқа халқаро ташкилотлардаги доимий вакили Улуғбек Лапасов 2022 йил учун БМТ Инсон ҳуқуқлари бўйича кенгаши раисининг ўринбосари лавозимида иш бошлади. Номзодни Осиё-Тинч океани минтақавий гуруҳига аъзо давлатлар бир овоздан маъқуллаган.</a:t>
            </a:r>
            <a:endParaRPr lang="ru-RU" sz="13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343076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grpSp>
        <p:nvGrpSpPr>
          <p:cNvPr id="10" name="Группа 9"/>
          <p:cNvGrpSpPr/>
          <p:nvPr/>
        </p:nvGrpSpPr>
        <p:grpSpPr>
          <a:xfrm>
            <a:off x="107504" y="1628800"/>
            <a:ext cx="2599231" cy="1291179"/>
            <a:chOff x="-544063" y="-648072"/>
            <a:chExt cx="2599231" cy="1579211"/>
          </a:xfrm>
        </p:grpSpPr>
        <p:sp>
          <p:nvSpPr>
            <p:cNvPr id="12" name="Скругленный прямоугольник 11"/>
            <p:cNvSpPr/>
            <p:nvPr/>
          </p:nvSpPr>
          <p:spPr>
            <a:xfrm>
              <a:off x="-544063" y="-648072"/>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13" name="Скругленный прямоугольник 4"/>
            <p:cNvSpPr txBox="1"/>
            <p:nvPr/>
          </p:nvSpPr>
          <p:spPr>
            <a:xfrm>
              <a:off x="-389852" y="-360040"/>
              <a:ext cx="2222054" cy="10649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k-UA" b="1" i="1" dirty="0" smtClean="0"/>
                <a:t> Хотин-</a:t>
              </a:r>
              <a:r>
                <a:rPr lang="uk-UA" b="1" i="1" dirty="0" err="1" smtClean="0"/>
                <a:t>қизларнинг</a:t>
              </a:r>
              <a:r>
                <a:rPr lang="uk-UA" b="1" i="1" dirty="0" smtClean="0"/>
                <a:t> </a:t>
              </a:r>
              <a:r>
                <a:rPr lang="uk-UA" b="1" i="1" dirty="0" err="1"/>
                <a:t>аҳволи</a:t>
              </a:r>
              <a:r>
                <a:rPr lang="uk-UA" b="1" i="1" dirty="0"/>
                <a:t> </a:t>
              </a:r>
              <a:r>
                <a:rPr lang="uk-UA" b="1" i="1" dirty="0" err="1"/>
                <a:t>бўйича</a:t>
              </a:r>
              <a:r>
                <a:rPr lang="uk-UA" b="1" i="1" dirty="0"/>
                <a:t> </a:t>
              </a:r>
              <a:r>
                <a:rPr lang="uk-UA" b="1" i="1" dirty="0" err="1"/>
                <a:t>Комиссия</a:t>
              </a:r>
              <a:r>
                <a:rPr lang="uk-UA" i="1" dirty="0"/>
                <a:t> </a:t>
              </a:r>
              <a:r>
                <a:rPr lang="uk-UA" i="1" dirty="0" smtClean="0"/>
                <a:t> </a:t>
              </a:r>
              <a:endParaRPr lang="ru-RU" sz="2000" kern="1200" dirty="0"/>
            </a:p>
          </p:txBody>
        </p:sp>
      </p:grpSp>
      <p:sp>
        <p:nvSpPr>
          <p:cNvPr id="4" name="Прямоугольник 3"/>
          <p:cNvSpPr/>
          <p:nvPr/>
        </p:nvSpPr>
        <p:spPr>
          <a:xfrm>
            <a:off x="3131840" y="1864298"/>
            <a:ext cx="5463591" cy="3139321"/>
          </a:xfrm>
          <a:prstGeom prst="rect">
            <a:avLst/>
          </a:prstGeom>
        </p:spPr>
        <p:txBody>
          <a:bodyPr wrap="square">
            <a:spAutoFit/>
          </a:bodyPr>
          <a:lstStyle/>
          <a:p>
            <a:pPr algn="just"/>
            <a:r>
              <a:rPr lang="uk-UA" dirty="0" err="1" smtClean="0">
                <a:latin typeface="Calibri" panose="020F0502020204030204" pitchFamily="34" charset="0"/>
                <a:ea typeface="Calibri" panose="020F0502020204030204" pitchFamily="34" charset="0"/>
                <a:cs typeface="Times New Roman" panose="02020603050405020304" pitchFamily="18" charset="0"/>
              </a:rPr>
              <a:t>Комиссиянинг</a:t>
            </a:r>
            <a:r>
              <a:rPr lang="uk-UA" dirty="0" smtClean="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вазифалари</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доирасига</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хотин-қизларнинг</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сиёсий</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иқтисодий</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фуқаровий</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ижтимоий</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соҳалар</a:t>
            </a:r>
            <a:r>
              <a:rPr lang="uk-UA" dirty="0">
                <a:latin typeface="Calibri" panose="020F0502020204030204" pitchFamily="34" charset="0"/>
                <a:ea typeface="Calibri" panose="020F0502020204030204" pitchFamily="34" charset="0"/>
                <a:cs typeface="Times New Roman" panose="02020603050405020304" pitchFamily="18" charset="0"/>
              </a:rPr>
              <a:t> ва </a:t>
            </a:r>
            <a:r>
              <a:rPr lang="uk-UA" dirty="0" err="1">
                <a:latin typeface="Calibri" panose="020F0502020204030204" pitchFamily="34" charset="0"/>
                <a:ea typeface="Calibri" panose="020F0502020204030204" pitchFamily="34" charset="0"/>
                <a:cs typeface="Times New Roman" panose="02020603050405020304" pitchFamily="18" charset="0"/>
              </a:rPr>
              <a:t>таълим</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соҳасидаги</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ҳуқуқларини</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рағбатлантириш</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тўғрисида</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Иқтисодий</a:t>
            </a:r>
            <a:r>
              <a:rPr lang="uk-UA" dirty="0">
                <a:latin typeface="Calibri" panose="020F0502020204030204" pitchFamily="34" charset="0"/>
                <a:ea typeface="Calibri" panose="020F0502020204030204" pitchFamily="34" charset="0"/>
                <a:cs typeface="Times New Roman" panose="02020603050405020304" pitchFamily="18" charset="0"/>
              </a:rPr>
              <a:t> ва </a:t>
            </a:r>
            <a:r>
              <a:rPr lang="uk-UA" dirty="0" err="1">
                <a:latin typeface="Calibri" panose="020F0502020204030204" pitchFamily="34" charset="0"/>
                <a:ea typeface="Calibri" panose="020F0502020204030204" pitchFamily="34" charset="0"/>
                <a:cs typeface="Times New Roman" panose="02020603050405020304" pitchFamily="18" charset="0"/>
              </a:rPr>
              <a:t>Ижтимоий</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Кенгашга</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тавсиялар</a:t>
            </a:r>
            <a:r>
              <a:rPr lang="uk-UA" dirty="0">
                <a:latin typeface="Calibri" panose="020F0502020204030204" pitchFamily="34" charset="0"/>
                <a:ea typeface="Calibri" panose="020F0502020204030204" pitchFamily="34" charset="0"/>
                <a:cs typeface="Times New Roman" panose="02020603050405020304" pitchFamily="18" charset="0"/>
              </a:rPr>
              <a:t> ва </a:t>
            </a:r>
            <a:r>
              <a:rPr lang="uk-UA" dirty="0" err="1">
                <a:latin typeface="Calibri" panose="020F0502020204030204" pitchFamily="34" charset="0"/>
                <a:ea typeface="Calibri" panose="020F0502020204030204" pitchFamily="34" charset="0"/>
                <a:cs typeface="Times New Roman" panose="02020603050405020304" pitchFamily="18" charset="0"/>
              </a:rPr>
              <a:t>маърузалар</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тайёрлаш</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шунингдек</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u="sng" dirty="0" err="1">
                <a:latin typeface="Calibri" panose="020F0502020204030204" pitchFamily="34" charset="0"/>
                <a:ea typeface="Calibri" panose="020F0502020204030204" pitchFamily="34" charset="0"/>
                <a:cs typeface="Times New Roman" panose="02020603050405020304" pitchFamily="18" charset="0"/>
              </a:rPr>
              <a:t>эркаклар</a:t>
            </a:r>
            <a:r>
              <a:rPr lang="uk-UA" u="sng" dirty="0">
                <a:latin typeface="Calibri" panose="020F0502020204030204" pitchFamily="34" charset="0"/>
                <a:ea typeface="Calibri" panose="020F0502020204030204" pitchFamily="34" charset="0"/>
                <a:cs typeface="Times New Roman" panose="02020603050405020304" pitchFamily="18" charset="0"/>
              </a:rPr>
              <a:t> </a:t>
            </a:r>
            <a:r>
              <a:rPr lang="uk-UA" u="sng" dirty="0" err="1">
                <a:latin typeface="Calibri" panose="020F0502020204030204" pitchFamily="34" charset="0"/>
                <a:ea typeface="Calibri" panose="020F0502020204030204" pitchFamily="34" charset="0"/>
                <a:cs typeface="Times New Roman" panose="02020603050405020304" pitchFamily="18" charset="0"/>
              </a:rPr>
              <a:t>билан</a:t>
            </a:r>
            <a:r>
              <a:rPr lang="uk-UA" u="sng" dirty="0">
                <a:latin typeface="Calibri" panose="020F0502020204030204" pitchFamily="34" charset="0"/>
                <a:ea typeface="Calibri" panose="020F0502020204030204" pitchFamily="34" charset="0"/>
                <a:cs typeface="Times New Roman" panose="02020603050405020304" pitchFamily="18" charset="0"/>
              </a:rPr>
              <a:t> </a:t>
            </a:r>
            <a:r>
              <a:rPr lang="uk-UA" u="sng" dirty="0" err="1">
                <a:latin typeface="Calibri" panose="020F0502020204030204" pitchFamily="34" charset="0"/>
                <a:ea typeface="Calibri" panose="020F0502020204030204" pitchFamily="34" charset="0"/>
                <a:cs typeface="Times New Roman" panose="02020603050405020304" pitchFamily="18" charset="0"/>
              </a:rPr>
              <a:t>хотин-қизларнинг</a:t>
            </a:r>
            <a:r>
              <a:rPr lang="uk-UA" u="sng" dirty="0">
                <a:latin typeface="Calibri" panose="020F0502020204030204" pitchFamily="34" charset="0"/>
                <a:ea typeface="Calibri" panose="020F0502020204030204" pitchFamily="34" charset="0"/>
                <a:cs typeface="Times New Roman" panose="02020603050405020304" pitchFamily="18" charset="0"/>
              </a:rPr>
              <a:t> </a:t>
            </a:r>
            <a:r>
              <a:rPr lang="uk-UA" u="sng" dirty="0" err="1">
                <a:latin typeface="Calibri" panose="020F0502020204030204" pitchFamily="34" charset="0"/>
                <a:ea typeface="Calibri" panose="020F0502020204030204" pitchFamily="34" charset="0"/>
                <a:cs typeface="Times New Roman" panose="02020603050405020304" pitchFamily="18" charset="0"/>
              </a:rPr>
              <a:t>тенг</a:t>
            </a:r>
            <a:r>
              <a:rPr lang="uk-UA" u="sng" dirty="0">
                <a:latin typeface="Calibri" panose="020F0502020204030204" pitchFamily="34" charset="0"/>
                <a:ea typeface="Calibri" panose="020F0502020204030204" pitchFamily="34" charset="0"/>
                <a:cs typeface="Times New Roman" panose="02020603050405020304" pitchFamily="18" charset="0"/>
              </a:rPr>
              <a:t> </a:t>
            </a:r>
            <a:r>
              <a:rPr lang="uk-UA" u="sng" dirty="0" err="1">
                <a:latin typeface="Calibri" panose="020F0502020204030204" pitchFamily="34" charset="0"/>
                <a:ea typeface="Calibri" panose="020F0502020204030204" pitchFamily="34" charset="0"/>
                <a:cs typeface="Times New Roman" panose="02020603050405020304" pitchFamily="18" charset="0"/>
              </a:rPr>
              <a:t>ҳуқуқлилиги</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принципини</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амалга</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ошириш</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мақсадида</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хотин-қизлар</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ҳуқуқлари</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соҳасидаги</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энг</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муҳим</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муаммолар</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бўйича</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чора-тадбирлар</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қабул</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қилиш</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тўғрисида</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тавсиялар</a:t>
            </a:r>
            <a:r>
              <a:rPr lang="uk-UA" dirty="0">
                <a:latin typeface="Calibri" panose="020F0502020204030204" pitchFamily="34" charset="0"/>
                <a:ea typeface="Calibri" panose="020F0502020204030204" pitchFamily="34" charset="0"/>
                <a:cs typeface="Times New Roman" panose="02020603050405020304" pitchFamily="18" charset="0"/>
              </a:rPr>
              <a:t> ва </a:t>
            </a:r>
            <a:r>
              <a:rPr lang="uk-UA" dirty="0" err="1">
                <a:latin typeface="Calibri" panose="020F0502020204030204" pitchFamily="34" charset="0"/>
                <a:ea typeface="Calibri" panose="020F0502020204030204" pitchFamily="34" charset="0"/>
                <a:cs typeface="Times New Roman" panose="02020603050405020304" pitchFamily="18" charset="0"/>
              </a:rPr>
              <a:t>таклифлар</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dirty="0" err="1">
                <a:latin typeface="Calibri" panose="020F0502020204030204" pitchFamily="34" charset="0"/>
                <a:ea typeface="Calibri" panose="020F0502020204030204" pitchFamily="34" charset="0"/>
                <a:cs typeface="Times New Roman" panose="02020603050405020304" pitchFamily="18" charset="0"/>
              </a:rPr>
              <a:t>тайёрлаш</a:t>
            </a:r>
            <a:r>
              <a:rPr lang="uk-UA" dirty="0">
                <a:latin typeface="Calibri" panose="020F0502020204030204" pitchFamily="34" charset="0"/>
                <a:ea typeface="Calibri" panose="020F0502020204030204" pitchFamily="34" charset="0"/>
                <a:cs typeface="Times New Roman" panose="02020603050405020304" pitchFamily="18" charset="0"/>
              </a:rPr>
              <a:t> </a:t>
            </a:r>
            <a:r>
              <a:rPr lang="uk-UA" u="sng" dirty="0" err="1">
                <a:latin typeface="Calibri" panose="020F0502020204030204" pitchFamily="34" charset="0"/>
                <a:ea typeface="Calibri" panose="020F0502020204030204" pitchFamily="34" charset="0"/>
                <a:cs typeface="Times New Roman" panose="02020603050405020304" pitchFamily="18" charset="0"/>
              </a:rPr>
              <a:t>вазифалари</a:t>
            </a:r>
            <a:r>
              <a:rPr lang="uk-UA" u="sng" dirty="0">
                <a:latin typeface="Calibri" panose="020F0502020204030204" pitchFamily="34" charset="0"/>
                <a:ea typeface="Calibri" panose="020F0502020204030204" pitchFamily="34" charset="0"/>
                <a:cs typeface="Times New Roman" panose="02020603050405020304" pitchFamily="18" charset="0"/>
              </a:rPr>
              <a:t> </a:t>
            </a:r>
            <a:r>
              <a:rPr lang="uk-UA" u="sng" dirty="0" err="1">
                <a:latin typeface="Calibri" panose="020F0502020204030204" pitchFamily="34" charset="0"/>
                <a:ea typeface="Calibri" panose="020F0502020204030204" pitchFamily="34" charset="0"/>
                <a:cs typeface="Times New Roman" panose="02020603050405020304" pitchFamily="18" charset="0"/>
              </a:rPr>
              <a:t>киради</a:t>
            </a:r>
            <a:r>
              <a:rPr lang="uk-UA" dirty="0">
                <a:latin typeface="Calibri" panose="020F0502020204030204" pitchFamily="34" charset="0"/>
                <a:ea typeface="Calibri" panose="020F0502020204030204" pitchFamily="34" charset="0"/>
                <a:cs typeface="Times New Roman" panose="02020603050405020304" pitchFamily="18" charset="0"/>
              </a:rPr>
              <a:t>.</a:t>
            </a:r>
            <a:endParaRPr lang="ru-RU" dirty="0"/>
          </a:p>
        </p:txBody>
      </p:sp>
      <p:sp>
        <p:nvSpPr>
          <p:cNvPr id="7" name="Прямоугольник 6"/>
          <p:cNvSpPr/>
          <p:nvPr/>
        </p:nvSpPr>
        <p:spPr>
          <a:xfrm>
            <a:off x="96814" y="35274"/>
            <a:ext cx="7715546" cy="136652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marL="457200" algn="ctr">
              <a:lnSpc>
                <a:spcPct val="115000"/>
              </a:lnSpc>
            </a:pPr>
            <a:r>
              <a:rPr lang="uz-Cyrl-UZ"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 </a:t>
            </a:r>
            <a:r>
              <a:rPr lang="uz-Cyrl-UZ" b="1" dirty="0"/>
              <a:t>Инсон ҳуқуқлари ҳимояси бўйича </a:t>
            </a:r>
            <a:r>
              <a:rPr lang="uz-Cyrl-UZ" b="1" dirty="0" smtClean="0"/>
              <a:t>БМТнинг  ёрдамчи органларига </a:t>
            </a:r>
            <a:r>
              <a:rPr lang="uz-Cyrl-UZ" b="1" dirty="0"/>
              <a:t>унинг асосий органлари фаолиятига кўмаклашувчи кўп сонли турли қўмиталар, комиссиялар ва бошқа номдаги турли органларни киритиш </a:t>
            </a:r>
            <a:r>
              <a:rPr lang="uz-Cyrl-UZ" b="1" dirty="0" smtClean="0"/>
              <a:t>мумкин.</a:t>
            </a:r>
            <a:endParaRPr lang="ru-RU" dirty="0"/>
          </a:p>
        </p:txBody>
      </p:sp>
    </p:spTree>
    <p:extLst>
      <p:ext uri="{BB962C8B-B14F-4D97-AF65-F5344CB8AC3E}">
        <p14:creationId xmlns:p14="http://schemas.microsoft.com/office/powerpoint/2010/main" val="37167623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grpSp>
        <p:nvGrpSpPr>
          <p:cNvPr id="10" name="Группа 9"/>
          <p:cNvGrpSpPr/>
          <p:nvPr/>
        </p:nvGrpSpPr>
        <p:grpSpPr>
          <a:xfrm>
            <a:off x="179512" y="188640"/>
            <a:ext cx="2599231" cy="1579211"/>
            <a:chOff x="-544063" y="-648072"/>
            <a:chExt cx="2599231" cy="1579211"/>
          </a:xfrm>
        </p:grpSpPr>
        <p:sp>
          <p:nvSpPr>
            <p:cNvPr id="12" name="Скругленный прямоугольник 11"/>
            <p:cNvSpPr/>
            <p:nvPr/>
          </p:nvSpPr>
          <p:spPr>
            <a:xfrm>
              <a:off x="-544063" y="-648072"/>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13" name="Скругленный прямоугольник 4"/>
            <p:cNvSpPr txBox="1"/>
            <p:nvPr/>
          </p:nvSpPr>
          <p:spPr>
            <a:xfrm>
              <a:off x="-389852" y="-360040"/>
              <a:ext cx="2222054" cy="10649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ru-RU" b="1" i="1" dirty="0" err="1" smtClean="0"/>
                <a:t>Инсон</a:t>
              </a:r>
              <a:r>
                <a:rPr lang="ru-RU" b="1" i="1" dirty="0" smtClean="0"/>
                <a:t> </a:t>
              </a:r>
              <a:r>
                <a:rPr lang="ru-RU" b="1" i="1" dirty="0" err="1"/>
                <a:t>ҳуқуқлари</a:t>
              </a:r>
              <a:r>
                <a:rPr lang="ru-RU" b="1" i="1" dirty="0"/>
                <a:t> </a:t>
              </a:r>
              <a:r>
                <a:rPr lang="ru-RU" b="1" i="1" dirty="0" err="1"/>
                <a:t>бўйича</a:t>
              </a:r>
              <a:r>
                <a:rPr lang="ru-RU" b="1" i="1" dirty="0"/>
                <a:t> </a:t>
              </a:r>
              <a:r>
                <a:rPr lang="ru-RU" b="1" i="1" dirty="0" err="1"/>
                <a:t>олий</a:t>
              </a:r>
              <a:r>
                <a:rPr lang="ru-RU" b="1" i="1" dirty="0"/>
                <a:t> </a:t>
              </a:r>
              <a:r>
                <a:rPr lang="ru-RU" b="1" i="1" dirty="0" smtClean="0"/>
                <a:t>комиссар </a:t>
              </a:r>
              <a:r>
                <a:rPr lang="ru-RU" b="1" i="1" dirty="0" err="1"/>
                <a:t>бошқармаси</a:t>
              </a:r>
              <a:endParaRPr lang="ru-RU" sz="2000" kern="1200" dirty="0"/>
            </a:p>
          </p:txBody>
        </p:sp>
      </p:grpSp>
      <p:sp>
        <p:nvSpPr>
          <p:cNvPr id="4" name="Прямоугольник 3"/>
          <p:cNvSpPr/>
          <p:nvPr/>
        </p:nvSpPr>
        <p:spPr>
          <a:xfrm>
            <a:off x="3347864" y="764704"/>
            <a:ext cx="5192697" cy="5355312"/>
          </a:xfrm>
          <a:prstGeom prst="rect">
            <a:avLst/>
          </a:prstGeom>
        </p:spPr>
        <p:txBody>
          <a:bodyPr wrap="square">
            <a:spAutoFit/>
          </a:bodyPr>
          <a:lstStyle/>
          <a:p>
            <a:pPr algn="just"/>
            <a:r>
              <a:rPr lang="uk-UA" dirty="0" smtClean="0"/>
              <a:t>	</a:t>
            </a:r>
            <a:r>
              <a:rPr lang="uk-UA" dirty="0" err="1" smtClean="0"/>
              <a:t>Инсон</a:t>
            </a:r>
            <a:r>
              <a:rPr lang="uk-UA" dirty="0" smtClean="0"/>
              <a:t> </a:t>
            </a:r>
            <a:r>
              <a:rPr lang="uk-UA" dirty="0" err="1"/>
              <a:t>ҳуқуқлари</a:t>
            </a:r>
            <a:r>
              <a:rPr lang="uk-UA" dirty="0"/>
              <a:t> </a:t>
            </a:r>
            <a:r>
              <a:rPr lang="uk-UA" dirty="0" err="1"/>
              <a:t>бўйича</a:t>
            </a:r>
            <a:r>
              <a:rPr lang="uk-UA" dirty="0"/>
              <a:t> </a:t>
            </a:r>
            <a:r>
              <a:rPr lang="uk-UA" dirty="0" err="1"/>
              <a:t>котибият</a:t>
            </a:r>
            <a:r>
              <a:rPr lang="uk-UA" dirty="0"/>
              <a:t> </a:t>
            </a:r>
            <a:r>
              <a:rPr lang="uk-UA" dirty="0" err="1"/>
              <a:t>БМТнинг</a:t>
            </a:r>
            <a:r>
              <a:rPr lang="uk-UA" dirty="0"/>
              <a:t> </a:t>
            </a:r>
            <a:r>
              <a:rPr lang="uk-UA" dirty="0" err="1"/>
              <a:t>Инсон</a:t>
            </a:r>
            <a:r>
              <a:rPr lang="uk-UA" dirty="0"/>
              <a:t> </a:t>
            </a:r>
            <a:r>
              <a:rPr lang="uk-UA" dirty="0" err="1"/>
              <a:t>ҳуқуқлари</a:t>
            </a:r>
            <a:r>
              <a:rPr lang="uk-UA" dirty="0"/>
              <a:t> </a:t>
            </a:r>
            <a:r>
              <a:rPr lang="uk-UA" dirty="0" err="1"/>
              <a:t>бўйича</a:t>
            </a:r>
            <a:r>
              <a:rPr lang="uk-UA" dirty="0"/>
              <a:t> </a:t>
            </a:r>
            <a:r>
              <a:rPr lang="uk-UA" dirty="0" err="1"/>
              <a:t>олий</a:t>
            </a:r>
            <a:r>
              <a:rPr lang="uk-UA" dirty="0"/>
              <a:t> </a:t>
            </a:r>
            <a:r>
              <a:rPr lang="uk-UA" dirty="0" err="1"/>
              <a:t>комиссари</a:t>
            </a:r>
            <a:r>
              <a:rPr lang="uk-UA" dirty="0"/>
              <a:t> </a:t>
            </a:r>
            <a:r>
              <a:rPr lang="uk-UA" dirty="0" err="1"/>
              <a:t>бошқармасида</a:t>
            </a:r>
            <a:r>
              <a:rPr lang="uk-UA" dirty="0"/>
              <a:t>, </a:t>
            </a:r>
            <a:r>
              <a:rPr lang="uk-UA" dirty="0" err="1">
                <a:solidFill>
                  <a:srgbClr val="FF0000"/>
                </a:solidFill>
              </a:rPr>
              <a:t>яъни</a:t>
            </a:r>
            <a:r>
              <a:rPr lang="uk-UA" dirty="0">
                <a:solidFill>
                  <a:srgbClr val="FF0000"/>
                </a:solidFill>
              </a:rPr>
              <a:t> </a:t>
            </a:r>
            <a:r>
              <a:rPr lang="uk-UA" dirty="0" err="1">
                <a:solidFill>
                  <a:srgbClr val="FF0000"/>
                </a:solidFill>
              </a:rPr>
              <a:t>Инсон</a:t>
            </a:r>
            <a:r>
              <a:rPr lang="uk-UA" dirty="0">
                <a:solidFill>
                  <a:srgbClr val="FF0000"/>
                </a:solidFill>
              </a:rPr>
              <a:t> </a:t>
            </a:r>
            <a:r>
              <a:rPr lang="uk-UA" dirty="0" err="1">
                <a:solidFill>
                  <a:srgbClr val="FF0000"/>
                </a:solidFill>
              </a:rPr>
              <a:t>ҳуқуқлари</a:t>
            </a:r>
            <a:r>
              <a:rPr lang="uk-UA" dirty="0">
                <a:solidFill>
                  <a:srgbClr val="FF0000"/>
                </a:solidFill>
              </a:rPr>
              <a:t> </a:t>
            </a:r>
            <a:r>
              <a:rPr lang="uk-UA" dirty="0" err="1">
                <a:solidFill>
                  <a:srgbClr val="FF0000"/>
                </a:solidFill>
              </a:rPr>
              <a:t>бўйича</a:t>
            </a:r>
            <a:r>
              <a:rPr lang="uk-UA" dirty="0">
                <a:solidFill>
                  <a:srgbClr val="FF0000"/>
                </a:solidFill>
              </a:rPr>
              <a:t> </a:t>
            </a:r>
            <a:r>
              <a:rPr lang="uk-UA" dirty="0" err="1">
                <a:solidFill>
                  <a:srgbClr val="FF0000"/>
                </a:solidFill>
              </a:rPr>
              <a:t>собиқ</a:t>
            </a:r>
            <a:r>
              <a:rPr lang="uk-UA" dirty="0">
                <a:solidFill>
                  <a:srgbClr val="FF0000"/>
                </a:solidFill>
              </a:rPr>
              <a:t> </a:t>
            </a:r>
            <a:r>
              <a:rPr lang="uk-UA" dirty="0" err="1">
                <a:solidFill>
                  <a:srgbClr val="FF0000"/>
                </a:solidFill>
              </a:rPr>
              <a:t>марказда</a:t>
            </a:r>
            <a:r>
              <a:rPr lang="uk-UA" dirty="0"/>
              <a:t> </a:t>
            </a:r>
            <a:r>
              <a:rPr lang="uk-UA" dirty="0" err="1"/>
              <a:t>иш</a:t>
            </a:r>
            <a:r>
              <a:rPr lang="uk-UA" dirty="0"/>
              <a:t> </a:t>
            </a:r>
            <a:r>
              <a:rPr lang="uk-UA" dirty="0" err="1"/>
              <a:t>олиб</a:t>
            </a:r>
            <a:r>
              <a:rPr lang="uk-UA" dirty="0"/>
              <a:t> </a:t>
            </a:r>
            <a:r>
              <a:rPr lang="uk-UA" dirty="0" err="1"/>
              <a:t>боради</a:t>
            </a:r>
            <a:r>
              <a:rPr lang="uk-UA" dirty="0" smtClean="0">
                <a:latin typeface="Calibri" panose="020F0502020204030204" pitchFamily="34" charset="0"/>
                <a:ea typeface="Calibri" panose="020F0502020204030204" pitchFamily="34" charset="0"/>
                <a:cs typeface="Times New Roman" panose="02020603050405020304" pitchFamily="18" charset="0"/>
              </a:rPr>
              <a:t>.</a:t>
            </a:r>
          </a:p>
          <a:p>
            <a:pPr algn="just"/>
            <a:r>
              <a:rPr lang="uk-UA" dirty="0" smtClean="0"/>
              <a:t>	</a:t>
            </a:r>
            <a:r>
              <a:rPr lang="uk-UA" dirty="0" err="1" smtClean="0"/>
              <a:t>Олий</a:t>
            </a:r>
            <a:r>
              <a:rPr lang="uk-UA" dirty="0" smtClean="0"/>
              <a:t> </a:t>
            </a:r>
            <a:r>
              <a:rPr lang="uk-UA" dirty="0" err="1"/>
              <a:t>комиссар</a:t>
            </a:r>
            <a:r>
              <a:rPr lang="uk-UA" dirty="0"/>
              <a:t> </a:t>
            </a:r>
            <a:r>
              <a:rPr lang="uk-UA" dirty="0" err="1"/>
              <a:t>ўз</a:t>
            </a:r>
            <a:r>
              <a:rPr lang="uk-UA" dirty="0"/>
              <a:t> </a:t>
            </a:r>
            <a:r>
              <a:rPr lang="uk-UA" dirty="0" err="1"/>
              <a:t>вазифасини</a:t>
            </a:r>
            <a:r>
              <a:rPr lang="uk-UA" dirty="0"/>
              <a:t> </a:t>
            </a:r>
            <a:r>
              <a:rPr lang="uk-UA" dirty="0" err="1"/>
              <a:t>бажарар</a:t>
            </a:r>
            <a:r>
              <a:rPr lang="uk-UA" dirty="0"/>
              <a:t> </a:t>
            </a:r>
            <a:r>
              <a:rPr lang="uk-UA" dirty="0" err="1"/>
              <a:t>экан</a:t>
            </a:r>
            <a:r>
              <a:rPr lang="uk-UA" dirty="0"/>
              <a:t>, Бош </a:t>
            </a:r>
            <a:r>
              <a:rPr lang="uk-UA" dirty="0" err="1"/>
              <a:t>Ассамблея</a:t>
            </a:r>
            <a:r>
              <a:rPr lang="uk-UA" dirty="0"/>
              <a:t>, </a:t>
            </a:r>
            <a:r>
              <a:rPr lang="uk-UA" dirty="0" err="1"/>
              <a:t>Иқтисодий</a:t>
            </a:r>
            <a:r>
              <a:rPr lang="uk-UA" dirty="0"/>
              <a:t> ва </a:t>
            </a:r>
            <a:r>
              <a:rPr lang="uk-UA" dirty="0" err="1"/>
              <a:t>Ижтимоий</a:t>
            </a:r>
            <a:r>
              <a:rPr lang="uk-UA" dirty="0"/>
              <a:t> </a:t>
            </a:r>
            <a:r>
              <a:rPr lang="uk-UA" dirty="0" err="1"/>
              <a:t>Кенгаш</a:t>
            </a:r>
            <a:r>
              <a:rPr lang="uk-UA" dirty="0"/>
              <a:t> </a:t>
            </a:r>
            <a:r>
              <a:rPr lang="uk-UA" dirty="0" err="1"/>
              <a:t>ҳамда</a:t>
            </a:r>
            <a:r>
              <a:rPr lang="uk-UA" dirty="0"/>
              <a:t> </a:t>
            </a:r>
            <a:r>
              <a:rPr lang="uk-UA" dirty="0" err="1"/>
              <a:t>Инсон</a:t>
            </a:r>
            <a:r>
              <a:rPr lang="uk-UA" dirty="0"/>
              <a:t> </a:t>
            </a:r>
            <a:r>
              <a:rPr lang="uk-UA" dirty="0" err="1"/>
              <a:t>ҳуқуқлари</a:t>
            </a:r>
            <a:r>
              <a:rPr lang="uk-UA" dirty="0"/>
              <a:t> </a:t>
            </a:r>
            <a:r>
              <a:rPr lang="uk-UA" dirty="0" err="1"/>
              <a:t>комиссиясининг</a:t>
            </a:r>
            <a:r>
              <a:rPr lang="uk-UA" dirty="0"/>
              <a:t> </a:t>
            </a:r>
            <a:r>
              <a:rPr lang="uk-UA" dirty="0" err="1"/>
              <a:t>умумий</a:t>
            </a:r>
            <a:r>
              <a:rPr lang="uk-UA" dirty="0"/>
              <a:t> </a:t>
            </a:r>
            <a:r>
              <a:rPr lang="uk-UA" dirty="0" err="1"/>
              <a:t>ваколатлари</a:t>
            </a:r>
            <a:r>
              <a:rPr lang="uk-UA" dirty="0"/>
              <a:t>, </a:t>
            </a:r>
            <a:r>
              <a:rPr lang="uk-UA" dirty="0" err="1"/>
              <a:t>вазифалари</a:t>
            </a:r>
            <a:r>
              <a:rPr lang="uk-UA" dirty="0"/>
              <a:t> </a:t>
            </a:r>
            <a:r>
              <a:rPr lang="uk-UA" dirty="0" err="1"/>
              <a:t>доирасида</a:t>
            </a:r>
            <a:r>
              <a:rPr lang="uk-UA" dirty="0"/>
              <a:t> ва </a:t>
            </a:r>
            <a:r>
              <a:rPr lang="uk-UA" dirty="0" err="1"/>
              <a:t>қарорлари</a:t>
            </a:r>
            <a:r>
              <a:rPr lang="uk-UA" dirty="0"/>
              <a:t> </a:t>
            </a:r>
            <a:r>
              <a:rPr lang="uk-UA" dirty="0" err="1"/>
              <a:t>асосида</a:t>
            </a:r>
            <a:r>
              <a:rPr lang="uk-UA" dirty="0"/>
              <a:t> </a:t>
            </a:r>
            <a:r>
              <a:rPr lang="uk-UA" dirty="0" err="1"/>
              <a:t>иш</a:t>
            </a:r>
            <a:r>
              <a:rPr lang="uk-UA" dirty="0"/>
              <a:t> </a:t>
            </a:r>
            <a:r>
              <a:rPr lang="uk-UA" dirty="0" err="1"/>
              <a:t>олиб</a:t>
            </a:r>
            <a:r>
              <a:rPr lang="uk-UA" dirty="0"/>
              <a:t> </a:t>
            </a:r>
            <a:r>
              <a:rPr lang="uk-UA" dirty="0" err="1"/>
              <a:t>боради</a:t>
            </a:r>
            <a:r>
              <a:rPr lang="uk-UA" dirty="0"/>
              <a:t>. </a:t>
            </a:r>
            <a:endParaRPr lang="uk-UA" dirty="0" smtClean="0"/>
          </a:p>
          <a:p>
            <a:pPr algn="just"/>
            <a:r>
              <a:rPr lang="uk-UA" dirty="0" smtClean="0"/>
              <a:t>	</a:t>
            </a:r>
            <a:r>
              <a:rPr lang="uk-UA" dirty="0" err="1" smtClean="0"/>
              <a:t>Олий</a:t>
            </a:r>
            <a:r>
              <a:rPr lang="uk-UA" dirty="0" smtClean="0"/>
              <a:t> </a:t>
            </a:r>
            <a:r>
              <a:rPr lang="uk-UA" dirty="0" err="1" smtClean="0"/>
              <a:t>комиссар</a:t>
            </a:r>
            <a:r>
              <a:rPr lang="uk-UA" dirty="0" smtClean="0"/>
              <a:t> </a:t>
            </a:r>
            <a:r>
              <a:rPr lang="uk-UA" dirty="0" err="1" smtClean="0"/>
              <a:t>кенг</a:t>
            </a:r>
            <a:r>
              <a:rPr lang="uk-UA" dirty="0" smtClean="0"/>
              <a:t> </a:t>
            </a:r>
            <a:r>
              <a:rPr lang="uk-UA" dirty="0" err="1" smtClean="0"/>
              <a:t>ваколатларга</a:t>
            </a:r>
            <a:r>
              <a:rPr lang="uk-UA" dirty="0" smtClean="0"/>
              <a:t> </a:t>
            </a:r>
            <a:r>
              <a:rPr lang="uk-UA" dirty="0" err="1" smtClean="0"/>
              <a:t>эга</a:t>
            </a:r>
            <a:r>
              <a:rPr lang="uk-UA" dirty="0" smtClean="0"/>
              <a:t> </a:t>
            </a:r>
            <a:r>
              <a:rPr lang="uk-UA" dirty="0" err="1" smtClean="0"/>
              <a:t>бўлиб</a:t>
            </a:r>
            <a:r>
              <a:rPr lang="uk-UA" dirty="0" smtClean="0"/>
              <a:t>, бу </a:t>
            </a:r>
            <a:r>
              <a:rPr lang="uk-UA" dirty="0" err="1" smtClean="0"/>
              <a:t>ваколатлар</a:t>
            </a:r>
            <a:r>
              <a:rPr lang="uk-UA" dirty="0" smtClean="0"/>
              <a:t> </a:t>
            </a:r>
            <a:r>
              <a:rPr lang="uk-UA" dirty="0" err="1" smtClean="0"/>
              <a:t>унга</a:t>
            </a:r>
            <a:r>
              <a:rPr lang="uk-UA" dirty="0" smtClean="0"/>
              <a:t> </a:t>
            </a:r>
            <a:r>
              <a:rPr lang="uk-UA" dirty="0" err="1" smtClean="0"/>
              <a:t>амалда</a:t>
            </a:r>
            <a:r>
              <a:rPr lang="uk-UA" dirty="0" smtClean="0"/>
              <a:t> </a:t>
            </a:r>
            <a:r>
              <a:rPr lang="uk-UA" dirty="0" err="1" smtClean="0"/>
              <a:t>инсон</a:t>
            </a:r>
            <a:r>
              <a:rPr lang="uk-UA" dirty="0" smtClean="0"/>
              <a:t> </a:t>
            </a:r>
            <a:r>
              <a:rPr lang="uk-UA" dirty="0" err="1" smtClean="0"/>
              <a:t>ҳуқуқлари</a:t>
            </a:r>
            <a:r>
              <a:rPr lang="uk-UA" dirty="0" smtClean="0"/>
              <a:t> </a:t>
            </a:r>
            <a:r>
              <a:rPr lang="uk-UA" dirty="0" err="1" smtClean="0"/>
              <a:t>соҳасидаги</a:t>
            </a:r>
            <a:r>
              <a:rPr lang="uk-UA" dirty="0" smtClean="0"/>
              <a:t> </a:t>
            </a:r>
            <a:r>
              <a:rPr lang="uk-UA" dirty="0" err="1" smtClean="0"/>
              <a:t>ҳар</a:t>
            </a:r>
            <a:r>
              <a:rPr lang="uk-UA" dirty="0" smtClean="0"/>
              <a:t> </a:t>
            </a:r>
            <a:r>
              <a:rPr lang="uk-UA" dirty="0" err="1" smtClean="0"/>
              <a:t>қандай</a:t>
            </a:r>
            <a:r>
              <a:rPr lang="uk-UA" dirty="0" smtClean="0"/>
              <a:t> </a:t>
            </a:r>
            <a:r>
              <a:rPr lang="uk-UA" dirty="0" err="1" smtClean="0"/>
              <a:t>муаммони</a:t>
            </a:r>
            <a:r>
              <a:rPr lang="uk-UA" dirty="0" smtClean="0"/>
              <a:t> </a:t>
            </a:r>
            <a:r>
              <a:rPr lang="uk-UA" dirty="0" err="1" smtClean="0"/>
              <a:t>кўриб</a:t>
            </a:r>
            <a:r>
              <a:rPr lang="uk-UA" dirty="0" smtClean="0"/>
              <a:t> </a:t>
            </a:r>
            <a:r>
              <a:rPr lang="uk-UA" dirty="0" err="1" smtClean="0"/>
              <a:t>чиқиш</a:t>
            </a:r>
            <a:r>
              <a:rPr lang="uk-UA" dirty="0" smtClean="0"/>
              <a:t> ва </a:t>
            </a:r>
            <a:r>
              <a:rPr lang="uk-UA" dirty="0" err="1" smtClean="0"/>
              <a:t>инсон</a:t>
            </a:r>
            <a:r>
              <a:rPr lang="uk-UA" dirty="0" smtClean="0"/>
              <a:t> </a:t>
            </a:r>
            <a:r>
              <a:rPr lang="uk-UA" dirty="0" err="1" smtClean="0"/>
              <a:t>ҳуқуқларини</a:t>
            </a:r>
            <a:r>
              <a:rPr lang="uk-UA" dirty="0" smtClean="0"/>
              <a:t> </a:t>
            </a:r>
            <a:r>
              <a:rPr lang="uk-UA" dirty="0" err="1" smtClean="0"/>
              <a:t>бузиш</a:t>
            </a:r>
            <a:r>
              <a:rPr lang="uk-UA" dirty="0" smtClean="0"/>
              <a:t> </a:t>
            </a:r>
            <a:r>
              <a:rPr lang="uk-UA" dirty="0" err="1" smtClean="0"/>
              <a:t>ҳолларининг</a:t>
            </a:r>
            <a:r>
              <a:rPr lang="uk-UA" dirty="0" smtClean="0"/>
              <a:t> </a:t>
            </a:r>
            <a:r>
              <a:rPr lang="uk-UA" dirty="0" err="1" smtClean="0"/>
              <a:t>олдини</a:t>
            </a:r>
            <a:r>
              <a:rPr lang="uk-UA" dirty="0" smtClean="0"/>
              <a:t> </a:t>
            </a:r>
            <a:r>
              <a:rPr lang="uk-UA" dirty="0" err="1" smtClean="0"/>
              <a:t>олишга</a:t>
            </a:r>
            <a:r>
              <a:rPr lang="uk-UA" dirty="0" smtClean="0"/>
              <a:t> </a:t>
            </a:r>
            <a:r>
              <a:rPr lang="uk-UA" dirty="0" err="1" smtClean="0"/>
              <a:t>қаратилган</a:t>
            </a:r>
            <a:r>
              <a:rPr lang="uk-UA" dirty="0" smtClean="0"/>
              <a:t> </a:t>
            </a:r>
            <a:r>
              <a:rPr lang="uk-UA" dirty="0" err="1" smtClean="0"/>
              <a:t>дунё</a:t>
            </a:r>
            <a:r>
              <a:rPr lang="uk-UA" dirty="0" smtClean="0"/>
              <a:t> </a:t>
            </a:r>
            <a:r>
              <a:rPr lang="uk-UA" dirty="0" err="1" smtClean="0"/>
              <a:t>миқёсидаги</a:t>
            </a:r>
            <a:r>
              <a:rPr lang="uk-UA" dirty="0" smtClean="0"/>
              <a:t> </a:t>
            </a:r>
            <a:r>
              <a:rPr lang="uk-UA" dirty="0" err="1" smtClean="0"/>
              <a:t>фаолиятда</a:t>
            </a:r>
            <a:r>
              <a:rPr lang="uk-UA" dirty="0" smtClean="0"/>
              <a:t> </a:t>
            </a:r>
            <a:r>
              <a:rPr lang="uk-UA" dirty="0" err="1" smtClean="0"/>
              <a:t>фаол</a:t>
            </a:r>
            <a:r>
              <a:rPr lang="uk-UA" dirty="0" smtClean="0"/>
              <a:t> </a:t>
            </a:r>
            <a:r>
              <a:rPr lang="uk-UA" dirty="0" err="1" smtClean="0"/>
              <a:t>тарзда</a:t>
            </a:r>
            <a:r>
              <a:rPr lang="uk-UA" dirty="0" smtClean="0"/>
              <a:t> </a:t>
            </a:r>
            <a:r>
              <a:rPr lang="uk-UA" dirty="0" err="1" smtClean="0"/>
              <a:t>иштирок</a:t>
            </a:r>
            <a:r>
              <a:rPr lang="uk-UA" dirty="0" smtClean="0"/>
              <a:t> </a:t>
            </a:r>
            <a:r>
              <a:rPr lang="uk-UA" dirty="0" err="1" smtClean="0"/>
              <a:t>этиш</a:t>
            </a:r>
            <a:r>
              <a:rPr lang="uk-UA" dirty="0" smtClean="0"/>
              <a:t> </a:t>
            </a:r>
            <a:r>
              <a:rPr lang="uk-UA" dirty="0" err="1" smtClean="0"/>
              <a:t>имконини</a:t>
            </a:r>
            <a:r>
              <a:rPr lang="uk-UA" dirty="0" smtClean="0"/>
              <a:t> </a:t>
            </a:r>
            <a:r>
              <a:rPr lang="uk-UA" dirty="0" err="1" smtClean="0"/>
              <a:t>беради</a:t>
            </a:r>
            <a:r>
              <a:rPr lang="uk-UA" dirty="0" smtClean="0"/>
              <a:t>. </a:t>
            </a:r>
          </a:p>
          <a:p>
            <a:pPr algn="just"/>
            <a:r>
              <a:rPr lang="uk-UA" dirty="0" smtClean="0"/>
              <a:t>	</a:t>
            </a:r>
            <a:r>
              <a:rPr lang="uk-UA" dirty="0" err="1" smtClean="0"/>
              <a:t>Шунингдек</a:t>
            </a:r>
            <a:r>
              <a:rPr lang="uk-UA" dirty="0" smtClean="0"/>
              <a:t>, </a:t>
            </a:r>
            <a:r>
              <a:rPr lang="uk-UA" dirty="0" err="1" smtClean="0"/>
              <a:t>бошқармага</a:t>
            </a:r>
            <a:r>
              <a:rPr lang="uk-UA" dirty="0" smtClean="0"/>
              <a:t> </a:t>
            </a:r>
            <a:r>
              <a:rPr lang="uk-UA" dirty="0" err="1" smtClean="0"/>
              <a:t>жаҳонда</a:t>
            </a:r>
            <a:r>
              <a:rPr lang="uk-UA" dirty="0" smtClean="0"/>
              <a:t> </a:t>
            </a:r>
            <a:r>
              <a:rPr lang="uk-UA" dirty="0" err="1" smtClean="0"/>
              <a:t>инсон</a:t>
            </a:r>
            <a:r>
              <a:rPr lang="uk-UA" dirty="0" smtClean="0"/>
              <a:t> </a:t>
            </a:r>
            <a:r>
              <a:rPr lang="uk-UA" dirty="0" err="1" smtClean="0"/>
              <a:t>ҳуқуқларини</a:t>
            </a:r>
            <a:r>
              <a:rPr lang="uk-UA" dirty="0" smtClean="0"/>
              <a:t> </a:t>
            </a:r>
            <a:r>
              <a:rPr lang="uk-UA" dirty="0" err="1" smtClean="0"/>
              <a:t>бузиш</a:t>
            </a:r>
            <a:r>
              <a:rPr lang="uk-UA" dirty="0" smtClean="0"/>
              <a:t> </a:t>
            </a:r>
            <a:r>
              <a:rPr lang="uk-UA" dirty="0" err="1" smtClean="0"/>
              <a:t>ҳоллари</a:t>
            </a:r>
            <a:r>
              <a:rPr lang="uk-UA" dirty="0" smtClean="0"/>
              <a:t> </a:t>
            </a:r>
            <a:r>
              <a:rPr lang="uk-UA" dirty="0" err="1" smtClean="0"/>
              <a:t>давом</a:t>
            </a:r>
            <a:r>
              <a:rPr lang="uk-UA" dirty="0" smtClean="0"/>
              <a:t> </a:t>
            </a:r>
            <a:r>
              <a:rPr lang="uk-UA" dirty="0" err="1" smtClean="0"/>
              <a:t>этишига</a:t>
            </a:r>
            <a:r>
              <a:rPr lang="uk-UA" dirty="0" smtClean="0"/>
              <a:t> </a:t>
            </a:r>
            <a:r>
              <a:rPr lang="uk-UA" dirty="0" err="1" smtClean="0"/>
              <a:t>йўл</a:t>
            </a:r>
            <a:r>
              <a:rPr lang="uk-UA" dirty="0" smtClean="0"/>
              <a:t> </a:t>
            </a:r>
            <a:r>
              <a:rPr lang="uk-UA" dirty="0" err="1" smtClean="0"/>
              <a:t>қўймаслик</a:t>
            </a:r>
            <a:r>
              <a:rPr lang="uk-UA" dirty="0" smtClean="0"/>
              <a:t> </a:t>
            </a:r>
            <a:r>
              <a:rPr lang="uk-UA" dirty="0" err="1" smtClean="0"/>
              <a:t>ишида</a:t>
            </a:r>
            <a:r>
              <a:rPr lang="uk-UA" dirty="0" smtClean="0"/>
              <a:t> </a:t>
            </a:r>
            <a:r>
              <a:rPr lang="uk-UA" dirty="0" err="1" smtClean="0"/>
              <a:t>етакчи</a:t>
            </a:r>
            <a:r>
              <a:rPr lang="uk-UA" dirty="0" smtClean="0"/>
              <a:t> роль </a:t>
            </a:r>
            <a:r>
              <a:rPr lang="uk-UA" dirty="0" err="1" smtClean="0"/>
              <a:t>ўйнаш</a:t>
            </a:r>
            <a:r>
              <a:rPr lang="uk-UA" dirty="0" smtClean="0"/>
              <a:t> </a:t>
            </a:r>
            <a:r>
              <a:rPr lang="uk-UA" dirty="0" err="1" smtClean="0"/>
              <a:t>имконияти</a:t>
            </a:r>
            <a:r>
              <a:rPr lang="uk-UA" dirty="0" smtClean="0"/>
              <a:t> </a:t>
            </a:r>
            <a:r>
              <a:rPr lang="uk-UA" dirty="0" err="1" smtClean="0"/>
              <a:t>берилган</a:t>
            </a:r>
            <a:r>
              <a:rPr lang="uk-UA" dirty="0" smtClean="0"/>
              <a:t>. </a:t>
            </a:r>
            <a:endParaRPr lang="ru-RU" dirty="0"/>
          </a:p>
        </p:txBody>
      </p:sp>
    </p:spTree>
    <p:extLst>
      <p:ext uri="{BB962C8B-B14F-4D97-AF65-F5344CB8AC3E}">
        <p14:creationId xmlns:p14="http://schemas.microsoft.com/office/powerpoint/2010/main" val="20946859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grpSp>
        <p:nvGrpSpPr>
          <p:cNvPr id="10" name="Группа 9"/>
          <p:cNvGrpSpPr/>
          <p:nvPr/>
        </p:nvGrpSpPr>
        <p:grpSpPr>
          <a:xfrm>
            <a:off x="179512" y="188640"/>
            <a:ext cx="2599231" cy="1579211"/>
            <a:chOff x="-544063" y="-648072"/>
            <a:chExt cx="2599231" cy="1579211"/>
          </a:xfrm>
        </p:grpSpPr>
        <p:sp>
          <p:nvSpPr>
            <p:cNvPr id="12" name="Скругленный прямоугольник 11"/>
            <p:cNvSpPr/>
            <p:nvPr/>
          </p:nvSpPr>
          <p:spPr>
            <a:xfrm>
              <a:off x="-544063" y="-648072"/>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13" name="Скругленный прямоугольник 4"/>
            <p:cNvSpPr txBox="1"/>
            <p:nvPr/>
          </p:nvSpPr>
          <p:spPr>
            <a:xfrm>
              <a:off x="-389852" y="-360040"/>
              <a:ext cx="2222054" cy="10649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k-UA" b="1" i="1" dirty="0" err="1" smtClean="0"/>
                <a:t>БМТнинг</a:t>
              </a:r>
              <a:r>
                <a:rPr lang="uk-UA" b="1" i="1" dirty="0" smtClean="0"/>
                <a:t> </a:t>
              </a:r>
              <a:r>
                <a:rPr lang="uk-UA" b="1" i="1" dirty="0" err="1"/>
                <a:t>Қочоқлар</a:t>
              </a:r>
              <a:r>
                <a:rPr lang="uk-UA" b="1" i="1" dirty="0"/>
                <a:t> </a:t>
              </a:r>
              <a:r>
                <a:rPr lang="uk-UA" b="1" i="1" dirty="0" err="1"/>
                <a:t>ишлари</a:t>
              </a:r>
              <a:r>
                <a:rPr lang="uk-UA" b="1" i="1" dirty="0"/>
                <a:t> </a:t>
              </a:r>
              <a:r>
                <a:rPr lang="uk-UA" b="1" i="1" dirty="0" err="1"/>
                <a:t>бўйича</a:t>
              </a:r>
              <a:r>
                <a:rPr lang="uk-UA" b="1" i="1" dirty="0"/>
                <a:t> </a:t>
              </a:r>
              <a:r>
                <a:rPr lang="uk-UA" b="1" i="1" dirty="0" err="1"/>
                <a:t>олий</a:t>
              </a:r>
              <a:r>
                <a:rPr lang="uk-UA" b="1" i="1" dirty="0"/>
                <a:t> </a:t>
              </a:r>
              <a:r>
                <a:rPr lang="uk-UA" b="1" i="1" dirty="0" err="1"/>
                <a:t>комиссари</a:t>
              </a:r>
              <a:r>
                <a:rPr lang="uk-UA" b="1" i="1" dirty="0"/>
                <a:t> </a:t>
              </a:r>
              <a:r>
                <a:rPr lang="uk-UA" b="1" i="1" dirty="0" err="1"/>
                <a:t>бошқармаси</a:t>
              </a:r>
              <a:endParaRPr lang="ru-RU" sz="2000" kern="1200" dirty="0"/>
            </a:p>
          </p:txBody>
        </p:sp>
      </p:grpSp>
      <p:sp>
        <p:nvSpPr>
          <p:cNvPr id="4" name="Прямоугольник 3"/>
          <p:cNvSpPr/>
          <p:nvPr/>
        </p:nvSpPr>
        <p:spPr>
          <a:xfrm>
            <a:off x="3347864" y="764704"/>
            <a:ext cx="5192697" cy="2062103"/>
          </a:xfrm>
          <a:prstGeom prst="rect">
            <a:avLst/>
          </a:prstGeom>
        </p:spPr>
        <p:txBody>
          <a:bodyPr wrap="square">
            <a:spAutoFit/>
          </a:bodyPr>
          <a:lstStyle/>
          <a:p>
            <a:pPr algn="just"/>
            <a:r>
              <a:rPr lang="uk-UA" sz="1600" dirty="0" err="1"/>
              <a:t>БМТнинг</a:t>
            </a:r>
            <a:r>
              <a:rPr lang="uk-UA" sz="1600" dirty="0"/>
              <a:t> </a:t>
            </a:r>
            <a:r>
              <a:rPr lang="uk-UA" sz="1600" u="sng" dirty="0" err="1"/>
              <a:t>Қочоқлар</a:t>
            </a:r>
            <a:r>
              <a:rPr lang="uk-UA" sz="1600" u="sng" dirty="0"/>
              <a:t> </a:t>
            </a:r>
            <a:r>
              <a:rPr lang="uk-UA" sz="1600" u="sng" dirty="0" err="1"/>
              <a:t>ишлари</a:t>
            </a:r>
            <a:r>
              <a:rPr lang="uk-UA" sz="1600" u="sng" dirty="0"/>
              <a:t> </a:t>
            </a:r>
            <a:r>
              <a:rPr lang="uk-UA" sz="1600" u="sng" dirty="0" err="1"/>
              <a:t>бўйича</a:t>
            </a:r>
            <a:r>
              <a:rPr lang="uk-UA" sz="1600" u="sng" dirty="0"/>
              <a:t> </a:t>
            </a:r>
            <a:r>
              <a:rPr lang="uk-UA" sz="1600" u="sng" dirty="0" err="1"/>
              <a:t>олий</a:t>
            </a:r>
            <a:r>
              <a:rPr lang="uk-UA" sz="1600" u="sng" dirty="0"/>
              <a:t> </a:t>
            </a:r>
            <a:r>
              <a:rPr lang="uk-UA" sz="1600" u="sng" dirty="0" err="1"/>
              <a:t>комиссари</a:t>
            </a:r>
            <a:r>
              <a:rPr lang="uk-UA" sz="1600" u="sng" dirty="0"/>
              <a:t> </a:t>
            </a:r>
            <a:r>
              <a:rPr lang="uk-UA" sz="1600" u="sng" dirty="0" err="1" smtClean="0"/>
              <a:t>бошқармаси</a:t>
            </a:r>
            <a:r>
              <a:rPr lang="uk-UA" sz="1600" u="sng" dirty="0" smtClean="0"/>
              <a:t>(1949 й.) </a:t>
            </a:r>
            <a:r>
              <a:rPr lang="uk-UA" sz="1600" dirty="0" err="1"/>
              <a:t>қочоқларнинг</a:t>
            </a:r>
            <a:r>
              <a:rPr lang="uk-UA" sz="1600" dirty="0"/>
              <a:t>, </a:t>
            </a:r>
            <a:r>
              <a:rPr lang="uk-UA" sz="1600" dirty="0" err="1"/>
              <a:t>қадрдон</a:t>
            </a:r>
            <a:r>
              <a:rPr lang="uk-UA" sz="1600" dirty="0"/>
              <a:t> </a:t>
            </a:r>
            <a:r>
              <a:rPr lang="uk-UA" sz="1600" dirty="0" err="1"/>
              <a:t>гўшасидан</a:t>
            </a:r>
            <a:r>
              <a:rPr lang="uk-UA" sz="1600" dirty="0"/>
              <a:t> </a:t>
            </a:r>
            <a:r>
              <a:rPr lang="uk-UA" sz="1600" dirty="0" err="1"/>
              <a:t>кўчишга</a:t>
            </a:r>
            <a:r>
              <a:rPr lang="uk-UA" sz="1600" dirty="0"/>
              <a:t> </a:t>
            </a:r>
            <a:r>
              <a:rPr lang="uk-UA" sz="1600" dirty="0" err="1"/>
              <a:t>мажбур</a:t>
            </a:r>
            <a:r>
              <a:rPr lang="uk-UA" sz="1600" dirty="0"/>
              <a:t> </a:t>
            </a:r>
            <a:r>
              <a:rPr lang="uk-UA" sz="1600" dirty="0" err="1"/>
              <a:t>бўлган</a:t>
            </a:r>
            <a:r>
              <a:rPr lang="uk-UA" sz="1600" dirty="0"/>
              <a:t> </a:t>
            </a:r>
            <a:r>
              <a:rPr lang="uk-UA" sz="1600" dirty="0" err="1"/>
              <a:t>шахсларнинг</a:t>
            </a:r>
            <a:r>
              <a:rPr lang="uk-UA" sz="1600" dirty="0"/>
              <a:t>, апатрид ва </a:t>
            </a:r>
            <a:r>
              <a:rPr lang="uk-UA" sz="1600" dirty="0" err="1"/>
              <a:t>репатриантларнинг</a:t>
            </a:r>
            <a:r>
              <a:rPr lang="uk-UA" sz="1600" dirty="0"/>
              <a:t> </a:t>
            </a:r>
            <a:r>
              <a:rPr lang="uk-UA" sz="1600" dirty="0" err="1"/>
              <a:t>аҳволи</a:t>
            </a:r>
            <a:r>
              <a:rPr lang="uk-UA" sz="1600" dirty="0"/>
              <a:t> </a:t>
            </a:r>
            <a:r>
              <a:rPr lang="uk-UA" sz="1600" dirty="0" err="1"/>
              <a:t>билан</a:t>
            </a:r>
            <a:r>
              <a:rPr lang="uk-UA" sz="1600" dirty="0"/>
              <a:t> </a:t>
            </a:r>
            <a:r>
              <a:rPr lang="uk-UA" sz="1600" dirty="0" err="1"/>
              <a:t>боғлиқ</a:t>
            </a:r>
            <a:r>
              <a:rPr lang="uk-UA" sz="1600" dirty="0"/>
              <a:t> </a:t>
            </a:r>
            <a:r>
              <a:rPr lang="uk-UA" sz="1600" dirty="0" err="1" smtClean="0"/>
              <a:t>масалалар</a:t>
            </a:r>
            <a:r>
              <a:rPr lang="uk-UA" sz="1600" dirty="0" smtClean="0"/>
              <a:t>, </a:t>
            </a:r>
            <a:r>
              <a:rPr lang="uk-UA" sz="1600" dirty="0" err="1" smtClean="0"/>
              <a:t>уларнинг</a:t>
            </a:r>
            <a:r>
              <a:rPr lang="uk-UA" sz="1600" dirty="0" smtClean="0"/>
              <a:t> </a:t>
            </a:r>
            <a:r>
              <a:rPr lang="uk-UA" sz="1600" dirty="0" err="1"/>
              <a:t>ҳуқуқларини</a:t>
            </a:r>
            <a:r>
              <a:rPr lang="uk-UA" sz="1600" dirty="0"/>
              <a:t> </a:t>
            </a:r>
            <a:r>
              <a:rPr lang="uk-UA" sz="1600" dirty="0" err="1"/>
              <a:t>ҳимоя</a:t>
            </a:r>
            <a:r>
              <a:rPr lang="uk-UA" sz="1600" dirty="0"/>
              <a:t> </a:t>
            </a:r>
            <a:r>
              <a:rPr lang="uk-UA" sz="1600" dirty="0" err="1"/>
              <a:t>қилиш</a:t>
            </a:r>
            <a:r>
              <a:rPr lang="uk-UA" sz="1600" dirty="0"/>
              <a:t> </a:t>
            </a:r>
            <a:r>
              <a:rPr lang="uk-UA" sz="1600" dirty="0" err="1"/>
              <a:t>ҳамда</a:t>
            </a:r>
            <a:r>
              <a:rPr lang="uk-UA" sz="1600" dirty="0"/>
              <a:t> улар </a:t>
            </a:r>
            <a:r>
              <a:rPr lang="uk-UA" sz="1600" dirty="0" err="1"/>
              <a:t>билан</a:t>
            </a:r>
            <a:r>
              <a:rPr lang="uk-UA" sz="1600" dirty="0"/>
              <a:t> </a:t>
            </a:r>
            <a:r>
              <a:rPr lang="uk-UA" sz="1600" dirty="0" err="1"/>
              <a:t>боғлиқ</a:t>
            </a:r>
            <a:r>
              <a:rPr lang="uk-UA" sz="1600" dirty="0"/>
              <a:t> </a:t>
            </a:r>
            <a:r>
              <a:rPr lang="uk-UA" sz="1600" dirty="0" err="1"/>
              <a:t>муаммоларни</a:t>
            </a:r>
            <a:r>
              <a:rPr lang="uk-UA" sz="1600" dirty="0"/>
              <a:t> </a:t>
            </a:r>
            <a:r>
              <a:rPr lang="uk-UA" sz="1600" dirty="0" err="1"/>
              <a:t>лозим</a:t>
            </a:r>
            <a:r>
              <a:rPr lang="uk-UA" sz="1600" dirty="0"/>
              <a:t> </a:t>
            </a:r>
            <a:r>
              <a:rPr lang="uk-UA" sz="1600" dirty="0" err="1"/>
              <a:t>даражада</a:t>
            </a:r>
            <a:r>
              <a:rPr lang="uk-UA" sz="1600" dirty="0"/>
              <a:t> ва </a:t>
            </a:r>
            <a:r>
              <a:rPr lang="uk-UA" sz="1600" dirty="0" err="1"/>
              <a:t>узил-кесил</a:t>
            </a:r>
            <a:r>
              <a:rPr lang="uk-UA" sz="1600" dirty="0"/>
              <a:t> </a:t>
            </a:r>
            <a:r>
              <a:rPr lang="uk-UA" sz="1600" dirty="0" err="1"/>
              <a:t>ҳал</a:t>
            </a:r>
            <a:r>
              <a:rPr lang="uk-UA" sz="1600" dirty="0"/>
              <a:t> </a:t>
            </a:r>
            <a:r>
              <a:rPr lang="uk-UA" sz="1600" dirty="0" err="1" smtClean="0"/>
              <a:t>этишга</a:t>
            </a:r>
            <a:r>
              <a:rPr lang="uk-UA" sz="1600" dirty="0" smtClean="0"/>
              <a:t> </a:t>
            </a:r>
            <a:r>
              <a:rPr lang="uk-UA" sz="1600" dirty="0" err="1" smtClean="0"/>
              <a:t>оид</a:t>
            </a:r>
            <a:r>
              <a:rPr lang="uk-UA" sz="1600" dirty="0" smtClean="0"/>
              <a:t> </a:t>
            </a:r>
            <a:r>
              <a:rPr lang="uk-UA" sz="1600" dirty="0" err="1" smtClean="0"/>
              <a:t>масалалар</a:t>
            </a:r>
            <a:r>
              <a:rPr lang="uk-UA" sz="1600" dirty="0" smtClean="0"/>
              <a:t> </a:t>
            </a:r>
            <a:r>
              <a:rPr lang="uk-UA" sz="1600" dirty="0" err="1" smtClean="0"/>
              <a:t>билан</a:t>
            </a:r>
            <a:r>
              <a:rPr lang="uk-UA" sz="1600" dirty="0" smtClean="0"/>
              <a:t> </a:t>
            </a:r>
            <a:r>
              <a:rPr lang="uk-UA" sz="1600" dirty="0" err="1" smtClean="0"/>
              <a:t>шуғулланади</a:t>
            </a:r>
            <a:r>
              <a:rPr lang="uk-UA" sz="1600" dirty="0" smtClean="0">
                <a:latin typeface="Calibri" panose="020F0502020204030204" pitchFamily="34" charset="0"/>
                <a:ea typeface="Calibri" panose="020F0502020204030204" pitchFamily="34" charset="0"/>
                <a:cs typeface="Times New Roman" panose="02020603050405020304" pitchFamily="18" charset="0"/>
              </a:rPr>
              <a:t>.</a:t>
            </a:r>
            <a:endParaRPr lang="ru-RU" sz="1600" dirty="0"/>
          </a:p>
        </p:txBody>
      </p:sp>
      <p:sp>
        <p:nvSpPr>
          <p:cNvPr id="2" name="Прямоугольник 1"/>
          <p:cNvSpPr/>
          <p:nvPr/>
        </p:nvSpPr>
        <p:spPr>
          <a:xfrm>
            <a:off x="302220" y="2926310"/>
            <a:ext cx="8812024" cy="3554819"/>
          </a:xfrm>
          <a:prstGeom prst="rect">
            <a:avLst/>
          </a:prstGeom>
        </p:spPr>
        <p:txBody>
          <a:bodyPr wrap="square">
            <a:spAutoFit/>
          </a:bodyPr>
          <a:lstStyle/>
          <a:p>
            <a:pPr algn="just">
              <a:spcAft>
                <a:spcPts val="0"/>
              </a:spcAft>
            </a:pPr>
            <a:r>
              <a:rPr lang="uk-UA" sz="1500" dirty="0" err="1">
                <a:latin typeface="Calibri" panose="020F0502020204030204" pitchFamily="34" charset="0"/>
                <a:ea typeface="Calibri" panose="020F0502020204030204" pitchFamily="34" charset="0"/>
                <a:cs typeface="Times New Roman" panose="02020603050405020304" pitchFamily="18" charset="0"/>
              </a:rPr>
              <a:t>Мазкур</a:t>
            </a:r>
            <a:r>
              <a:rPr lang="uk-UA" sz="1500" dirty="0">
                <a:latin typeface="Calibri" panose="020F0502020204030204" pitchFamily="34" charset="0"/>
                <a:ea typeface="Calibri" panose="020F0502020204030204" pitchFamily="34" charset="0"/>
                <a:cs typeface="Times New Roman" panose="02020603050405020304" pitchFamily="18" charset="0"/>
              </a:rPr>
              <a:t> </a:t>
            </a:r>
            <a:r>
              <a:rPr lang="uk-UA" sz="1500" dirty="0" err="1">
                <a:latin typeface="Calibri" panose="020F0502020204030204" pitchFamily="34" charset="0"/>
                <a:ea typeface="Calibri" panose="020F0502020204030204" pitchFamily="34" charset="0"/>
                <a:cs typeface="Times New Roman" panose="02020603050405020304" pitchFamily="18" charset="0"/>
              </a:rPr>
              <a:t>бошқарма</a:t>
            </a:r>
            <a:r>
              <a:rPr lang="uk-UA" sz="1500" dirty="0">
                <a:latin typeface="Calibri" panose="020F0502020204030204" pitchFamily="34" charset="0"/>
                <a:ea typeface="Calibri" panose="020F0502020204030204" pitchFamily="34" charset="0"/>
                <a:cs typeface="Times New Roman" panose="02020603050405020304" pitchFamily="18" charset="0"/>
              </a:rPr>
              <a:t> </a:t>
            </a:r>
            <a:r>
              <a:rPr lang="uk-UA" sz="1500" dirty="0" err="1" smtClean="0">
                <a:latin typeface="Calibri" panose="020F0502020204030204" pitchFamily="34" charset="0"/>
                <a:ea typeface="Calibri" panose="020F0502020204030204" pitchFamily="34" charset="0"/>
                <a:cs typeface="Times New Roman" panose="02020603050405020304" pitchFamily="18" charset="0"/>
              </a:rPr>
              <a:t>қочоқлар</a:t>
            </a:r>
            <a:r>
              <a:rPr lang="uk-UA" sz="1500" dirty="0" smtClean="0">
                <a:latin typeface="Calibri" panose="020F0502020204030204" pitchFamily="34" charset="0"/>
                <a:ea typeface="Calibri" panose="020F0502020204030204" pitchFamily="34" charset="0"/>
                <a:cs typeface="Times New Roman" panose="02020603050405020304" pitchFamily="18" charset="0"/>
              </a:rPr>
              <a:t> </a:t>
            </a:r>
            <a:r>
              <a:rPr lang="uk-UA" sz="1500" dirty="0" err="1" smtClean="0">
                <a:latin typeface="Calibri" panose="020F0502020204030204" pitchFamily="34" charset="0"/>
                <a:ea typeface="Calibri" panose="020F0502020204030204" pitchFamily="34" charset="0"/>
                <a:cs typeface="Times New Roman" panose="02020603050405020304" pitchFamily="18" charset="0"/>
              </a:rPr>
              <a:t>ҳуқуқларини</a:t>
            </a:r>
            <a:r>
              <a:rPr lang="uk-UA" sz="1500" dirty="0" smtClean="0">
                <a:latin typeface="Calibri" panose="020F0502020204030204" pitchFamily="34" charset="0"/>
                <a:ea typeface="Calibri" panose="020F0502020204030204" pitchFamily="34" charset="0"/>
                <a:cs typeface="Times New Roman" panose="02020603050405020304" pitchFamily="18" charset="0"/>
              </a:rPr>
              <a:t> 1951 </a:t>
            </a:r>
            <a:r>
              <a:rPr lang="uk-UA" sz="1500" dirty="0" err="1">
                <a:latin typeface="Calibri" panose="020F0502020204030204" pitchFamily="34" charset="0"/>
                <a:ea typeface="Calibri" panose="020F0502020204030204" pitchFamily="34" charset="0"/>
                <a:cs typeface="Times New Roman" panose="02020603050405020304" pitchFamily="18" charset="0"/>
              </a:rPr>
              <a:t>йилги</a:t>
            </a:r>
            <a:r>
              <a:rPr lang="uk-UA" sz="1500" dirty="0">
                <a:latin typeface="Calibri" panose="020F0502020204030204" pitchFamily="34" charset="0"/>
                <a:ea typeface="Calibri" panose="020F0502020204030204" pitchFamily="34" charset="0"/>
                <a:cs typeface="Times New Roman" panose="02020603050405020304" pitchFamily="18" charset="0"/>
              </a:rPr>
              <a:t> </a:t>
            </a:r>
            <a:r>
              <a:rPr lang="uk-UA" sz="1500" b="1" dirty="0" err="1">
                <a:latin typeface="Calibri" panose="020F0502020204030204" pitchFamily="34" charset="0"/>
                <a:ea typeface="Calibri" panose="020F0502020204030204" pitchFamily="34" charset="0"/>
                <a:cs typeface="Times New Roman" panose="02020603050405020304" pitchFamily="18" charset="0"/>
              </a:rPr>
              <a:t>Қочоқлар</a:t>
            </a:r>
            <a:r>
              <a:rPr lang="uk-UA" sz="1500" b="1" dirty="0">
                <a:latin typeface="Calibri" panose="020F0502020204030204" pitchFamily="34" charset="0"/>
                <a:ea typeface="Calibri" panose="020F0502020204030204" pitchFamily="34" charset="0"/>
                <a:cs typeface="Times New Roman" panose="02020603050405020304" pitchFamily="18" charset="0"/>
              </a:rPr>
              <a:t> </a:t>
            </a:r>
            <a:r>
              <a:rPr lang="uk-UA" sz="1500" b="1" dirty="0" err="1">
                <a:latin typeface="Calibri" panose="020F0502020204030204" pitchFamily="34" charset="0"/>
                <a:ea typeface="Calibri" panose="020F0502020204030204" pitchFamily="34" charset="0"/>
                <a:cs typeface="Times New Roman" panose="02020603050405020304" pitchFamily="18" charset="0"/>
              </a:rPr>
              <a:t>мақоми</a:t>
            </a:r>
            <a:r>
              <a:rPr lang="uk-UA" sz="1500" b="1" dirty="0">
                <a:latin typeface="Calibri" panose="020F0502020204030204" pitchFamily="34" charset="0"/>
                <a:ea typeface="Calibri" panose="020F0502020204030204" pitchFamily="34" charset="0"/>
                <a:cs typeface="Times New Roman" panose="02020603050405020304" pitchFamily="18" charset="0"/>
              </a:rPr>
              <a:t> </a:t>
            </a:r>
            <a:r>
              <a:rPr lang="uk-UA" sz="1500" b="1" dirty="0" err="1">
                <a:latin typeface="Calibri" panose="020F0502020204030204" pitchFamily="34" charset="0"/>
                <a:ea typeface="Calibri" panose="020F0502020204030204" pitchFamily="34" charset="0"/>
                <a:cs typeface="Times New Roman" panose="02020603050405020304" pitchFamily="18" charset="0"/>
              </a:rPr>
              <a:t>тўғрисидаги</a:t>
            </a:r>
            <a:r>
              <a:rPr lang="uk-UA" sz="1500" b="1" dirty="0">
                <a:latin typeface="Calibri" panose="020F0502020204030204" pitchFamily="34" charset="0"/>
                <a:ea typeface="Calibri" panose="020F0502020204030204" pitchFamily="34" charset="0"/>
                <a:cs typeface="Times New Roman" panose="02020603050405020304" pitchFamily="18" charset="0"/>
              </a:rPr>
              <a:t> </a:t>
            </a:r>
            <a:r>
              <a:rPr lang="uk-UA" sz="1500" b="1" dirty="0" err="1" smtClean="0">
                <a:latin typeface="Calibri" panose="020F0502020204030204" pitchFamily="34" charset="0"/>
                <a:ea typeface="Calibri" panose="020F0502020204030204" pitchFamily="34" charset="0"/>
                <a:cs typeface="Times New Roman" panose="02020603050405020304" pitchFamily="18" charset="0"/>
              </a:rPr>
              <a:t>Конвенция</a:t>
            </a:r>
            <a:r>
              <a:rPr lang="uk-UA" sz="1500" b="1" dirty="0" smtClean="0">
                <a:latin typeface="Calibri" panose="020F0502020204030204" pitchFamily="34" charset="0"/>
                <a:ea typeface="Calibri" panose="020F0502020204030204" pitchFamily="34" charset="0"/>
                <a:cs typeface="Times New Roman" panose="02020603050405020304" pitchFamily="18" charset="0"/>
              </a:rPr>
              <a:t> </a:t>
            </a:r>
            <a:r>
              <a:rPr lang="uk-UA" sz="1500" dirty="0" err="1" smtClean="0">
                <a:latin typeface="Calibri" panose="020F0502020204030204" pitchFamily="34" charset="0"/>
                <a:ea typeface="Calibri" panose="020F0502020204030204" pitchFamily="34" charset="0"/>
                <a:cs typeface="Times New Roman" panose="02020603050405020304" pitchFamily="18" charset="0"/>
              </a:rPr>
              <a:t>ҳамда</a:t>
            </a:r>
            <a:r>
              <a:rPr lang="uk-UA" sz="1500" dirty="0" smtClean="0">
                <a:latin typeface="Calibri" panose="020F0502020204030204" pitchFamily="34" charset="0"/>
                <a:ea typeface="Calibri" panose="020F0502020204030204" pitchFamily="34" charset="0"/>
                <a:cs typeface="Times New Roman" panose="02020603050405020304" pitchFamily="18" charset="0"/>
              </a:rPr>
              <a:t> </a:t>
            </a:r>
            <a:r>
              <a:rPr lang="uk-UA" sz="1500" dirty="0" err="1">
                <a:latin typeface="Calibri" panose="020F0502020204030204" pitchFamily="34" charset="0"/>
                <a:ea typeface="Calibri" panose="020F0502020204030204" pitchFamily="34" charset="0"/>
                <a:cs typeface="Times New Roman" panose="02020603050405020304" pitchFamily="18" charset="0"/>
              </a:rPr>
              <a:t>шу</a:t>
            </a:r>
            <a:r>
              <a:rPr lang="uk-UA" sz="1500" dirty="0">
                <a:latin typeface="Calibri" panose="020F0502020204030204" pitchFamily="34" charset="0"/>
                <a:ea typeface="Calibri" panose="020F0502020204030204" pitchFamily="34" charset="0"/>
                <a:cs typeface="Times New Roman" panose="02020603050405020304" pitchFamily="18" charset="0"/>
              </a:rPr>
              <a:t> </a:t>
            </a:r>
            <a:r>
              <a:rPr lang="uk-UA" sz="1500" dirty="0" err="1">
                <a:latin typeface="Calibri" panose="020F0502020204030204" pitchFamily="34" charset="0"/>
                <a:ea typeface="Calibri" panose="020F0502020204030204" pitchFamily="34" charset="0"/>
                <a:cs typeface="Times New Roman" panose="02020603050405020304" pitchFamily="18" charset="0"/>
              </a:rPr>
              <a:t>Конвенцияга</a:t>
            </a:r>
            <a:r>
              <a:rPr lang="uk-UA" sz="1500" dirty="0">
                <a:latin typeface="Calibri" panose="020F0502020204030204" pitchFamily="34" charset="0"/>
                <a:ea typeface="Calibri" panose="020F0502020204030204" pitchFamily="34" charset="0"/>
                <a:cs typeface="Times New Roman" panose="02020603050405020304" pitchFamily="18" charset="0"/>
              </a:rPr>
              <a:t> </a:t>
            </a:r>
            <a:r>
              <a:rPr lang="uk-UA" sz="1500" dirty="0" err="1">
                <a:latin typeface="Calibri" panose="020F0502020204030204" pitchFamily="34" charset="0"/>
                <a:ea typeface="Calibri" panose="020F0502020204030204" pitchFamily="34" charset="0"/>
                <a:cs typeface="Times New Roman" panose="02020603050405020304" pitchFamily="18" charset="0"/>
              </a:rPr>
              <a:t>доир</a:t>
            </a:r>
            <a:r>
              <a:rPr lang="uk-UA" sz="1500" dirty="0">
                <a:latin typeface="Calibri" panose="020F0502020204030204" pitchFamily="34" charset="0"/>
                <a:ea typeface="Calibri" panose="020F0502020204030204" pitchFamily="34" charset="0"/>
                <a:cs typeface="Times New Roman" panose="02020603050405020304" pitchFamily="18" charset="0"/>
              </a:rPr>
              <a:t> 1967 </a:t>
            </a:r>
            <a:r>
              <a:rPr lang="uk-UA" sz="1500" dirty="0" err="1">
                <a:latin typeface="Calibri" panose="020F0502020204030204" pitchFamily="34" charset="0"/>
                <a:ea typeface="Calibri" panose="020F0502020204030204" pitchFamily="34" charset="0"/>
                <a:cs typeface="Times New Roman" panose="02020603050405020304" pitchFamily="18" charset="0"/>
              </a:rPr>
              <a:t>йилги</a:t>
            </a:r>
            <a:r>
              <a:rPr lang="uk-UA" sz="1500" dirty="0">
                <a:latin typeface="Calibri" panose="020F0502020204030204" pitchFamily="34" charset="0"/>
                <a:ea typeface="Calibri" panose="020F0502020204030204" pitchFamily="34" charset="0"/>
                <a:cs typeface="Times New Roman" panose="02020603050405020304" pitchFamily="18" charset="0"/>
              </a:rPr>
              <a:t> </a:t>
            </a:r>
            <a:r>
              <a:rPr lang="uk-UA" sz="1500" b="1" dirty="0" err="1">
                <a:latin typeface="Calibri" panose="020F0502020204030204" pitchFamily="34" charset="0"/>
                <a:ea typeface="Calibri" panose="020F0502020204030204" pitchFamily="34" charset="0"/>
                <a:cs typeface="Times New Roman" panose="02020603050405020304" pitchFamily="18" charset="0"/>
              </a:rPr>
              <a:t>Қочоқлар</a:t>
            </a:r>
            <a:r>
              <a:rPr lang="uk-UA" sz="1500" b="1" dirty="0">
                <a:latin typeface="Calibri" panose="020F0502020204030204" pitchFamily="34" charset="0"/>
                <a:ea typeface="Calibri" panose="020F0502020204030204" pitchFamily="34" charset="0"/>
                <a:cs typeface="Times New Roman" panose="02020603050405020304" pitchFamily="18" charset="0"/>
              </a:rPr>
              <a:t> </a:t>
            </a:r>
            <a:r>
              <a:rPr lang="uk-UA" sz="1500" b="1" dirty="0" err="1">
                <a:latin typeface="Calibri" panose="020F0502020204030204" pitchFamily="34" charset="0"/>
                <a:ea typeface="Calibri" panose="020F0502020204030204" pitchFamily="34" charset="0"/>
                <a:cs typeface="Times New Roman" panose="02020603050405020304" pitchFamily="18" charset="0"/>
              </a:rPr>
              <a:t>мақомларига</a:t>
            </a:r>
            <a:r>
              <a:rPr lang="uk-UA" sz="1500" b="1" dirty="0">
                <a:latin typeface="Calibri" panose="020F0502020204030204" pitchFamily="34" charset="0"/>
                <a:ea typeface="Calibri" panose="020F0502020204030204" pitchFamily="34" charset="0"/>
                <a:cs typeface="Times New Roman" panose="02020603050405020304" pitchFamily="18" charset="0"/>
              </a:rPr>
              <a:t>  </a:t>
            </a:r>
            <a:r>
              <a:rPr lang="uk-UA" sz="1500" b="1" dirty="0" err="1">
                <a:latin typeface="Calibri" panose="020F0502020204030204" pitchFamily="34" charset="0"/>
                <a:ea typeface="Calibri" panose="020F0502020204030204" pitchFamily="34" charset="0"/>
                <a:cs typeface="Times New Roman" panose="02020603050405020304" pitchFamily="18" charset="0"/>
              </a:rPr>
              <a:t>тааллуқли</a:t>
            </a:r>
            <a:r>
              <a:rPr lang="uk-UA" sz="1500" b="1" dirty="0">
                <a:latin typeface="Calibri" panose="020F0502020204030204" pitchFamily="34" charset="0"/>
                <a:ea typeface="Calibri" panose="020F0502020204030204" pitchFamily="34" charset="0"/>
                <a:cs typeface="Times New Roman" panose="02020603050405020304" pitchFamily="18" charset="0"/>
              </a:rPr>
              <a:t> </a:t>
            </a:r>
            <a:r>
              <a:rPr lang="uk-UA" sz="1500" b="1" dirty="0" err="1" smtClean="0">
                <a:latin typeface="Calibri" panose="020F0502020204030204" pitchFamily="34" charset="0"/>
                <a:ea typeface="Calibri" panose="020F0502020204030204" pitchFamily="34" charset="0"/>
                <a:cs typeface="Times New Roman" panose="02020603050405020304" pitchFamily="18" charset="0"/>
              </a:rPr>
              <a:t>протоколга</a:t>
            </a:r>
            <a:r>
              <a:rPr lang="uk-UA" sz="1500" b="1" dirty="0" smtClean="0">
                <a:latin typeface="Calibri" panose="020F0502020204030204" pitchFamily="34" charset="0"/>
                <a:ea typeface="Calibri" panose="020F0502020204030204" pitchFamily="34" charset="0"/>
                <a:cs typeface="Times New Roman" panose="02020603050405020304" pitchFamily="18" charset="0"/>
              </a:rPr>
              <a:t> </a:t>
            </a:r>
            <a:r>
              <a:rPr lang="uk-UA" sz="1500" dirty="0" err="1" smtClean="0">
                <a:latin typeface="Calibri" panose="020F0502020204030204" pitchFamily="34" charset="0"/>
                <a:ea typeface="Calibri" panose="020F0502020204030204" pitchFamily="34" charset="0"/>
                <a:cs typeface="Times New Roman" panose="02020603050405020304" pitchFamily="18" charset="0"/>
              </a:rPr>
              <a:t>мувофиқ</a:t>
            </a:r>
            <a:r>
              <a:rPr lang="uk-UA" sz="1500" dirty="0" smtClean="0">
                <a:latin typeface="Calibri" panose="020F0502020204030204" pitchFamily="34" charset="0"/>
                <a:ea typeface="Calibri" panose="020F0502020204030204" pitchFamily="34" charset="0"/>
                <a:cs typeface="Times New Roman" panose="02020603050405020304" pitchFamily="18" charset="0"/>
              </a:rPr>
              <a:t> </a:t>
            </a:r>
            <a:r>
              <a:rPr lang="uk-UA" sz="1500" dirty="0" err="1">
                <a:latin typeface="Calibri" panose="020F0502020204030204" pitchFamily="34" charset="0"/>
                <a:ea typeface="Calibri" panose="020F0502020204030204" pitchFamily="34" charset="0"/>
                <a:cs typeface="Times New Roman" panose="02020603050405020304" pitchFamily="18" charset="0"/>
              </a:rPr>
              <a:t>таъмин</a:t>
            </a:r>
            <a:r>
              <a:rPr lang="uk-UA" sz="1500" dirty="0">
                <a:latin typeface="Calibri" panose="020F0502020204030204" pitchFamily="34" charset="0"/>
                <a:ea typeface="Calibri" panose="020F0502020204030204" pitchFamily="34" charset="0"/>
                <a:cs typeface="Times New Roman" panose="02020603050405020304" pitchFamily="18" charset="0"/>
              </a:rPr>
              <a:t> </a:t>
            </a:r>
            <a:r>
              <a:rPr lang="uk-UA" sz="1500" dirty="0" err="1" smtClean="0">
                <a:latin typeface="Calibri" panose="020F0502020204030204" pitchFamily="34" charset="0"/>
                <a:ea typeface="Calibri" panose="020F0502020204030204" pitchFamily="34" charset="0"/>
                <a:cs typeface="Times New Roman" panose="02020603050405020304" pitchFamily="18" charset="0"/>
              </a:rPr>
              <a:t>этади</a:t>
            </a:r>
            <a:r>
              <a:rPr lang="uk-UA" sz="1500" dirty="0" smtClean="0">
                <a:latin typeface="Calibri" panose="020F0502020204030204" pitchFamily="34" charset="0"/>
                <a:ea typeface="Calibri" panose="020F0502020204030204" pitchFamily="34" charset="0"/>
                <a:cs typeface="Times New Roman" panose="02020603050405020304" pitchFamily="18" charset="0"/>
              </a:rPr>
              <a:t>.</a:t>
            </a:r>
          </a:p>
          <a:p>
            <a:pPr algn="just">
              <a:spcAft>
                <a:spcPts val="0"/>
              </a:spcAft>
            </a:pPr>
            <a:r>
              <a:rPr lang="uk-UA" sz="1500" dirty="0" smtClean="0"/>
              <a:t>	</a:t>
            </a:r>
            <a:r>
              <a:rPr lang="uk-UA" sz="1500" dirty="0" err="1" smtClean="0"/>
              <a:t>Аҳдлашувчи</a:t>
            </a:r>
            <a:r>
              <a:rPr lang="uk-UA" sz="1500" dirty="0" smtClean="0"/>
              <a:t> </a:t>
            </a:r>
            <a:r>
              <a:rPr lang="uk-UA" sz="1500" dirty="0" err="1" smtClean="0"/>
              <a:t>давлат</a:t>
            </a:r>
            <a:r>
              <a:rPr lang="uk-UA" sz="1500" dirty="0" smtClean="0"/>
              <a:t> </a:t>
            </a:r>
            <a:r>
              <a:rPr lang="uk-UA" sz="1500" dirty="0" err="1" smtClean="0"/>
              <a:t>ҳудудида</a:t>
            </a:r>
            <a:r>
              <a:rPr lang="uk-UA" sz="1500" dirty="0" smtClean="0"/>
              <a:t> </a:t>
            </a:r>
            <a:r>
              <a:rPr lang="uk-UA" sz="1500" dirty="0" err="1" smtClean="0"/>
              <a:t>ўзига</a:t>
            </a:r>
            <a:r>
              <a:rPr lang="uk-UA" sz="1500" dirty="0" smtClean="0"/>
              <a:t> </a:t>
            </a:r>
            <a:r>
              <a:rPr lang="uk-UA" sz="1500" dirty="0" err="1" smtClean="0"/>
              <a:t>бошпана</a:t>
            </a:r>
            <a:r>
              <a:rPr lang="uk-UA" sz="1500" dirty="0" smtClean="0"/>
              <a:t> </a:t>
            </a:r>
            <a:r>
              <a:rPr lang="uk-UA" sz="1500" dirty="0" err="1" smtClean="0"/>
              <a:t>берилишини</a:t>
            </a:r>
            <a:r>
              <a:rPr lang="uk-UA" sz="1500" dirty="0" smtClean="0"/>
              <a:t> </a:t>
            </a:r>
            <a:r>
              <a:rPr lang="uk-UA" sz="1500" dirty="0" err="1" smtClean="0"/>
              <a:t>сўраган</a:t>
            </a:r>
            <a:r>
              <a:rPr lang="uk-UA" sz="1500" dirty="0" smtClean="0"/>
              <a:t> </a:t>
            </a:r>
            <a:r>
              <a:rPr lang="uk-UA" sz="1500" dirty="0" err="1" smtClean="0"/>
              <a:t>қочоқ</a:t>
            </a:r>
            <a:r>
              <a:rPr lang="uk-UA" sz="1500" dirty="0" smtClean="0"/>
              <a:t>, </a:t>
            </a:r>
            <a:r>
              <a:rPr lang="uk-UA" sz="1500" dirty="0" err="1" smtClean="0"/>
              <a:t>башарти</a:t>
            </a:r>
            <a:r>
              <a:rPr lang="uk-UA" sz="1500" dirty="0" smtClean="0"/>
              <a:t> </a:t>
            </a:r>
            <a:r>
              <a:rPr lang="uk-UA" sz="1500" dirty="0" err="1" smtClean="0"/>
              <a:t>нуфузли</a:t>
            </a:r>
            <a:r>
              <a:rPr lang="uk-UA" sz="1500" dirty="0" smtClean="0"/>
              <a:t> </a:t>
            </a:r>
            <a:r>
              <a:rPr lang="uk-UA" sz="1500" dirty="0" err="1" smtClean="0"/>
              <a:t>ҳокимият</a:t>
            </a:r>
            <a:r>
              <a:rPr lang="uk-UA" sz="1500" dirty="0" smtClean="0"/>
              <a:t> </a:t>
            </a:r>
            <a:r>
              <a:rPr lang="uk-UA" sz="1500" dirty="0" err="1" smtClean="0"/>
              <a:t>органларига</a:t>
            </a:r>
            <a:r>
              <a:rPr lang="uk-UA" sz="1500" dirty="0" smtClean="0"/>
              <a:t> </a:t>
            </a:r>
            <a:r>
              <a:rPr lang="uk-UA" sz="1500" dirty="0" err="1" smtClean="0"/>
              <a:t>дарҳол</a:t>
            </a:r>
            <a:r>
              <a:rPr lang="uk-UA" sz="1500" dirty="0" smtClean="0"/>
              <a:t> </a:t>
            </a:r>
            <a:r>
              <a:rPr lang="uk-UA" sz="1500" dirty="0" err="1" smtClean="0"/>
              <a:t>учрашган</a:t>
            </a:r>
            <a:r>
              <a:rPr lang="uk-UA" sz="1500" dirty="0" smtClean="0"/>
              <a:t> </a:t>
            </a:r>
            <a:r>
              <a:rPr lang="uk-UA" sz="1500" dirty="0" err="1" smtClean="0"/>
              <a:t>бўлса</a:t>
            </a:r>
            <a:r>
              <a:rPr lang="uk-UA" sz="1500" dirty="0" smtClean="0"/>
              <a:t>, </a:t>
            </a:r>
            <a:r>
              <a:rPr lang="uk-UA" sz="1500" u="sng" dirty="0" err="1" smtClean="0"/>
              <a:t>мазкур</a:t>
            </a:r>
            <a:r>
              <a:rPr lang="uk-UA" sz="1500" u="sng" dirty="0" smtClean="0"/>
              <a:t> </a:t>
            </a:r>
            <a:r>
              <a:rPr lang="uk-UA" sz="1500" u="sng" dirty="0" err="1" smtClean="0"/>
              <a:t>давлат</a:t>
            </a:r>
            <a:r>
              <a:rPr lang="uk-UA" sz="1500" u="sng" dirty="0" smtClean="0"/>
              <a:t> </a:t>
            </a:r>
            <a:r>
              <a:rPr lang="uk-UA" sz="1500" u="sng" dirty="0" err="1" smtClean="0"/>
              <a:t>ҳудудига</a:t>
            </a:r>
            <a:r>
              <a:rPr lang="uk-UA" sz="1500" u="sng" dirty="0" smtClean="0"/>
              <a:t> </a:t>
            </a:r>
            <a:r>
              <a:rPr lang="uk-UA" sz="1500" u="sng" dirty="0" err="1" smtClean="0"/>
              <a:t>қонунга</a:t>
            </a:r>
            <a:r>
              <a:rPr lang="uk-UA" sz="1500" u="sng" dirty="0" smtClean="0"/>
              <a:t> </a:t>
            </a:r>
            <a:r>
              <a:rPr lang="uk-UA" sz="1500" u="sng" dirty="0" err="1" smtClean="0"/>
              <a:t>хилоф</a:t>
            </a:r>
            <a:r>
              <a:rPr lang="uk-UA" sz="1500" u="sng" dirty="0" smtClean="0"/>
              <a:t> </a:t>
            </a:r>
            <a:r>
              <a:rPr lang="uk-UA" sz="1500" u="sng" dirty="0" err="1" smtClean="0"/>
              <a:t>равишда</a:t>
            </a:r>
            <a:r>
              <a:rPr lang="uk-UA" sz="1500" u="sng" dirty="0" smtClean="0"/>
              <a:t> </a:t>
            </a:r>
            <a:r>
              <a:rPr lang="uk-UA" sz="1500" u="sng" dirty="0" err="1" smtClean="0"/>
              <a:t>кирганлик</a:t>
            </a:r>
            <a:r>
              <a:rPr lang="uk-UA" sz="1500" u="sng" dirty="0" smtClean="0"/>
              <a:t> </a:t>
            </a:r>
            <a:r>
              <a:rPr lang="uk-UA" sz="1500" u="sng" dirty="0" err="1" smtClean="0"/>
              <a:t>ёки</a:t>
            </a:r>
            <a:r>
              <a:rPr lang="uk-UA" sz="1500" u="sng" dirty="0" smtClean="0"/>
              <a:t> </a:t>
            </a:r>
            <a:r>
              <a:rPr lang="uk-UA" sz="1500" u="sng" dirty="0" err="1" smtClean="0"/>
              <a:t>мазкур</a:t>
            </a:r>
            <a:r>
              <a:rPr lang="uk-UA" sz="1500" u="sng" dirty="0" smtClean="0"/>
              <a:t> </a:t>
            </a:r>
            <a:r>
              <a:rPr lang="uk-UA" sz="1500" u="sng" dirty="0" err="1" smtClean="0"/>
              <a:t>давлат</a:t>
            </a:r>
            <a:r>
              <a:rPr lang="uk-UA" sz="1500" u="sng" dirty="0" smtClean="0"/>
              <a:t> </a:t>
            </a:r>
            <a:r>
              <a:rPr lang="uk-UA" sz="1500" u="sng" dirty="0" err="1" smtClean="0"/>
              <a:t>ҳудудида</a:t>
            </a:r>
            <a:r>
              <a:rPr lang="uk-UA" sz="1500" u="sng" dirty="0" smtClean="0"/>
              <a:t> </a:t>
            </a:r>
            <a:r>
              <a:rPr lang="uk-UA" sz="1500" u="sng" dirty="0" err="1" smtClean="0"/>
              <a:t>қонунга</a:t>
            </a:r>
            <a:r>
              <a:rPr lang="uk-UA" sz="1500" u="sng" dirty="0" smtClean="0"/>
              <a:t> </a:t>
            </a:r>
            <a:r>
              <a:rPr lang="uk-UA" sz="1500" u="sng" dirty="0" err="1" smtClean="0"/>
              <a:t>хилоф</a:t>
            </a:r>
            <a:r>
              <a:rPr lang="uk-UA" sz="1500" u="sng" dirty="0" smtClean="0"/>
              <a:t> </a:t>
            </a:r>
            <a:r>
              <a:rPr lang="uk-UA" sz="1500" u="sng" dirty="0" err="1" smtClean="0"/>
              <a:t>равишда</a:t>
            </a:r>
            <a:r>
              <a:rPr lang="uk-UA" sz="1500" u="sng" dirty="0" smtClean="0"/>
              <a:t> </a:t>
            </a:r>
            <a:r>
              <a:rPr lang="uk-UA" sz="1500" u="sng" dirty="0" err="1" smtClean="0"/>
              <a:t>бўлганлик</a:t>
            </a:r>
            <a:r>
              <a:rPr lang="uk-UA" sz="1500" u="sng" dirty="0" smtClean="0"/>
              <a:t> </a:t>
            </a:r>
            <a:r>
              <a:rPr lang="uk-UA" sz="1500" u="sng" dirty="0" err="1" smtClean="0"/>
              <a:t>учун</a:t>
            </a:r>
            <a:r>
              <a:rPr lang="uk-UA" sz="1500" u="sng" dirty="0" smtClean="0"/>
              <a:t> </a:t>
            </a:r>
            <a:r>
              <a:rPr lang="uk-UA" sz="1500" u="sng" dirty="0" err="1" smtClean="0"/>
              <a:t>жазога</a:t>
            </a:r>
            <a:r>
              <a:rPr lang="uk-UA" sz="1500" u="sng" dirty="0" smtClean="0"/>
              <a:t> </a:t>
            </a:r>
            <a:r>
              <a:rPr lang="uk-UA" sz="1500" u="sng" dirty="0" err="1" smtClean="0"/>
              <a:t>тортилмайди</a:t>
            </a:r>
            <a:r>
              <a:rPr lang="uk-UA" sz="1500" u="sng" dirty="0" smtClean="0"/>
              <a:t> </a:t>
            </a:r>
            <a:r>
              <a:rPr lang="uk-UA" sz="1500" i="1" u="sng" dirty="0" smtClean="0">
                <a:solidFill>
                  <a:srgbClr val="7030A0"/>
                </a:solidFill>
              </a:rPr>
              <a:t>(31-модда)</a:t>
            </a:r>
            <a:r>
              <a:rPr lang="uk-UA" sz="1500" i="1" dirty="0" smtClean="0">
                <a:solidFill>
                  <a:srgbClr val="7030A0"/>
                </a:solidFill>
              </a:rPr>
              <a:t>.</a:t>
            </a:r>
          </a:p>
          <a:p>
            <a:pPr algn="just">
              <a:spcAft>
                <a:spcPts val="0"/>
              </a:spcAft>
            </a:pPr>
            <a:r>
              <a:rPr lang="uk-UA" sz="1500" dirty="0" smtClean="0"/>
              <a:t>	</a:t>
            </a:r>
            <a:r>
              <a:rPr lang="uk-UA" sz="1500" dirty="0" err="1" smtClean="0"/>
              <a:t>Аҳдлашаётган</a:t>
            </a:r>
            <a:r>
              <a:rPr lang="uk-UA" sz="1500" dirty="0" smtClean="0"/>
              <a:t> </a:t>
            </a:r>
            <a:r>
              <a:rPr lang="uk-UA" sz="1500" dirty="0" err="1"/>
              <a:t>давлатлар</a:t>
            </a:r>
            <a:r>
              <a:rPr lang="uk-UA" sz="1500" dirty="0"/>
              <a:t> </a:t>
            </a:r>
            <a:r>
              <a:rPr lang="uk-UA" sz="1500" dirty="0" err="1"/>
              <a:t>ҳеч</a:t>
            </a:r>
            <a:r>
              <a:rPr lang="uk-UA" sz="1500" dirty="0"/>
              <a:t> </a:t>
            </a:r>
            <a:r>
              <a:rPr lang="uk-UA" sz="1500" dirty="0" err="1"/>
              <a:t>бир</a:t>
            </a:r>
            <a:r>
              <a:rPr lang="uk-UA" sz="1500" dirty="0"/>
              <a:t> </a:t>
            </a:r>
            <a:r>
              <a:rPr lang="uk-UA" sz="1500" dirty="0" err="1"/>
              <a:t>тарзда</a:t>
            </a:r>
            <a:r>
              <a:rPr lang="uk-UA" sz="1500" dirty="0"/>
              <a:t> </a:t>
            </a:r>
            <a:r>
              <a:rPr lang="uk-UA" sz="1500" dirty="0" err="1"/>
              <a:t>қочоқларни</a:t>
            </a:r>
            <a:r>
              <a:rPr lang="uk-UA" sz="1500" dirty="0"/>
              <a:t> </a:t>
            </a:r>
            <a:r>
              <a:rPr lang="uk-UA" sz="1500" dirty="0" err="1"/>
              <a:t>уларга</a:t>
            </a:r>
            <a:r>
              <a:rPr lang="uk-UA" sz="1500" dirty="0"/>
              <a:t> </a:t>
            </a:r>
            <a:r>
              <a:rPr lang="uk-UA" sz="1500" dirty="0" err="1"/>
              <a:t>ирқи</a:t>
            </a:r>
            <a:r>
              <a:rPr lang="uk-UA" sz="1500" dirty="0"/>
              <a:t>, дини, </a:t>
            </a:r>
            <a:r>
              <a:rPr lang="uk-UA" sz="1500" dirty="0" err="1"/>
              <a:t>фуқаролиги</a:t>
            </a:r>
            <a:r>
              <a:rPr lang="uk-UA" sz="1500" dirty="0"/>
              <a:t>, </a:t>
            </a:r>
            <a:r>
              <a:rPr lang="uk-UA" sz="1500" dirty="0" err="1"/>
              <a:t>муайян</a:t>
            </a:r>
            <a:r>
              <a:rPr lang="uk-UA" sz="1500" dirty="0"/>
              <a:t> </a:t>
            </a:r>
            <a:r>
              <a:rPr lang="uk-UA" sz="1500" dirty="0" err="1"/>
              <a:t>ижтимоий</a:t>
            </a:r>
            <a:r>
              <a:rPr lang="uk-UA" sz="1500" dirty="0"/>
              <a:t> </a:t>
            </a:r>
            <a:r>
              <a:rPr lang="uk-UA" sz="1500" dirty="0" err="1"/>
              <a:t>гуруҳга</a:t>
            </a:r>
            <a:r>
              <a:rPr lang="uk-UA" sz="1500" dirty="0"/>
              <a:t> </a:t>
            </a:r>
            <a:r>
              <a:rPr lang="uk-UA" sz="1500" dirty="0" err="1"/>
              <a:t>мансублиги</a:t>
            </a:r>
            <a:r>
              <a:rPr lang="uk-UA" sz="1500" dirty="0"/>
              <a:t> </a:t>
            </a:r>
            <a:r>
              <a:rPr lang="uk-UA" sz="1500" dirty="0" err="1"/>
              <a:t>ёки</a:t>
            </a:r>
            <a:r>
              <a:rPr lang="uk-UA" sz="1500" dirty="0"/>
              <a:t> </a:t>
            </a:r>
            <a:r>
              <a:rPr lang="uk-UA" sz="1500" dirty="0" err="1"/>
              <a:t>сиёсий</a:t>
            </a:r>
            <a:r>
              <a:rPr lang="uk-UA" sz="1500" dirty="0"/>
              <a:t> </a:t>
            </a:r>
            <a:r>
              <a:rPr lang="uk-UA" sz="1500" dirty="0" err="1"/>
              <a:t>эътиқоди</a:t>
            </a:r>
            <a:r>
              <a:rPr lang="uk-UA" sz="1500" dirty="0"/>
              <a:t> </a:t>
            </a:r>
            <a:r>
              <a:rPr lang="uk-UA" sz="1500" dirty="0" err="1"/>
              <a:t>оқибатида</a:t>
            </a:r>
            <a:r>
              <a:rPr lang="uk-UA" sz="1500" dirty="0"/>
              <a:t> </a:t>
            </a:r>
            <a:r>
              <a:rPr lang="uk-UA" sz="1500" dirty="0" err="1"/>
              <a:t>ҳаётлари</a:t>
            </a:r>
            <a:r>
              <a:rPr lang="uk-UA" sz="1500" dirty="0"/>
              <a:t> </a:t>
            </a:r>
            <a:r>
              <a:rPr lang="uk-UA" sz="1500" dirty="0" err="1"/>
              <a:t>ёки</a:t>
            </a:r>
            <a:r>
              <a:rPr lang="uk-UA" sz="1500" dirty="0"/>
              <a:t> </a:t>
            </a:r>
            <a:r>
              <a:rPr lang="uk-UA" sz="1500" dirty="0" err="1"/>
              <a:t>эркинликларига</a:t>
            </a:r>
            <a:r>
              <a:rPr lang="uk-UA" sz="1500" dirty="0"/>
              <a:t> </a:t>
            </a:r>
            <a:r>
              <a:rPr lang="uk-UA" sz="1500" dirty="0" err="1"/>
              <a:t>хавф</a:t>
            </a:r>
            <a:r>
              <a:rPr lang="uk-UA" sz="1500" dirty="0"/>
              <a:t> </a:t>
            </a:r>
            <a:r>
              <a:rPr lang="uk-UA" sz="1500" dirty="0" err="1"/>
              <a:t>туғдирадиган</a:t>
            </a:r>
            <a:r>
              <a:rPr lang="uk-UA" sz="1500" dirty="0"/>
              <a:t> </a:t>
            </a:r>
            <a:r>
              <a:rPr lang="uk-UA" sz="1500" dirty="0" err="1"/>
              <a:t>мамлакатларга</a:t>
            </a:r>
            <a:r>
              <a:rPr lang="uk-UA" sz="1500" dirty="0"/>
              <a:t> </a:t>
            </a:r>
            <a:r>
              <a:rPr lang="uk-UA" sz="1500" dirty="0" err="1"/>
              <a:t>чиқариб</a:t>
            </a:r>
            <a:r>
              <a:rPr lang="uk-UA" sz="1500" dirty="0"/>
              <a:t> </a:t>
            </a:r>
            <a:r>
              <a:rPr lang="uk-UA" sz="1500" dirty="0" err="1"/>
              <a:t>юбормайди</a:t>
            </a:r>
            <a:r>
              <a:rPr lang="uk-UA" sz="1500" dirty="0"/>
              <a:t> </a:t>
            </a:r>
            <a:r>
              <a:rPr lang="uk-UA" sz="1500" dirty="0" err="1"/>
              <a:t>ёки</a:t>
            </a:r>
            <a:r>
              <a:rPr lang="uk-UA" sz="1500" dirty="0"/>
              <a:t> </a:t>
            </a:r>
            <a:r>
              <a:rPr lang="uk-UA" sz="1500" dirty="0" err="1"/>
              <a:t>қайтариб</a:t>
            </a:r>
            <a:r>
              <a:rPr lang="uk-UA" sz="1500" dirty="0"/>
              <a:t> </a:t>
            </a:r>
            <a:r>
              <a:rPr lang="uk-UA" sz="1500" dirty="0" err="1" smtClean="0"/>
              <a:t>бермайди</a:t>
            </a:r>
            <a:r>
              <a:rPr lang="uk-UA" sz="1500" dirty="0" smtClean="0"/>
              <a:t> </a:t>
            </a:r>
            <a:r>
              <a:rPr lang="uk-UA" sz="1500" i="1" dirty="0" smtClean="0">
                <a:solidFill>
                  <a:srgbClr val="7030A0"/>
                </a:solidFill>
              </a:rPr>
              <a:t>(33-модда).  </a:t>
            </a:r>
          </a:p>
          <a:p>
            <a:pPr algn="just">
              <a:spcAft>
                <a:spcPts val="0"/>
              </a:spcAft>
            </a:pPr>
            <a:r>
              <a:rPr lang="uz-Cyrl-UZ" sz="1500" b="1" i="1" dirty="0" smtClean="0"/>
              <a:t>Қочоқ бу - </a:t>
            </a:r>
            <a:r>
              <a:rPr lang="uk-UA" sz="1500" i="1" dirty="0" err="1" smtClean="0"/>
              <a:t>Ирқи</a:t>
            </a:r>
            <a:r>
              <a:rPr lang="uk-UA" sz="1500" i="1" dirty="0" smtClean="0"/>
              <a:t>, </a:t>
            </a:r>
            <a:r>
              <a:rPr lang="uk-UA" sz="1500" i="1" dirty="0" err="1"/>
              <a:t>эътиқоди</a:t>
            </a:r>
            <a:r>
              <a:rPr lang="uk-UA" sz="1500" i="1" dirty="0"/>
              <a:t>, </a:t>
            </a:r>
            <a:r>
              <a:rPr lang="uk-UA" sz="1500" i="1" dirty="0" err="1"/>
              <a:t>фуқаролиги</a:t>
            </a:r>
            <a:r>
              <a:rPr lang="uk-UA" sz="1500" i="1" dirty="0"/>
              <a:t>, </a:t>
            </a:r>
            <a:r>
              <a:rPr lang="uk-UA" sz="1500" i="1" dirty="0" err="1"/>
              <a:t>муайян</a:t>
            </a:r>
            <a:r>
              <a:rPr lang="uk-UA" sz="1500" i="1" dirty="0"/>
              <a:t> </a:t>
            </a:r>
            <a:r>
              <a:rPr lang="uk-UA" sz="1500" i="1" dirty="0" err="1"/>
              <a:t>ижтимоий</a:t>
            </a:r>
            <a:r>
              <a:rPr lang="uk-UA" sz="1500" i="1" dirty="0"/>
              <a:t> </a:t>
            </a:r>
            <a:r>
              <a:rPr lang="uk-UA" sz="1500" i="1" dirty="0" err="1"/>
              <a:t>гуруҳ</a:t>
            </a:r>
            <a:r>
              <a:rPr lang="uk-UA" sz="1500" i="1" dirty="0"/>
              <a:t> </a:t>
            </a:r>
            <a:r>
              <a:rPr lang="uk-UA" sz="1500" i="1" dirty="0" err="1"/>
              <a:t>ёки</a:t>
            </a:r>
            <a:r>
              <a:rPr lang="uk-UA" sz="1500" i="1" dirty="0"/>
              <a:t> </a:t>
            </a:r>
            <a:r>
              <a:rPr lang="uk-UA" sz="1500" i="1" dirty="0" err="1"/>
              <a:t>сиёсий</a:t>
            </a:r>
            <a:r>
              <a:rPr lang="uk-UA" sz="1500" i="1" dirty="0"/>
              <a:t> </a:t>
            </a:r>
            <a:r>
              <a:rPr lang="uk-UA" sz="1500" i="1" dirty="0" err="1"/>
              <a:t>эътиқоди</a:t>
            </a:r>
            <a:r>
              <a:rPr lang="uk-UA" sz="1500" i="1" dirty="0"/>
              <a:t> </a:t>
            </a:r>
            <a:r>
              <a:rPr lang="uk-UA" sz="1500" i="1" dirty="0" err="1"/>
              <a:t>бўйича</a:t>
            </a:r>
            <a:r>
              <a:rPr lang="uk-UA" sz="1500" i="1" dirty="0"/>
              <a:t> </a:t>
            </a:r>
            <a:r>
              <a:rPr lang="uk-UA" sz="1500" i="1" dirty="0" err="1"/>
              <a:t>таъқиб</a:t>
            </a:r>
            <a:r>
              <a:rPr lang="uk-UA" sz="1500" i="1" dirty="0"/>
              <a:t> </a:t>
            </a:r>
            <a:r>
              <a:rPr lang="uk-UA" sz="1500" i="1" dirty="0" err="1"/>
              <a:t>қилиниш</a:t>
            </a:r>
            <a:r>
              <a:rPr lang="uk-UA" sz="1500" i="1" dirty="0"/>
              <a:t> </a:t>
            </a:r>
            <a:r>
              <a:rPr lang="uk-UA" sz="1500" i="1" dirty="0" err="1"/>
              <a:t>жабрдийдаси</a:t>
            </a:r>
            <a:r>
              <a:rPr lang="uk-UA" sz="1500" i="1" dirty="0"/>
              <a:t> </a:t>
            </a:r>
            <a:r>
              <a:rPr lang="uk-UA" sz="1500" i="1" dirty="0" err="1"/>
              <a:t>бўлишининг</a:t>
            </a:r>
            <a:r>
              <a:rPr lang="uk-UA" sz="1500" i="1" dirty="0"/>
              <a:t> </a:t>
            </a:r>
            <a:r>
              <a:rPr lang="uk-UA" sz="1500" i="1" dirty="0" err="1"/>
              <a:t>асосли</a:t>
            </a:r>
            <a:r>
              <a:rPr lang="uk-UA" sz="1500" i="1" dirty="0"/>
              <a:t> </a:t>
            </a:r>
            <a:r>
              <a:rPr lang="uk-UA" sz="1500" i="1" dirty="0" err="1"/>
              <a:t>хавфи</a:t>
            </a:r>
            <a:r>
              <a:rPr lang="uk-UA" sz="1500" i="1" dirty="0"/>
              <a:t> </a:t>
            </a:r>
            <a:r>
              <a:rPr lang="uk-UA" sz="1500" i="1" dirty="0" err="1"/>
              <a:t>сабабли</a:t>
            </a:r>
            <a:r>
              <a:rPr lang="uk-UA" sz="1500" i="1" dirty="0"/>
              <a:t> </a:t>
            </a:r>
            <a:r>
              <a:rPr lang="uk-UA" sz="1500" i="1" dirty="0" err="1"/>
              <a:t>фуқароси</a:t>
            </a:r>
            <a:r>
              <a:rPr lang="uk-UA" sz="1500" i="1" dirty="0"/>
              <a:t> </a:t>
            </a:r>
            <a:r>
              <a:rPr lang="uk-UA" sz="1500" i="1" dirty="0" err="1"/>
              <a:t>бўлган</a:t>
            </a:r>
            <a:r>
              <a:rPr lang="uk-UA" sz="1500" i="1" dirty="0"/>
              <a:t> </a:t>
            </a:r>
            <a:r>
              <a:rPr lang="uk-UA" sz="1500" i="1" dirty="0" err="1"/>
              <a:t>мамлакат</a:t>
            </a:r>
            <a:r>
              <a:rPr lang="uk-UA" sz="1500" i="1" dirty="0"/>
              <a:t> </a:t>
            </a:r>
            <a:r>
              <a:rPr lang="uk-UA" sz="1500" i="1" dirty="0" err="1"/>
              <a:t>ташқарисида</a:t>
            </a:r>
            <a:r>
              <a:rPr lang="uk-UA" sz="1500" i="1" dirty="0"/>
              <a:t> </a:t>
            </a:r>
            <a:r>
              <a:rPr lang="uk-UA" sz="1500" i="1" dirty="0" err="1"/>
              <a:t>ҳамда</a:t>
            </a:r>
            <a:r>
              <a:rPr lang="uk-UA" sz="1500" i="1" dirty="0"/>
              <a:t> </a:t>
            </a:r>
            <a:r>
              <a:rPr lang="uk-UA" sz="1500" i="1" dirty="0" err="1"/>
              <a:t>ушбу</a:t>
            </a:r>
            <a:r>
              <a:rPr lang="uk-UA" sz="1500" i="1" dirty="0"/>
              <a:t> </a:t>
            </a:r>
            <a:r>
              <a:rPr lang="uk-UA" sz="1500" i="1" dirty="0" err="1"/>
              <a:t>мамлакат</a:t>
            </a:r>
            <a:r>
              <a:rPr lang="uk-UA" sz="1500" i="1" dirty="0"/>
              <a:t> </a:t>
            </a:r>
            <a:r>
              <a:rPr lang="uk-UA" sz="1500" i="1" dirty="0" err="1"/>
              <a:t>ҳимоясидан</a:t>
            </a:r>
            <a:r>
              <a:rPr lang="uk-UA" sz="1500" i="1" dirty="0"/>
              <a:t> </a:t>
            </a:r>
            <a:r>
              <a:rPr lang="uk-UA" sz="1500" i="1" dirty="0" err="1"/>
              <a:t>фойдалана</a:t>
            </a:r>
            <a:r>
              <a:rPr lang="uk-UA" sz="1500" i="1" dirty="0"/>
              <a:t> </a:t>
            </a:r>
            <a:r>
              <a:rPr lang="uk-UA" sz="1500" i="1" dirty="0" err="1"/>
              <a:t>олмайдиган</a:t>
            </a:r>
            <a:r>
              <a:rPr lang="uk-UA" sz="1500" i="1" dirty="0"/>
              <a:t> </a:t>
            </a:r>
            <a:r>
              <a:rPr lang="uk-UA" sz="1500" i="1" dirty="0" err="1"/>
              <a:t>ёхуд</a:t>
            </a:r>
            <a:r>
              <a:rPr lang="uk-UA" sz="1500" i="1" dirty="0"/>
              <a:t> </a:t>
            </a:r>
            <a:r>
              <a:rPr lang="uk-UA" sz="1500" i="1" dirty="0" err="1"/>
              <a:t>ана</a:t>
            </a:r>
            <a:r>
              <a:rPr lang="uk-UA" sz="1500" i="1" dirty="0"/>
              <a:t> </a:t>
            </a:r>
            <a:r>
              <a:rPr lang="uk-UA" sz="1500" i="1" dirty="0" err="1"/>
              <a:t>шундай</a:t>
            </a:r>
            <a:r>
              <a:rPr lang="uk-UA" sz="1500" i="1" dirty="0"/>
              <a:t> </a:t>
            </a:r>
            <a:r>
              <a:rPr lang="uk-UA" sz="1500" i="1" dirty="0" err="1"/>
              <a:t>хавф</a:t>
            </a:r>
            <a:r>
              <a:rPr lang="uk-UA" sz="1500" i="1" dirty="0"/>
              <a:t> </a:t>
            </a:r>
            <a:r>
              <a:rPr lang="uk-UA" sz="1500" i="1" dirty="0" err="1"/>
              <a:t>оқибатида</a:t>
            </a:r>
            <a:r>
              <a:rPr lang="uk-UA" sz="1500" i="1" dirty="0"/>
              <a:t> </a:t>
            </a:r>
            <a:r>
              <a:rPr lang="uk-UA" sz="1500" i="1" dirty="0" err="1"/>
              <a:t>фойдаланишни</a:t>
            </a:r>
            <a:r>
              <a:rPr lang="uk-UA" sz="1500" i="1" dirty="0"/>
              <a:t> </a:t>
            </a:r>
            <a:r>
              <a:rPr lang="uk-UA" sz="1500" i="1" dirty="0" err="1"/>
              <a:t>хоҳламайдиган</a:t>
            </a:r>
            <a:r>
              <a:rPr lang="uk-UA" sz="1500" i="1" dirty="0"/>
              <a:t>; </a:t>
            </a:r>
            <a:r>
              <a:rPr lang="uk-UA" sz="1500" i="1" dirty="0" err="1"/>
              <a:t>ёки</a:t>
            </a:r>
            <a:r>
              <a:rPr lang="uk-UA" sz="1500" i="1" dirty="0"/>
              <a:t> </a:t>
            </a:r>
            <a:r>
              <a:rPr lang="uk-UA" sz="1500" i="1" dirty="0" err="1"/>
              <a:t>муайян</a:t>
            </a:r>
            <a:r>
              <a:rPr lang="uk-UA" sz="1500" i="1" dirty="0"/>
              <a:t> </a:t>
            </a:r>
            <a:r>
              <a:rPr lang="uk-UA" sz="1500" i="1" dirty="0" err="1"/>
              <a:t>фуқароликка</a:t>
            </a:r>
            <a:r>
              <a:rPr lang="uk-UA" sz="1500" i="1" dirty="0"/>
              <a:t> </a:t>
            </a:r>
            <a:r>
              <a:rPr lang="uk-UA" sz="1500" i="1" dirty="0" err="1"/>
              <a:t>эга</a:t>
            </a:r>
            <a:r>
              <a:rPr lang="uk-UA" sz="1500" i="1" dirty="0"/>
              <a:t> </a:t>
            </a:r>
            <a:r>
              <a:rPr lang="uk-UA" sz="1500" i="1" dirty="0" err="1"/>
              <a:t>бўлмаган</a:t>
            </a:r>
            <a:r>
              <a:rPr lang="uk-UA" sz="1500" i="1" dirty="0"/>
              <a:t> ва </a:t>
            </a:r>
            <a:r>
              <a:rPr lang="uk-UA" sz="1500" i="1" dirty="0" err="1"/>
              <a:t>ўзи</a:t>
            </a:r>
            <a:r>
              <a:rPr lang="uk-UA" sz="1500" i="1" dirty="0"/>
              <a:t> </a:t>
            </a:r>
            <a:r>
              <a:rPr lang="uk-UA" sz="1500" i="1" dirty="0" err="1"/>
              <a:t>аввалги</a:t>
            </a:r>
            <a:r>
              <a:rPr lang="uk-UA" sz="1500" i="1" dirty="0"/>
              <a:t> </a:t>
            </a:r>
            <a:r>
              <a:rPr lang="uk-UA" sz="1500" i="1" dirty="0" err="1"/>
              <a:t>одатий</a:t>
            </a:r>
            <a:r>
              <a:rPr lang="uk-UA" sz="1500" i="1" dirty="0"/>
              <a:t> </a:t>
            </a:r>
            <a:r>
              <a:rPr lang="uk-UA" sz="1500" i="1" dirty="0" err="1"/>
              <a:t>яшаб</a:t>
            </a:r>
            <a:r>
              <a:rPr lang="uk-UA" sz="1500" i="1" dirty="0"/>
              <a:t> </a:t>
            </a:r>
            <a:r>
              <a:rPr lang="uk-UA" sz="1500" i="1" dirty="0" err="1"/>
              <a:t>келган</a:t>
            </a:r>
            <a:r>
              <a:rPr lang="uk-UA" sz="1500" i="1" dirty="0"/>
              <a:t> </a:t>
            </a:r>
            <a:r>
              <a:rPr lang="uk-UA" sz="1500" i="1" dirty="0" err="1"/>
              <a:t>мамлакат</a:t>
            </a:r>
            <a:r>
              <a:rPr lang="uk-UA" sz="1500" i="1" dirty="0"/>
              <a:t> </a:t>
            </a:r>
            <a:r>
              <a:rPr lang="uk-UA" sz="1500" i="1" dirty="0" err="1"/>
              <a:t>ташқарисида</a:t>
            </a:r>
            <a:r>
              <a:rPr lang="uk-UA" sz="1500" i="1" dirty="0"/>
              <a:t> </a:t>
            </a:r>
            <a:r>
              <a:rPr lang="uk-UA" sz="1500" i="1" dirty="0" err="1"/>
              <a:t>бўлгани</a:t>
            </a:r>
            <a:r>
              <a:rPr lang="uk-UA" sz="1500" i="1" dirty="0"/>
              <a:t> </a:t>
            </a:r>
            <a:r>
              <a:rPr lang="uk-UA" sz="1500" i="1" dirty="0" err="1"/>
              <a:t>ҳолда</a:t>
            </a:r>
            <a:r>
              <a:rPr lang="uk-UA" sz="1500" i="1" dirty="0"/>
              <a:t> </a:t>
            </a:r>
            <a:r>
              <a:rPr lang="uk-UA" sz="1500" i="1" dirty="0" err="1"/>
              <a:t>ана</a:t>
            </a:r>
            <a:r>
              <a:rPr lang="uk-UA" sz="1500" i="1" dirty="0"/>
              <a:t> </a:t>
            </a:r>
            <a:r>
              <a:rPr lang="uk-UA" sz="1500" i="1" dirty="0" err="1"/>
              <a:t>шундай</a:t>
            </a:r>
            <a:r>
              <a:rPr lang="uk-UA" sz="1500" i="1" dirty="0"/>
              <a:t> </a:t>
            </a:r>
            <a:r>
              <a:rPr lang="uk-UA" sz="1500" i="1" dirty="0" err="1"/>
              <a:t>хавфлар</a:t>
            </a:r>
            <a:r>
              <a:rPr lang="uk-UA" sz="1500" i="1" dirty="0"/>
              <a:t> </a:t>
            </a:r>
            <a:r>
              <a:rPr lang="uk-UA" sz="1500" i="1" dirty="0" err="1"/>
              <a:t>оқибатида</a:t>
            </a:r>
            <a:r>
              <a:rPr lang="uk-UA" sz="1500" i="1" dirty="0"/>
              <a:t> </a:t>
            </a:r>
            <a:r>
              <a:rPr lang="uk-UA" sz="1500" i="1" dirty="0" err="1"/>
              <a:t>қайтиб</a:t>
            </a:r>
            <a:r>
              <a:rPr lang="uk-UA" sz="1500" i="1" dirty="0"/>
              <a:t> </a:t>
            </a:r>
            <a:r>
              <a:rPr lang="uk-UA" sz="1500" i="1" dirty="0" err="1"/>
              <a:t>кела</a:t>
            </a:r>
            <a:r>
              <a:rPr lang="uk-UA" sz="1500" i="1" dirty="0"/>
              <a:t> </a:t>
            </a:r>
            <a:r>
              <a:rPr lang="uk-UA" sz="1500" i="1" dirty="0" err="1"/>
              <a:t>олмайдиган</a:t>
            </a:r>
            <a:r>
              <a:rPr lang="uk-UA" sz="1500" i="1" dirty="0"/>
              <a:t> </a:t>
            </a:r>
            <a:r>
              <a:rPr lang="uk-UA" sz="1500" i="1" dirty="0" err="1"/>
              <a:t>ёхуд</a:t>
            </a:r>
            <a:r>
              <a:rPr lang="uk-UA" sz="1500" i="1" dirty="0"/>
              <a:t> </a:t>
            </a:r>
            <a:r>
              <a:rPr lang="uk-UA" sz="1500" i="1" dirty="0" err="1"/>
              <a:t>қайтиб</a:t>
            </a:r>
            <a:r>
              <a:rPr lang="uk-UA" sz="1500" i="1" dirty="0"/>
              <a:t> </a:t>
            </a:r>
            <a:r>
              <a:rPr lang="uk-UA" sz="1500" i="1" dirty="0" err="1"/>
              <a:t>келишни</a:t>
            </a:r>
            <a:r>
              <a:rPr lang="uk-UA" sz="1500" i="1" dirty="0"/>
              <a:t> </a:t>
            </a:r>
            <a:r>
              <a:rPr lang="uk-UA" sz="1500" i="1" dirty="0" err="1" smtClean="0"/>
              <a:t>хоҳламайдиган</a:t>
            </a:r>
            <a:r>
              <a:rPr lang="uk-UA" sz="1500" i="1" dirty="0" smtClean="0"/>
              <a:t> </a:t>
            </a:r>
            <a:r>
              <a:rPr lang="uk-UA" sz="1500" i="1" dirty="0" err="1" smtClean="0"/>
              <a:t>шахс</a:t>
            </a:r>
            <a:r>
              <a:rPr lang="uk-UA" sz="1500" i="1" dirty="0" smtClean="0"/>
              <a:t>.</a:t>
            </a:r>
            <a:r>
              <a:rPr lang="uk-UA" sz="1500" i="1" dirty="0" smtClean="0">
                <a:solidFill>
                  <a:srgbClr val="7030A0"/>
                </a:solidFill>
              </a:rPr>
              <a:t> (1-модда</a:t>
            </a:r>
            <a:r>
              <a:rPr lang="uk-UA" sz="1500" i="1" dirty="0">
                <a:solidFill>
                  <a:srgbClr val="7030A0"/>
                </a:solidFill>
              </a:rPr>
              <a:t>). </a:t>
            </a:r>
            <a:endParaRPr lang="ru-RU" sz="1500" i="1" dirty="0">
              <a:solidFill>
                <a:srgbClr val="FFFF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091039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grpSp>
        <p:nvGrpSpPr>
          <p:cNvPr id="10" name="Группа 9"/>
          <p:cNvGrpSpPr/>
          <p:nvPr/>
        </p:nvGrpSpPr>
        <p:grpSpPr>
          <a:xfrm>
            <a:off x="179512" y="116632"/>
            <a:ext cx="2599231" cy="1579211"/>
            <a:chOff x="-544063" y="-648072"/>
            <a:chExt cx="2599231" cy="1579211"/>
          </a:xfrm>
        </p:grpSpPr>
        <p:sp>
          <p:nvSpPr>
            <p:cNvPr id="12" name="Скругленный прямоугольник 11"/>
            <p:cNvSpPr/>
            <p:nvPr/>
          </p:nvSpPr>
          <p:spPr>
            <a:xfrm>
              <a:off x="-544063" y="-648072"/>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13" name="Скругленный прямоугольник 4"/>
            <p:cNvSpPr txBox="1"/>
            <p:nvPr/>
          </p:nvSpPr>
          <p:spPr>
            <a:xfrm>
              <a:off x="-389852" y="-360040"/>
              <a:ext cx="2222054" cy="10649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k-UA" b="1" i="1" dirty="0" err="1" smtClean="0"/>
                <a:t>БМТнинг</a:t>
              </a:r>
              <a:r>
                <a:rPr lang="uk-UA" b="1" i="1" dirty="0" smtClean="0"/>
                <a:t> </a:t>
              </a:r>
              <a:r>
                <a:rPr lang="uk-UA" b="1" i="1" dirty="0" err="1"/>
                <a:t>Қочоқлар</a:t>
              </a:r>
              <a:r>
                <a:rPr lang="uk-UA" b="1" i="1" dirty="0"/>
                <a:t> </a:t>
              </a:r>
              <a:r>
                <a:rPr lang="uk-UA" b="1" i="1" dirty="0" err="1"/>
                <a:t>ишлари</a:t>
              </a:r>
              <a:r>
                <a:rPr lang="uk-UA" b="1" i="1" dirty="0"/>
                <a:t> </a:t>
              </a:r>
              <a:r>
                <a:rPr lang="uk-UA" b="1" i="1" dirty="0" err="1"/>
                <a:t>бўйича</a:t>
              </a:r>
              <a:r>
                <a:rPr lang="uk-UA" b="1" i="1" dirty="0"/>
                <a:t> </a:t>
              </a:r>
              <a:r>
                <a:rPr lang="uk-UA" b="1" i="1" dirty="0" err="1"/>
                <a:t>олий</a:t>
              </a:r>
              <a:r>
                <a:rPr lang="uk-UA" b="1" i="1" dirty="0"/>
                <a:t> </a:t>
              </a:r>
              <a:r>
                <a:rPr lang="uk-UA" b="1" i="1" dirty="0" err="1"/>
                <a:t>комиссари</a:t>
              </a:r>
              <a:r>
                <a:rPr lang="uk-UA" b="1" i="1" dirty="0"/>
                <a:t> </a:t>
              </a:r>
              <a:r>
                <a:rPr lang="uk-UA" b="1" i="1" dirty="0" err="1"/>
                <a:t>бошқармаси</a:t>
              </a:r>
              <a:endParaRPr lang="ru-RU" sz="2000" kern="1200" dirty="0"/>
            </a:p>
          </p:txBody>
        </p:sp>
      </p:grpSp>
      <p:sp>
        <p:nvSpPr>
          <p:cNvPr id="3" name="Прямоугольник 2"/>
          <p:cNvSpPr/>
          <p:nvPr/>
        </p:nvSpPr>
        <p:spPr>
          <a:xfrm>
            <a:off x="3275856" y="880235"/>
            <a:ext cx="5382344" cy="1631216"/>
          </a:xfrm>
          <a:prstGeom prst="rect">
            <a:avLst/>
          </a:prstGeom>
        </p:spPr>
        <p:txBody>
          <a:bodyPr wrap="square">
            <a:spAutoFit/>
          </a:bodyPr>
          <a:lstStyle/>
          <a:p>
            <a:pPr algn="just"/>
            <a:r>
              <a:rPr lang="uk-UA" sz="2000" dirty="0">
                <a:latin typeface="Calibri" panose="020F0502020204030204" pitchFamily="34" charset="0"/>
                <a:ea typeface="Calibri" panose="020F0502020204030204" pitchFamily="34" charset="0"/>
                <a:cs typeface="Times New Roman" panose="02020603050405020304" pitchFamily="18" charset="0"/>
              </a:rPr>
              <a:t>БМТ </a:t>
            </a:r>
            <a:r>
              <a:rPr lang="uk-UA" sz="2000" dirty="0" err="1">
                <a:latin typeface="Calibri" panose="020F0502020204030204" pitchFamily="34" charset="0"/>
                <a:ea typeface="Calibri" panose="020F0502020204030204" pitchFamily="34" charset="0"/>
                <a:cs typeface="Times New Roman" panose="02020603050405020304" pitchFamily="18" charset="0"/>
              </a:rPr>
              <a:t>ташкил</a:t>
            </a:r>
            <a:r>
              <a:rPr lang="uk-UA" sz="2000" dirty="0">
                <a:latin typeface="Calibri" panose="020F0502020204030204" pitchFamily="34" charset="0"/>
                <a:ea typeface="Calibri" panose="020F0502020204030204" pitchFamily="34" charset="0"/>
                <a:cs typeface="Times New Roman" panose="02020603050405020304" pitchFamily="18" charset="0"/>
              </a:rPr>
              <a:t> </a:t>
            </a:r>
            <a:r>
              <a:rPr lang="uk-UA" sz="2000" dirty="0" err="1">
                <a:latin typeface="Calibri" panose="020F0502020204030204" pitchFamily="34" charset="0"/>
                <a:ea typeface="Calibri" panose="020F0502020204030204" pitchFamily="34" charset="0"/>
                <a:cs typeface="Times New Roman" panose="02020603050405020304" pitchFamily="18" charset="0"/>
              </a:rPr>
              <a:t>топган</a:t>
            </a:r>
            <a:r>
              <a:rPr lang="uk-UA" sz="2000" dirty="0">
                <a:latin typeface="Calibri" panose="020F0502020204030204" pitchFamily="34" charset="0"/>
                <a:ea typeface="Calibri" panose="020F0502020204030204" pitchFamily="34" charset="0"/>
                <a:cs typeface="Times New Roman" panose="02020603050405020304" pitchFamily="18" charset="0"/>
              </a:rPr>
              <a:t> </a:t>
            </a:r>
            <a:r>
              <a:rPr lang="uk-UA" sz="2000" dirty="0" err="1">
                <a:latin typeface="Calibri" panose="020F0502020204030204" pitchFamily="34" charset="0"/>
                <a:ea typeface="Calibri" panose="020F0502020204030204" pitchFamily="34" charset="0"/>
                <a:cs typeface="Times New Roman" panose="02020603050405020304" pitchFamily="18" charset="0"/>
              </a:rPr>
              <a:t>давридан</a:t>
            </a:r>
            <a:r>
              <a:rPr lang="uk-UA" sz="2000" dirty="0">
                <a:latin typeface="Calibri" panose="020F0502020204030204" pitchFamily="34" charset="0"/>
                <a:ea typeface="Calibri" panose="020F0502020204030204" pitchFamily="34" charset="0"/>
                <a:cs typeface="Times New Roman" panose="02020603050405020304" pitchFamily="18" charset="0"/>
              </a:rPr>
              <a:t> </a:t>
            </a:r>
            <a:r>
              <a:rPr lang="uk-UA" sz="2000" dirty="0" err="1">
                <a:latin typeface="Calibri" panose="020F0502020204030204" pitchFamily="34" charset="0"/>
                <a:ea typeface="Calibri" panose="020F0502020204030204" pitchFamily="34" charset="0"/>
                <a:cs typeface="Times New Roman" panose="02020603050405020304" pitchFamily="18" charset="0"/>
              </a:rPr>
              <a:t>бошлабоқ</a:t>
            </a:r>
            <a:r>
              <a:rPr lang="uk-UA" sz="2000" dirty="0">
                <a:latin typeface="Calibri" panose="020F0502020204030204" pitchFamily="34" charset="0"/>
                <a:ea typeface="Calibri" panose="020F0502020204030204" pitchFamily="34" charset="0"/>
                <a:cs typeface="Times New Roman" panose="02020603050405020304" pitchFamily="18" charset="0"/>
              </a:rPr>
              <a:t> </a:t>
            </a:r>
            <a:r>
              <a:rPr lang="uk-UA" sz="2000" dirty="0" err="1">
                <a:latin typeface="Calibri" panose="020F0502020204030204" pitchFamily="34" charset="0"/>
                <a:ea typeface="Calibri" panose="020F0502020204030204" pitchFamily="34" charset="0"/>
                <a:cs typeface="Times New Roman" panose="02020603050405020304" pitchFamily="18" charset="0"/>
              </a:rPr>
              <a:t>қочоқларнинг</a:t>
            </a:r>
            <a:r>
              <a:rPr lang="uk-UA" sz="2000" dirty="0">
                <a:latin typeface="Calibri" panose="020F0502020204030204" pitchFamily="34" charset="0"/>
                <a:ea typeface="Calibri" panose="020F0502020204030204" pitchFamily="34" charset="0"/>
                <a:cs typeface="Times New Roman" panose="02020603050405020304" pitchFamily="18" charset="0"/>
              </a:rPr>
              <a:t>, </a:t>
            </a:r>
            <a:r>
              <a:rPr lang="uk-UA" sz="2000" dirty="0" err="1">
                <a:latin typeface="Calibri" panose="020F0502020204030204" pitchFamily="34" charset="0"/>
                <a:ea typeface="Calibri" panose="020F0502020204030204" pitchFamily="34" charset="0"/>
                <a:cs typeface="Times New Roman" panose="02020603050405020304" pitchFamily="18" charset="0"/>
              </a:rPr>
              <a:t>қадрдон</a:t>
            </a:r>
            <a:r>
              <a:rPr lang="uk-UA" sz="2000" dirty="0">
                <a:latin typeface="Calibri" panose="020F0502020204030204" pitchFamily="34" charset="0"/>
                <a:ea typeface="Calibri" panose="020F0502020204030204" pitchFamily="34" charset="0"/>
                <a:cs typeface="Times New Roman" panose="02020603050405020304" pitchFamily="18" charset="0"/>
              </a:rPr>
              <a:t> </a:t>
            </a:r>
            <a:r>
              <a:rPr lang="uk-UA" sz="2000" dirty="0" err="1">
                <a:latin typeface="Calibri" panose="020F0502020204030204" pitchFamily="34" charset="0"/>
                <a:ea typeface="Calibri" panose="020F0502020204030204" pitchFamily="34" charset="0"/>
                <a:cs typeface="Times New Roman" panose="02020603050405020304" pitchFamily="18" charset="0"/>
              </a:rPr>
              <a:t>гўшасидан</a:t>
            </a:r>
            <a:r>
              <a:rPr lang="uk-UA" sz="2000" dirty="0">
                <a:latin typeface="Calibri" panose="020F0502020204030204" pitchFamily="34" charset="0"/>
                <a:ea typeface="Calibri" panose="020F0502020204030204" pitchFamily="34" charset="0"/>
                <a:cs typeface="Times New Roman" panose="02020603050405020304" pitchFamily="18" charset="0"/>
              </a:rPr>
              <a:t> </a:t>
            </a:r>
            <a:r>
              <a:rPr lang="uk-UA" sz="2000" dirty="0" err="1">
                <a:latin typeface="Calibri" panose="020F0502020204030204" pitchFamily="34" charset="0"/>
                <a:ea typeface="Calibri" panose="020F0502020204030204" pitchFamily="34" charset="0"/>
                <a:cs typeface="Times New Roman" panose="02020603050405020304" pitchFamily="18" charset="0"/>
              </a:rPr>
              <a:t>кўчишга</a:t>
            </a:r>
            <a:r>
              <a:rPr lang="uk-UA" sz="2000" dirty="0">
                <a:latin typeface="Calibri" panose="020F0502020204030204" pitchFamily="34" charset="0"/>
                <a:ea typeface="Calibri" panose="020F0502020204030204" pitchFamily="34" charset="0"/>
                <a:cs typeface="Times New Roman" panose="02020603050405020304" pitchFamily="18" charset="0"/>
              </a:rPr>
              <a:t> </a:t>
            </a:r>
            <a:r>
              <a:rPr lang="uk-UA" sz="2000" dirty="0" err="1">
                <a:latin typeface="Calibri" panose="020F0502020204030204" pitchFamily="34" charset="0"/>
                <a:ea typeface="Calibri" panose="020F0502020204030204" pitchFamily="34" charset="0"/>
                <a:cs typeface="Times New Roman" panose="02020603050405020304" pitchFamily="18" charset="0"/>
              </a:rPr>
              <a:t>мажбур</a:t>
            </a:r>
            <a:r>
              <a:rPr lang="uk-UA" sz="2000" dirty="0">
                <a:latin typeface="Calibri" panose="020F0502020204030204" pitchFamily="34" charset="0"/>
                <a:ea typeface="Calibri" panose="020F0502020204030204" pitchFamily="34" charset="0"/>
                <a:cs typeface="Times New Roman" panose="02020603050405020304" pitchFamily="18" charset="0"/>
              </a:rPr>
              <a:t> </a:t>
            </a:r>
            <a:r>
              <a:rPr lang="uk-UA" sz="2000" dirty="0" err="1">
                <a:latin typeface="Calibri" panose="020F0502020204030204" pitchFamily="34" charset="0"/>
                <a:ea typeface="Calibri" panose="020F0502020204030204" pitchFamily="34" charset="0"/>
                <a:cs typeface="Times New Roman" panose="02020603050405020304" pitchFamily="18" charset="0"/>
              </a:rPr>
              <a:t>бўлган</a:t>
            </a:r>
            <a:r>
              <a:rPr lang="uk-UA" sz="2000" dirty="0">
                <a:latin typeface="Calibri" panose="020F0502020204030204" pitchFamily="34" charset="0"/>
                <a:ea typeface="Calibri" panose="020F0502020204030204" pitchFamily="34" charset="0"/>
                <a:cs typeface="Times New Roman" panose="02020603050405020304" pitchFamily="18" charset="0"/>
              </a:rPr>
              <a:t> </a:t>
            </a:r>
            <a:r>
              <a:rPr lang="uk-UA" sz="2000" dirty="0" err="1">
                <a:latin typeface="Calibri" panose="020F0502020204030204" pitchFamily="34" charset="0"/>
                <a:ea typeface="Calibri" panose="020F0502020204030204" pitchFamily="34" charset="0"/>
                <a:cs typeface="Times New Roman" panose="02020603050405020304" pitchFamily="18" charset="0"/>
              </a:rPr>
              <a:t>шахсларнинг</a:t>
            </a:r>
            <a:r>
              <a:rPr lang="uk-UA" sz="2000" dirty="0">
                <a:latin typeface="Calibri" panose="020F0502020204030204" pitchFamily="34" charset="0"/>
                <a:ea typeface="Calibri" panose="020F0502020204030204" pitchFamily="34" charset="0"/>
                <a:cs typeface="Times New Roman" panose="02020603050405020304" pitchFamily="18" charset="0"/>
              </a:rPr>
              <a:t>, </a:t>
            </a:r>
            <a:r>
              <a:rPr lang="uk-UA" sz="2000" b="1" dirty="0">
                <a:highlight>
                  <a:srgbClr val="00FFFF"/>
                </a:highlight>
                <a:latin typeface="Calibri" panose="020F0502020204030204" pitchFamily="34" charset="0"/>
                <a:ea typeface="Calibri" panose="020F0502020204030204" pitchFamily="34" charset="0"/>
                <a:cs typeface="Times New Roman" panose="02020603050405020304" pitchFamily="18" charset="0"/>
              </a:rPr>
              <a:t>апатрид</a:t>
            </a:r>
            <a:r>
              <a:rPr lang="uk-UA" sz="2000" dirty="0">
                <a:latin typeface="Calibri" panose="020F0502020204030204" pitchFamily="34" charset="0"/>
                <a:ea typeface="Calibri" panose="020F0502020204030204" pitchFamily="34" charset="0"/>
                <a:cs typeface="Times New Roman" panose="02020603050405020304" pitchFamily="18" charset="0"/>
              </a:rPr>
              <a:t> </a:t>
            </a:r>
            <a:r>
              <a:rPr lang="uk-UA" sz="2000" dirty="0" smtClean="0">
                <a:latin typeface="Calibri" panose="020F0502020204030204" pitchFamily="34" charset="0"/>
                <a:ea typeface="Calibri" panose="020F0502020204030204" pitchFamily="34" charset="0"/>
                <a:cs typeface="Times New Roman" panose="02020603050405020304" pitchFamily="18" charset="0"/>
              </a:rPr>
              <a:t>ва </a:t>
            </a:r>
            <a:r>
              <a:rPr lang="uk-UA" sz="2000" b="1" dirty="0" err="1">
                <a:highlight>
                  <a:srgbClr val="00FFFF"/>
                </a:highlight>
                <a:latin typeface="Calibri" panose="020F0502020204030204" pitchFamily="34" charset="0"/>
                <a:ea typeface="Calibri" panose="020F0502020204030204" pitchFamily="34" charset="0"/>
                <a:cs typeface="Times New Roman" panose="02020603050405020304" pitchFamily="18" charset="0"/>
              </a:rPr>
              <a:t>репатриантларнинг</a:t>
            </a:r>
            <a:r>
              <a:rPr lang="uk-UA" sz="2000" dirty="0">
                <a:latin typeface="Calibri" panose="020F0502020204030204" pitchFamily="34" charset="0"/>
                <a:ea typeface="Calibri" panose="020F0502020204030204" pitchFamily="34" charset="0"/>
                <a:cs typeface="Times New Roman" panose="02020603050405020304" pitchFamily="18" charset="0"/>
              </a:rPr>
              <a:t> </a:t>
            </a:r>
            <a:r>
              <a:rPr lang="uk-UA" sz="2000" dirty="0" err="1" smtClean="0">
                <a:latin typeface="Calibri" panose="020F0502020204030204" pitchFamily="34" charset="0"/>
                <a:ea typeface="Calibri" panose="020F0502020204030204" pitchFamily="34" charset="0"/>
                <a:cs typeface="Times New Roman" panose="02020603050405020304" pitchFamily="18" charset="0"/>
              </a:rPr>
              <a:t>аҳволи</a:t>
            </a:r>
            <a:r>
              <a:rPr lang="uk-UA" sz="2000" dirty="0" smtClean="0">
                <a:latin typeface="Calibri" panose="020F0502020204030204" pitchFamily="34" charset="0"/>
                <a:ea typeface="Calibri" panose="020F0502020204030204" pitchFamily="34" charset="0"/>
                <a:cs typeface="Times New Roman" panose="02020603050405020304" pitchFamily="18" charset="0"/>
              </a:rPr>
              <a:t> </a:t>
            </a:r>
            <a:r>
              <a:rPr lang="uk-UA" sz="2000" dirty="0" err="1">
                <a:latin typeface="Calibri" panose="020F0502020204030204" pitchFamily="34" charset="0"/>
                <a:ea typeface="Calibri" panose="020F0502020204030204" pitchFamily="34" charset="0"/>
                <a:cs typeface="Times New Roman" panose="02020603050405020304" pitchFamily="18" charset="0"/>
              </a:rPr>
              <a:t>билан</a:t>
            </a:r>
            <a:r>
              <a:rPr lang="uk-UA" sz="2000" dirty="0">
                <a:latin typeface="Calibri" panose="020F0502020204030204" pitchFamily="34" charset="0"/>
                <a:ea typeface="Calibri" panose="020F0502020204030204" pitchFamily="34" charset="0"/>
                <a:cs typeface="Times New Roman" panose="02020603050405020304" pitchFamily="18" charset="0"/>
              </a:rPr>
              <a:t> </a:t>
            </a:r>
            <a:r>
              <a:rPr lang="uk-UA" sz="2000" dirty="0" err="1">
                <a:latin typeface="Calibri" panose="020F0502020204030204" pitchFamily="34" charset="0"/>
                <a:ea typeface="Calibri" panose="020F0502020204030204" pitchFamily="34" charset="0"/>
                <a:cs typeface="Times New Roman" panose="02020603050405020304" pitchFamily="18" charset="0"/>
              </a:rPr>
              <a:t>боғлиқ</a:t>
            </a:r>
            <a:r>
              <a:rPr lang="uk-UA" sz="2000" dirty="0">
                <a:latin typeface="Calibri" panose="020F0502020204030204" pitchFamily="34" charset="0"/>
                <a:ea typeface="Calibri" panose="020F0502020204030204" pitchFamily="34" charset="0"/>
                <a:cs typeface="Times New Roman" panose="02020603050405020304" pitchFamily="18" charset="0"/>
              </a:rPr>
              <a:t> </a:t>
            </a:r>
            <a:r>
              <a:rPr lang="uk-UA" sz="2000" dirty="0" err="1">
                <a:latin typeface="Calibri" panose="020F0502020204030204" pitchFamily="34" charset="0"/>
                <a:ea typeface="Calibri" panose="020F0502020204030204" pitchFamily="34" charset="0"/>
                <a:cs typeface="Times New Roman" panose="02020603050405020304" pitchFamily="18" charset="0"/>
              </a:rPr>
              <a:t>масалаларга</a:t>
            </a:r>
            <a:r>
              <a:rPr lang="uk-UA" sz="2000" dirty="0">
                <a:latin typeface="Calibri" panose="020F0502020204030204" pitchFamily="34" charset="0"/>
                <a:ea typeface="Calibri" panose="020F0502020204030204" pitchFamily="34" charset="0"/>
                <a:cs typeface="Times New Roman" panose="02020603050405020304" pitchFamily="18" charset="0"/>
              </a:rPr>
              <a:t> </a:t>
            </a:r>
            <a:r>
              <a:rPr lang="uk-UA" sz="2000" dirty="0" err="1">
                <a:latin typeface="Calibri" panose="020F0502020204030204" pitchFamily="34" charset="0"/>
                <a:ea typeface="Calibri" panose="020F0502020204030204" pitchFamily="34" charset="0"/>
                <a:cs typeface="Times New Roman" panose="02020603050405020304" pitchFamily="18" charset="0"/>
              </a:rPr>
              <a:t>катта</a:t>
            </a:r>
            <a:r>
              <a:rPr lang="uk-UA" sz="2000" dirty="0">
                <a:latin typeface="Calibri" panose="020F0502020204030204" pitchFamily="34" charset="0"/>
                <a:ea typeface="Calibri" panose="020F0502020204030204" pitchFamily="34" charset="0"/>
                <a:cs typeface="Times New Roman" panose="02020603050405020304" pitchFamily="18" charset="0"/>
              </a:rPr>
              <a:t> </a:t>
            </a:r>
            <a:r>
              <a:rPr lang="uk-UA" sz="2000" dirty="0" err="1">
                <a:latin typeface="Calibri" panose="020F0502020204030204" pitchFamily="34" charset="0"/>
                <a:ea typeface="Calibri" panose="020F0502020204030204" pitchFamily="34" charset="0"/>
                <a:cs typeface="Times New Roman" panose="02020603050405020304" pitchFamily="18" charset="0"/>
              </a:rPr>
              <a:t>эътибор</a:t>
            </a:r>
            <a:r>
              <a:rPr lang="uk-UA" sz="2000" dirty="0">
                <a:latin typeface="Calibri" panose="020F0502020204030204" pitchFamily="34" charset="0"/>
                <a:ea typeface="Calibri" panose="020F0502020204030204" pitchFamily="34" charset="0"/>
                <a:cs typeface="Times New Roman" panose="02020603050405020304" pitchFamily="18" charset="0"/>
              </a:rPr>
              <a:t> </a:t>
            </a:r>
            <a:r>
              <a:rPr lang="uk-UA" sz="2000" dirty="0" err="1">
                <a:latin typeface="Calibri" panose="020F0502020204030204" pitchFamily="34" charset="0"/>
                <a:ea typeface="Calibri" panose="020F0502020204030204" pitchFamily="34" charset="0"/>
                <a:cs typeface="Times New Roman" panose="02020603050405020304" pitchFamily="18" charset="0"/>
              </a:rPr>
              <a:t>бериб</a:t>
            </a:r>
            <a:r>
              <a:rPr lang="uk-UA" sz="2000" dirty="0">
                <a:latin typeface="Calibri" panose="020F0502020204030204" pitchFamily="34" charset="0"/>
                <a:ea typeface="Calibri" panose="020F0502020204030204" pitchFamily="34" charset="0"/>
                <a:cs typeface="Times New Roman" panose="02020603050405020304" pitchFamily="18" charset="0"/>
              </a:rPr>
              <a:t> </a:t>
            </a:r>
            <a:r>
              <a:rPr lang="uk-UA" sz="2000" dirty="0" err="1">
                <a:latin typeface="Calibri" panose="020F0502020204030204" pitchFamily="34" charset="0"/>
                <a:ea typeface="Calibri" panose="020F0502020204030204" pitchFamily="34" charset="0"/>
                <a:cs typeface="Times New Roman" panose="02020603050405020304" pitchFamily="18" charset="0"/>
              </a:rPr>
              <a:t>келади</a:t>
            </a:r>
            <a:r>
              <a:rPr lang="uk-UA" sz="2000" dirty="0">
                <a:latin typeface="Calibri" panose="020F0502020204030204" pitchFamily="34" charset="0"/>
                <a:ea typeface="Calibri" panose="020F0502020204030204" pitchFamily="34" charset="0"/>
                <a:cs typeface="Times New Roman" panose="02020603050405020304" pitchFamily="18" charset="0"/>
              </a:rPr>
              <a:t>. </a:t>
            </a:r>
            <a:endParaRPr lang="ru-RU" dirty="0"/>
          </a:p>
        </p:txBody>
      </p:sp>
      <p:sp>
        <p:nvSpPr>
          <p:cNvPr id="5" name="Прямоугольник 4"/>
          <p:cNvSpPr/>
          <p:nvPr/>
        </p:nvSpPr>
        <p:spPr>
          <a:xfrm>
            <a:off x="539552" y="2726485"/>
            <a:ext cx="8280920" cy="3139321"/>
          </a:xfrm>
          <a:prstGeom prst="rect">
            <a:avLst/>
          </a:prstGeom>
        </p:spPr>
        <p:txBody>
          <a:bodyPr wrap="square">
            <a:spAutoFit/>
          </a:bodyPr>
          <a:lstStyle/>
          <a:p>
            <a:pPr algn="just">
              <a:spcAft>
                <a:spcPts val="0"/>
              </a:spcAft>
              <a:tabLst>
                <a:tab pos="361950" algn="l"/>
                <a:tab pos="2514600" algn="l"/>
              </a:tabLst>
            </a:pPr>
            <a:r>
              <a:rPr lang="uk-UA" b="1" i="1" dirty="0">
                <a:solidFill>
                  <a:srgbClr val="7030A0"/>
                </a:solidFill>
                <a:latin typeface="Times New Roman" panose="02020603050405020304" pitchFamily="18" charset="0"/>
                <a:ea typeface="Times New Roman" panose="02020603050405020304" pitchFamily="18" charset="0"/>
              </a:rPr>
              <a:t>Казус 1.</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Тўрт</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нафар</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фарзандга</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эга</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бўлган</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қочоқлар</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оиласи</a:t>
            </a:r>
            <a:r>
              <a:rPr lang="uk-UA" i="1" dirty="0">
                <a:solidFill>
                  <a:srgbClr val="7030A0"/>
                </a:solidFill>
                <a:latin typeface="Times New Roman" panose="02020603050405020304" pitchFamily="18" charset="0"/>
                <a:ea typeface="Times New Roman" panose="02020603050405020304" pitchFamily="18" charset="0"/>
              </a:rPr>
              <a:t> А </a:t>
            </a:r>
            <a:r>
              <a:rPr lang="uk-UA" i="1" dirty="0" err="1">
                <a:solidFill>
                  <a:srgbClr val="7030A0"/>
                </a:solidFill>
                <a:latin typeface="Times New Roman" panose="02020603050405020304" pitchFamily="18" charset="0"/>
                <a:ea typeface="Times New Roman" panose="02020603050405020304" pitchFamily="18" charset="0"/>
              </a:rPr>
              <a:t>давлатдан</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ноқонуний</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равишда</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чегарани</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кечиб</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ўтиб</a:t>
            </a:r>
            <a:r>
              <a:rPr lang="uk-UA" i="1" dirty="0">
                <a:solidFill>
                  <a:srgbClr val="7030A0"/>
                </a:solidFill>
                <a:latin typeface="Times New Roman" panose="02020603050405020304" pitchFamily="18" charset="0"/>
                <a:ea typeface="Times New Roman" panose="02020603050405020304" pitchFamily="18" charset="0"/>
              </a:rPr>
              <a:t> Б </a:t>
            </a:r>
            <a:r>
              <a:rPr lang="uk-UA" i="1" dirty="0" err="1">
                <a:solidFill>
                  <a:srgbClr val="7030A0"/>
                </a:solidFill>
                <a:latin typeface="Times New Roman" panose="02020603050405020304" pitchFamily="18" charset="0"/>
                <a:ea typeface="Times New Roman" panose="02020603050405020304" pitchFamily="18" charset="0"/>
              </a:rPr>
              <a:t>давлатнинг</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ҳудудига</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кириб</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келади</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Сабаб</a:t>
            </a:r>
            <a:r>
              <a:rPr lang="uk-UA" i="1" dirty="0">
                <a:solidFill>
                  <a:srgbClr val="7030A0"/>
                </a:solidFill>
                <a:latin typeface="Times New Roman" panose="02020603050405020304" pitchFamily="18" charset="0"/>
                <a:ea typeface="Times New Roman" panose="02020603050405020304" pitchFamily="18" charset="0"/>
              </a:rPr>
              <a:t>: А </a:t>
            </a:r>
            <a:r>
              <a:rPr lang="uk-UA" i="1" dirty="0" err="1">
                <a:solidFill>
                  <a:srgbClr val="7030A0"/>
                </a:solidFill>
                <a:latin typeface="Times New Roman" panose="02020603050405020304" pitchFamily="18" charset="0"/>
                <a:ea typeface="Times New Roman" panose="02020603050405020304" pitchFamily="18" charset="0"/>
              </a:rPr>
              <a:t>давлатда</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уларнинг</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маълум</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миллатга</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мансублилига</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кўра</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қуролланган</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жангарилар</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томонидан</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шавқатсиз</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хунрезликлар</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амалга</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оширилган</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эди</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Қочоқлар</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оиласи</a:t>
            </a:r>
            <a:r>
              <a:rPr lang="uk-UA" i="1" dirty="0">
                <a:solidFill>
                  <a:srgbClr val="7030A0"/>
                </a:solidFill>
                <a:latin typeface="Times New Roman" panose="02020603050405020304" pitchFamily="18" charset="0"/>
                <a:ea typeface="Times New Roman" panose="02020603050405020304" pitchFamily="18" charset="0"/>
              </a:rPr>
              <a:t> Б </a:t>
            </a:r>
            <a:r>
              <a:rPr lang="uk-UA" i="1" dirty="0" err="1">
                <a:solidFill>
                  <a:srgbClr val="7030A0"/>
                </a:solidFill>
                <a:latin typeface="Times New Roman" panose="02020603050405020304" pitchFamily="18" charset="0"/>
                <a:ea typeface="Times New Roman" panose="02020603050405020304" pitchFamily="18" charset="0"/>
              </a:rPr>
              <a:t>давлатнинг</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ҳудудида</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қисқа</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муддат</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ичида</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ўзига</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уй</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топиб</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яшашни</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бошлашди</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аммо</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керакли</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органларга</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мазкур</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давлат</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ҳудудига</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кириб</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келишганлиги</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ҳақида</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маълум</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қилишмади</a:t>
            </a:r>
            <a:r>
              <a:rPr lang="uk-UA" i="1" dirty="0">
                <a:solidFill>
                  <a:srgbClr val="7030A0"/>
                </a:solidFill>
                <a:latin typeface="Times New Roman" panose="02020603050405020304" pitchFamily="18" charset="0"/>
                <a:ea typeface="Times New Roman" panose="02020603050405020304" pitchFamily="18" charset="0"/>
              </a:rPr>
              <a:t>.</a:t>
            </a:r>
            <a:endParaRPr lang="ru-RU" sz="1100" dirty="0">
              <a:latin typeface="Times New Roman" panose="02020603050405020304" pitchFamily="18" charset="0"/>
              <a:ea typeface="Times New Roman" panose="02020603050405020304" pitchFamily="18" charset="0"/>
            </a:endParaRPr>
          </a:p>
          <a:p>
            <a:pPr algn="just">
              <a:spcAft>
                <a:spcPts val="0"/>
              </a:spcAft>
              <a:tabLst>
                <a:tab pos="361950" algn="l"/>
                <a:tab pos="2514600" algn="l"/>
              </a:tabLst>
            </a:pPr>
            <a:r>
              <a:rPr lang="uk-UA" i="1" dirty="0" err="1">
                <a:solidFill>
                  <a:srgbClr val="7030A0"/>
                </a:solidFill>
                <a:latin typeface="Times New Roman" panose="02020603050405020304" pitchFamily="18" charset="0"/>
                <a:ea typeface="Times New Roman" panose="02020603050405020304" pitchFamily="18" charset="0"/>
              </a:rPr>
              <a:t>Савол</a:t>
            </a:r>
            <a:r>
              <a:rPr lang="uk-UA" i="1" dirty="0">
                <a:solidFill>
                  <a:srgbClr val="7030A0"/>
                </a:solidFill>
                <a:latin typeface="Times New Roman" panose="02020603050405020304" pitchFamily="18" charset="0"/>
                <a:ea typeface="Times New Roman" panose="02020603050405020304" pitchFamily="18" charset="0"/>
              </a:rPr>
              <a:t>: </a:t>
            </a:r>
            <a:endParaRPr lang="ru-RU" sz="1100" dirty="0">
              <a:latin typeface="Times New Roman" panose="02020603050405020304" pitchFamily="18" charset="0"/>
              <a:ea typeface="Times New Roman" panose="02020603050405020304" pitchFamily="18" charset="0"/>
            </a:endParaRPr>
          </a:p>
          <a:p>
            <a:pPr algn="just">
              <a:spcAft>
                <a:spcPts val="0"/>
              </a:spcAft>
              <a:tabLst>
                <a:tab pos="361950" algn="l"/>
                <a:tab pos="2514600" algn="l"/>
              </a:tabLst>
            </a:pPr>
            <a:r>
              <a:rPr lang="uk-UA" i="1" dirty="0">
                <a:solidFill>
                  <a:srgbClr val="7030A0"/>
                </a:solidFill>
                <a:latin typeface="Times New Roman" panose="02020603050405020304" pitchFamily="18" charset="0"/>
                <a:ea typeface="Times New Roman" panose="02020603050405020304" pitchFamily="18" charset="0"/>
              </a:rPr>
              <a:t>1. </a:t>
            </a:r>
            <a:r>
              <a:rPr lang="uk-UA" i="1" dirty="0" err="1">
                <a:solidFill>
                  <a:srgbClr val="7030A0"/>
                </a:solidFill>
                <a:latin typeface="Times New Roman" panose="02020603050405020304" pitchFamily="18" charset="0"/>
                <a:ea typeface="Times New Roman" panose="02020603050405020304" pitchFamily="18" charset="0"/>
              </a:rPr>
              <a:t>Мазкур</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оилага</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нисбатан</a:t>
            </a:r>
            <a:r>
              <a:rPr lang="uk-UA" i="1" dirty="0">
                <a:solidFill>
                  <a:srgbClr val="7030A0"/>
                </a:solidFill>
                <a:latin typeface="Times New Roman" panose="02020603050405020304" pitchFamily="18" charset="0"/>
                <a:ea typeface="Times New Roman" panose="02020603050405020304" pitchFamily="18" charset="0"/>
              </a:rPr>
              <a:t> Б </a:t>
            </a:r>
            <a:r>
              <a:rPr lang="uk-UA" i="1" dirty="0" err="1">
                <a:solidFill>
                  <a:srgbClr val="7030A0"/>
                </a:solidFill>
                <a:latin typeface="Times New Roman" panose="02020603050405020304" pitchFamily="18" charset="0"/>
                <a:ea typeface="Times New Roman" panose="02020603050405020304" pitchFamily="18" charset="0"/>
              </a:rPr>
              <a:t>давлатнинг</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масул</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органлари</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қандай</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чоралар</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кўрилади</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Уларни</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ўзлари</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илгари</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истиқомат</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қилган</a:t>
            </a:r>
            <a:r>
              <a:rPr lang="uk-UA" i="1" dirty="0">
                <a:solidFill>
                  <a:srgbClr val="7030A0"/>
                </a:solidFill>
                <a:latin typeface="Times New Roman" panose="02020603050405020304" pitchFamily="18" charset="0"/>
                <a:ea typeface="Times New Roman" panose="02020603050405020304" pitchFamily="18" charset="0"/>
              </a:rPr>
              <a:t> А </a:t>
            </a:r>
            <a:r>
              <a:rPr lang="uk-UA" i="1" dirty="0" err="1">
                <a:solidFill>
                  <a:srgbClr val="7030A0"/>
                </a:solidFill>
                <a:latin typeface="Times New Roman" panose="02020603050405020304" pitchFamily="18" charset="0"/>
                <a:ea typeface="Times New Roman" panose="02020603050405020304" pitchFamily="18" charset="0"/>
              </a:rPr>
              <a:t>давлатга</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қайтариб</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юборишни</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ҳуқуқий</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асослари</a:t>
            </a:r>
            <a:r>
              <a:rPr lang="uk-UA" i="1" dirty="0">
                <a:solidFill>
                  <a:srgbClr val="7030A0"/>
                </a:solidFill>
                <a:latin typeface="Times New Roman" panose="02020603050405020304" pitchFamily="18" charset="0"/>
                <a:ea typeface="Times New Roman" panose="02020603050405020304" pitchFamily="18" charset="0"/>
              </a:rPr>
              <a:t> </a:t>
            </a:r>
            <a:r>
              <a:rPr lang="uk-UA" i="1" dirty="0" err="1">
                <a:solidFill>
                  <a:srgbClr val="7030A0"/>
                </a:solidFill>
                <a:latin typeface="Times New Roman" panose="02020603050405020304" pitchFamily="18" charset="0"/>
                <a:ea typeface="Times New Roman" panose="02020603050405020304" pitchFamily="18" charset="0"/>
              </a:rPr>
              <a:t>қандай</a:t>
            </a:r>
            <a:r>
              <a:rPr lang="uk-UA" i="1" dirty="0">
                <a:solidFill>
                  <a:srgbClr val="7030A0"/>
                </a:solidFill>
                <a:latin typeface="Times New Roman" panose="02020603050405020304" pitchFamily="18" charset="0"/>
                <a:ea typeface="Times New Roman" panose="02020603050405020304" pitchFamily="18" charset="0"/>
              </a:rPr>
              <a:t>?</a:t>
            </a:r>
            <a:endParaRPr lang="ru-RU"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352210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Схема 7"/>
          <p:cNvGraphicFramePr/>
          <p:nvPr>
            <p:extLst>
              <p:ext uri="{D42A27DB-BD31-4B8C-83A1-F6EECF244321}">
                <p14:modId xmlns:p14="http://schemas.microsoft.com/office/powerpoint/2010/main" val="2239406834"/>
              </p:ext>
            </p:extLst>
          </p:nvPr>
        </p:nvGraphicFramePr>
        <p:xfrm>
          <a:off x="395536" y="332656"/>
          <a:ext cx="8352928"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974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548680"/>
            <a:ext cx="8136904" cy="5632311"/>
          </a:xfrm>
          <a:prstGeom prst="rect">
            <a:avLst/>
          </a:prstGeom>
        </p:spPr>
        <p:txBody>
          <a:bodyPr wrap="square">
            <a:spAutoFit/>
          </a:bodyPr>
          <a:lstStyle/>
          <a:p>
            <a:pPr marL="540385" algn="just">
              <a:spcAft>
                <a:spcPts val="0"/>
              </a:spcAft>
              <a:tabLst>
                <a:tab pos="90170" algn="l"/>
              </a:tabLst>
            </a:pPr>
            <a:r>
              <a:rPr lang="uz-Cyrl-UZ" b="1" dirty="0">
                <a:latin typeface="Times New Roman" panose="02020603050405020304" pitchFamily="18" charset="0"/>
                <a:ea typeface="Calibri" panose="020F0502020204030204" pitchFamily="34" charset="0"/>
                <a:cs typeface="Arial" panose="020B0604020202020204" pitchFamily="34" charset="0"/>
              </a:rPr>
              <a:t>БМТнинг ихтисослашган муассасаларига қуйидагилар киради</a:t>
            </a:r>
            <a:endParaRPr lang="ru-RU" sz="1400" dirty="0">
              <a:latin typeface="Calibri" panose="020F0502020204030204" pitchFamily="34" charset="0"/>
              <a:ea typeface="Calibri" panose="020F0502020204030204" pitchFamily="34" charset="0"/>
              <a:cs typeface="Arial" panose="020B0604020202020204" pitchFamily="34" charset="0"/>
            </a:endParaRPr>
          </a:p>
          <a:p>
            <a:pPr marL="540385" algn="just">
              <a:spcAft>
                <a:spcPts val="0"/>
              </a:spcAft>
              <a:tabLst>
                <a:tab pos="90170" algn="l"/>
              </a:tabLst>
            </a:pPr>
            <a:r>
              <a:rPr lang="uz-Cyrl-UZ" dirty="0">
                <a:latin typeface="Times New Roman" panose="02020603050405020304" pitchFamily="18" charset="0"/>
                <a:ea typeface="Calibri" panose="020F0502020204030204" pitchFamily="34" charset="0"/>
                <a:cs typeface="Arial" panose="020B0604020202020204" pitchFamily="34" charset="0"/>
              </a:rPr>
              <a:t>1. Бутунжаҳон метеорология ташкилоти.</a:t>
            </a:r>
            <a:endParaRPr lang="ru-RU" sz="1400" dirty="0">
              <a:latin typeface="Calibri" panose="020F0502020204030204" pitchFamily="34" charset="0"/>
              <a:ea typeface="Calibri" panose="020F0502020204030204" pitchFamily="34" charset="0"/>
              <a:cs typeface="Arial" panose="020B0604020202020204" pitchFamily="34" charset="0"/>
            </a:endParaRPr>
          </a:p>
          <a:p>
            <a:pPr marL="540385" algn="just">
              <a:spcAft>
                <a:spcPts val="0"/>
              </a:spcAft>
              <a:tabLst>
                <a:tab pos="90170" algn="l"/>
              </a:tabLst>
            </a:pPr>
            <a:r>
              <a:rPr lang="uz-Cyrl-UZ" dirty="0">
                <a:latin typeface="Times New Roman" panose="02020603050405020304" pitchFamily="18" charset="0"/>
                <a:ea typeface="Calibri" panose="020F0502020204030204" pitchFamily="34" charset="0"/>
                <a:cs typeface="Arial" panose="020B0604020202020204" pitchFamily="34" charset="0"/>
              </a:rPr>
              <a:t>2. Бутунжаҳон соғлиқни сақлаш ташкилоти.</a:t>
            </a:r>
            <a:endParaRPr lang="ru-RU" sz="1400" dirty="0">
              <a:latin typeface="Calibri" panose="020F0502020204030204" pitchFamily="34" charset="0"/>
              <a:ea typeface="Calibri" panose="020F0502020204030204" pitchFamily="34" charset="0"/>
              <a:cs typeface="Arial" panose="020B0604020202020204" pitchFamily="34" charset="0"/>
            </a:endParaRPr>
          </a:p>
          <a:p>
            <a:pPr marL="540385" algn="just">
              <a:spcAft>
                <a:spcPts val="0"/>
              </a:spcAft>
              <a:tabLst>
                <a:tab pos="90170" algn="l"/>
              </a:tabLst>
            </a:pPr>
            <a:r>
              <a:rPr lang="uz-Cyrl-UZ" dirty="0">
                <a:latin typeface="Times New Roman" panose="02020603050405020304" pitchFamily="18" charset="0"/>
                <a:ea typeface="Calibri" panose="020F0502020204030204" pitchFamily="34" charset="0"/>
                <a:cs typeface="Arial" panose="020B0604020202020204" pitchFamily="34" charset="0"/>
              </a:rPr>
              <a:t>3. Бутунжаҳон Интеллектуал Мулк Ташкилоти.</a:t>
            </a:r>
            <a:endParaRPr lang="ru-RU" sz="1400" dirty="0">
              <a:latin typeface="Calibri" panose="020F0502020204030204" pitchFamily="34" charset="0"/>
              <a:ea typeface="Calibri" panose="020F0502020204030204" pitchFamily="34" charset="0"/>
              <a:cs typeface="Arial" panose="020B0604020202020204" pitchFamily="34" charset="0"/>
            </a:endParaRPr>
          </a:p>
          <a:p>
            <a:pPr marL="540385" algn="just">
              <a:spcAft>
                <a:spcPts val="0"/>
              </a:spcAft>
              <a:tabLst>
                <a:tab pos="90170" algn="l"/>
              </a:tabLst>
            </a:pPr>
            <a:r>
              <a:rPr lang="uz-Cyrl-UZ" dirty="0">
                <a:latin typeface="Times New Roman" panose="02020603050405020304" pitchFamily="18" charset="0"/>
                <a:ea typeface="Calibri" panose="020F0502020204030204" pitchFamily="34" charset="0"/>
                <a:cs typeface="Arial" panose="020B0604020202020204" pitchFamily="34" charset="0"/>
              </a:rPr>
              <a:t>4. Бутунжаҳон почта иттифоқи</a:t>
            </a:r>
            <a:endParaRPr lang="ru-RU" sz="1400" dirty="0">
              <a:latin typeface="Calibri" panose="020F0502020204030204" pitchFamily="34" charset="0"/>
              <a:ea typeface="Calibri" panose="020F0502020204030204" pitchFamily="34" charset="0"/>
              <a:cs typeface="Arial" panose="020B0604020202020204" pitchFamily="34" charset="0"/>
            </a:endParaRPr>
          </a:p>
          <a:p>
            <a:pPr marL="540385" algn="just">
              <a:spcAft>
                <a:spcPts val="0"/>
              </a:spcAft>
              <a:tabLst>
                <a:tab pos="90170" algn="l"/>
              </a:tabLst>
            </a:pPr>
            <a:r>
              <a:rPr lang="uz-Cyrl-UZ" dirty="0">
                <a:latin typeface="Times New Roman" panose="02020603050405020304" pitchFamily="18" charset="0"/>
                <a:ea typeface="Calibri" panose="020F0502020204030204" pitchFamily="34" charset="0"/>
                <a:cs typeface="Arial" panose="020B0604020202020204" pitchFamily="34" charset="0"/>
              </a:rPr>
              <a:t>5.  Халқаро валюта фонди.</a:t>
            </a:r>
            <a:endParaRPr lang="ru-RU" sz="1400" dirty="0">
              <a:latin typeface="Calibri" panose="020F0502020204030204" pitchFamily="34" charset="0"/>
              <a:ea typeface="Calibri" panose="020F0502020204030204" pitchFamily="34" charset="0"/>
              <a:cs typeface="Arial" panose="020B0604020202020204" pitchFamily="34" charset="0"/>
            </a:endParaRPr>
          </a:p>
          <a:p>
            <a:pPr marL="540385" algn="just">
              <a:spcAft>
                <a:spcPts val="0"/>
              </a:spcAft>
              <a:tabLst>
                <a:tab pos="90170" algn="l"/>
              </a:tabLst>
            </a:pPr>
            <a:r>
              <a:rPr lang="uz-Cyrl-UZ" dirty="0">
                <a:latin typeface="Times New Roman" panose="02020603050405020304" pitchFamily="18" charset="0"/>
                <a:ea typeface="Calibri" panose="020F0502020204030204" pitchFamily="34" charset="0"/>
                <a:cs typeface="Arial" panose="020B0604020202020204" pitchFamily="34" charset="0"/>
              </a:rPr>
              <a:t>6. Халқаро меҳнат ташкилоти.</a:t>
            </a:r>
            <a:endParaRPr lang="ru-RU" sz="1400" dirty="0">
              <a:latin typeface="Calibri" panose="020F0502020204030204" pitchFamily="34" charset="0"/>
              <a:ea typeface="Calibri" panose="020F0502020204030204" pitchFamily="34" charset="0"/>
              <a:cs typeface="Arial" panose="020B0604020202020204" pitchFamily="34" charset="0"/>
            </a:endParaRPr>
          </a:p>
          <a:p>
            <a:pPr marL="540385" algn="just">
              <a:spcAft>
                <a:spcPts val="0"/>
              </a:spcAft>
              <a:tabLst>
                <a:tab pos="90170" algn="l"/>
              </a:tabLst>
            </a:pPr>
            <a:r>
              <a:rPr lang="uz-Cyrl-UZ" dirty="0">
                <a:latin typeface="Times New Roman" panose="02020603050405020304" pitchFamily="18" charset="0"/>
                <a:ea typeface="Calibri" panose="020F0502020204030204" pitchFamily="34" charset="0"/>
                <a:cs typeface="Arial" panose="020B0604020202020204" pitchFamily="34" charset="0"/>
              </a:rPr>
              <a:t>7. Халқаро электр алоқаси иттифоқи.</a:t>
            </a:r>
            <a:endParaRPr lang="ru-RU" sz="1400" dirty="0">
              <a:latin typeface="Calibri" panose="020F0502020204030204" pitchFamily="34" charset="0"/>
              <a:ea typeface="Calibri" panose="020F0502020204030204" pitchFamily="34" charset="0"/>
              <a:cs typeface="Arial" panose="020B0604020202020204" pitchFamily="34" charset="0"/>
            </a:endParaRPr>
          </a:p>
          <a:p>
            <a:pPr indent="540385" algn="just">
              <a:spcAft>
                <a:spcPts val="0"/>
              </a:spcAft>
              <a:tabLst>
                <a:tab pos="90170" algn="l"/>
              </a:tabLst>
            </a:pPr>
            <a:r>
              <a:rPr lang="uz-Cyrl-UZ" dirty="0">
                <a:latin typeface="Times New Roman" panose="02020603050405020304" pitchFamily="18" charset="0"/>
                <a:ea typeface="Calibri" panose="020F0502020204030204" pitchFamily="34" charset="0"/>
                <a:cs typeface="Arial" panose="020B0604020202020204" pitchFamily="34" charset="0"/>
              </a:rPr>
              <a:t>8. Халқаро қишлоқ хўжалигини ривожлантириш фонди.</a:t>
            </a:r>
            <a:endParaRPr lang="ru-RU" sz="1400" dirty="0">
              <a:latin typeface="Calibri" panose="020F0502020204030204" pitchFamily="34" charset="0"/>
              <a:ea typeface="Calibri" panose="020F0502020204030204" pitchFamily="34" charset="0"/>
              <a:cs typeface="Arial" panose="020B0604020202020204" pitchFamily="34" charset="0"/>
            </a:endParaRPr>
          </a:p>
          <a:p>
            <a:pPr marL="540385" algn="just">
              <a:spcAft>
                <a:spcPts val="0"/>
              </a:spcAft>
              <a:tabLst>
                <a:tab pos="90170" algn="l"/>
              </a:tabLst>
            </a:pPr>
            <a:r>
              <a:rPr lang="uz-Cyrl-UZ" dirty="0">
                <a:latin typeface="Times New Roman" panose="02020603050405020304" pitchFamily="18" charset="0"/>
                <a:ea typeface="Calibri" panose="020F0502020204030204" pitchFamily="34" charset="0"/>
                <a:cs typeface="Arial" panose="020B0604020202020204" pitchFamily="34" charset="0"/>
              </a:rPr>
              <a:t>9. БМТнинг Озиқ-овқат ва қишлоқ хўжалиги масалалари бўйича ташкилоти</a:t>
            </a:r>
            <a:r>
              <a:rPr lang="uz-Cyrl-UZ" b="1" dirty="0">
                <a:latin typeface="Times New Roman" panose="02020603050405020304" pitchFamily="18" charset="0"/>
                <a:ea typeface="Calibri" panose="020F0502020204030204" pitchFamily="34" charset="0"/>
                <a:cs typeface="Arial" panose="020B0604020202020204" pitchFamily="34" charset="0"/>
              </a:rPr>
              <a:t>.</a:t>
            </a:r>
            <a:endParaRPr lang="ru-RU" sz="1400" dirty="0">
              <a:latin typeface="Calibri" panose="020F0502020204030204" pitchFamily="34" charset="0"/>
              <a:ea typeface="Calibri" panose="020F0502020204030204" pitchFamily="34" charset="0"/>
              <a:cs typeface="Arial" panose="020B0604020202020204" pitchFamily="34" charset="0"/>
            </a:endParaRPr>
          </a:p>
          <a:p>
            <a:pPr marL="540385" algn="just">
              <a:spcAft>
                <a:spcPts val="0"/>
              </a:spcAft>
              <a:tabLst>
                <a:tab pos="90170" algn="l"/>
              </a:tabLst>
            </a:pPr>
            <a:r>
              <a:rPr lang="uz-Cyrl-UZ" dirty="0">
                <a:latin typeface="Times New Roman" panose="02020603050405020304" pitchFamily="18" charset="0"/>
                <a:ea typeface="Calibri" panose="020F0502020204030204" pitchFamily="34" charset="0"/>
                <a:cs typeface="Arial" panose="020B0604020202020204" pitchFamily="34" charset="0"/>
              </a:rPr>
              <a:t>10. Жаҳон туризм ташкилоти </a:t>
            </a:r>
            <a:endParaRPr lang="ru-RU" sz="1400" dirty="0">
              <a:latin typeface="Calibri" panose="020F0502020204030204" pitchFamily="34" charset="0"/>
              <a:ea typeface="Calibri" panose="020F0502020204030204" pitchFamily="34" charset="0"/>
              <a:cs typeface="Arial" panose="020B0604020202020204" pitchFamily="34" charset="0"/>
            </a:endParaRPr>
          </a:p>
          <a:p>
            <a:pPr marL="540385" algn="just">
              <a:spcAft>
                <a:spcPts val="0"/>
              </a:spcAft>
              <a:tabLst>
                <a:tab pos="90170" algn="l"/>
              </a:tabLst>
            </a:pPr>
            <a:r>
              <a:rPr lang="uz-Cyrl-UZ" dirty="0">
                <a:latin typeface="Times New Roman" panose="02020603050405020304" pitchFamily="18" charset="0"/>
                <a:ea typeface="Calibri" panose="020F0502020204030204" pitchFamily="34" charset="0"/>
                <a:cs typeface="Arial" panose="020B0604020202020204" pitchFamily="34" charset="0"/>
              </a:rPr>
              <a:t>11. БМТнинг </a:t>
            </a:r>
            <a:r>
              <a:rPr lang="uk-UA" dirty="0" err="1">
                <a:latin typeface="Times New Roman" panose="02020603050405020304" pitchFamily="18" charset="0"/>
                <a:ea typeface="Calibri" panose="020F0502020204030204" pitchFamily="34" charset="0"/>
                <a:cs typeface="Arial" panose="020B0604020202020204" pitchFamily="34" charset="0"/>
              </a:rPr>
              <a:t>Таълим</a:t>
            </a:r>
            <a:r>
              <a:rPr lang="uk-UA" dirty="0">
                <a:latin typeface="Times New Roman" panose="02020603050405020304" pitchFamily="18" charset="0"/>
                <a:ea typeface="Calibri" panose="020F0502020204030204" pitchFamily="34" charset="0"/>
                <a:cs typeface="Arial" panose="020B0604020202020204" pitchFamily="34" charset="0"/>
              </a:rPr>
              <a:t>, фан ва </a:t>
            </a:r>
            <a:r>
              <a:rPr lang="uk-UA" dirty="0" err="1">
                <a:latin typeface="Times New Roman" panose="02020603050405020304" pitchFamily="18" charset="0"/>
                <a:ea typeface="Calibri" panose="020F0502020204030204" pitchFamily="34" charset="0"/>
                <a:cs typeface="Arial" panose="020B0604020202020204" pitchFamily="34" charset="0"/>
              </a:rPr>
              <a:t>маданият</a:t>
            </a:r>
            <a:r>
              <a:rPr lang="uk-UA" dirty="0">
                <a:latin typeface="Times New Roman" panose="02020603050405020304" pitchFamily="18" charset="0"/>
                <a:ea typeface="Calibri" panose="020F0502020204030204" pitchFamily="34" charset="0"/>
                <a:cs typeface="Arial" panose="020B0604020202020204" pitchFamily="34" charset="0"/>
              </a:rPr>
              <a:t> </a:t>
            </a:r>
            <a:r>
              <a:rPr lang="uk-UA" dirty="0" err="1">
                <a:latin typeface="Times New Roman" panose="02020603050405020304" pitchFamily="18" charset="0"/>
                <a:ea typeface="Calibri" panose="020F0502020204030204" pitchFamily="34" charset="0"/>
                <a:cs typeface="Arial" panose="020B0604020202020204" pitchFamily="34" charset="0"/>
              </a:rPr>
              <a:t>масалалари</a:t>
            </a:r>
            <a:r>
              <a:rPr lang="uk-UA" dirty="0">
                <a:latin typeface="Times New Roman" panose="02020603050405020304" pitchFamily="18" charset="0"/>
                <a:ea typeface="Calibri" panose="020F0502020204030204" pitchFamily="34" charset="0"/>
                <a:cs typeface="Arial" panose="020B0604020202020204" pitchFamily="34" charset="0"/>
              </a:rPr>
              <a:t> </a:t>
            </a:r>
            <a:r>
              <a:rPr lang="uk-UA" dirty="0" err="1">
                <a:latin typeface="Times New Roman" panose="02020603050405020304" pitchFamily="18" charset="0"/>
                <a:ea typeface="Calibri" panose="020F0502020204030204" pitchFamily="34" charset="0"/>
                <a:cs typeface="Arial" panose="020B0604020202020204" pitchFamily="34" charset="0"/>
              </a:rPr>
              <a:t>бўйича</a:t>
            </a:r>
            <a:r>
              <a:rPr lang="uk-UA" dirty="0">
                <a:latin typeface="Times New Roman" panose="02020603050405020304" pitchFamily="18" charset="0"/>
                <a:ea typeface="Calibri" panose="020F0502020204030204" pitchFamily="34" charset="0"/>
                <a:cs typeface="Arial" panose="020B0604020202020204" pitchFamily="34" charset="0"/>
              </a:rPr>
              <a:t> </a:t>
            </a:r>
            <a:r>
              <a:rPr lang="uk-UA" dirty="0" err="1">
                <a:latin typeface="Times New Roman" panose="02020603050405020304" pitchFamily="18" charset="0"/>
                <a:ea typeface="Calibri" panose="020F0502020204030204" pitchFamily="34" charset="0"/>
                <a:cs typeface="Arial" panose="020B0604020202020204" pitchFamily="34" charset="0"/>
              </a:rPr>
              <a:t>ташкилоти</a:t>
            </a:r>
            <a:r>
              <a:rPr lang="uk-UA" dirty="0">
                <a:latin typeface="Times New Roman" panose="02020603050405020304" pitchFamily="18" charset="0"/>
                <a:ea typeface="Calibri" panose="020F0502020204030204" pitchFamily="34" charset="0"/>
                <a:cs typeface="Arial" panose="020B0604020202020204" pitchFamily="34" charset="0"/>
              </a:rPr>
              <a:t> (ЮНЕСКО);</a:t>
            </a:r>
            <a:endParaRPr lang="ru-RU" sz="1400" dirty="0">
              <a:latin typeface="Calibri" panose="020F0502020204030204" pitchFamily="34" charset="0"/>
              <a:ea typeface="Calibri" panose="020F0502020204030204" pitchFamily="34" charset="0"/>
              <a:cs typeface="Arial" panose="020B0604020202020204" pitchFamily="34" charset="0"/>
            </a:endParaRPr>
          </a:p>
          <a:p>
            <a:pPr indent="540385" algn="just">
              <a:spcAft>
                <a:spcPts val="0"/>
              </a:spcAft>
              <a:tabLst>
                <a:tab pos="90170" algn="l"/>
              </a:tabLst>
            </a:pPr>
            <a:r>
              <a:rPr lang="uz-Cyrl-UZ" dirty="0">
                <a:latin typeface="Times New Roman" panose="02020603050405020304" pitchFamily="18" charset="0"/>
                <a:ea typeface="Calibri" panose="020F0502020204030204" pitchFamily="34" charset="0"/>
                <a:cs typeface="Arial" panose="020B0604020202020204" pitchFamily="34" charset="0"/>
              </a:rPr>
              <a:t>12. Саноат ривожланиши бўйича БМТ (ЮНИДО)</a:t>
            </a:r>
            <a:endParaRPr lang="ru-RU" sz="1400" dirty="0">
              <a:latin typeface="Calibri" panose="020F0502020204030204" pitchFamily="34" charset="0"/>
              <a:ea typeface="Calibri" panose="020F0502020204030204" pitchFamily="34" charset="0"/>
              <a:cs typeface="Arial" panose="020B0604020202020204" pitchFamily="34" charset="0"/>
            </a:endParaRPr>
          </a:p>
          <a:p>
            <a:pPr indent="540385" algn="just">
              <a:spcAft>
                <a:spcPts val="0"/>
              </a:spcAft>
              <a:tabLst>
                <a:tab pos="90170" algn="l"/>
              </a:tabLst>
            </a:pPr>
            <a:r>
              <a:rPr lang="uz-Cyrl-UZ" dirty="0">
                <a:latin typeface="Times New Roman" panose="02020603050405020304" pitchFamily="18" charset="0"/>
                <a:ea typeface="Calibri" panose="020F0502020204030204" pitchFamily="34" charset="0"/>
                <a:cs typeface="Arial" panose="020B0604020202020204" pitchFamily="34" charset="0"/>
              </a:rPr>
              <a:t>13. Халқаро ривожланиш ассоциацияси.</a:t>
            </a:r>
            <a:endParaRPr lang="ru-RU" sz="1400" dirty="0">
              <a:latin typeface="Calibri" panose="020F0502020204030204" pitchFamily="34" charset="0"/>
              <a:ea typeface="Calibri" panose="020F0502020204030204" pitchFamily="34" charset="0"/>
              <a:cs typeface="Arial" panose="020B0604020202020204" pitchFamily="34" charset="0"/>
            </a:endParaRPr>
          </a:p>
          <a:p>
            <a:pPr indent="540385" algn="just">
              <a:spcAft>
                <a:spcPts val="0"/>
              </a:spcAft>
              <a:tabLst>
                <a:tab pos="90170" algn="l"/>
              </a:tabLst>
            </a:pPr>
            <a:r>
              <a:rPr lang="uz-Cyrl-UZ" dirty="0">
                <a:latin typeface="Times New Roman" panose="02020603050405020304" pitchFamily="18" charset="0"/>
                <a:ea typeface="Calibri" panose="020F0502020204030204" pitchFamily="34" charset="0"/>
                <a:cs typeface="Arial" panose="020B0604020202020204" pitchFamily="34" charset="0"/>
              </a:rPr>
              <a:t>14. Халқаро тараққиё ва тикланиш банки.</a:t>
            </a:r>
            <a:endParaRPr lang="ru-RU" sz="1400" dirty="0">
              <a:latin typeface="Calibri" panose="020F0502020204030204" pitchFamily="34" charset="0"/>
              <a:ea typeface="Calibri" panose="020F0502020204030204" pitchFamily="34" charset="0"/>
              <a:cs typeface="Arial" panose="020B0604020202020204" pitchFamily="34" charset="0"/>
            </a:endParaRPr>
          </a:p>
          <a:p>
            <a:pPr indent="540385" algn="just">
              <a:spcAft>
                <a:spcPts val="0"/>
              </a:spcAft>
              <a:tabLst>
                <a:tab pos="90170" algn="l"/>
              </a:tabLst>
            </a:pPr>
            <a:r>
              <a:rPr lang="uz-Cyrl-UZ" dirty="0">
                <a:latin typeface="Times New Roman" panose="02020603050405020304" pitchFamily="18" charset="0"/>
                <a:ea typeface="Calibri" panose="020F0502020204030204" pitchFamily="34" charset="0"/>
                <a:cs typeface="Arial" panose="020B0604020202020204" pitchFamily="34" charset="0"/>
              </a:rPr>
              <a:t>15. Халқаро молия корпорацияси.</a:t>
            </a:r>
            <a:endParaRPr lang="ru-RU" sz="1400" dirty="0">
              <a:latin typeface="Calibri" panose="020F0502020204030204" pitchFamily="34" charset="0"/>
              <a:ea typeface="Calibri" panose="020F0502020204030204" pitchFamily="34" charset="0"/>
              <a:cs typeface="Arial" panose="020B0604020202020204" pitchFamily="34" charset="0"/>
            </a:endParaRPr>
          </a:p>
          <a:p>
            <a:pPr indent="540385" algn="just">
              <a:spcAft>
                <a:spcPts val="0"/>
              </a:spcAft>
              <a:tabLst>
                <a:tab pos="90170" algn="l"/>
              </a:tabLst>
            </a:pPr>
            <a:r>
              <a:rPr lang="uz-Cyrl-UZ" dirty="0">
                <a:latin typeface="Times New Roman" panose="02020603050405020304" pitchFamily="18" charset="0"/>
                <a:ea typeface="Calibri" panose="020F0502020204030204" pitchFamily="34" charset="0"/>
                <a:cs typeface="Arial" panose="020B0604020202020204" pitchFamily="34" charset="0"/>
              </a:rPr>
              <a:t>16. Фуқаролик авиацияси халқаро ташкилоти (ИКАО)</a:t>
            </a:r>
            <a:endParaRPr lang="ru-RU" sz="1400" dirty="0">
              <a:latin typeface="Calibri" panose="020F0502020204030204" pitchFamily="34" charset="0"/>
              <a:ea typeface="Calibri" panose="020F0502020204030204" pitchFamily="34" charset="0"/>
              <a:cs typeface="Arial" panose="020B0604020202020204" pitchFamily="34" charset="0"/>
            </a:endParaRPr>
          </a:p>
          <a:p>
            <a:r>
              <a:rPr lang="uz-Cyrl-UZ" dirty="0">
                <a:latin typeface="Times New Roman" panose="02020603050405020304" pitchFamily="18" charset="0"/>
                <a:ea typeface="Calibri" panose="020F0502020204030204" pitchFamily="34" charset="0"/>
              </a:rPr>
              <a:t>17. Халқаро денгиз ташкилоти</a:t>
            </a:r>
            <a:endParaRPr lang="ru-RU" dirty="0"/>
          </a:p>
        </p:txBody>
      </p:sp>
    </p:spTree>
    <p:extLst>
      <p:ext uri="{BB962C8B-B14F-4D97-AF65-F5344CB8AC3E}">
        <p14:creationId xmlns:p14="http://schemas.microsoft.com/office/powerpoint/2010/main" val="21349738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grpSp>
        <p:nvGrpSpPr>
          <p:cNvPr id="10" name="Группа 9"/>
          <p:cNvGrpSpPr/>
          <p:nvPr/>
        </p:nvGrpSpPr>
        <p:grpSpPr>
          <a:xfrm>
            <a:off x="179512" y="188640"/>
            <a:ext cx="2599231" cy="1579211"/>
            <a:chOff x="-544063" y="-648072"/>
            <a:chExt cx="2599231" cy="1579211"/>
          </a:xfrm>
        </p:grpSpPr>
        <p:sp>
          <p:nvSpPr>
            <p:cNvPr id="12" name="Скругленный прямоугольник 11"/>
            <p:cNvSpPr/>
            <p:nvPr/>
          </p:nvSpPr>
          <p:spPr>
            <a:xfrm>
              <a:off x="-544063" y="-648072"/>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13" name="Скругленный прямоугольник 4"/>
            <p:cNvSpPr txBox="1"/>
            <p:nvPr/>
          </p:nvSpPr>
          <p:spPr>
            <a:xfrm>
              <a:off x="-389852" y="-360040"/>
              <a:ext cx="2222054" cy="10649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k-UA" b="1" dirty="0" err="1" smtClean="0"/>
                <a:t>БМТнинг</a:t>
              </a:r>
              <a:r>
                <a:rPr lang="uk-UA" b="1" dirty="0" smtClean="0"/>
                <a:t> </a:t>
              </a:r>
              <a:r>
                <a:rPr lang="uk-UA" b="1" dirty="0" err="1"/>
                <a:t>Болалар</a:t>
              </a:r>
              <a:r>
                <a:rPr lang="uk-UA" b="1" dirty="0"/>
                <a:t> фонди (ЮНИСЕФ) ва </a:t>
              </a:r>
              <a:r>
                <a:rPr lang="uk-UA" b="1" dirty="0" err="1"/>
                <a:t>инсон</a:t>
              </a:r>
              <a:r>
                <a:rPr lang="uk-UA" b="1" dirty="0"/>
                <a:t> </a:t>
              </a:r>
              <a:r>
                <a:rPr lang="uk-UA" b="1" dirty="0" err="1" smtClean="0"/>
                <a:t>ҳуқуқлари-ихтисослашаган</a:t>
              </a:r>
              <a:r>
                <a:rPr lang="uk-UA" b="1" dirty="0" smtClean="0"/>
                <a:t> </a:t>
              </a:r>
              <a:r>
                <a:rPr lang="uk-UA" b="1" dirty="0" err="1" smtClean="0"/>
                <a:t>муассаса</a:t>
              </a:r>
              <a:endParaRPr lang="ru-RU" sz="2000" kern="1200" dirty="0"/>
            </a:p>
          </p:txBody>
        </p:sp>
      </p:grpSp>
      <p:sp>
        <p:nvSpPr>
          <p:cNvPr id="3" name="Прямоугольник 2"/>
          <p:cNvSpPr/>
          <p:nvPr/>
        </p:nvSpPr>
        <p:spPr>
          <a:xfrm>
            <a:off x="2987824" y="1028343"/>
            <a:ext cx="5832648" cy="4524315"/>
          </a:xfrm>
          <a:prstGeom prst="rect">
            <a:avLst/>
          </a:prstGeom>
        </p:spPr>
        <p:txBody>
          <a:bodyPr wrap="square">
            <a:spAutoFit/>
          </a:bodyPr>
          <a:lstStyle/>
          <a:p>
            <a:pPr lvl="0" algn="just">
              <a:spcAft>
                <a:spcPts val="0"/>
              </a:spcAft>
              <a:buSzPts val="1400"/>
              <a:tabLst>
                <a:tab pos="361950" algn="l"/>
                <a:tab pos="2514600" algn="l"/>
              </a:tabLst>
            </a:pPr>
            <a:r>
              <a:rPr lang="uk-UA" i="1" dirty="0" smtClean="0">
                <a:latin typeface="Times New Roman" panose="02020603050405020304" pitchFamily="18" charset="0"/>
                <a:ea typeface="Times New Roman" panose="02020603050405020304" pitchFamily="18" charset="0"/>
              </a:rPr>
              <a:t>	</a:t>
            </a:r>
            <a:r>
              <a:rPr lang="uk-UA" i="1" dirty="0" err="1" smtClean="0">
                <a:latin typeface="Times New Roman" panose="02020603050405020304" pitchFamily="18" charset="0"/>
                <a:ea typeface="Times New Roman" panose="02020603050405020304" pitchFamily="18" charset="0"/>
              </a:rPr>
              <a:t>Иккинчи</a:t>
            </a:r>
            <a:r>
              <a:rPr lang="uk-UA" i="1" dirty="0" smtClean="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жаҳон</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урушидан</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кейинги</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Европада</a:t>
            </a:r>
            <a:r>
              <a:rPr lang="uk-UA" i="1" dirty="0">
                <a:latin typeface="Times New Roman" panose="02020603050405020304" pitchFamily="18" charset="0"/>
                <a:ea typeface="Times New Roman" panose="02020603050405020304" pitchFamily="18" charset="0"/>
              </a:rPr>
              <a:t> ва </a:t>
            </a:r>
            <a:r>
              <a:rPr lang="uk-UA" i="1" dirty="0" err="1">
                <a:latin typeface="Times New Roman" panose="02020603050405020304" pitchFamily="18" charset="0"/>
                <a:ea typeface="Times New Roman" panose="02020603050405020304" pitchFamily="18" charset="0"/>
              </a:rPr>
              <a:t>Хитойда</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болаларнинг</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озиқ-овқат</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дори-дармон</a:t>
            </a:r>
            <a:r>
              <a:rPr lang="uk-UA" i="1" dirty="0">
                <a:latin typeface="Times New Roman" panose="02020603050405020304" pitchFamily="18" charset="0"/>
                <a:ea typeface="Times New Roman" panose="02020603050405020304" pitchFamily="18" charset="0"/>
              </a:rPr>
              <a:t> ва </a:t>
            </a:r>
            <a:r>
              <a:rPr lang="uk-UA" i="1" dirty="0" err="1">
                <a:latin typeface="Times New Roman" panose="02020603050405020304" pitchFamily="18" charset="0"/>
                <a:ea typeface="Times New Roman" panose="02020603050405020304" pitchFamily="18" charset="0"/>
              </a:rPr>
              <a:t>кийим-кечакка</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бўлган</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кундалик</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зарур</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эҳтиёжларини</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тўлароқ</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қондириш</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мақсадида</a:t>
            </a:r>
            <a:r>
              <a:rPr lang="uk-UA" i="1" dirty="0">
                <a:latin typeface="Times New Roman" panose="02020603050405020304" pitchFamily="18" charset="0"/>
                <a:ea typeface="Times New Roman" panose="02020603050405020304" pitchFamily="18" charset="0"/>
              </a:rPr>
              <a:t> 1946 </a:t>
            </a:r>
            <a:r>
              <a:rPr lang="uk-UA" i="1" dirty="0" err="1">
                <a:latin typeface="Times New Roman" panose="02020603050405020304" pitchFamily="18" charset="0"/>
                <a:ea typeface="Times New Roman" panose="02020603050405020304" pitchFamily="18" charset="0"/>
              </a:rPr>
              <a:t>йилда</a:t>
            </a:r>
            <a:r>
              <a:rPr lang="uk-UA" i="1" dirty="0">
                <a:latin typeface="Times New Roman" panose="02020603050405020304" pitchFamily="18" charset="0"/>
                <a:ea typeface="Times New Roman" panose="02020603050405020304" pitchFamily="18" charset="0"/>
              </a:rPr>
              <a:t> БМТ Бош </a:t>
            </a:r>
            <a:r>
              <a:rPr lang="uk-UA" i="1" dirty="0" err="1">
                <a:latin typeface="Times New Roman" panose="02020603050405020304" pitchFamily="18" charset="0"/>
                <a:ea typeface="Times New Roman" panose="02020603050405020304" pitchFamily="18" charset="0"/>
              </a:rPr>
              <a:t>Ассамблеясининг</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биринчи</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сессиясида</a:t>
            </a:r>
            <a:r>
              <a:rPr lang="uk-UA" i="1" dirty="0">
                <a:latin typeface="Times New Roman" panose="02020603050405020304" pitchFamily="18" charset="0"/>
                <a:ea typeface="Times New Roman" panose="02020603050405020304" pitchFamily="18" charset="0"/>
              </a:rPr>
              <a:t> ЮНИСЕФ </a:t>
            </a:r>
            <a:r>
              <a:rPr lang="uk-UA" i="1" dirty="0" err="1">
                <a:latin typeface="Times New Roman" panose="02020603050405020304" pitchFamily="18" charset="0"/>
                <a:ea typeface="Times New Roman" panose="02020603050405020304" pitchFamily="18" charset="0"/>
              </a:rPr>
              <a:t>таъсис</a:t>
            </a:r>
            <a:r>
              <a:rPr lang="uk-UA" i="1" dirty="0">
                <a:latin typeface="Times New Roman" panose="02020603050405020304" pitchFamily="18" charset="0"/>
                <a:ea typeface="Times New Roman" panose="02020603050405020304" pitchFamily="18" charset="0"/>
              </a:rPr>
              <a:t> </a:t>
            </a:r>
            <a:r>
              <a:rPr lang="uk-UA" i="1" dirty="0" err="1" smtClean="0">
                <a:latin typeface="Times New Roman" panose="02020603050405020304" pitchFamily="18" charset="0"/>
                <a:ea typeface="Times New Roman" panose="02020603050405020304" pitchFamily="18" charset="0"/>
              </a:rPr>
              <a:t>этилган</a:t>
            </a:r>
            <a:r>
              <a:rPr lang="uk-UA" i="1" dirty="0" smtClean="0">
                <a:latin typeface="Times New Roman" panose="02020603050405020304" pitchFamily="18" charset="0"/>
                <a:ea typeface="Times New Roman" panose="02020603050405020304" pitchFamily="18" charset="0"/>
              </a:rPr>
              <a:t>. </a:t>
            </a:r>
          </a:p>
          <a:p>
            <a:pPr lvl="0" algn="just">
              <a:spcAft>
                <a:spcPts val="0"/>
              </a:spcAft>
              <a:buSzPts val="1400"/>
              <a:tabLst>
                <a:tab pos="361950" algn="l"/>
                <a:tab pos="2514600" algn="l"/>
              </a:tabLst>
            </a:pPr>
            <a:r>
              <a:rPr lang="uk-UA" i="1" dirty="0">
                <a:latin typeface="Times New Roman" panose="02020603050405020304" pitchFamily="18" charset="0"/>
                <a:ea typeface="Times New Roman" panose="02020603050405020304" pitchFamily="18" charset="0"/>
              </a:rPr>
              <a:t>	</a:t>
            </a:r>
            <a:r>
              <a:rPr lang="uk-UA" i="1" dirty="0" smtClean="0">
                <a:latin typeface="Times New Roman" panose="02020603050405020304" pitchFamily="18" charset="0"/>
                <a:ea typeface="Times New Roman" panose="02020603050405020304" pitchFamily="18" charset="0"/>
              </a:rPr>
              <a:t>1950 </a:t>
            </a:r>
            <a:r>
              <a:rPr lang="uk-UA" i="1" dirty="0" err="1">
                <a:latin typeface="Times New Roman" panose="02020603050405020304" pitchFamily="18" charset="0"/>
                <a:ea typeface="Times New Roman" panose="02020603050405020304" pitchFamily="18" charset="0"/>
              </a:rPr>
              <a:t>йилда</a:t>
            </a:r>
            <a:r>
              <a:rPr lang="uk-UA" i="1" dirty="0">
                <a:latin typeface="Times New Roman" panose="02020603050405020304" pitchFamily="18" charset="0"/>
                <a:ea typeface="Times New Roman" panose="02020603050405020304" pitchFamily="18" charset="0"/>
              </a:rPr>
              <a:t> БМТ Бош </a:t>
            </a:r>
            <a:r>
              <a:rPr lang="uk-UA" i="1" dirty="0" err="1">
                <a:latin typeface="Times New Roman" panose="02020603050405020304" pitchFamily="18" charset="0"/>
                <a:ea typeface="Times New Roman" panose="02020603050405020304" pitchFamily="18" charset="0"/>
              </a:rPr>
              <a:t>Ассамблеяси</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мазкур</a:t>
            </a:r>
            <a:r>
              <a:rPr lang="uk-UA" i="1" dirty="0">
                <a:latin typeface="Times New Roman" panose="02020603050405020304" pitchFamily="18" charset="0"/>
                <a:ea typeface="Times New Roman" panose="02020603050405020304" pitchFamily="18" charset="0"/>
              </a:rPr>
              <a:t> Фонд </a:t>
            </a:r>
            <a:r>
              <a:rPr lang="uk-UA" i="1" dirty="0" err="1">
                <a:latin typeface="Times New Roman" panose="02020603050405020304" pitchFamily="18" charset="0"/>
                <a:ea typeface="Times New Roman" panose="02020603050405020304" pitchFamily="18" charset="0"/>
              </a:rPr>
              <a:t>фаолиятининг</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асосий</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йўналиши</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ривожланаётган</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мамлакатлар</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болаларининг</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манфаатлари</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кўзланган</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дастурни</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амалга</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оширишдан</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иборат</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дея</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қарор</a:t>
            </a:r>
            <a:r>
              <a:rPr lang="uk-UA" i="1" dirty="0">
                <a:latin typeface="Times New Roman" panose="02020603050405020304" pitchFamily="18" charset="0"/>
                <a:ea typeface="Times New Roman" panose="02020603050405020304" pitchFamily="18" charset="0"/>
              </a:rPr>
              <a:t> </a:t>
            </a:r>
            <a:r>
              <a:rPr lang="uk-UA" i="1" dirty="0" err="1">
                <a:latin typeface="Times New Roman" panose="02020603050405020304" pitchFamily="18" charset="0"/>
                <a:ea typeface="Times New Roman" panose="02020603050405020304" pitchFamily="18" charset="0"/>
              </a:rPr>
              <a:t>қабул</a:t>
            </a:r>
            <a:r>
              <a:rPr lang="uk-UA" i="1" dirty="0">
                <a:latin typeface="Times New Roman" panose="02020603050405020304" pitchFamily="18" charset="0"/>
                <a:ea typeface="Times New Roman" panose="02020603050405020304" pitchFamily="18" charset="0"/>
              </a:rPr>
              <a:t> </a:t>
            </a:r>
            <a:r>
              <a:rPr lang="uk-UA" i="1" dirty="0" err="1" smtClean="0">
                <a:latin typeface="Times New Roman" panose="02020603050405020304" pitchFamily="18" charset="0"/>
                <a:ea typeface="Times New Roman" panose="02020603050405020304" pitchFamily="18" charset="0"/>
              </a:rPr>
              <a:t>қилган</a:t>
            </a:r>
            <a:r>
              <a:rPr lang="uk-UA" i="1" dirty="0" smtClean="0">
                <a:latin typeface="Times New Roman" panose="02020603050405020304" pitchFamily="18" charset="0"/>
                <a:ea typeface="Times New Roman" panose="02020603050405020304" pitchFamily="18" charset="0"/>
              </a:rPr>
              <a:t>.</a:t>
            </a:r>
          </a:p>
          <a:p>
            <a:pPr lvl="0" algn="just">
              <a:spcAft>
                <a:spcPts val="0"/>
              </a:spcAft>
              <a:buSzPts val="1400"/>
              <a:tabLst>
                <a:tab pos="361950" algn="l"/>
                <a:tab pos="2514600" algn="l"/>
              </a:tabLst>
            </a:pPr>
            <a:r>
              <a:rPr lang="uk-UA" dirty="0" smtClean="0"/>
              <a:t>	ЮНИСЕФ </a:t>
            </a:r>
            <a:r>
              <a:rPr lang="uk-UA" dirty="0" err="1"/>
              <a:t>ўз</a:t>
            </a:r>
            <a:r>
              <a:rPr lang="uk-UA" dirty="0"/>
              <a:t> </a:t>
            </a:r>
            <a:r>
              <a:rPr lang="uk-UA" dirty="0" err="1"/>
              <a:t>фаолиятида</a:t>
            </a:r>
            <a:r>
              <a:rPr lang="uk-UA" dirty="0"/>
              <a:t> </a:t>
            </a:r>
            <a:r>
              <a:rPr lang="uk-UA" dirty="0" err="1"/>
              <a:t>Болаларнинг</a:t>
            </a:r>
            <a:r>
              <a:rPr lang="uk-UA" dirty="0"/>
              <a:t> </a:t>
            </a:r>
            <a:r>
              <a:rPr lang="uk-UA" dirty="0" err="1"/>
              <a:t>омон</a:t>
            </a:r>
            <a:r>
              <a:rPr lang="uk-UA" dirty="0"/>
              <a:t> </a:t>
            </a:r>
            <a:r>
              <a:rPr lang="uk-UA" dirty="0" err="1"/>
              <a:t>қолишини</a:t>
            </a:r>
            <a:r>
              <a:rPr lang="uk-UA" dirty="0"/>
              <a:t> </a:t>
            </a:r>
            <a:r>
              <a:rPr lang="uk-UA" dirty="0" err="1"/>
              <a:t>таъминлаш</a:t>
            </a:r>
            <a:r>
              <a:rPr lang="uk-UA" dirty="0"/>
              <a:t>, </a:t>
            </a:r>
            <a:r>
              <a:rPr lang="uk-UA" dirty="0" err="1"/>
              <a:t>уларни</a:t>
            </a:r>
            <a:r>
              <a:rPr lang="uk-UA" dirty="0"/>
              <a:t> </a:t>
            </a:r>
            <a:r>
              <a:rPr lang="uk-UA" dirty="0" err="1"/>
              <a:t>ҳимоя</a:t>
            </a:r>
            <a:r>
              <a:rPr lang="uk-UA" dirty="0"/>
              <a:t> </a:t>
            </a:r>
            <a:r>
              <a:rPr lang="uk-UA" dirty="0" err="1"/>
              <a:t>этиш</a:t>
            </a:r>
            <a:r>
              <a:rPr lang="uk-UA" dirty="0"/>
              <a:t> ва </a:t>
            </a:r>
            <a:r>
              <a:rPr lang="uk-UA" dirty="0" err="1"/>
              <a:t>камол</a:t>
            </a:r>
            <a:r>
              <a:rPr lang="uk-UA" dirty="0"/>
              <a:t> </a:t>
            </a:r>
            <a:r>
              <a:rPr lang="uk-UA" dirty="0" err="1"/>
              <a:t>топтириш</a:t>
            </a:r>
            <a:r>
              <a:rPr lang="uk-UA" dirty="0"/>
              <a:t> </a:t>
            </a:r>
            <a:r>
              <a:rPr lang="uk-UA" dirty="0" err="1"/>
              <a:t>тўғрисидаги</a:t>
            </a:r>
            <a:r>
              <a:rPr lang="uk-UA" dirty="0"/>
              <a:t> </a:t>
            </a:r>
            <a:r>
              <a:rPr lang="uk-UA" dirty="0" err="1"/>
              <a:t>умумжаҳон</a:t>
            </a:r>
            <a:r>
              <a:rPr lang="uk-UA" dirty="0"/>
              <a:t> </a:t>
            </a:r>
            <a:r>
              <a:rPr lang="uk-UA" dirty="0" err="1"/>
              <a:t>декларациясини</a:t>
            </a:r>
            <a:r>
              <a:rPr lang="uk-UA" dirty="0"/>
              <a:t> </a:t>
            </a:r>
            <a:r>
              <a:rPr lang="uk-UA" dirty="0" err="1"/>
              <a:t>амалга</a:t>
            </a:r>
            <a:r>
              <a:rPr lang="uk-UA" dirty="0"/>
              <a:t> </a:t>
            </a:r>
            <a:r>
              <a:rPr lang="uk-UA" dirty="0" err="1"/>
              <a:t>оширишга</a:t>
            </a:r>
            <a:r>
              <a:rPr lang="uk-UA" dirty="0"/>
              <a:t> </a:t>
            </a:r>
            <a:r>
              <a:rPr lang="uk-UA" dirty="0" err="1"/>
              <a:t>қаратилган</a:t>
            </a:r>
            <a:r>
              <a:rPr lang="uk-UA" dirty="0"/>
              <a:t> </a:t>
            </a:r>
            <a:r>
              <a:rPr lang="uk-UA" dirty="0" err="1"/>
              <a:t>ҳаракатлар</a:t>
            </a:r>
            <a:r>
              <a:rPr lang="uk-UA" dirty="0"/>
              <a:t> </a:t>
            </a:r>
            <a:r>
              <a:rPr lang="uk-UA" dirty="0" err="1"/>
              <a:t>режасига</a:t>
            </a:r>
            <a:r>
              <a:rPr lang="uk-UA" dirty="0"/>
              <a:t> </a:t>
            </a:r>
            <a:r>
              <a:rPr lang="uk-UA" dirty="0" err="1"/>
              <a:t>амал</a:t>
            </a:r>
            <a:r>
              <a:rPr lang="uk-UA" dirty="0"/>
              <a:t> </a:t>
            </a:r>
            <a:r>
              <a:rPr lang="uk-UA" dirty="0" err="1"/>
              <a:t>қилади</a:t>
            </a:r>
            <a:r>
              <a:rPr lang="uk-UA" dirty="0"/>
              <a:t>. </a:t>
            </a:r>
            <a:r>
              <a:rPr lang="uk-UA" i="1" dirty="0" smtClean="0">
                <a:latin typeface="Times New Roman" panose="02020603050405020304" pitchFamily="18" charset="0"/>
                <a:ea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035177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sp>
        <p:nvSpPr>
          <p:cNvPr id="12" name="Скругленный прямоугольник 11"/>
          <p:cNvSpPr/>
          <p:nvPr/>
        </p:nvSpPr>
        <p:spPr>
          <a:xfrm>
            <a:off x="251521" y="116633"/>
            <a:ext cx="2376264" cy="1368152"/>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txBody>
          <a:bodyPr/>
          <a:lstStyle/>
          <a:p>
            <a:pPr algn="ctr"/>
            <a:r>
              <a:rPr lang="uz-Cyrl-UZ" b="1" dirty="0" smtClean="0"/>
              <a:t>БМТнинг Атроф муҳит бўйича дастури (ЮНЕП) ва инсон ҳуқуқлари</a:t>
            </a:r>
            <a:endParaRPr lang="ru-RU" b="1" dirty="0"/>
          </a:p>
        </p:txBody>
      </p:sp>
      <p:sp>
        <p:nvSpPr>
          <p:cNvPr id="3" name="Прямоугольник 2"/>
          <p:cNvSpPr/>
          <p:nvPr/>
        </p:nvSpPr>
        <p:spPr>
          <a:xfrm>
            <a:off x="2915816" y="1484785"/>
            <a:ext cx="5832648" cy="4247317"/>
          </a:xfrm>
          <a:prstGeom prst="rect">
            <a:avLst/>
          </a:prstGeom>
        </p:spPr>
        <p:txBody>
          <a:bodyPr wrap="square">
            <a:spAutoFit/>
          </a:bodyPr>
          <a:lstStyle/>
          <a:p>
            <a:pPr lvl="0" algn="just">
              <a:spcAft>
                <a:spcPts val="0"/>
              </a:spcAft>
              <a:buSzPts val="1400"/>
              <a:tabLst>
                <a:tab pos="361950" algn="l"/>
                <a:tab pos="2514600" algn="l"/>
              </a:tabLst>
            </a:pPr>
            <a:r>
              <a:rPr lang="uk-UA" dirty="0" err="1" smtClean="0"/>
              <a:t>Мақсади</a:t>
            </a:r>
            <a:r>
              <a:rPr lang="uk-UA" dirty="0" smtClean="0"/>
              <a:t> </a:t>
            </a:r>
            <a:r>
              <a:rPr lang="uk-UA" dirty="0" err="1" smtClean="0"/>
              <a:t>атроф</a:t>
            </a:r>
            <a:r>
              <a:rPr lang="uk-UA" dirty="0" smtClean="0"/>
              <a:t> </a:t>
            </a:r>
            <a:r>
              <a:rPr lang="uk-UA" dirty="0" err="1"/>
              <a:t>муҳит</a:t>
            </a:r>
            <a:r>
              <a:rPr lang="uk-UA" dirty="0"/>
              <a:t> </a:t>
            </a:r>
            <a:r>
              <a:rPr lang="uk-UA" dirty="0" err="1"/>
              <a:t>ҳолатини</a:t>
            </a:r>
            <a:r>
              <a:rPr lang="uk-UA" dirty="0"/>
              <a:t> </a:t>
            </a:r>
            <a:r>
              <a:rPr lang="uk-UA" dirty="0" err="1"/>
              <a:t>кузатиб</a:t>
            </a:r>
            <a:r>
              <a:rPr lang="uk-UA" dirty="0"/>
              <a:t> </a:t>
            </a:r>
            <a:r>
              <a:rPr lang="uk-UA" dirty="0" err="1"/>
              <a:t>бориш</a:t>
            </a:r>
            <a:r>
              <a:rPr lang="uk-UA" dirty="0"/>
              <a:t> </a:t>
            </a:r>
            <a:r>
              <a:rPr lang="uk-UA" dirty="0" err="1"/>
              <a:t>ҳамда</a:t>
            </a:r>
            <a:r>
              <a:rPr lang="uk-UA" dirty="0"/>
              <a:t> </a:t>
            </a:r>
            <a:r>
              <a:rPr lang="uk-UA" dirty="0" err="1"/>
              <a:t>экологик</a:t>
            </a:r>
            <a:r>
              <a:rPr lang="uk-UA" dirty="0"/>
              <a:t> </a:t>
            </a:r>
            <a:r>
              <a:rPr lang="uk-UA" dirty="0" err="1"/>
              <a:t>жиҳатдан</a:t>
            </a:r>
            <a:r>
              <a:rPr lang="uk-UA" dirty="0"/>
              <a:t> </a:t>
            </a:r>
            <a:r>
              <a:rPr lang="uk-UA" dirty="0" err="1"/>
              <a:t>хавфсиз</a:t>
            </a:r>
            <a:r>
              <a:rPr lang="uk-UA" dirty="0"/>
              <a:t> ва </a:t>
            </a:r>
            <a:r>
              <a:rPr lang="uk-UA" dirty="0" err="1"/>
              <a:t>бехатар</a:t>
            </a:r>
            <a:r>
              <a:rPr lang="uk-UA" dirty="0"/>
              <a:t> </a:t>
            </a:r>
            <a:r>
              <a:rPr lang="uk-UA" dirty="0" err="1"/>
              <a:t>фаолиятни</a:t>
            </a:r>
            <a:r>
              <a:rPr lang="uk-UA" dirty="0"/>
              <a:t> </a:t>
            </a:r>
            <a:r>
              <a:rPr lang="uk-UA" dirty="0" err="1"/>
              <a:t>рағбатлантиришдан</a:t>
            </a:r>
            <a:r>
              <a:rPr lang="uk-UA" dirty="0"/>
              <a:t> </a:t>
            </a:r>
            <a:r>
              <a:rPr lang="uk-UA" dirty="0" err="1"/>
              <a:t>иборат</a:t>
            </a:r>
            <a:r>
              <a:rPr lang="uk-UA" dirty="0"/>
              <a:t> </a:t>
            </a:r>
            <a:r>
              <a:rPr lang="uk-UA" dirty="0" err="1"/>
              <a:t>бўлган</a:t>
            </a:r>
            <a:r>
              <a:rPr lang="uk-UA" dirty="0"/>
              <a:t>. </a:t>
            </a:r>
            <a:r>
              <a:rPr lang="uk-UA" dirty="0" err="1"/>
              <a:t>ЮНЕПнинг</a:t>
            </a:r>
            <a:r>
              <a:rPr lang="uk-UA" dirty="0"/>
              <a:t> </a:t>
            </a:r>
            <a:r>
              <a:rPr lang="uk-UA" dirty="0" err="1"/>
              <a:t>асосий</a:t>
            </a:r>
            <a:r>
              <a:rPr lang="uk-UA" dirty="0"/>
              <a:t> </a:t>
            </a:r>
            <a:r>
              <a:rPr lang="uk-UA" dirty="0" err="1"/>
              <a:t>вазифаси</a:t>
            </a:r>
            <a:r>
              <a:rPr lang="uk-UA" dirty="0"/>
              <a:t> </a:t>
            </a:r>
            <a:r>
              <a:rPr lang="uk-UA" dirty="0" err="1"/>
              <a:t>атроф</a:t>
            </a:r>
            <a:r>
              <a:rPr lang="uk-UA" dirty="0"/>
              <a:t> </a:t>
            </a:r>
            <a:r>
              <a:rPr lang="uk-UA" dirty="0" err="1"/>
              <a:t>муҳит</a:t>
            </a:r>
            <a:r>
              <a:rPr lang="uk-UA" dirty="0"/>
              <a:t> </a:t>
            </a:r>
            <a:r>
              <a:rPr lang="uk-UA" dirty="0" err="1"/>
              <a:t>соҳасида</a:t>
            </a:r>
            <a:r>
              <a:rPr lang="uk-UA" dirty="0"/>
              <a:t> </a:t>
            </a:r>
            <a:r>
              <a:rPr lang="uk-UA" dirty="0" err="1"/>
              <a:t>ўтказиладиган</a:t>
            </a:r>
            <a:r>
              <a:rPr lang="uk-UA" dirty="0"/>
              <a:t> </a:t>
            </a:r>
            <a:r>
              <a:rPr lang="uk-UA" dirty="0" err="1"/>
              <a:t>тадбирларда</a:t>
            </a:r>
            <a:r>
              <a:rPr lang="uk-UA" dirty="0"/>
              <a:t> </a:t>
            </a:r>
            <a:r>
              <a:rPr lang="uk-UA" dirty="0" err="1"/>
              <a:t>БМТнинг</a:t>
            </a:r>
            <a:r>
              <a:rPr lang="uk-UA" dirty="0"/>
              <a:t> </a:t>
            </a:r>
            <a:r>
              <a:rPr lang="uk-UA" dirty="0" err="1"/>
              <a:t>барча</a:t>
            </a:r>
            <a:r>
              <a:rPr lang="uk-UA" dirty="0"/>
              <a:t> </a:t>
            </a:r>
            <a:r>
              <a:rPr lang="uk-UA" dirty="0" err="1"/>
              <a:t>муассасалари</a:t>
            </a:r>
            <a:r>
              <a:rPr lang="uk-UA" dirty="0"/>
              <a:t> </a:t>
            </a:r>
            <a:r>
              <a:rPr lang="uk-UA" dirty="0" err="1"/>
              <a:t>учун</a:t>
            </a:r>
            <a:r>
              <a:rPr lang="uk-UA" dirty="0"/>
              <a:t> </a:t>
            </a:r>
            <a:r>
              <a:rPr lang="uk-UA" dirty="0" err="1"/>
              <a:t>боғловчилик</a:t>
            </a:r>
            <a:r>
              <a:rPr lang="uk-UA" dirty="0"/>
              <a:t>, </a:t>
            </a:r>
            <a:r>
              <a:rPr lang="uk-UA" dirty="0" err="1"/>
              <a:t>етакчилик</a:t>
            </a:r>
            <a:r>
              <a:rPr lang="uk-UA" dirty="0"/>
              <a:t> ва </a:t>
            </a:r>
            <a:r>
              <a:rPr lang="uk-UA" dirty="0" err="1"/>
              <a:t>ижобий</a:t>
            </a:r>
            <a:r>
              <a:rPr lang="uk-UA" dirty="0"/>
              <a:t> </a:t>
            </a:r>
            <a:r>
              <a:rPr lang="uk-UA" dirty="0" err="1"/>
              <a:t>маънодаги</a:t>
            </a:r>
            <a:r>
              <a:rPr lang="uk-UA" dirty="0"/>
              <a:t> </a:t>
            </a:r>
            <a:r>
              <a:rPr lang="uk-UA" dirty="0" err="1"/>
              <a:t>тезлатувчилик</a:t>
            </a:r>
            <a:r>
              <a:rPr lang="uk-UA" dirty="0"/>
              <a:t> </a:t>
            </a:r>
            <a:r>
              <a:rPr lang="uk-UA" dirty="0" err="1"/>
              <a:t>ролини</a:t>
            </a:r>
            <a:r>
              <a:rPr lang="uk-UA" dirty="0"/>
              <a:t> </a:t>
            </a:r>
            <a:r>
              <a:rPr lang="uk-UA" dirty="0" err="1"/>
              <a:t>бажаришда</a:t>
            </a:r>
            <a:r>
              <a:rPr lang="uk-UA" dirty="0"/>
              <a:t> </a:t>
            </a:r>
            <a:r>
              <a:rPr lang="uk-UA" dirty="0" err="1"/>
              <a:t>ўз</a:t>
            </a:r>
            <a:r>
              <a:rPr lang="uk-UA" dirty="0"/>
              <a:t> </a:t>
            </a:r>
            <a:r>
              <a:rPr lang="uk-UA" dirty="0" err="1"/>
              <a:t>ифодасини</a:t>
            </a:r>
            <a:r>
              <a:rPr lang="uk-UA" dirty="0"/>
              <a:t> </a:t>
            </a:r>
            <a:r>
              <a:rPr lang="uk-UA" dirty="0" err="1"/>
              <a:t>топади</a:t>
            </a:r>
            <a:r>
              <a:rPr lang="uk-UA" dirty="0"/>
              <a:t>. </a:t>
            </a:r>
            <a:r>
              <a:rPr lang="uk-UA" dirty="0" err="1"/>
              <a:t>Мазкур</a:t>
            </a:r>
            <a:r>
              <a:rPr lang="uk-UA" dirty="0"/>
              <a:t> </a:t>
            </a:r>
            <a:r>
              <a:rPr lang="uk-UA" dirty="0" err="1"/>
              <a:t>дастур</a:t>
            </a:r>
            <a:r>
              <a:rPr lang="uk-UA" dirty="0"/>
              <a:t> </a:t>
            </a:r>
            <a:r>
              <a:rPr lang="uk-UA" dirty="0" err="1"/>
              <a:t>асосида</a:t>
            </a:r>
            <a:r>
              <a:rPr lang="uk-UA" dirty="0"/>
              <a:t> </a:t>
            </a:r>
            <a:r>
              <a:rPr lang="uk-UA" dirty="0" err="1"/>
              <a:t>атроф</a:t>
            </a:r>
            <a:r>
              <a:rPr lang="uk-UA" dirty="0"/>
              <a:t> </a:t>
            </a:r>
            <a:r>
              <a:rPr lang="uk-UA" dirty="0" err="1"/>
              <a:t>муҳитни</a:t>
            </a:r>
            <a:r>
              <a:rPr lang="uk-UA" dirty="0"/>
              <a:t> </a:t>
            </a:r>
            <a:r>
              <a:rPr lang="uk-UA" dirty="0" err="1"/>
              <a:t>муҳофаза</a:t>
            </a:r>
            <a:r>
              <a:rPr lang="uk-UA" dirty="0"/>
              <a:t> </a:t>
            </a:r>
            <a:r>
              <a:rPr lang="uk-UA" dirty="0" err="1"/>
              <a:t>этиш</a:t>
            </a:r>
            <a:r>
              <a:rPr lang="uk-UA" dirty="0"/>
              <a:t> </a:t>
            </a:r>
            <a:r>
              <a:rPr lang="uk-UA" dirty="0" err="1"/>
              <a:t>мақсадида</a:t>
            </a:r>
            <a:r>
              <a:rPr lang="uk-UA" dirty="0"/>
              <a:t> </a:t>
            </a:r>
            <a:r>
              <a:rPr lang="uk-UA" dirty="0" err="1"/>
              <a:t>ҳукуматлар</a:t>
            </a:r>
            <a:r>
              <a:rPr lang="uk-UA" dirty="0"/>
              <a:t> </a:t>
            </a:r>
            <a:r>
              <a:rPr lang="uk-UA" dirty="0" err="1"/>
              <a:t>билан</a:t>
            </a:r>
            <a:r>
              <a:rPr lang="uk-UA" dirty="0"/>
              <a:t>,  </a:t>
            </a:r>
            <a:r>
              <a:rPr lang="uk-UA" dirty="0" err="1"/>
              <a:t>илмий</a:t>
            </a:r>
            <a:r>
              <a:rPr lang="uk-UA" dirty="0"/>
              <a:t> </a:t>
            </a:r>
            <a:r>
              <a:rPr lang="uk-UA" dirty="0" err="1"/>
              <a:t>жамоатчилик</a:t>
            </a:r>
            <a:r>
              <a:rPr lang="uk-UA" dirty="0"/>
              <a:t> ва </a:t>
            </a:r>
            <a:r>
              <a:rPr lang="uk-UA" dirty="0" err="1"/>
              <a:t>савдо-сотиқ</a:t>
            </a:r>
            <a:r>
              <a:rPr lang="uk-UA" dirty="0"/>
              <a:t> </a:t>
            </a:r>
            <a:r>
              <a:rPr lang="uk-UA" dirty="0" err="1"/>
              <a:t>доиралари</a:t>
            </a:r>
            <a:r>
              <a:rPr lang="uk-UA" dirty="0"/>
              <a:t> </a:t>
            </a:r>
            <a:r>
              <a:rPr lang="uk-UA" dirty="0" err="1"/>
              <a:t>билан</a:t>
            </a:r>
            <a:r>
              <a:rPr lang="uk-UA" dirty="0"/>
              <a:t>, </a:t>
            </a:r>
            <a:r>
              <a:rPr lang="uk-UA" dirty="0" err="1"/>
              <a:t>шунингдек</a:t>
            </a:r>
            <a:r>
              <a:rPr lang="uk-UA" dirty="0"/>
              <a:t> </a:t>
            </a:r>
            <a:r>
              <a:rPr lang="uk-UA" dirty="0" err="1"/>
              <a:t>ноҳукумат</a:t>
            </a:r>
            <a:r>
              <a:rPr lang="uk-UA" dirty="0"/>
              <a:t> </a:t>
            </a:r>
            <a:r>
              <a:rPr lang="uk-UA" dirty="0" err="1"/>
              <a:t>ташкилотлар</a:t>
            </a:r>
            <a:r>
              <a:rPr lang="uk-UA" dirty="0"/>
              <a:t> </a:t>
            </a:r>
            <a:r>
              <a:rPr lang="uk-UA" dirty="0" err="1"/>
              <a:t>билан</a:t>
            </a:r>
            <a:r>
              <a:rPr lang="uk-UA" dirty="0"/>
              <a:t> </a:t>
            </a:r>
            <a:r>
              <a:rPr lang="uk-UA" dirty="0" err="1"/>
              <a:t>ҳамкорлик</a:t>
            </a:r>
            <a:r>
              <a:rPr lang="uk-UA" dirty="0"/>
              <a:t> </a:t>
            </a:r>
            <a:r>
              <a:rPr lang="uk-UA" dirty="0" err="1"/>
              <a:t>мулоқотлари</a:t>
            </a:r>
            <a:r>
              <a:rPr lang="uk-UA" dirty="0"/>
              <a:t> </a:t>
            </a:r>
            <a:r>
              <a:rPr lang="uk-UA" dirty="0" err="1"/>
              <a:t>олиб</a:t>
            </a:r>
            <a:r>
              <a:rPr lang="uk-UA" dirty="0"/>
              <a:t> </a:t>
            </a:r>
            <a:r>
              <a:rPr lang="uk-UA" dirty="0" err="1"/>
              <a:t>борилади</a:t>
            </a:r>
            <a:r>
              <a:rPr lang="uk-UA" dirty="0"/>
              <a:t>. ЮНЕП </a:t>
            </a:r>
            <a:r>
              <a:rPr lang="uk-UA" dirty="0" err="1"/>
              <a:t>айни</a:t>
            </a:r>
            <a:r>
              <a:rPr lang="uk-UA" dirty="0"/>
              <a:t> </a:t>
            </a:r>
            <a:r>
              <a:rPr lang="uk-UA" dirty="0" err="1"/>
              <a:t>бир</a:t>
            </a:r>
            <a:r>
              <a:rPr lang="uk-UA" dirty="0"/>
              <a:t> </a:t>
            </a:r>
            <a:r>
              <a:rPr lang="uk-UA" dirty="0" err="1"/>
              <a:t>пайтда</a:t>
            </a:r>
            <a:r>
              <a:rPr lang="uk-UA" dirty="0"/>
              <a:t> </a:t>
            </a:r>
            <a:r>
              <a:rPr lang="uk-UA" dirty="0" err="1"/>
              <a:t>чўлга</a:t>
            </a:r>
            <a:r>
              <a:rPr lang="uk-UA" dirty="0"/>
              <a:t> </a:t>
            </a:r>
            <a:r>
              <a:rPr lang="uk-UA" dirty="0" err="1"/>
              <a:t>айланиб</a:t>
            </a:r>
            <a:r>
              <a:rPr lang="uk-UA" dirty="0"/>
              <a:t> </a:t>
            </a:r>
            <a:r>
              <a:rPr lang="uk-UA" dirty="0" err="1"/>
              <a:t>боришга</a:t>
            </a:r>
            <a:r>
              <a:rPr lang="uk-UA" dirty="0"/>
              <a:t> </a:t>
            </a:r>
            <a:r>
              <a:rPr lang="uk-UA" dirty="0" err="1"/>
              <a:t>қарши</a:t>
            </a:r>
            <a:r>
              <a:rPr lang="uk-UA" dirty="0"/>
              <a:t> </a:t>
            </a:r>
            <a:r>
              <a:rPr lang="uk-UA" dirty="0" err="1"/>
              <a:t>кураш</a:t>
            </a:r>
            <a:r>
              <a:rPr lang="uk-UA" dirty="0"/>
              <a:t>, </a:t>
            </a:r>
            <a:r>
              <a:rPr lang="uk-UA" dirty="0" err="1"/>
              <a:t>сув</a:t>
            </a:r>
            <a:r>
              <a:rPr lang="uk-UA" dirty="0"/>
              <a:t> </a:t>
            </a:r>
            <a:r>
              <a:rPr lang="uk-UA" dirty="0" err="1"/>
              <a:t>ресурсларини</a:t>
            </a:r>
            <a:r>
              <a:rPr lang="uk-UA" dirty="0"/>
              <a:t> </a:t>
            </a:r>
            <a:r>
              <a:rPr lang="uk-UA" dirty="0" err="1"/>
              <a:t>муҳофаза</a:t>
            </a:r>
            <a:r>
              <a:rPr lang="uk-UA" dirty="0"/>
              <a:t> </a:t>
            </a:r>
            <a:r>
              <a:rPr lang="uk-UA" dirty="0" err="1"/>
              <a:t>этиш</a:t>
            </a:r>
            <a:r>
              <a:rPr lang="uk-UA" dirty="0"/>
              <a:t>, генетик </a:t>
            </a:r>
            <a:r>
              <a:rPr lang="uk-UA" dirty="0" err="1"/>
              <a:t>ресурслар</a:t>
            </a:r>
            <a:r>
              <a:rPr lang="uk-UA" dirty="0"/>
              <a:t> </a:t>
            </a:r>
            <a:r>
              <a:rPr lang="uk-UA" dirty="0" err="1"/>
              <a:t>сингари</a:t>
            </a:r>
            <a:r>
              <a:rPr lang="uk-UA" dirty="0"/>
              <a:t> </a:t>
            </a:r>
            <a:r>
              <a:rPr lang="uk-UA" dirty="0" err="1"/>
              <a:t>масалаларда</a:t>
            </a:r>
            <a:r>
              <a:rPr lang="uk-UA" dirty="0"/>
              <a:t> </a:t>
            </a:r>
            <a:r>
              <a:rPr lang="uk-UA" dirty="0" err="1"/>
              <a:t>ҳам</a:t>
            </a:r>
            <a:r>
              <a:rPr lang="uk-UA" dirty="0"/>
              <a:t>  </a:t>
            </a:r>
            <a:r>
              <a:rPr lang="uk-UA" dirty="0" err="1"/>
              <a:t>муҳим</a:t>
            </a:r>
            <a:r>
              <a:rPr lang="uk-UA" dirty="0"/>
              <a:t> роль </a:t>
            </a:r>
            <a:r>
              <a:rPr lang="uk-UA" dirty="0" err="1"/>
              <a:t>ўйнамоқда</a:t>
            </a:r>
            <a:r>
              <a:rPr lang="uk-UA" dirty="0"/>
              <a:t>. </a:t>
            </a:r>
            <a:endParaRPr lang="ru-RU" sz="1100" dirty="0">
              <a:effectLst/>
              <a:latin typeface="Times New Roman" panose="02020603050405020304" pitchFamily="18" charset="0"/>
              <a:ea typeface="Times New Roman" panose="02020603050405020304" pitchFamily="18" charset="0"/>
            </a:endParaRPr>
          </a:p>
        </p:txBody>
      </p:sp>
      <p:sp>
        <p:nvSpPr>
          <p:cNvPr id="2" name="Стрелка углом 1"/>
          <p:cNvSpPr/>
          <p:nvPr/>
        </p:nvSpPr>
        <p:spPr>
          <a:xfrm rot="5400000">
            <a:off x="2627783" y="548680"/>
            <a:ext cx="936105" cy="93610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28852089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pic>
        <p:nvPicPr>
          <p:cNvPr id="1030" name="Picture 6" descr="Доброум - Люди – рабы государства? Не раз обсуждал на форумах эту тему и  далее намерен корректно показать, что да, рабы. Только оговорка: рабство –  не дискретное, а “аналоговое” состояние, у него"/>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65670" y="7441117"/>
            <a:ext cx="912543" cy="528976"/>
          </a:xfrm>
          <a:prstGeom prst="rect">
            <a:avLst/>
          </a:prstGeom>
          <a:noFill/>
          <a:extLst>
            <a:ext uri="{909E8E84-426E-40DD-AFC4-6F175D3DCCD1}">
              <a14:hiddenFill xmlns:a14="http://schemas.microsoft.com/office/drawing/2010/main">
                <a:solidFill>
                  <a:srgbClr val="FFFFFF"/>
                </a:solidFill>
              </a14:hiddenFill>
            </a:ext>
          </a:extLst>
        </p:spPr>
      </p:pic>
      <p:sp>
        <p:nvSpPr>
          <p:cNvPr id="7" name="Скругленный прямоугольник 6"/>
          <p:cNvSpPr/>
          <p:nvPr/>
        </p:nvSpPr>
        <p:spPr>
          <a:xfrm>
            <a:off x="611560" y="411054"/>
            <a:ext cx="7200800" cy="1093868"/>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10" name="Скругленный прямоугольник 9"/>
          <p:cNvSpPr/>
          <p:nvPr/>
        </p:nvSpPr>
        <p:spPr>
          <a:xfrm>
            <a:off x="1740181" y="1990614"/>
            <a:ext cx="2088232" cy="504056"/>
          </a:xfrm>
          <a:prstGeom prst="roundRect">
            <a:avLst>
              <a:gd name="adj" fmla="val 16670"/>
            </a:avLst>
          </a:prstGeom>
        </p:spPr>
        <p:style>
          <a:lnRef idx="3">
            <a:schemeClr val="lt1"/>
          </a:lnRef>
          <a:fillRef idx="1">
            <a:schemeClr val="accent5"/>
          </a:fillRef>
          <a:effectRef idx="1">
            <a:schemeClr val="accent5"/>
          </a:effectRef>
          <a:fontRef idx="minor">
            <a:schemeClr val="lt1"/>
          </a:fontRef>
        </p:style>
        <p:txBody>
          <a:bodyPr/>
          <a:lstStyle/>
          <a:p>
            <a:pPr algn="ctr"/>
            <a:r>
              <a:rPr lang="uz-Cyrl-UZ" dirty="0" smtClean="0">
                <a:solidFill>
                  <a:schemeClr val="tx1"/>
                </a:solidFill>
              </a:rPr>
              <a:t>Универсал</a:t>
            </a:r>
            <a:r>
              <a:rPr lang="uz-Cyrl-UZ" dirty="0" smtClean="0"/>
              <a:t> </a:t>
            </a:r>
            <a:endParaRPr lang="ru-RU" dirty="0"/>
          </a:p>
        </p:txBody>
      </p:sp>
      <p:sp>
        <p:nvSpPr>
          <p:cNvPr id="4" name="Прямоугольник 3"/>
          <p:cNvSpPr/>
          <p:nvPr/>
        </p:nvSpPr>
        <p:spPr>
          <a:xfrm>
            <a:off x="769801" y="719996"/>
            <a:ext cx="6984776" cy="646331"/>
          </a:xfrm>
          <a:prstGeom prst="rect">
            <a:avLst/>
          </a:prstGeom>
        </p:spPr>
        <p:txBody>
          <a:bodyPr wrap="square">
            <a:spAutoFit/>
          </a:bodyPr>
          <a:lstStyle/>
          <a:p>
            <a:pPr algn="ctr"/>
            <a:r>
              <a:rPr lang="ru-RU" b="1" i="1" dirty="0" smtClean="0">
                <a:latin typeface="Times New Roman" panose="02020603050405020304" pitchFamily="18" charset="0"/>
                <a:cs typeface="Times New Roman" panose="02020603050405020304" pitchFamily="18" charset="0"/>
              </a:rPr>
              <a:t>ИНСОН ҲУҚУҚЛАРИНИ ҲИМОЯ ҚИЛИШ БЎЙИЧА ХАЛҚАРО МЕХАНИЗМЛАР </a:t>
            </a:r>
            <a:endParaRPr lang="ru-RU" dirty="0"/>
          </a:p>
        </p:txBody>
      </p:sp>
      <p:sp>
        <p:nvSpPr>
          <p:cNvPr id="15" name="Скругленный прямоугольник 14"/>
          <p:cNvSpPr/>
          <p:nvPr/>
        </p:nvSpPr>
        <p:spPr>
          <a:xfrm>
            <a:off x="4663524" y="1927612"/>
            <a:ext cx="1728192" cy="564713"/>
          </a:xfrm>
          <a:prstGeom prst="roundRect">
            <a:avLst>
              <a:gd name="adj" fmla="val 16670"/>
            </a:avLst>
          </a:prstGeom>
        </p:spPr>
        <p:style>
          <a:lnRef idx="3">
            <a:schemeClr val="lt1"/>
          </a:lnRef>
          <a:fillRef idx="1">
            <a:schemeClr val="accent5"/>
          </a:fillRef>
          <a:effectRef idx="1">
            <a:schemeClr val="accent5"/>
          </a:effectRef>
          <a:fontRef idx="minor">
            <a:schemeClr val="lt1"/>
          </a:fontRef>
        </p:style>
        <p:txBody>
          <a:bodyPr/>
          <a:lstStyle/>
          <a:p>
            <a:pPr algn="ctr"/>
            <a:r>
              <a:rPr lang="uz-Cyrl-UZ" dirty="0" smtClean="0">
                <a:solidFill>
                  <a:schemeClr val="tx1"/>
                </a:solidFill>
              </a:rPr>
              <a:t>Минтақавий </a:t>
            </a:r>
            <a:endParaRPr lang="ru-RU" dirty="0">
              <a:solidFill>
                <a:schemeClr val="tx1"/>
              </a:solidFill>
            </a:endParaRPr>
          </a:p>
        </p:txBody>
      </p:sp>
      <p:sp>
        <p:nvSpPr>
          <p:cNvPr id="5" name="Стрелка вниз 4"/>
          <p:cNvSpPr/>
          <p:nvPr/>
        </p:nvSpPr>
        <p:spPr>
          <a:xfrm rot="1413638" flipH="1">
            <a:off x="3609372" y="1527741"/>
            <a:ext cx="216024" cy="41090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Стрелка вниз 16"/>
          <p:cNvSpPr/>
          <p:nvPr/>
        </p:nvSpPr>
        <p:spPr>
          <a:xfrm rot="20031217" flipH="1">
            <a:off x="4555512" y="1544868"/>
            <a:ext cx="216024" cy="4009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Скругленный прямоугольник 18"/>
          <p:cNvSpPr/>
          <p:nvPr/>
        </p:nvSpPr>
        <p:spPr>
          <a:xfrm>
            <a:off x="2025147" y="2895756"/>
            <a:ext cx="2308633" cy="824296"/>
          </a:xfrm>
          <a:prstGeom prst="roundRect">
            <a:avLst>
              <a:gd name="adj" fmla="val 16670"/>
            </a:avLst>
          </a:prstGeom>
        </p:spPr>
        <p:style>
          <a:lnRef idx="3">
            <a:schemeClr val="lt1"/>
          </a:lnRef>
          <a:fillRef idx="1">
            <a:schemeClr val="accent5"/>
          </a:fillRef>
          <a:effectRef idx="1">
            <a:schemeClr val="accent5"/>
          </a:effectRef>
          <a:fontRef idx="minor">
            <a:schemeClr val="lt1"/>
          </a:fontRef>
        </p:style>
        <p:txBody>
          <a:bodyPr/>
          <a:lstStyle/>
          <a:p>
            <a:pPr algn="ctr"/>
            <a:r>
              <a:rPr lang="uz-Cyrl-UZ" sz="1400" dirty="0" smtClean="0">
                <a:solidFill>
                  <a:schemeClr val="tx1"/>
                </a:solidFill>
                <a:latin typeface="Times New Roman" panose="02020603050405020304" pitchFamily="18" charset="0"/>
                <a:cs typeface="Times New Roman" panose="02020603050405020304" pitchFamily="18" charset="0"/>
              </a:rPr>
              <a:t>БМТнинг шартномавий органлари</a:t>
            </a:r>
            <a:endParaRPr lang="ru-RU" sz="1400" dirty="0">
              <a:solidFill>
                <a:srgbClr val="FFFF00"/>
              </a:solidFill>
            </a:endParaRPr>
          </a:p>
        </p:txBody>
      </p:sp>
      <p:sp>
        <p:nvSpPr>
          <p:cNvPr id="20" name="Скругленный прямоугольник 19"/>
          <p:cNvSpPr/>
          <p:nvPr/>
        </p:nvSpPr>
        <p:spPr>
          <a:xfrm>
            <a:off x="388464" y="2857671"/>
            <a:ext cx="1488661" cy="522160"/>
          </a:xfrm>
          <a:prstGeom prst="roundRect">
            <a:avLst>
              <a:gd name="adj" fmla="val 16670"/>
            </a:avLst>
          </a:prstGeom>
        </p:spPr>
        <p:style>
          <a:lnRef idx="3">
            <a:schemeClr val="lt1"/>
          </a:lnRef>
          <a:fillRef idx="1">
            <a:schemeClr val="accent5"/>
          </a:fillRef>
          <a:effectRef idx="1">
            <a:schemeClr val="accent5"/>
          </a:effectRef>
          <a:fontRef idx="minor">
            <a:schemeClr val="lt1"/>
          </a:fontRef>
        </p:style>
        <p:txBody>
          <a:bodyPr/>
          <a:lstStyle/>
          <a:p>
            <a:pPr algn="ctr"/>
            <a:r>
              <a:rPr lang="uz-Cyrl-UZ" dirty="0" smtClean="0">
                <a:solidFill>
                  <a:schemeClr val="tx1"/>
                </a:solidFill>
              </a:rPr>
              <a:t>БМТ </a:t>
            </a:r>
            <a:endParaRPr lang="ru-RU" dirty="0">
              <a:solidFill>
                <a:schemeClr val="tx1"/>
              </a:solidFill>
            </a:endParaRPr>
          </a:p>
        </p:txBody>
      </p:sp>
      <p:sp>
        <p:nvSpPr>
          <p:cNvPr id="21" name="Стрелка вниз 20"/>
          <p:cNvSpPr/>
          <p:nvPr/>
        </p:nvSpPr>
        <p:spPr>
          <a:xfrm rot="3391343" flipH="1">
            <a:off x="1605096" y="2425590"/>
            <a:ext cx="216024" cy="5326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Стрелка вниз 21"/>
          <p:cNvSpPr/>
          <p:nvPr/>
        </p:nvSpPr>
        <p:spPr>
          <a:xfrm rot="19160264" flipH="1">
            <a:off x="3112554" y="2518634"/>
            <a:ext cx="216024" cy="4336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Стрелка вниз 23"/>
          <p:cNvSpPr/>
          <p:nvPr/>
        </p:nvSpPr>
        <p:spPr>
          <a:xfrm flipH="1">
            <a:off x="769801" y="3402049"/>
            <a:ext cx="216024" cy="3408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Скругленный прямоугольник 25"/>
          <p:cNvSpPr/>
          <p:nvPr/>
        </p:nvSpPr>
        <p:spPr>
          <a:xfrm>
            <a:off x="5085594" y="2873963"/>
            <a:ext cx="2831341" cy="564713"/>
          </a:xfrm>
          <a:prstGeom prst="roundRect">
            <a:avLst>
              <a:gd name="adj" fmla="val 16670"/>
            </a:avLst>
          </a:prstGeom>
        </p:spPr>
        <p:style>
          <a:lnRef idx="3">
            <a:schemeClr val="lt1"/>
          </a:lnRef>
          <a:fillRef idx="1">
            <a:schemeClr val="accent5"/>
          </a:fillRef>
          <a:effectRef idx="1">
            <a:schemeClr val="accent5"/>
          </a:effectRef>
          <a:fontRef idx="minor">
            <a:schemeClr val="lt1"/>
          </a:fontRef>
        </p:style>
        <p:txBody>
          <a:bodyPr/>
          <a:lstStyle/>
          <a:p>
            <a:pPr algn="ctr"/>
            <a:r>
              <a:rPr lang="ru-RU" sz="1400" dirty="0" err="1">
                <a:solidFill>
                  <a:schemeClr val="tx1"/>
                </a:solidFill>
              </a:rPr>
              <a:t>Конвенциявий</a:t>
            </a:r>
            <a:r>
              <a:rPr lang="ru-RU" sz="1400" dirty="0">
                <a:solidFill>
                  <a:schemeClr val="tx1"/>
                </a:solidFill>
              </a:rPr>
              <a:t> </a:t>
            </a:r>
            <a:r>
              <a:rPr lang="ru-RU" sz="1400" dirty="0" err="1" smtClean="0">
                <a:solidFill>
                  <a:schemeClr val="tx1"/>
                </a:solidFill>
              </a:rPr>
              <a:t>органлар</a:t>
            </a:r>
            <a:r>
              <a:rPr lang="ru-RU" sz="1400" dirty="0" smtClean="0">
                <a:solidFill>
                  <a:schemeClr val="tx1"/>
                </a:solidFill>
              </a:rPr>
              <a:t> </a:t>
            </a:r>
            <a:r>
              <a:rPr lang="ru-RU" sz="1200" i="1" dirty="0" smtClean="0">
                <a:solidFill>
                  <a:schemeClr val="tx1"/>
                </a:solidFill>
              </a:rPr>
              <a:t>(</a:t>
            </a:r>
            <a:r>
              <a:rPr lang="ru-RU" sz="1200" i="1" dirty="0" err="1" smtClean="0">
                <a:solidFill>
                  <a:schemeClr val="tx1"/>
                </a:solidFill>
              </a:rPr>
              <a:t>инсон</a:t>
            </a:r>
            <a:r>
              <a:rPr lang="ru-RU" sz="1200" i="1" dirty="0" smtClean="0">
                <a:solidFill>
                  <a:schemeClr val="tx1"/>
                </a:solidFill>
              </a:rPr>
              <a:t> </a:t>
            </a:r>
            <a:r>
              <a:rPr lang="ru-RU" sz="1200" i="1" dirty="0" err="1" smtClean="0">
                <a:solidFill>
                  <a:schemeClr val="tx1"/>
                </a:solidFill>
              </a:rPr>
              <a:t>ҳуқуқларига</a:t>
            </a:r>
            <a:r>
              <a:rPr lang="ru-RU" sz="1200" i="1" dirty="0" smtClean="0">
                <a:solidFill>
                  <a:schemeClr val="tx1"/>
                </a:solidFill>
              </a:rPr>
              <a:t> </a:t>
            </a:r>
            <a:r>
              <a:rPr lang="ru-RU" sz="1200" i="1" dirty="0" err="1" smtClean="0">
                <a:solidFill>
                  <a:schemeClr val="tx1"/>
                </a:solidFill>
              </a:rPr>
              <a:t>оид</a:t>
            </a:r>
            <a:r>
              <a:rPr lang="ru-RU" sz="1200" i="1" dirty="0" smtClean="0">
                <a:solidFill>
                  <a:schemeClr val="tx1"/>
                </a:solidFill>
              </a:rPr>
              <a:t> 10 </a:t>
            </a:r>
            <a:r>
              <a:rPr lang="ru-RU" sz="1200" i="1" dirty="0" err="1" smtClean="0">
                <a:solidFill>
                  <a:schemeClr val="tx1"/>
                </a:solidFill>
              </a:rPr>
              <a:t>қўмита</a:t>
            </a:r>
            <a:r>
              <a:rPr lang="ru-RU" sz="1200" i="1" dirty="0" smtClean="0">
                <a:solidFill>
                  <a:schemeClr val="tx1"/>
                </a:solidFill>
              </a:rPr>
              <a:t>)</a:t>
            </a:r>
            <a:endParaRPr lang="ru-RU" sz="1200" i="1" dirty="0">
              <a:solidFill>
                <a:schemeClr val="tx1"/>
              </a:solidFill>
            </a:endParaRPr>
          </a:p>
        </p:txBody>
      </p:sp>
      <p:sp>
        <p:nvSpPr>
          <p:cNvPr id="27" name="Стрелка вниз 26"/>
          <p:cNvSpPr/>
          <p:nvPr/>
        </p:nvSpPr>
        <p:spPr>
          <a:xfrm rot="5400000" flipH="1" flipV="1">
            <a:off x="4594191" y="2830591"/>
            <a:ext cx="216024" cy="7061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Скругленный прямоугольник 28"/>
          <p:cNvSpPr/>
          <p:nvPr/>
        </p:nvSpPr>
        <p:spPr>
          <a:xfrm>
            <a:off x="33828" y="3782584"/>
            <a:ext cx="4228361" cy="2772170"/>
          </a:xfrm>
          <a:prstGeom prst="roundRect">
            <a:avLst>
              <a:gd name="adj" fmla="val 16670"/>
            </a:avLst>
          </a:prstGeom>
        </p:spPr>
        <p:style>
          <a:lnRef idx="3">
            <a:schemeClr val="lt1"/>
          </a:lnRef>
          <a:fillRef idx="1">
            <a:schemeClr val="accent5"/>
          </a:fillRef>
          <a:effectRef idx="1">
            <a:schemeClr val="accent5"/>
          </a:effectRef>
          <a:fontRef idx="minor">
            <a:schemeClr val="lt1"/>
          </a:fontRef>
        </p:style>
        <p:txBody>
          <a:bodyPr/>
          <a:lstStyle/>
          <a:p>
            <a:pPr algn="just"/>
            <a:r>
              <a:rPr lang="uz-Cyrl-UZ" sz="1400" b="1" i="1" dirty="0">
                <a:solidFill>
                  <a:schemeClr val="tx1"/>
                </a:solidFill>
                <a:latin typeface="Times New Roman" panose="02020603050405020304" pitchFamily="18" charset="0"/>
                <a:cs typeface="Times New Roman" panose="02020603050405020304" pitchFamily="18" charset="0"/>
              </a:rPr>
              <a:t>Низом буйича ташкил этилган </a:t>
            </a:r>
            <a:r>
              <a:rPr lang="uz-Cyrl-UZ" sz="1400" b="1" i="1" dirty="0" smtClean="0">
                <a:solidFill>
                  <a:schemeClr val="tx1"/>
                </a:solidFill>
                <a:latin typeface="Times New Roman" panose="02020603050405020304" pitchFamily="18" charset="0"/>
                <a:cs typeface="Times New Roman" panose="02020603050405020304" pitchFamily="18" charset="0"/>
              </a:rPr>
              <a:t>махсус 6 та органлар </a:t>
            </a:r>
            <a:r>
              <a:rPr lang="ru-RU" sz="1400" b="1" i="1" dirty="0" err="1">
                <a:solidFill>
                  <a:schemeClr val="tx1"/>
                </a:solidFill>
                <a:latin typeface="Times New Roman" panose="02020603050405020304" pitchFamily="18" charset="0"/>
                <a:cs typeface="Times New Roman" panose="02020603050405020304" pitchFamily="18" charset="0"/>
              </a:rPr>
              <a:t>ва</a:t>
            </a:r>
            <a:r>
              <a:rPr lang="ru-RU" sz="1400" b="1" i="1" dirty="0">
                <a:solidFill>
                  <a:schemeClr val="tx1"/>
                </a:solidFill>
                <a:latin typeface="Times New Roman" panose="02020603050405020304" pitchFamily="18" charset="0"/>
                <a:cs typeface="Times New Roman" panose="02020603050405020304" pitchFamily="18" charset="0"/>
              </a:rPr>
              <a:t> улар </a:t>
            </a:r>
            <a:r>
              <a:rPr lang="ru-RU" sz="1400" b="1" i="1" dirty="0" err="1">
                <a:solidFill>
                  <a:schemeClr val="tx1"/>
                </a:solidFill>
                <a:latin typeface="Times New Roman" panose="02020603050405020304" pitchFamily="18" charset="0"/>
                <a:cs typeface="Times New Roman" panose="02020603050405020304" pitchFamily="18" charset="0"/>
              </a:rPr>
              <a:t>қошида</a:t>
            </a:r>
            <a:r>
              <a:rPr lang="ru-RU" sz="1400" b="1" i="1" dirty="0">
                <a:solidFill>
                  <a:schemeClr val="tx1"/>
                </a:solidFill>
                <a:latin typeface="Times New Roman" panose="02020603050405020304" pitchFamily="18" charset="0"/>
                <a:cs typeface="Times New Roman" panose="02020603050405020304" pitchFamily="18" charset="0"/>
              </a:rPr>
              <a:t> </a:t>
            </a:r>
            <a:r>
              <a:rPr lang="ru-RU" sz="1400" b="1" i="1" dirty="0" err="1">
                <a:solidFill>
                  <a:schemeClr val="tx1"/>
                </a:solidFill>
                <a:latin typeface="Times New Roman" panose="02020603050405020304" pitchFamily="18" charset="0"/>
                <a:cs typeface="Times New Roman" panose="02020603050405020304" pitchFamily="18" charset="0"/>
              </a:rPr>
              <a:t>ташкил</a:t>
            </a:r>
            <a:r>
              <a:rPr lang="ru-RU" sz="1400" b="1" i="1" dirty="0">
                <a:solidFill>
                  <a:schemeClr val="tx1"/>
                </a:solidFill>
                <a:latin typeface="Times New Roman" panose="02020603050405020304" pitchFamily="18" charset="0"/>
                <a:cs typeface="Times New Roman" panose="02020603050405020304" pitchFamily="18" charset="0"/>
              </a:rPr>
              <a:t> </a:t>
            </a:r>
            <a:r>
              <a:rPr lang="ru-RU" sz="1400" b="1" i="1" dirty="0" err="1">
                <a:solidFill>
                  <a:schemeClr val="tx1"/>
                </a:solidFill>
                <a:latin typeface="Times New Roman" panose="02020603050405020304" pitchFamily="18" charset="0"/>
                <a:cs typeface="Times New Roman" panose="02020603050405020304" pitchFamily="18" charset="0"/>
              </a:rPr>
              <a:t>этилган</a:t>
            </a:r>
            <a:r>
              <a:rPr lang="ru-RU" sz="1400" b="1" i="1" dirty="0">
                <a:solidFill>
                  <a:schemeClr val="tx1"/>
                </a:solidFill>
                <a:latin typeface="Times New Roman" panose="02020603050405020304" pitchFamily="18" charset="0"/>
                <a:cs typeface="Times New Roman" panose="02020603050405020304" pitchFamily="18" charset="0"/>
              </a:rPr>
              <a:t> </a:t>
            </a:r>
            <a:r>
              <a:rPr lang="ru-RU" sz="1400" b="1" i="1" dirty="0" err="1">
                <a:solidFill>
                  <a:schemeClr val="tx1"/>
                </a:solidFill>
                <a:latin typeface="Times New Roman" panose="02020603050405020304" pitchFamily="18" charset="0"/>
                <a:cs typeface="Times New Roman" panose="02020603050405020304" pitchFamily="18" charset="0"/>
              </a:rPr>
              <a:t>ёрдамчи</a:t>
            </a:r>
            <a:r>
              <a:rPr lang="ru-RU" sz="1400" b="1" i="1" dirty="0">
                <a:solidFill>
                  <a:schemeClr val="tx1"/>
                </a:solidFill>
                <a:latin typeface="Times New Roman" panose="02020603050405020304" pitchFamily="18" charset="0"/>
                <a:cs typeface="Times New Roman" panose="02020603050405020304" pitchFamily="18" charset="0"/>
              </a:rPr>
              <a:t> </a:t>
            </a:r>
            <a:r>
              <a:rPr lang="ru-RU" sz="1400" b="1" i="1" dirty="0" err="1" smtClean="0">
                <a:solidFill>
                  <a:schemeClr val="tx1"/>
                </a:solidFill>
                <a:latin typeface="Times New Roman" panose="02020603050405020304" pitchFamily="18" charset="0"/>
                <a:cs typeface="Times New Roman" panose="02020603050405020304" pitchFamily="18" charset="0"/>
              </a:rPr>
              <a:t>органлар</a:t>
            </a:r>
            <a:r>
              <a:rPr lang="uz-Cyrl-UZ" sz="1400" b="1" i="1" dirty="0" smtClean="0">
                <a:solidFill>
                  <a:schemeClr val="tx1"/>
                </a:solidFill>
                <a:latin typeface="Times New Roman" panose="02020603050405020304" pitchFamily="18" charset="0"/>
                <a:cs typeface="Times New Roman" panose="02020603050405020304" pitchFamily="18" charset="0"/>
              </a:rPr>
              <a:t>:</a:t>
            </a:r>
            <a:r>
              <a:rPr lang="uz-Cyrl-UZ" sz="1400" dirty="0" smtClean="0">
                <a:solidFill>
                  <a:schemeClr val="tx1"/>
                </a:solidFill>
                <a:latin typeface="Times New Roman" panose="02020603050405020304" pitchFamily="18" charset="0"/>
                <a:cs typeface="Times New Roman" panose="02020603050405020304" pitchFamily="18" charset="0"/>
              </a:rPr>
              <a:t> </a:t>
            </a:r>
          </a:p>
          <a:p>
            <a:pPr marL="342900" indent="-342900" algn="just">
              <a:buAutoNum type="arabicPeriod"/>
            </a:pPr>
            <a:r>
              <a:rPr lang="uz-Cyrl-UZ" sz="1400" dirty="0" smtClean="0">
                <a:solidFill>
                  <a:srgbClr val="7030A0"/>
                </a:solidFill>
                <a:latin typeface="Times New Roman" panose="02020603050405020304" pitchFamily="18" charset="0"/>
              </a:rPr>
              <a:t>БМТ </a:t>
            </a:r>
            <a:r>
              <a:rPr lang="uz-Cyrl-UZ" sz="1400" dirty="0">
                <a:solidFill>
                  <a:srgbClr val="7030A0"/>
                </a:solidFill>
                <a:latin typeface="Times New Roman" panose="02020603050405020304" pitchFamily="18" charset="0"/>
              </a:rPr>
              <a:t>Бош Ассамблеяси.</a:t>
            </a:r>
          </a:p>
          <a:p>
            <a:pPr marL="342900" indent="-342900" algn="just">
              <a:buAutoNum type="arabicPeriod"/>
            </a:pPr>
            <a:r>
              <a:rPr lang="uz-Cyrl-UZ" sz="1400" dirty="0">
                <a:solidFill>
                  <a:srgbClr val="7030A0"/>
                </a:solidFill>
                <a:latin typeface="Times New Roman" panose="02020603050405020304" pitchFamily="18" charset="0"/>
              </a:rPr>
              <a:t>БМТ Хавфсизлик Кенгаши.</a:t>
            </a:r>
          </a:p>
          <a:p>
            <a:pPr marL="342900" indent="-342900" algn="just">
              <a:buAutoNum type="arabicPeriod"/>
            </a:pPr>
            <a:r>
              <a:rPr lang="uz-Cyrl-UZ" sz="1400" dirty="0">
                <a:solidFill>
                  <a:srgbClr val="7030A0"/>
                </a:solidFill>
                <a:latin typeface="Times New Roman" panose="02020603050405020304" pitchFamily="18" charset="0"/>
              </a:rPr>
              <a:t>Иқтисодий ва Ижтимоий </a:t>
            </a:r>
            <a:r>
              <a:rPr lang="uz-Cyrl-UZ" sz="1400" dirty="0" smtClean="0">
                <a:solidFill>
                  <a:srgbClr val="7030A0"/>
                </a:solidFill>
                <a:latin typeface="Times New Roman" panose="02020603050405020304" pitchFamily="18" charset="0"/>
              </a:rPr>
              <a:t>Кенгаш</a:t>
            </a:r>
            <a:r>
              <a:rPr lang="uz-Cyrl-UZ" sz="1400" i="1" dirty="0">
                <a:solidFill>
                  <a:schemeClr val="tx1"/>
                </a:solidFill>
                <a:latin typeface="Times New Roman" panose="02020603050405020304" pitchFamily="18" charset="0"/>
                <a:cs typeface="Times New Roman" panose="02020603050405020304" pitchFamily="18" charset="0"/>
              </a:rPr>
              <a:t> </a:t>
            </a:r>
            <a:r>
              <a:rPr lang="uz-Cyrl-UZ" sz="1200" i="1" dirty="0">
                <a:solidFill>
                  <a:schemeClr val="tx1"/>
                </a:solidFill>
                <a:latin typeface="Times New Roman" panose="02020603050405020304" pitchFamily="18" charset="0"/>
                <a:cs typeface="Times New Roman" panose="02020603050405020304" pitchFamily="18" charset="0"/>
              </a:rPr>
              <a:t>Камситишларнинг олдини олиш ва кам сонли миллатларни ҳимоя этиш бўйича кичик комиссия (1947</a:t>
            </a:r>
            <a:r>
              <a:rPr lang="uz-Cyrl-UZ" sz="1400" dirty="0" smtClean="0">
                <a:solidFill>
                  <a:srgbClr val="7030A0"/>
                </a:solidFill>
                <a:latin typeface="Times New Roman" panose="02020603050405020304" pitchFamily="18" charset="0"/>
              </a:rPr>
              <a:t>.</a:t>
            </a:r>
            <a:endParaRPr lang="uz-Cyrl-UZ" sz="1400" dirty="0">
              <a:solidFill>
                <a:srgbClr val="7030A0"/>
              </a:solidFill>
              <a:latin typeface="Times New Roman" panose="02020603050405020304" pitchFamily="18" charset="0"/>
            </a:endParaRPr>
          </a:p>
          <a:p>
            <a:pPr marL="342900" indent="-342900" algn="just">
              <a:buAutoNum type="arabicPeriod"/>
            </a:pPr>
            <a:r>
              <a:rPr lang="uz-Cyrl-UZ" sz="1400" dirty="0">
                <a:solidFill>
                  <a:srgbClr val="7030A0"/>
                </a:solidFill>
                <a:latin typeface="Times New Roman" panose="02020603050405020304" pitchFamily="18" charset="0"/>
              </a:rPr>
              <a:t>БМТнинг </a:t>
            </a:r>
            <a:r>
              <a:rPr lang="uz-Cyrl-UZ" sz="1400" dirty="0" smtClean="0">
                <a:solidFill>
                  <a:srgbClr val="7030A0"/>
                </a:solidFill>
                <a:latin typeface="Times New Roman" panose="02020603050405020304" pitchFamily="18" charset="0"/>
              </a:rPr>
              <a:t>Васийлик </a:t>
            </a:r>
            <a:r>
              <a:rPr lang="uz-Cyrl-UZ" sz="1400" dirty="0">
                <a:solidFill>
                  <a:srgbClr val="7030A0"/>
                </a:solidFill>
                <a:latin typeface="Times New Roman" panose="02020603050405020304" pitchFamily="18" charset="0"/>
              </a:rPr>
              <a:t>бўйича </a:t>
            </a:r>
            <a:r>
              <a:rPr lang="uz-Cyrl-UZ" sz="1400" dirty="0" smtClean="0">
                <a:solidFill>
                  <a:srgbClr val="7030A0"/>
                </a:solidFill>
                <a:latin typeface="Times New Roman" panose="02020603050405020304" pitchFamily="18" charset="0"/>
              </a:rPr>
              <a:t>кенгаши.</a:t>
            </a:r>
            <a:endParaRPr lang="uz-Cyrl-UZ" sz="1400" dirty="0">
              <a:solidFill>
                <a:srgbClr val="7030A0"/>
              </a:solidFill>
              <a:latin typeface="Times New Roman" panose="02020603050405020304" pitchFamily="18" charset="0"/>
            </a:endParaRPr>
          </a:p>
          <a:p>
            <a:pPr marL="342900" indent="-342900" algn="just">
              <a:buAutoNum type="arabicPeriod"/>
            </a:pPr>
            <a:r>
              <a:rPr lang="uz-Cyrl-UZ" sz="1400" dirty="0">
                <a:solidFill>
                  <a:srgbClr val="7030A0"/>
                </a:solidFill>
                <a:latin typeface="Times New Roman" panose="02020603050405020304" pitchFamily="18" charset="0"/>
              </a:rPr>
              <a:t>БМТ Котибияти.</a:t>
            </a:r>
          </a:p>
          <a:p>
            <a:pPr marL="342900" indent="-342900" algn="just">
              <a:buAutoNum type="arabicPeriod"/>
            </a:pPr>
            <a:r>
              <a:rPr lang="uz-Cyrl-UZ" sz="1400" dirty="0">
                <a:solidFill>
                  <a:srgbClr val="7030A0"/>
                </a:solidFill>
                <a:latin typeface="Times New Roman" panose="02020603050405020304" pitchFamily="18" charset="0"/>
              </a:rPr>
              <a:t>БМТ Халқаро суди</a:t>
            </a:r>
            <a:r>
              <a:rPr lang="uz-Cyrl-UZ" sz="1400" dirty="0" smtClean="0">
                <a:solidFill>
                  <a:srgbClr val="7030A0"/>
                </a:solidFill>
                <a:latin typeface="Times New Roman" panose="02020603050405020304" pitchFamily="18" charset="0"/>
              </a:rPr>
              <a:t>. </a:t>
            </a:r>
            <a:endParaRPr lang="ru-RU" sz="1400" dirty="0">
              <a:solidFill>
                <a:schemeClr val="tx1"/>
              </a:solidFill>
              <a:latin typeface="Times New Roman" panose="02020603050405020304" pitchFamily="18" charset="0"/>
              <a:cs typeface="Times New Roman" panose="02020603050405020304" pitchFamily="18" charset="0"/>
            </a:endParaRPr>
          </a:p>
          <a:p>
            <a:pPr algn="just"/>
            <a:endParaRPr lang="ru-RU" sz="1600" dirty="0">
              <a:solidFill>
                <a:schemeClr val="tx1"/>
              </a:solidFill>
            </a:endParaRPr>
          </a:p>
        </p:txBody>
      </p:sp>
      <p:sp>
        <p:nvSpPr>
          <p:cNvPr id="30" name="Скругленный прямоугольник 29"/>
          <p:cNvSpPr/>
          <p:nvPr/>
        </p:nvSpPr>
        <p:spPr>
          <a:xfrm>
            <a:off x="4551669" y="3595040"/>
            <a:ext cx="4552712" cy="3218336"/>
          </a:xfrm>
          <a:prstGeom prst="roundRect">
            <a:avLst>
              <a:gd name="adj" fmla="val 16670"/>
            </a:avLst>
          </a:prstGeom>
        </p:spPr>
        <p:style>
          <a:lnRef idx="3">
            <a:schemeClr val="lt1"/>
          </a:lnRef>
          <a:fillRef idx="1">
            <a:schemeClr val="accent5"/>
          </a:fillRef>
          <a:effectRef idx="1">
            <a:schemeClr val="accent5"/>
          </a:effectRef>
          <a:fontRef idx="minor">
            <a:schemeClr val="lt1"/>
          </a:fontRef>
        </p:style>
        <p:txBody>
          <a:bodyPr/>
          <a:lstStyle/>
          <a:p>
            <a:pPr marL="342900" indent="-342900" algn="just">
              <a:buAutoNum type="arabicPeriod"/>
            </a:pPr>
            <a:r>
              <a:rPr lang="uz-Cyrl-UZ" sz="1200" dirty="0" smtClean="0">
                <a:solidFill>
                  <a:srgbClr val="7030A0"/>
                </a:solidFill>
                <a:latin typeface="Times New Roman" panose="02020603050405020304" pitchFamily="18" charset="0"/>
              </a:rPr>
              <a:t>Инсон ҳуқуқлари бўйича қўмита.</a:t>
            </a:r>
            <a:endParaRPr lang="uz-Cyrl-UZ" sz="1200" dirty="0">
              <a:solidFill>
                <a:srgbClr val="7030A0"/>
              </a:solidFill>
              <a:latin typeface="Times New Roman" panose="02020603050405020304" pitchFamily="18" charset="0"/>
            </a:endParaRPr>
          </a:p>
          <a:p>
            <a:pPr marL="342900" indent="-342900" algn="just">
              <a:buAutoNum type="arabicPeriod"/>
            </a:pPr>
            <a:r>
              <a:rPr lang="uz-Cyrl-UZ" sz="1200" dirty="0" smtClean="0">
                <a:solidFill>
                  <a:srgbClr val="7030A0"/>
                </a:solidFill>
                <a:latin typeface="Times New Roman" panose="02020603050405020304" pitchFamily="18" charset="0"/>
              </a:rPr>
              <a:t>Иқтисодий, ижтимоий ва маданий ҳуқуқлар бўйича;</a:t>
            </a:r>
            <a:endParaRPr lang="uz-Cyrl-UZ" sz="1200" dirty="0">
              <a:solidFill>
                <a:srgbClr val="7030A0"/>
              </a:solidFill>
              <a:latin typeface="Times New Roman" panose="02020603050405020304" pitchFamily="18" charset="0"/>
            </a:endParaRPr>
          </a:p>
          <a:p>
            <a:pPr marL="342900" indent="-342900" algn="just">
              <a:buAutoNum type="arabicPeriod"/>
            </a:pPr>
            <a:r>
              <a:rPr lang="uz-Cyrl-UZ" sz="1200" dirty="0" smtClean="0">
                <a:solidFill>
                  <a:srgbClr val="7030A0"/>
                </a:solidFill>
                <a:latin typeface="Times New Roman" panose="02020603050405020304" pitchFamily="18" charset="0"/>
              </a:rPr>
              <a:t>Ирқий камситишларни бартараф этиш бўйича;</a:t>
            </a:r>
            <a:endParaRPr lang="uz-Cyrl-UZ" sz="1200" dirty="0">
              <a:solidFill>
                <a:srgbClr val="7030A0"/>
              </a:solidFill>
              <a:latin typeface="Times New Roman" panose="02020603050405020304" pitchFamily="18" charset="0"/>
            </a:endParaRPr>
          </a:p>
          <a:p>
            <a:pPr marL="342900" indent="-342900" algn="just">
              <a:buAutoNum type="arabicPeriod"/>
            </a:pPr>
            <a:r>
              <a:rPr lang="uz-Cyrl-UZ" sz="1200" dirty="0" smtClean="0">
                <a:solidFill>
                  <a:srgbClr val="7030A0"/>
                </a:solidFill>
                <a:latin typeface="Times New Roman" panose="02020603050405020304" pitchFamily="18" charset="0"/>
              </a:rPr>
              <a:t>Бола ҳуқуқлари бўйича қўмита.</a:t>
            </a:r>
          </a:p>
          <a:p>
            <a:pPr marL="342900" indent="-342900" algn="just">
              <a:buAutoNum type="arabicPeriod"/>
            </a:pPr>
            <a:r>
              <a:rPr lang="uz-Cyrl-UZ" sz="1200" dirty="0" smtClean="0">
                <a:solidFill>
                  <a:srgbClr val="7030A0"/>
                </a:solidFill>
                <a:latin typeface="Times New Roman" panose="02020603050405020304" pitchFamily="18" charset="0"/>
                <a:cs typeface="Times New Roman" panose="02020603050405020304" pitchFamily="18" charset="0"/>
              </a:rPr>
              <a:t>Аёлларга нисбатан камситишни бартараф этиш бўйича қўмита.</a:t>
            </a:r>
          </a:p>
          <a:p>
            <a:pPr marL="342900" indent="-342900" algn="just">
              <a:buAutoNum type="arabicPeriod"/>
            </a:pPr>
            <a:r>
              <a:rPr lang="uz-Cyrl-UZ" sz="1200" dirty="0" smtClean="0">
                <a:solidFill>
                  <a:srgbClr val="7030A0"/>
                </a:solidFill>
                <a:latin typeface="Times New Roman" panose="02020603050405020304" pitchFamily="18" charset="0"/>
                <a:cs typeface="Times New Roman" panose="02020603050405020304" pitchFamily="18" charset="0"/>
              </a:rPr>
              <a:t>Ногиронлар ҳуқуқлари бўйича қўмита.</a:t>
            </a:r>
          </a:p>
          <a:p>
            <a:pPr marL="342900" indent="-342900" algn="just">
              <a:buFontTx/>
              <a:buAutoNum type="arabicPeriod"/>
            </a:pPr>
            <a:r>
              <a:rPr lang="uz-Cyrl-UZ" sz="1200" dirty="0">
                <a:solidFill>
                  <a:srgbClr val="7030A0"/>
                </a:solidFill>
                <a:latin typeface="Times New Roman" panose="02020603050405020304" pitchFamily="18" charset="0"/>
                <a:cs typeface="Times New Roman" panose="02020603050405020304" pitchFamily="18" charset="0"/>
              </a:rPr>
              <a:t>Куч остида йўқолиш </a:t>
            </a:r>
            <a:r>
              <a:rPr lang="uz-Cyrl-UZ" sz="1200" i="1" dirty="0">
                <a:solidFill>
                  <a:srgbClr val="7030A0"/>
                </a:solidFill>
                <a:latin typeface="Times New Roman" panose="02020603050405020304" pitchFamily="18" charset="0"/>
                <a:cs typeface="Times New Roman" panose="02020603050405020304" pitchFamily="18" charset="0"/>
              </a:rPr>
              <a:t>(мажбурий йўқ қилиш) </a:t>
            </a:r>
            <a:r>
              <a:rPr lang="uz-Cyrl-UZ" sz="1200" dirty="0">
                <a:solidFill>
                  <a:srgbClr val="7030A0"/>
                </a:solidFill>
                <a:latin typeface="Times New Roman" panose="02020603050405020304" pitchFamily="18" charset="0"/>
                <a:cs typeface="Times New Roman" panose="02020603050405020304" pitchFamily="18" charset="0"/>
              </a:rPr>
              <a:t>бўйича қўмиталар.</a:t>
            </a:r>
          </a:p>
          <a:p>
            <a:pPr marL="342900" indent="-342900" algn="just">
              <a:buFontTx/>
              <a:buAutoNum type="arabicPeriod"/>
            </a:pPr>
            <a:r>
              <a:rPr lang="uz-Cyrl-UZ" sz="1200" dirty="0" smtClean="0">
                <a:solidFill>
                  <a:srgbClr val="FFFF00"/>
                </a:solidFill>
                <a:latin typeface="Times New Roman" panose="02020603050405020304" pitchFamily="18" charset="0"/>
              </a:rPr>
              <a:t> </a:t>
            </a:r>
            <a:r>
              <a:rPr lang="uz-Cyrl-UZ" sz="1200" dirty="0">
                <a:solidFill>
                  <a:srgbClr val="FFFF00"/>
                </a:solidFill>
                <a:latin typeface="Times New Roman" panose="02020603050405020304" pitchFamily="18" charset="0"/>
              </a:rPr>
              <a:t>(9+1) </a:t>
            </a:r>
            <a:r>
              <a:rPr lang="uz-Cyrl-UZ" sz="1200" dirty="0">
                <a:solidFill>
                  <a:srgbClr val="7030A0"/>
                </a:solidFill>
                <a:latin typeface="Times New Roman" panose="02020603050405020304" pitchFamily="18" charset="0"/>
              </a:rPr>
              <a:t>- Қийноқларга қарши қўмита - </a:t>
            </a:r>
            <a:r>
              <a:rPr lang="uz-Cyrl-UZ" sz="1200" dirty="0">
                <a:solidFill>
                  <a:srgbClr val="FF0000"/>
                </a:solidFill>
                <a:latin typeface="Times New Roman" panose="02020603050405020304" pitchFamily="18" charset="0"/>
                <a:cs typeface="Times New Roman" panose="02020603050405020304" pitchFamily="18" charset="0"/>
              </a:rPr>
              <a:t>Қийноқларнинг олдини олиш </a:t>
            </a:r>
            <a:r>
              <a:rPr lang="uz-Cyrl-UZ" sz="1200" dirty="0" smtClean="0">
                <a:solidFill>
                  <a:srgbClr val="FF0000"/>
                </a:solidFill>
                <a:latin typeface="Times New Roman" panose="02020603050405020304" pitchFamily="18" charset="0"/>
                <a:cs typeface="Times New Roman" panose="02020603050405020304" pitchFamily="18" charset="0"/>
              </a:rPr>
              <a:t>бўйича қуйи </a:t>
            </a:r>
            <a:r>
              <a:rPr lang="uz-Cyrl-UZ" sz="1200" dirty="0">
                <a:solidFill>
                  <a:srgbClr val="FF0000"/>
                </a:solidFill>
                <a:latin typeface="Times New Roman" panose="02020603050405020304" pitchFamily="18" charset="0"/>
                <a:cs typeface="Times New Roman" panose="02020603050405020304" pitchFamily="18" charset="0"/>
              </a:rPr>
              <a:t>қўмита</a:t>
            </a:r>
            <a:endParaRPr lang="uz-Cyrl-UZ" sz="1200" dirty="0">
              <a:solidFill>
                <a:srgbClr val="FF0000"/>
              </a:solidFill>
              <a:latin typeface="Times New Roman" panose="02020603050405020304" pitchFamily="18" charset="0"/>
            </a:endParaRPr>
          </a:p>
          <a:p>
            <a:pPr marL="342900" indent="-342900" algn="just">
              <a:buFontTx/>
              <a:buAutoNum type="arabicPeriod"/>
            </a:pPr>
            <a:r>
              <a:rPr lang="uz-Cyrl-UZ" sz="1200" dirty="0" smtClean="0">
                <a:solidFill>
                  <a:srgbClr val="00B050"/>
                </a:solidFill>
                <a:latin typeface="Times New Roman" panose="02020603050405020304" pitchFamily="18" charset="0"/>
                <a:cs typeface="Times New Roman" panose="02020603050405020304" pitchFamily="18" charset="0"/>
              </a:rPr>
              <a:t>Барча </a:t>
            </a:r>
            <a:r>
              <a:rPr lang="uz-Cyrl-UZ" sz="1200" dirty="0">
                <a:solidFill>
                  <a:srgbClr val="00B050"/>
                </a:solidFill>
                <a:latin typeface="Times New Roman" panose="02020603050405020304" pitchFamily="18" charset="0"/>
                <a:cs typeface="Times New Roman" panose="02020603050405020304" pitchFamily="18" charset="0"/>
              </a:rPr>
              <a:t>мехнаткаш-мигрантлар ва уларнинг оила аъзолари ҳуқуқларни ҳимоя қилиш бўйича қўмита.</a:t>
            </a:r>
          </a:p>
          <a:p>
            <a:pPr marL="342900" indent="-342900" algn="just">
              <a:buAutoNum type="arabicPeriod"/>
            </a:pPr>
            <a:endParaRPr lang="uz-Cyrl-UZ" sz="1350" dirty="0" smtClean="0">
              <a:solidFill>
                <a:srgbClr val="7030A0"/>
              </a:solidFill>
              <a:latin typeface="Times New Roman" panose="02020603050405020304" pitchFamily="18" charset="0"/>
              <a:cs typeface="Times New Roman" panose="02020603050405020304" pitchFamily="18" charset="0"/>
            </a:endParaRPr>
          </a:p>
          <a:p>
            <a:pPr marL="342900" indent="-342900" algn="just">
              <a:buAutoNum type="arabicPeriod"/>
            </a:pPr>
            <a:endParaRPr lang="ru-RU" sz="1350" dirty="0">
              <a:solidFill>
                <a:schemeClr val="tx1"/>
              </a:solidFill>
              <a:latin typeface="Times New Roman" panose="02020603050405020304" pitchFamily="18" charset="0"/>
              <a:cs typeface="Times New Roman" panose="02020603050405020304" pitchFamily="18" charset="0"/>
            </a:endParaRPr>
          </a:p>
          <a:p>
            <a:pPr algn="just"/>
            <a:endParaRPr lang="ru-RU" sz="1350" dirty="0">
              <a:solidFill>
                <a:schemeClr val="tx1"/>
              </a:solidFill>
            </a:endParaRPr>
          </a:p>
        </p:txBody>
      </p:sp>
      <p:sp>
        <p:nvSpPr>
          <p:cNvPr id="28" name="Стрелка углом 27"/>
          <p:cNvSpPr/>
          <p:nvPr/>
        </p:nvSpPr>
        <p:spPr>
          <a:xfrm rot="5400000">
            <a:off x="7971736" y="3108255"/>
            <a:ext cx="490582" cy="539566"/>
          </a:xfrm>
          <a:prstGeom prst="bentArrow">
            <a:avLst>
              <a:gd name="adj1" fmla="val 25000"/>
              <a:gd name="adj2" fmla="val 27701"/>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28521914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sp>
        <p:nvSpPr>
          <p:cNvPr id="12" name="Скругленный прямоугольник 11"/>
          <p:cNvSpPr/>
          <p:nvPr/>
        </p:nvSpPr>
        <p:spPr>
          <a:xfrm>
            <a:off x="251520" y="116633"/>
            <a:ext cx="2520279" cy="1728192"/>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txBody>
          <a:bodyPr/>
          <a:lstStyle/>
          <a:p>
            <a:pPr algn="ctr"/>
            <a:r>
              <a:rPr lang="uz-Cyrl-UZ" b="1" dirty="0" smtClean="0"/>
              <a:t>БМТнинг Таълим, фан ва маданият масалалари бўйича ташкилоти (ЮНЕСКО) ва инсон ҳуқуқлари</a:t>
            </a:r>
            <a:endParaRPr lang="ru-RU" b="1" dirty="0"/>
          </a:p>
        </p:txBody>
      </p:sp>
      <p:sp>
        <p:nvSpPr>
          <p:cNvPr id="3" name="Прямоугольник 2"/>
          <p:cNvSpPr/>
          <p:nvPr/>
        </p:nvSpPr>
        <p:spPr>
          <a:xfrm>
            <a:off x="2915816" y="1484785"/>
            <a:ext cx="5832648" cy="2862322"/>
          </a:xfrm>
          <a:prstGeom prst="rect">
            <a:avLst/>
          </a:prstGeom>
        </p:spPr>
        <p:txBody>
          <a:bodyPr wrap="square">
            <a:spAutoFit/>
          </a:bodyPr>
          <a:lstStyle/>
          <a:p>
            <a:pPr algn="just">
              <a:buSzPts val="1400"/>
              <a:tabLst>
                <a:tab pos="361950" algn="l"/>
                <a:tab pos="2514600" algn="l"/>
              </a:tabLst>
            </a:pPr>
            <a:r>
              <a:rPr lang="uz-Cyrl-UZ" dirty="0"/>
              <a:t>ЮНЕСКОнинг Конвенциялар ва тавсиялар бўйича қўмитасига ҳам шикоятлар билан мурожаат қилиш мумкин. Мурожаатлар алоҳида шахслар ёки нодавлат нотижорат ташкилотлари томонидан қуйидаги масалалар юзасидан берилиши мумкин: таълим олиш ҳуқуқи, ж</a:t>
            </a:r>
            <a:r>
              <a:rPr lang="uk-UA" dirty="0" err="1"/>
              <a:t>амиятнинг</a:t>
            </a:r>
            <a:r>
              <a:rPr lang="uk-UA" dirty="0"/>
              <a:t> </a:t>
            </a:r>
            <a:r>
              <a:rPr lang="uk-UA" dirty="0" err="1"/>
              <a:t>маданий</a:t>
            </a:r>
            <a:r>
              <a:rPr lang="uk-UA" dirty="0"/>
              <a:t> </a:t>
            </a:r>
            <a:r>
              <a:rPr lang="uk-UA" dirty="0" err="1"/>
              <a:t>ҳаётида</a:t>
            </a:r>
            <a:r>
              <a:rPr lang="uk-UA" dirty="0"/>
              <a:t> </a:t>
            </a:r>
            <a:r>
              <a:rPr lang="uk-UA" dirty="0" err="1"/>
              <a:t>эркин</a:t>
            </a:r>
            <a:r>
              <a:rPr lang="uk-UA" dirty="0"/>
              <a:t> </a:t>
            </a:r>
            <a:r>
              <a:rPr lang="uk-UA" dirty="0" err="1"/>
              <a:t>иштирок</a:t>
            </a:r>
            <a:r>
              <a:rPr lang="uk-UA" dirty="0"/>
              <a:t> </a:t>
            </a:r>
            <a:r>
              <a:rPr lang="uk-UA" dirty="0" err="1"/>
              <a:t>этиш</a:t>
            </a:r>
            <a:r>
              <a:rPr lang="uk-UA" dirty="0"/>
              <a:t>, </a:t>
            </a:r>
            <a:r>
              <a:rPr lang="uk-UA" dirty="0" err="1"/>
              <a:t>санъатдан</a:t>
            </a:r>
            <a:r>
              <a:rPr lang="uk-UA" dirty="0"/>
              <a:t> </a:t>
            </a:r>
            <a:r>
              <a:rPr lang="uk-UA" dirty="0" err="1"/>
              <a:t>баҳраманд</a:t>
            </a:r>
            <a:r>
              <a:rPr lang="uk-UA" dirty="0"/>
              <a:t> </a:t>
            </a:r>
            <a:r>
              <a:rPr lang="uk-UA" dirty="0" err="1"/>
              <a:t>бўлиш</a:t>
            </a:r>
            <a:r>
              <a:rPr lang="uk-UA" dirty="0"/>
              <a:t>, </a:t>
            </a:r>
            <a:r>
              <a:rPr lang="uk-UA" dirty="0" err="1"/>
              <a:t>илмий</a:t>
            </a:r>
            <a:r>
              <a:rPr lang="uk-UA" dirty="0"/>
              <a:t> </a:t>
            </a:r>
            <a:r>
              <a:rPr lang="uk-UA" dirty="0" err="1"/>
              <a:t>тараққиётда</a:t>
            </a:r>
            <a:r>
              <a:rPr lang="uk-UA" dirty="0"/>
              <a:t> </a:t>
            </a:r>
            <a:r>
              <a:rPr lang="uk-UA" dirty="0" err="1"/>
              <a:t>иштирок</a:t>
            </a:r>
            <a:r>
              <a:rPr lang="uk-UA" dirty="0"/>
              <a:t> </a:t>
            </a:r>
            <a:r>
              <a:rPr lang="uk-UA" dirty="0" err="1"/>
              <a:t>этиш</a:t>
            </a:r>
            <a:r>
              <a:rPr lang="uk-UA" dirty="0"/>
              <a:t> </a:t>
            </a:r>
            <a:r>
              <a:rPr lang="uz-Cyrl-UZ" dirty="0"/>
              <a:t>ҳуқуқи,  </a:t>
            </a:r>
            <a:r>
              <a:rPr lang="uk-UA" dirty="0" err="1"/>
              <a:t>ахборот</a:t>
            </a:r>
            <a:r>
              <a:rPr lang="uk-UA" dirty="0"/>
              <a:t> ва </a:t>
            </a:r>
            <a:r>
              <a:rPr lang="uk-UA" dirty="0" err="1"/>
              <a:t>ғояларни</a:t>
            </a:r>
            <a:r>
              <a:rPr lang="uk-UA" dirty="0"/>
              <a:t> </a:t>
            </a:r>
            <a:r>
              <a:rPr lang="uk-UA" dirty="0" err="1"/>
              <a:t>ҳар</a:t>
            </a:r>
            <a:r>
              <a:rPr lang="uk-UA" dirty="0"/>
              <a:t> </a:t>
            </a:r>
            <a:r>
              <a:rPr lang="uk-UA" dirty="0" err="1"/>
              <a:t>қандай</a:t>
            </a:r>
            <a:r>
              <a:rPr lang="uk-UA" dirty="0"/>
              <a:t> </a:t>
            </a:r>
            <a:r>
              <a:rPr lang="uk-UA" dirty="0" err="1"/>
              <a:t>восита</a:t>
            </a:r>
            <a:r>
              <a:rPr lang="uk-UA" dirty="0"/>
              <a:t> </a:t>
            </a:r>
            <a:r>
              <a:rPr lang="uk-UA" dirty="0" err="1"/>
              <a:t>билан</a:t>
            </a:r>
            <a:r>
              <a:rPr lang="uk-UA" dirty="0"/>
              <a:t> </a:t>
            </a:r>
            <a:r>
              <a:rPr lang="uk-UA" dirty="0" err="1"/>
              <a:t>излаш</a:t>
            </a:r>
            <a:r>
              <a:rPr lang="uk-UA" dirty="0"/>
              <a:t>, </a:t>
            </a:r>
            <a:r>
              <a:rPr lang="uk-UA" dirty="0" err="1"/>
              <a:t>олиш</a:t>
            </a:r>
            <a:r>
              <a:rPr lang="uk-UA" dirty="0"/>
              <a:t> ва </a:t>
            </a:r>
            <a:r>
              <a:rPr lang="uk-UA" dirty="0" err="1"/>
              <a:t>тарқатиш</a:t>
            </a:r>
            <a:r>
              <a:rPr lang="uk-UA" dirty="0"/>
              <a:t> </a:t>
            </a:r>
            <a:r>
              <a:rPr lang="uk-UA" dirty="0" err="1"/>
              <a:t>эркинлиги</a:t>
            </a:r>
            <a:r>
              <a:rPr lang="uz-Cyrl-UZ" dirty="0"/>
              <a:t>, виждон ва сўз эркинлиги. </a:t>
            </a:r>
            <a:endParaRPr lang="ru-RU" dirty="0"/>
          </a:p>
        </p:txBody>
      </p:sp>
      <p:sp>
        <p:nvSpPr>
          <p:cNvPr id="2" name="Стрелка углом 1"/>
          <p:cNvSpPr/>
          <p:nvPr/>
        </p:nvSpPr>
        <p:spPr>
          <a:xfrm rot="5400000">
            <a:off x="2771799" y="584683"/>
            <a:ext cx="936105" cy="93610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21639876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sp>
        <p:nvSpPr>
          <p:cNvPr id="12" name="Скругленный прямоугольник 11"/>
          <p:cNvSpPr/>
          <p:nvPr/>
        </p:nvSpPr>
        <p:spPr>
          <a:xfrm>
            <a:off x="251520" y="116633"/>
            <a:ext cx="2520279" cy="1404154"/>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txBody>
          <a:bodyPr/>
          <a:lstStyle/>
          <a:p>
            <a:pPr algn="ctr"/>
            <a:r>
              <a:rPr lang="uz-Cyrl-UZ" b="1" dirty="0" smtClean="0"/>
              <a:t>БМТнинг Тараққиёт дастури </a:t>
            </a:r>
            <a:r>
              <a:rPr lang="uz-Cyrl-UZ" b="1" i="1" dirty="0" smtClean="0">
                <a:solidFill>
                  <a:srgbClr val="FFC000"/>
                </a:solidFill>
              </a:rPr>
              <a:t>(</a:t>
            </a:r>
            <a:r>
              <a:rPr lang="uz-Cyrl-UZ" b="1" i="1" dirty="0">
                <a:solidFill>
                  <a:srgbClr val="FFC000"/>
                </a:solidFill>
              </a:rPr>
              <a:t>United Nations Development </a:t>
            </a:r>
            <a:r>
              <a:rPr lang="uz-Cyrl-UZ" b="1" i="1" dirty="0" smtClean="0">
                <a:solidFill>
                  <a:srgbClr val="FFC000"/>
                </a:solidFill>
              </a:rPr>
              <a:t>Programme</a:t>
            </a:r>
            <a:r>
              <a:rPr lang="en-US" b="1" i="1" dirty="0" smtClean="0">
                <a:solidFill>
                  <a:srgbClr val="FFC000"/>
                </a:solidFill>
              </a:rPr>
              <a:t> -</a:t>
            </a:r>
            <a:r>
              <a:rPr lang="uz-Cyrl-UZ" b="1" i="1" dirty="0" smtClean="0">
                <a:solidFill>
                  <a:srgbClr val="FFC000"/>
                </a:solidFill>
              </a:rPr>
              <a:t> </a:t>
            </a:r>
            <a:r>
              <a:rPr lang="uz-Cyrl-UZ" b="1" i="1" dirty="0">
                <a:solidFill>
                  <a:srgbClr val="FFC000"/>
                </a:solidFill>
              </a:rPr>
              <a:t>UNDP</a:t>
            </a:r>
            <a:r>
              <a:rPr lang="uz-Cyrl-UZ" b="1" i="1" dirty="0" smtClean="0">
                <a:solidFill>
                  <a:srgbClr val="FFC000"/>
                </a:solidFill>
              </a:rPr>
              <a:t>)</a:t>
            </a:r>
            <a:endParaRPr lang="ru-RU" b="1" i="1" dirty="0">
              <a:solidFill>
                <a:srgbClr val="FFC000"/>
              </a:solidFill>
            </a:endParaRPr>
          </a:p>
        </p:txBody>
      </p:sp>
      <p:sp>
        <p:nvSpPr>
          <p:cNvPr id="3" name="Прямоугольник 2"/>
          <p:cNvSpPr/>
          <p:nvPr/>
        </p:nvSpPr>
        <p:spPr>
          <a:xfrm>
            <a:off x="2915816" y="1484785"/>
            <a:ext cx="5832648" cy="2862322"/>
          </a:xfrm>
          <a:prstGeom prst="rect">
            <a:avLst/>
          </a:prstGeom>
        </p:spPr>
        <p:txBody>
          <a:bodyPr wrap="square">
            <a:spAutoFit/>
          </a:bodyPr>
          <a:lstStyle/>
          <a:p>
            <a:pPr algn="just"/>
            <a:r>
              <a:rPr lang="en-US" dirty="0" smtClean="0"/>
              <a:t>	</a:t>
            </a:r>
            <a:r>
              <a:rPr lang="uz-Cyrl-UZ" dirty="0" smtClean="0"/>
              <a:t>Дастурнинг </a:t>
            </a:r>
            <a:r>
              <a:rPr lang="uz-Cyrl-UZ" dirty="0"/>
              <a:t>асосий мақсади – ривожланаётган мамлакатларга миллий ривожланиш борасида ёрдам кўрсатиш. </a:t>
            </a:r>
            <a:endParaRPr lang="en-US" dirty="0" smtClean="0"/>
          </a:p>
          <a:p>
            <a:pPr algn="just"/>
            <a:r>
              <a:rPr lang="en-US" dirty="0"/>
              <a:t>	</a:t>
            </a:r>
            <a:r>
              <a:rPr lang="uz-Cyrl-UZ" dirty="0" smtClean="0"/>
              <a:t>Асосий вазифаларидан </a:t>
            </a:r>
            <a:r>
              <a:rPr lang="uz-Cyrl-UZ" dirty="0"/>
              <a:t>бири – самарали бошқарувни таъминлашга кўмаклашиш. БМТ томонидан қабул қилинган Минг йиллик декларациясида таъкидланишича, самарали бошқарув инсон тараққиётига эришишда, турмуш даражасини юксалтиришда, гендер тенглик ва тинчликни сақлаб қолишда асосий омилдир</a:t>
            </a:r>
            <a:r>
              <a:rPr lang="uz-Cyrl-UZ" dirty="0" smtClean="0"/>
              <a:t>.</a:t>
            </a:r>
            <a:endParaRPr lang="ru-RU" dirty="0"/>
          </a:p>
        </p:txBody>
      </p:sp>
      <p:sp>
        <p:nvSpPr>
          <p:cNvPr id="2" name="Стрелка углом 1"/>
          <p:cNvSpPr/>
          <p:nvPr/>
        </p:nvSpPr>
        <p:spPr>
          <a:xfrm rot="5400000">
            <a:off x="2771799" y="584683"/>
            <a:ext cx="936105" cy="93610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22858516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grpSp>
        <p:nvGrpSpPr>
          <p:cNvPr id="10" name="Группа 9"/>
          <p:cNvGrpSpPr/>
          <p:nvPr/>
        </p:nvGrpSpPr>
        <p:grpSpPr>
          <a:xfrm>
            <a:off x="179512" y="188641"/>
            <a:ext cx="3600399" cy="864095"/>
            <a:chOff x="-544063" y="-648072"/>
            <a:chExt cx="2599231" cy="1579211"/>
          </a:xfrm>
        </p:grpSpPr>
        <p:sp>
          <p:nvSpPr>
            <p:cNvPr id="12" name="Скругленный прямоугольник 11"/>
            <p:cNvSpPr/>
            <p:nvPr/>
          </p:nvSpPr>
          <p:spPr>
            <a:xfrm>
              <a:off x="-544063" y="-648072"/>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13" name="Скругленный прямоугольник 4"/>
            <p:cNvSpPr txBox="1"/>
            <p:nvPr/>
          </p:nvSpPr>
          <p:spPr>
            <a:xfrm>
              <a:off x="-355475" y="-84303"/>
              <a:ext cx="2222054" cy="61437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z-Cyrl-UZ" b="1" dirty="0"/>
                <a:t>Халқаро меҳнат ташкилоти (ХМТ)</a:t>
              </a:r>
            </a:p>
          </p:txBody>
        </p:sp>
      </p:grpSp>
      <p:sp>
        <p:nvSpPr>
          <p:cNvPr id="2" name="Прямоугольник 1"/>
          <p:cNvSpPr/>
          <p:nvPr/>
        </p:nvSpPr>
        <p:spPr>
          <a:xfrm>
            <a:off x="611560" y="1361213"/>
            <a:ext cx="8046640" cy="2308324"/>
          </a:xfrm>
          <a:prstGeom prst="rect">
            <a:avLst/>
          </a:prstGeom>
        </p:spPr>
        <p:txBody>
          <a:bodyPr wrap="square">
            <a:spAutoFit/>
          </a:bodyPr>
          <a:lstStyle/>
          <a:p>
            <a:pPr algn="just"/>
            <a:r>
              <a:rPr lang="uz-Cyrl-UZ" dirty="0">
                <a:latin typeface="Times New Roman" panose="02020603050405020304" pitchFamily="18" charset="0"/>
                <a:ea typeface="Calibri" panose="020F0502020204030204" pitchFamily="34" charset="0"/>
              </a:rPr>
              <a:t>1998 йили Халқаро меҳнат конференциясида “Халқаро меҳнат ташкилотининг меҳнат соҳасидаги асосий тамойиллари ва ҳуқуқлари декларацияси ҳамда уни амалга ошириш воситалари” қабул қилинди. Декларацияда </a:t>
            </a:r>
            <a:r>
              <a:rPr lang="uz-Cyrl-UZ" dirty="0">
                <a:solidFill>
                  <a:srgbClr val="FF0000"/>
                </a:solidFill>
                <a:latin typeface="Times New Roman" panose="02020603050405020304" pitchFamily="18" charset="0"/>
                <a:ea typeface="Calibri" panose="020F0502020204030204" pitchFamily="34" charset="0"/>
              </a:rPr>
              <a:t>ХМТ 8 та </a:t>
            </a:r>
            <a:r>
              <a:rPr lang="uz-Cyrl-UZ" dirty="0">
                <a:latin typeface="Times New Roman" panose="02020603050405020304" pitchFamily="18" charset="0"/>
                <a:ea typeface="Calibri" panose="020F0502020204030204" pitchFamily="34" charset="0"/>
              </a:rPr>
              <a:t>конвенцияни </a:t>
            </a:r>
            <a:r>
              <a:rPr lang="uz-Cyrl-UZ" i="1" dirty="0">
                <a:latin typeface="Times New Roman" panose="02020603050405020304" pitchFamily="18" charset="0"/>
                <a:ea typeface="Calibri" panose="020F0502020204030204" pitchFamily="34" charset="0"/>
              </a:rPr>
              <a:t>асосий</a:t>
            </a:r>
            <a:r>
              <a:rPr lang="uz-Cyrl-UZ" dirty="0">
                <a:latin typeface="Times New Roman" panose="02020603050405020304" pitchFamily="18" charset="0"/>
                <a:ea typeface="Calibri" panose="020F0502020204030204" pitchFamily="34" charset="0"/>
              </a:rPr>
              <a:t> деб тан олишни эълон қилди. Унинг </a:t>
            </a:r>
            <a:r>
              <a:rPr lang="uz-Cyrl-UZ" i="1" dirty="0">
                <a:latin typeface="Times New Roman" panose="02020603050405020304" pitchFamily="18" charset="0"/>
                <a:ea typeface="Calibri" panose="020F0502020204030204" pitchFamily="34" charset="0"/>
              </a:rPr>
              <a:t>асосий </a:t>
            </a:r>
            <a:r>
              <a:rPr lang="uz-Cyrl-UZ" dirty="0">
                <a:latin typeface="Times New Roman" panose="02020603050405020304" pitchFamily="18" charset="0"/>
                <a:ea typeface="Calibri" panose="020F0502020204030204" pitchFamily="34" charset="0"/>
              </a:rPr>
              <a:t>дейилишига сабаб шуки, барча аъзо-давлатлар ўша конвенцияларни ратификация қилмаган бўлсалар ҳам, Ташкилотга аъзолик мажбуриятидан келиб чиққан ҳолда, конвенцияда келтирилган мажбуриятларни бажаришлари ва ундаги қоидаларнинг амалга оширилишига кўмаклашишлари шарт ҳисобланади. </a:t>
            </a:r>
            <a:r>
              <a:rPr lang="uz-Cyrl-UZ" dirty="0" smtClean="0">
                <a:latin typeface="Times New Roman" panose="02020603050405020304" pitchFamily="18" charset="0"/>
                <a:ea typeface="Calibri" panose="020F0502020204030204" pitchFamily="34" charset="0"/>
              </a:rPr>
              <a:t> </a:t>
            </a:r>
            <a:endParaRPr lang="ru-RU" dirty="0"/>
          </a:p>
        </p:txBody>
      </p:sp>
      <p:sp>
        <p:nvSpPr>
          <p:cNvPr id="5" name="Прямоугольник 4"/>
          <p:cNvSpPr/>
          <p:nvPr/>
        </p:nvSpPr>
        <p:spPr>
          <a:xfrm>
            <a:off x="1833293" y="3669537"/>
            <a:ext cx="4894353" cy="390684"/>
          </a:xfrm>
          <a:prstGeom prst="rect">
            <a:avLst/>
          </a:prstGeom>
        </p:spPr>
        <p:txBody>
          <a:bodyPr wrap="none">
            <a:spAutoFit/>
          </a:bodyPr>
          <a:lstStyle/>
          <a:p>
            <a:pPr indent="540385" algn="just">
              <a:lnSpc>
                <a:spcPct val="115000"/>
              </a:lnSpc>
              <a:spcAft>
                <a:spcPts val="0"/>
              </a:spcAft>
            </a:pPr>
            <a:r>
              <a:rPr lang="uz-Cyrl-UZ" b="1" dirty="0">
                <a:latin typeface="Times New Roman" panose="02020603050405020304" pitchFamily="18" charset="0"/>
                <a:ea typeface="Calibri" panose="020F0502020204030204" pitchFamily="34" charset="0"/>
                <a:cs typeface="Times New Roman" panose="02020603050405020304" pitchFamily="18" charset="0"/>
              </a:rPr>
              <a:t>Асосий конвенциялар қуйидагилардир:</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179512" y="4221088"/>
            <a:ext cx="8851413" cy="2554545"/>
          </a:xfrm>
          <a:prstGeom prst="rect">
            <a:avLst/>
          </a:prstGeom>
        </p:spPr>
        <p:txBody>
          <a:bodyPr wrap="square">
            <a:spAutoFit/>
          </a:bodyPr>
          <a:lstStyle/>
          <a:p>
            <a:r>
              <a:rPr lang="ru-RU" sz="1600" b="1" dirty="0" smtClean="0">
                <a:latin typeface="Times New Roman" panose="02020603050405020304" pitchFamily="18" charset="0"/>
                <a:cs typeface="Times New Roman" panose="02020603050405020304" pitchFamily="18" charset="0"/>
              </a:rPr>
              <a:t>1. </a:t>
            </a:r>
            <a:r>
              <a:rPr lang="ru-RU" sz="1600" dirty="0" smtClean="0">
                <a:latin typeface="Times New Roman" panose="02020603050405020304" pitchFamily="18" charset="0"/>
                <a:cs typeface="Times New Roman" panose="02020603050405020304" pitchFamily="18" charset="0"/>
              </a:rPr>
              <a:t>1930 </a:t>
            </a:r>
            <a:r>
              <a:rPr lang="ru-RU" sz="1600" dirty="0" err="1">
                <a:latin typeface="Times New Roman" panose="02020603050405020304" pitchFamily="18" charset="0"/>
                <a:cs typeface="Times New Roman" panose="02020603050405020304" pitchFamily="18" charset="0"/>
              </a:rPr>
              <a:t>йилги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Мажбурий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меҳнат</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тўғрисидаги</a:t>
            </a:r>
            <a:r>
              <a:rPr lang="ru-RU" sz="1600" dirty="0">
                <a:latin typeface="Times New Roman" panose="02020603050405020304" pitchFamily="18" charset="0"/>
                <a:cs typeface="Times New Roman" panose="02020603050405020304" pitchFamily="18" charset="0"/>
              </a:rPr>
              <a:t> 29-конвенция;</a:t>
            </a:r>
          </a:p>
          <a:p>
            <a:pPr algn="just"/>
            <a:r>
              <a:rPr lang="ru-RU" sz="1600" b="1" dirty="0" smtClean="0">
                <a:latin typeface="Times New Roman" panose="02020603050405020304" pitchFamily="18" charset="0"/>
                <a:cs typeface="Times New Roman" panose="02020603050405020304" pitchFamily="18" charset="0"/>
              </a:rPr>
              <a:t>2. </a:t>
            </a:r>
            <a:r>
              <a:rPr lang="ru-RU" sz="1600" dirty="0" smtClean="0">
                <a:latin typeface="Times New Roman" panose="02020603050405020304" pitchFamily="18" charset="0"/>
                <a:cs typeface="Times New Roman" panose="02020603050405020304" pitchFamily="18" charset="0"/>
              </a:rPr>
              <a:t>1948 </a:t>
            </a:r>
            <a:r>
              <a:rPr lang="ru-RU" sz="1600" dirty="0" err="1">
                <a:latin typeface="Times New Roman" panose="02020603050405020304" pitchFamily="18" charset="0"/>
                <a:cs typeface="Times New Roman" panose="02020603050405020304" pitchFamily="18" charset="0"/>
              </a:rPr>
              <a:t>йилги</a:t>
            </a:r>
            <a:r>
              <a:rPr lang="ru-RU" sz="1600" dirty="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Бирлашмалар</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эркинлиги</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ва</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бирлашиш</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ҳуқуқини</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ҳимоя</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қилиш</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тўғрисида</a:t>
            </a:r>
            <a:r>
              <a:rPr lang="ru-RU" sz="1600" dirty="0" smtClean="0">
                <a:latin typeface="Times New Roman" panose="02020603050405020304" pitchFamily="18" charset="0"/>
                <a:cs typeface="Times New Roman" panose="02020603050405020304" pitchFamily="18" charset="0"/>
              </a:rPr>
              <a:t/>
            </a:r>
            <a:br>
              <a:rPr lang="ru-RU" sz="1600" dirty="0" smtClean="0">
                <a:latin typeface="Times New Roman" panose="02020603050405020304" pitchFamily="18" charset="0"/>
                <a:cs typeface="Times New Roman" panose="02020603050405020304" pitchFamily="18" charset="0"/>
              </a:rPr>
            </a:br>
            <a:r>
              <a:rPr lang="ru-RU" sz="1600" dirty="0" smtClean="0">
                <a:latin typeface="Times New Roman" panose="02020603050405020304" pitchFamily="18" charset="0"/>
                <a:cs typeface="Times New Roman" panose="02020603050405020304" pitchFamily="18" charset="0"/>
              </a:rPr>
              <a:t>87-конвенция</a:t>
            </a:r>
            <a:r>
              <a:rPr lang="ru-RU" sz="1600" dirty="0">
                <a:latin typeface="Times New Roman" panose="02020603050405020304" pitchFamily="18" charset="0"/>
                <a:cs typeface="Times New Roman" panose="02020603050405020304" pitchFamily="18" charset="0"/>
              </a:rPr>
              <a:t>;</a:t>
            </a:r>
          </a:p>
          <a:p>
            <a:r>
              <a:rPr lang="ru-RU" sz="1600" b="1" dirty="0" smtClean="0">
                <a:latin typeface="Times New Roman" panose="02020603050405020304" pitchFamily="18" charset="0"/>
                <a:cs typeface="Times New Roman" panose="02020603050405020304" pitchFamily="18" charset="0"/>
              </a:rPr>
              <a:t>3. </a:t>
            </a:r>
            <a:r>
              <a:rPr lang="ru-RU" sz="1600" dirty="0" smtClean="0">
                <a:latin typeface="Times New Roman" panose="02020603050405020304" pitchFamily="18" charset="0"/>
                <a:cs typeface="Times New Roman" panose="02020603050405020304" pitchFamily="18" charset="0"/>
              </a:rPr>
              <a:t>1949 </a:t>
            </a:r>
            <a:r>
              <a:rPr lang="ru-RU" sz="1600" dirty="0" err="1">
                <a:latin typeface="Times New Roman" panose="02020603050405020304" pitchFamily="18" charset="0"/>
                <a:cs typeface="Times New Roman" panose="02020603050405020304" pitchFamily="18" charset="0"/>
              </a:rPr>
              <a:t>йилги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Жамоавий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музокараларни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олиб</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бориш</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ва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бирлашиш</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ҳуқуқи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тўғрисидаги</a:t>
            </a:r>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98-конвенция</a:t>
            </a:r>
            <a:r>
              <a:rPr lang="ru-RU" sz="1600" dirty="0">
                <a:latin typeface="Times New Roman" panose="02020603050405020304" pitchFamily="18" charset="0"/>
                <a:cs typeface="Times New Roman" panose="02020603050405020304" pitchFamily="18" charset="0"/>
              </a:rPr>
              <a:t>;</a:t>
            </a:r>
          </a:p>
          <a:p>
            <a:r>
              <a:rPr lang="ru-RU" sz="1600" b="1" dirty="0" smtClean="0">
                <a:latin typeface="Times New Roman" panose="02020603050405020304" pitchFamily="18" charset="0"/>
                <a:cs typeface="Times New Roman" panose="02020603050405020304" pitchFamily="18" charset="0"/>
              </a:rPr>
              <a:t>4. </a:t>
            </a:r>
            <a:r>
              <a:rPr lang="ru-RU" sz="1600" dirty="0" smtClean="0">
                <a:latin typeface="Times New Roman" panose="02020603050405020304" pitchFamily="18" charset="0"/>
                <a:cs typeface="Times New Roman" panose="02020603050405020304" pitchFamily="18" charset="0"/>
              </a:rPr>
              <a:t>1951 </a:t>
            </a:r>
            <a:r>
              <a:rPr lang="ru-RU" sz="1600" dirty="0" err="1">
                <a:latin typeface="Times New Roman" panose="02020603050405020304" pitchFamily="18" charset="0"/>
                <a:cs typeface="Times New Roman" panose="02020603050405020304" pitchFamily="18" charset="0"/>
              </a:rPr>
              <a:t>йилги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Тенг</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ҳақ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тўлаш</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тўғрисидаги</a:t>
            </a:r>
            <a:r>
              <a:rPr lang="ru-RU" sz="1600" dirty="0">
                <a:latin typeface="Times New Roman" panose="02020603050405020304" pitchFamily="18" charset="0"/>
                <a:cs typeface="Times New Roman" panose="02020603050405020304" pitchFamily="18" charset="0"/>
              </a:rPr>
              <a:t> 100-конвенция;</a:t>
            </a:r>
          </a:p>
          <a:p>
            <a:r>
              <a:rPr lang="ru-RU" sz="1600" b="1" dirty="0" smtClean="0">
                <a:latin typeface="Times New Roman" panose="02020603050405020304" pitchFamily="18" charset="0"/>
                <a:cs typeface="Times New Roman" panose="02020603050405020304" pitchFamily="18" charset="0"/>
              </a:rPr>
              <a:t>5. </a:t>
            </a:r>
            <a:r>
              <a:rPr lang="ru-RU" sz="1600" dirty="0" smtClean="0">
                <a:latin typeface="Times New Roman" panose="02020603050405020304" pitchFamily="18" charset="0"/>
                <a:cs typeface="Times New Roman" panose="02020603050405020304" pitchFamily="18" charset="0"/>
              </a:rPr>
              <a:t>1957 </a:t>
            </a:r>
            <a:r>
              <a:rPr lang="ru-RU" sz="1600" dirty="0" err="1">
                <a:latin typeface="Times New Roman" panose="02020603050405020304" pitchFamily="18" charset="0"/>
                <a:cs typeface="Times New Roman" panose="02020603050405020304" pitchFamily="18" charset="0"/>
              </a:rPr>
              <a:t>йилги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Мажбурий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меҳнатни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тугатиш</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тўғрисидаги</a:t>
            </a:r>
            <a:r>
              <a:rPr lang="ru-RU" sz="1600" dirty="0">
                <a:latin typeface="Times New Roman" panose="02020603050405020304" pitchFamily="18" charset="0"/>
                <a:cs typeface="Times New Roman" panose="02020603050405020304" pitchFamily="18" charset="0"/>
              </a:rPr>
              <a:t> 105-конвенция;</a:t>
            </a:r>
          </a:p>
          <a:p>
            <a:r>
              <a:rPr lang="ru-RU" sz="1600" b="1" dirty="0" smtClean="0">
                <a:latin typeface="Times New Roman" panose="02020603050405020304" pitchFamily="18" charset="0"/>
                <a:cs typeface="Times New Roman" panose="02020603050405020304" pitchFamily="18" charset="0"/>
              </a:rPr>
              <a:t>6. </a:t>
            </a:r>
            <a:r>
              <a:rPr lang="ru-RU" sz="1600" dirty="0" smtClean="0">
                <a:latin typeface="Times New Roman" panose="02020603050405020304" pitchFamily="18" charset="0"/>
                <a:cs typeface="Times New Roman" panose="02020603050405020304" pitchFamily="18" charset="0"/>
              </a:rPr>
              <a:t>1958 </a:t>
            </a:r>
            <a:r>
              <a:rPr lang="ru-RU" sz="1600" dirty="0" err="1">
                <a:latin typeface="Times New Roman" panose="02020603050405020304" pitchFamily="18" charset="0"/>
                <a:cs typeface="Times New Roman" panose="02020603050405020304" pitchFamily="18" charset="0"/>
              </a:rPr>
              <a:t>йилги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Меҳнат</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ва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иш</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турлари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соҳасидаги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камситиш</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тўғрисидаги</a:t>
            </a:r>
            <a:r>
              <a:rPr lang="ru-RU" sz="1600" dirty="0">
                <a:latin typeface="Times New Roman" panose="02020603050405020304" pitchFamily="18" charset="0"/>
                <a:cs typeface="Times New Roman" panose="02020603050405020304" pitchFamily="18" charset="0"/>
              </a:rPr>
              <a:t> 111-конвенция;</a:t>
            </a:r>
          </a:p>
          <a:p>
            <a:r>
              <a:rPr lang="ru-RU" sz="1600" b="1" dirty="0" smtClean="0">
                <a:latin typeface="Times New Roman" panose="02020603050405020304" pitchFamily="18" charset="0"/>
                <a:cs typeface="Times New Roman" panose="02020603050405020304" pitchFamily="18" charset="0"/>
              </a:rPr>
              <a:t>7. </a:t>
            </a:r>
            <a:r>
              <a:rPr lang="ru-RU" sz="1600" dirty="0" smtClean="0">
                <a:latin typeface="Times New Roman" panose="02020603050405020304" pitchFamily="18" charset="0"/>
                <a:cs typeface="Times New Roman" panose="02020603050405020304" pitchFamily="18" charset="0"/>
              </a:rPr>
              <a:t>1973 </a:t>
            </a:r>
            <a:r>
              <a:rPr lang="ru-RU" sz="1600" dirty="0" err="1">
                <a:latin typeface="Times New Roman" panose="02020603050405020304" pitchFamily="18" charset="0"/>
                <a:cs typeface="Times New Roman" panose="02020603050405020304" pitchFamily="18" charset="0"/>
              </a:rPr>
              <a:t>йилги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Ишга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қабул</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қилишдаги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минимал</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ёш</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тўғрисидаги</a:t>
            </a:r>
            <a:r>
              <a:rPr lang="ru-RU" sz="1600" dirty="0">
                <a:latin typeface="Times New Roman" panose="02020603050405020304" pitchFamily="18" charset="0"/>
                <a:cs typeface="Times New Roman" panose="02020603050405020304" pitchFamily="18" charset="0"/>
              </a:rPr>
              <a:t> 138-конвенция;</a:t>
            </a:r>
          </a:p>
          <a:p>
            <a:r>
              <a:rPr lang="ru-RU" sz="1600" b="1" dirty="0" smtClean="0">
                <a:latin typeface="Times New Roman" panose="02020603050405020304" pitchFamily="18" charset="0"/>
                <a:cs typeface="Times New Roman" panose="02020603050405020304" pitchFamily="18" charset="0"/>
              </a:rPr>
              <a:t>8. </a:t>
            </a:r>
            <a:r>
              <a:rPr lang="ru-RU" sz="1600" dirty="0" smtClean="0">
                <a:latin typeface="Times New Roman" panose="02020603050405020304" pitchFamily="18" charset="0"/>
                <a:cs typeface="Times New Roman" panose="02020603050405020304" pitchFamily="18" charset="0"/>
              </a:rPr>
              <a:t>1999 </a:t>
            </a:r>
            <a:r>
              <a:rPr lang="ru-RU" sz="1600" dirty="0" err="1">
                <a:latin typeface="Times New Roman" panose="02020603050405020304" pitchFamily="18" charset="0"/>
                <a:cs typeface="Times New Roman" panose="02020603050405020304" pitchFamily="18" charset="0"/>
              </a:rPr>
              <a:t>йилги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Болалар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меҳнатининг</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энг</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ёмон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шакллари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тўғрисидаги</a:t>
            </a:r>
            <a:r>
              <a:rPr lang="ru-RU" sz="1600" dirty="0">
                <a:latin typeface="Times New Roman" panose="02020603050405020304" pitchFamily="18" charset="0"/>
                <a:cs typeface="Times New Roman" panose="02020603050405020304" pitchFamily="18" charset="0"/>
              </a:rPr>
              <a:t> 182-конвенция</a:t>
            </a:r>
          </a:p>
        </p:txBody>
      </p:sp>
    </p:spTree>
    <p:extLst>
      <p:ext uri="{BB962C8B-B14F-4D97-AF65-F5344CB8AC3E}">
        <p14:creationId xmlns:p14="http://schemas.microsoft.com/office/powerpoint/2010/main" val="13375108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grpSp>
        <p:nvGrpSpPr>
          <p:cNvPr id="10" name="Группа 9"/>
          <p:cNvGrpSpPr/>
          <p:nvPr/>
        </p:nvGrpSpPr>
        <p:grpSpPr>
          <a:xfrm>
            <a:off x="179512" y="188641"/>
            <a:ext cx="3600399" cy="864095"/>
            <a:chOff x="-544063" y="-648072"/>
            <a:chExt cx="2599231" cy="1579211"/>
          </a:xfrm>
        </p:grpSpPr>
        <p:sp>
          <p:nvSpPr>
            <p:cNvPr id="12" name="Скругленный прямоугольник 11"/>
            <p:cNvSpPr/>
            <p:nvPr/>
          </p:nvSpPr>
          <p:spPr>
            <a:xfrm>
              <a:off x="-544063" y="-648072"/>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13" name="Скругленный прямоугольник 4"/>
            <p:cNvSpPr txBox="1"/>
            <p:nvPr/>
          </p:nvSpPr>
          <p:spPr>
            <a:xfrm>
              <a:off x="-355475" y="-84303"/>
              <a:ext cx="2222054" cy="61437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z-Cyrl-UZ" b="1" dirty="0"/>
                <a:t>Халқаро меҳнат ташкилоти (ХМТ)</a:t>
              </a:r>
            </a:p>
          </p:txBody>
        </p:sp>
      </p:grpSp>
      <p:sp>
        <p:nvSpPr>
          <p:cNvPr id="3" name="Rectangle 1"/>
          <p:cNvSpPr>
            <a:spLocks noChangeArrowheads="1"/>
          </p:cNvSpPr>
          <p:nvPr/>
        </p:nvSpPr>
        <p:spPr bwMode="auto">
          <a:xfrm>
            <a:off x="316035" y="3068960"/>
            <a:ext cx="8571805" cy="2015936"/>
          </a:xfrm>
          <a:prstGeom prst="rect">
            <a:avLst/>
          </a:prstGeom>
          <a:solidFill>
            <a:srgbClr val="E8E8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300" b="1" i="0" u="none" strike="noStrike" cap="none" normalizeH="0" baseline="0" dirty="0" smtClean="0">
                <a:ln>
                  <a:noFill/>
                </a:ln>
                <a:solidFill>
                  <a:srgbClr val="000080"/>
                </a:solidFill>
                <a:effectLst/>
                <a:latin typeface="Montserrat-Bold"/>
              </a:rPr>
              <a:t>МАЖБУРИЙ МЕҲНАТ ТЎҒРИСИДАГИ</a:t>
            </a:r>
            <a:endParaRPr kumimoji="0" lang="ru-RU" altLang="ru-RU" sz="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300" b="0" i="0" u="none" strike="noStrike" cap="none" normalizeH="0" baseline="0" dirty="0" smtClean="0">
                <a:ln>
                  <a:noFill/>
                </a:ln>
                <a:solidFill>
                  <a:srgbClr val="000080"/>
                </a:solidFill>
                <a:effectLst/>
                <a:latin typeface="Montserrat"/>
              </a:rPr>
              <a:t>КОНВЕНЦИЯ</a:t>
            </a:r>
            <a:endParaRPr kumimoji="0" lang="ru-RU" altLang="ru-RU" sz="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300" b="0" i="0" u="none" strike="noStrike" cap="none" normalizeH="0" baseline="0" dirty="0" smtClean="0">
                <a:ln>
                  <a:noFill/>
                </a:ln>
                <a:solidFill>
                  <a:srgbClr val="000080"/>
                </a:solidFill>
                <a:effectLst/>
                <a:latin typeface="Montserrat"/>
              </a:rPr>
              <a:t>1930 </a:t>
            </a:r>
            <a:r>
              <a:rPr kumimoji="0" lang="ru-RU" altLang="ru-RU" sz="1300" b="0" i="0" u="none" strike="noStrike" cap="none" normalizeH="0" baseline="0" dirty="0" err="1" smtClean="0">
                <a:ln>
                  <a:noFill/>
                </a:ln>
                <a:solidFill>
                  <a:srgbClr val="000080"/>
                </a:solidFill>
                <a:effectLst/>
                <a:latin typeface="Montserrat"/>
              </a:rPr>
              <a:t>йил</a:t>
            </a:r>
            <a:r>
              <a:rPr kumimoji="0" lang="ru-RU" altLang="ru-RU" sz="1300" b="0" i="0" u="none" strike="noStrike" cap="none" normalizeH="0" baseline="0" dirty="0" smtClean="0">
                <a:ln>
                  <a:noFill/>
                </a:ln>
                <a:solidFill>
                  <a:srgbClr val="000080"/>
                </a:solidFill>
                <a:effectLst/>
                <a:latin typeface="Montserrat"/>
              </a:rPr>
              <a:t> 28 июнь, Женева</a:t>
            </a:r>
            <a:endParaRPr kumimoji="0" lang="ru-RU" altLang="ru-RU" sz="6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dirty="0" smtClean="0">
                <a:ln>
                  <a:noFill/>
                </a:ln>
                <a:solidFill>
                  <a:srgbClr val="800080"/>
                </a:solidFill>
                <a:effectLst/>
                <a:latin typeface="Montserrat"/>
              </a:rPr>
              <a:t>  </a:t>
            </a:r>
            <a:r>
              <a:rPr kumimoji="0" lang="ru-RU" altLang="ru-RU" sz="900" b="0" i="1" u="none" strike="noStrike" cap="none" normalizeH="0" baseline="0" dirty="0" smtClean="0">
                <a:ln>
                  <a:noFill/>
                </a:ln>
                <a:solidFill>
                  <a:srgbClr val="800080"/>
                </a:solidFill>
                <a:effectLst/>
                <a:latin typeface="Montserrat"/>
              </a:rPr>
              <a:t> </a:t>
            </a:r>
            <a:r>
              <a:rPr kumimoji="0" lang="ru-RU" altLang="ru-RU" sz="1200" b="0" i="1" u="none" strike="noStrike" cap="none" normalizeH="0" baseline="0" dirty="0" smtClean="0">
                <a:ln>
                  <a:noFill/>
                </a:ln>
                <a:solidFill>
                  <a:srgbClr val="800080"/>
                </a:solidFill>
                <a:effectLst/>
                <a:latin typeface="Montserrat"/>
              </a:rPr>
              <a:t> </a:t>
            </a:r>
            <a:endParaRPr kumimoji="0" lang="ru-RU" altLang="ru-RU" sz="6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dirty="0" err="1" smtClean="0">
                <a:ln>
                  <a:noFill/>
                </a:ln>
                <a:solidFill>
                  <a:srgbClr val="800080"/>
                </a:solidFill>
                <a:effectLst/>
                <a:latin typeface="Montserrat"/>
              </a:rPr>
              <a:t>Мазкур</a:t>
            </a:r>
            <a:r>
              <a:rPr kumimoji="0" lang="ru-RU" altLang="ru-RU" sz="1200" b="0" i="1" u="none" strike="noStrike" cap="none" normalizeH="0" baseline="0" dirty="0" smtClean="0">
                <a:ln>
                  <a:noFill/>
                </a:ln>
                <a:solidFill>
                  <a:srgbClr val="800080"/>
                </a:solidFill>
                <a:effectLst/>
                <a:latin typeface="Montserrat"/>
              </a:rPr>
              <a:t> Конвенция </a:t>
            </a:r>
            <a:r>
              <a:rPr kumimoji="0" lang="ru-RU" altLang="ru-RU" sz="1200" b="0" i="1" u="none" strike="noStrike" cap="none" normalizeH="0" baseline="0" dirty="0" err="1" smtClean="0">
                <a:ln>
                  <a:noFill/>
                </a:ln>
                <a:solidFill>
                  <a:srgbClr val="800080"/>
                </a:solidFill>
                <a:effectLst/>
                <a:latin typeface="Montserrat"/>
              </a:rPr>
              <a:t>Ўзбекистон</a:t>
            </a:r>
            <a:r>
              <a:rPr kumimoji="0" lang="ru-RU" altLang="ru-RU" sz="1200" b="0" i="1" u="none" strike="noStrike" cap="none" normalizeH="0" baseline="0" dirty="0" smtClean="0">
                <a:ln>
                  <a:noFill/>
                </a:ln>
                <a:solidFill>
                  <a:srgbClr val="800080"/>
                </a:solidFill>
                <a:effectLst/>
                <a:latin typeface="Montserrat"/>
              </a:rPr>
              <a:t> </a:t>
            </a:r>
            <a:r>
              <a:rPr kumimoji="0" lang="ru-RU" altLang="ru-RU" sz="1200" b="0" i="1" u="none" strike="noStrike" cap="none" normalizeH="0" baseline="0" dirty="0" err="1" smtClean="0">
                <a:ln>
                  <a:noFill/>
                </a:ln>
                <a:solidFill>
                  <a:srgbClr val="800080"/>
                </a:solidFill>
                <a:effectLst/>
                <a:latin typeface="Montserrat"/>
              </a:rPr>
              <a:t>Республикаси</a:t>
            </a:r>
            <a:r>
              <a:rPr kumimoji="0" lang="ru-RU" altLang="ru-RU" sz="1200" b="0" i="1" u="none" strike="noStrike" cap="none" normalizeH="0" baseline="0" dirty="0" smtClean="0">
                <a:ln>
                  <a:noFill/>
                </a:ln>
                <a:solidFill>
                  <a:srgbClr val="800080"/>
                </a:solidFill>
                <a:effectLst/>
                <a:latin typeface="Montserrat"/>
              </a:rPr>
              <a:t> </a:t>
            </a:r>
            <a:r>
              <a:rPr kumimoji="0" lang="ru-RU" altLang="ru-RU" sz="1200" b="0" i="1" u="none" strike="noStrike" cap="none" normalizeH="0" baseline="0" dirty="0" err="1" smtClean="0">
                <a:ln>
                  <a:noFill/>
                </a:ln>
                <a:solidFill>
                  <a:srgbClr val="800080"/>
                </a:solidFill>
                <a:effectLst/>
                <a:latin typeface="Montserrat"/>
              </a:rPr>
              <a:t>Олий</a:t>
            </a:r>
            <a:r>
              <a:rPr kumimoji="0" lang="ru-RU" altLang="ru-RU" sz="1200" b="0" i="1" u="none" strike="noStrike" cap="none" normalizeH="0" baseline="0" dirty="0" smtClean="0">
                <a:ln>
                  <a:noFill/>
                </a:ln>
                <a:solidFill>
                  <a:srgbClr val="800080"/>
                </a:solidFill>
                <a:effectLst/>
                <a:latin typeface="Montserrat"/>
              </a:rPr>
              <a:t> </a:t>
            </a:r>
            <a:r>
              <a:rPr kumimoji="0" lang="ru-RU" altLang="ru-RU" sz="1200" b="0" i="1" u="none" strike="noStrike" cap="none" normalizeH="0" baseline="0" dirty="0" err="1" smtClean="0">
                <a:ln>
                  <a:noFill/>
                </a:ln>
                <a:solidFill>
                  <a:srgbClr val="800080"/>
                </a:solidFill>
                <a:effectLst/>
                <a:latin typeface="Montserrat"/>
              </a:rPr>
              <a:t>Мажлисининг</a:t>
            </a:r>
            <a:r>
              <a:rPr kumimoji="0" lang="ru-RU" altLang="ru-RU" sz="1200" b="0" i="1" u="none" strike="noStrike" cap="none" normalizeH="0" baseline="0" dirty="0" smtClean="0">
                <a:ln>
                  <a:noFill/>
                </a:ln>
                <a:solidFill>
                  <a:srgbClr val="800080"/>
                </a:solidFill>
                <a:effectLst/>
                <a:latin typeface="Montserrat"/>
              </a:rPr>
              <a:t> 1997 </a:t>
            </a:r>
            <a:r>
              <a:rPr kumimoji="0" lang="ru-RU" altLang="ru-RU" sz="1200" b="0" i="1" u="none" strike="noStrike" cap="none" normalizeH="0" baseline="0" dirty="0" err="1" smtClean="0">
                <a:ln>
                  <a:noFill/>
                </a:ln>
                <a:solidFill>
                  <a:srgbClr val="800080"/>
                </a:solidFill>
                <a:effectLst/>
                <a:latin typeface="Montserrat"/>
              </a:rPr>
              <a:t>йил</a:t>
            </a:r>
            <a:r>
              <a:rPr kumimoji="0" lang="ru-RU" altLang="ru-RU" sz="1200" b="0" i="1" u="none" strike="noStrike" cap="none" normalizeH="0" baseline="0" dirty="0" smtClean="0">
                <a:ln>
                  <a:noFill/>
                </a:ln>
                <a:solidFill>
                  <a:srgbClr val="800080"/>
                </a:solidFill>
                <a:effectLst/>
                <a:latin typeface="Montserrat"/>
              </a:rPr>
              <a:t> 30 </a:t>
            </a:r>
            <a:r>
              <a:rPr kumimoji="0" lang="ru-RU" altLang="ru-RU" sz="1200" b="0" i="1" u="none" strike="noStrike" cap="none" normalizeH="0" baseline="0" dirty="0" err="1" smtClean="0">
                <a:ln>
                  <a:noFill/>
                </a:ln>
                <a:solidFill>
                  <a:srgbClr val="800080"/>
                </a:solidFill>
                <a:effectLst/>
                <a:latin typeface="Montserrat"/>
              </a:rPr>
              <a:t>августдаги</a:t>
            </a:r>
            <a:r>
              <a:rPr kumimoji="0" lang="ru-RU" altLang="ru-RU" sz="1200" b="0" i="1" u="none" strike="noStrike" cap="none" normalizeH="0" baseline="0" dirty="0" smtClean="0">
                <a:ln>
                  <a:noFill/>
                </a:ln>
                <a:solidFill>
                  <a:srgbClr val="800080"/>
                </a:solidFill>
                <a:effectLst/>
                <a:latin typeface="Montserrat"/>
              </a:rPr>
              <a:t> 492-I-сонли «</a:t>
            </a:r>
            <a:r>
              <a:rPr kumimoji="0" lang="ru-RU" altLang="ru-RU" sz="1200" b="0" i="1" u="none" strike="noStrike" cap="none" normalizeH="0" baseline="0" dirty="0" err="1" smtClean="0">
                <a:ln>
                  <a:noFill/>
                </a:ln>
                <a:solidFill>
                  <a:srgbClr val="800080"/>
                </a:solidFill>
                <a:effectLst/>
                <a:latin typeface="Montserrat"/>
              </a:rPr>
              <a:t>Зўрлаб</a:t>
            </a:r>
            <a:r>
              <a:rPr kumimoji="0" lang="ru-RU" altLang="ru-RU" sz="1200" b="0" i="1" u="none" strike="noStrike" cap="none" normalizeH="0" baseline="0" dirty="0" smtClean="0">
                <a:ln>
                  <a:noFill/>
                </a:ln>
                <a:solidFill>
                  <a:srgbClr val="800080"/>
                </a:solidFill>
                <a:effectLst/>
                <a:latin typeface="Montserrat"/>
              </a:rPr>
              <a:t> </a:t>
            </a:r>
            <a:r>
              <a:rPr kumimoji="0" lang="ru-RU" altLang="ru-RU" sz="1200" b="0" i="1" u="none" strike="noStrike" cap="none" normalizeH="0" baseline="0" dirty="0" err="1" smtClean="0">
                <a:ln>
                  <a:noFill/>
                </a:ln>
                <a:solidFill>
                  <a:srgbClr val="800080"/>
                </a:solidFill>
                <a:effectLst/>
                <a:latin typeface="Montserrat"/>
              </a:rPr>
              <a:t>ишлатиш</a:t>
            </a:r>
            <a:r>
              <a:rPr kumimoji="0" lang="ru-RU" altLang="ru-RU" sz="1200" b="0" i="1" u="none" strike="noStrike" cap="none" normalizeH="0" baseline="0" dirty="0" smtClean="0">
                <a:ln>
                  <a:noFill/>
                </a:ln>
                <a:solidFill>
                  <a:srgbClr val="800080"/>
                </a:solidFill>
                <a:effectLst/>
                <a:latin typeface="Montserrat"/>
              </a:rPr>
              <a:t> </a:t>
            </a:r>
            <a:r>
              <a:rPr kumimoji="0" lang="ru-RU" altLang="ru-RU" sz="1200" b="0" i="1" u="none" strike="noStrike" cap="none" normalizeH="0" baseline="0" dirty="0" err="1" smtClean="0">
                <a:ln>
                  <a:noFill/>
                </a:ln>
                <a:solidFill>
                  <a:srgbClr val="800080"/>
                </a:solidFill>
                <a:effectLst/>
                <a:latin typeface="Montserrat"/>
              </a:rPr>
              <a:t>ёки</a:t>
            </a:r>
            <a:r>
              <a:rPr kumimoji="0" lang="ru-RU" altLang="ru-RU" sz="1200" b="0" i="1" u="none" strike="noStrike" cap="none" normalizeH="0" baseline="0" dirty="0" smtClean="0">
                <a:ln>
                  <a:noFill/>
                </a:ln>
                <a:solidFill>
                  <a:srgbClr val="800080"/>
                </a:solidFill>
                <a:effectLst/>
                <a:latin typeface="Montserrat"/>
              </a:rPr>
              <a:t> </a:t>
            </a:r>
            <a:r>
              <a:rPr kumimoji="0" lang="ru-RU" altLang="ru-RU" sz="1200" b="0" i="1" u="none" strike="noStrike" cap="none" normalizeH="0" baseline="0" dirty="0" err="1" smtClean="0">
                <a:ln>
                  <a:noFill/>
                </a:ln>
                <a:solidFill>
                  <a:srgbClr val="800080"/>
                </a:solidFill>
                <a:effectLst/>
                <a:latin typeface="Montserrat"/>
              </a:rPr>
              <a:t>мажбурий</a:t>
            </a:r>
            <a:r>
              <a:rPr kumimoji="0" lang="ru-RU" altLang="ru-RU" sz="1200" b="0" i="1" u="none" strike="noStrike" cap="none" normalizeH="0" baseline="0" dirty="0" smtClean="0">
                <a:ln>
                  <a:noFill/>
                </a:ln>
                <a:solidFill>
                  <a:srgbClr val="800080"/>
                </a:solidFill>
                <a:effectLst/>
                <a:latin typeface="Montserrat"/>
              </a:rPr>
              <a:t> </a:t>
            </a:r>
            <a:r>
              <a:rPr kumimoji="0" lang="ru-RU" altLang="ru-RU" sz="1200" b="0" i="1" u="none" strike="noStrike" cap="none" normalizeH="0" baseline="0" dirty="0" err="1" smtClean="0">
                <a:ln>
                  <a:noFill/>
                </a:ln>
                <a:solidFill>
                  <a:srgbClr val="800080"/>
                </a:solidFill>
                <a:effectLst/>
                <a:latin typeface="Montserrat"/>
              </a:rPr>
              <a:t>меҳнат</a:t>
            </a:r>
            <a:r>
              <a:rPr kumimoji="0" lang="ru-RU" altLang="ru-RU" sz="1200" b="0" i="1" u="none" strike="noStrike" cap="none" normalizeH="0" baseline="0" dirty="0" smtClean="0">
                <a:ln>
                  <a:noFill/>
                </a:ln>
                <a:solidFill>
                  <a:srgbClr val="800080"/>
                </a:solidFill>
                <a:effectLst/>
                <a:latin typeface="Montserrat"/>
              </a:rPr>
              <a:t> </a:t>
            </a:r>
            <a:r>
              <a:rPr kumimoji="0" lang="ru-RU" altLang="ru-RU" sz="1200" b="0" i="1" u="none" strike="noStrike" cap="none" normalizeH="0" baseline="0" dirty="0" err="1" smtClean="0">
                <a:ln>
                  <a:noFill/>
                </a:ln>
                <a:solidFill>
                  <a:srgbClr val="800080"/>
                </a:solidFill>
                <a:effectLst/>
                <a:latin typeface="Montserrat"/>
              </a:rPr>
              <a:t>тўғрисидаги</a:t>
            </a:r>
            <a:r>
              <a:rPr kumimoji="0" lang="ru-RU" altLang="ru-RU" sz="1200" b="0" i="1" u="none" strike="noStrike" cap="none" normalizeH="0" baseline="0" dirty="0" smtClean="0">
                <a:ln>
                  <a:noFill/>
                </a:ln>
                <a:solidFill>
                  <a:srgbClr val="800080"/>
                </a:solidFill>
                <a:effectLst/>
                <a:latin typeface="Montserrat"/>
              </a:rPr>
              <a:t> </a:t>
            </a:r>
            <a:r>
              <a:rPr kumimoji="0" lang="ru-RU" altLang="ru-RU" sz="1200" b="0" i="1" u="none" strike="noStrike" cap="none" normalizeH="0" baseline="0" dirty="0" err="1" smtClean="0">
                <a:ln>
                  <a:noFill/>
                </a:ln>
                <a:solidFill>
                  <a:srgbClr val="800080"/>
                </a:solidFill>
                <a:effectLst/>
                <a:latin typeface="Montserrat"/>
              </a:rPr>
              <a:t>Конвенцияни</a:t>
            </a:r>
            <a:r>
              <a:rPr kumimoji="0" lang="ru-RU" altLang="ru-RU" sz="1200" b="0" i="1" u="none" strike="noStrike" cap="none" normalizeH="0" baseline="0" dirty="0" smtClean="0">
                <a:ln>
                  <a:noFill/>
                </a:ln>
                <a:solidFill>
                  <a:srgbClr val="800080"/>
                </a:solidFill>
                <a:effectLst/>
                <a:latin typeface="Montserrat"/>
              </a:rPr>
              <a:t> ратификация </a:t>
            </a:r>
            <a:r>
              <a:rPr kumimoji="0" lang="ru-RU" altLang="ru-RU" sz="1200" b="0" i="1" u="none" strike="noStrike" cap="none" normalizeH="0" baseline="0" dirty="0" err="1" smtClean="0">
                <a:ln>
                  <a:noFill/>
                </a:ln>
                <a:solidFill>
                  <a:srgbClr val="800080"/>
                </a:solidFill>
                <a:effectLst/>
                <a:latin typeface="Montserrat"/>
              </a:rPr>
              <a:t>қилиш</a:t>
            </a:r>
            <a:r>
              <a:rPr kumimoji="0" lang="ru-RU" altLang="ru-RU" sz="1200" b="0" i="1" u="none" strike="noStrike" cap="none" normalizeH="0" baseline="0" dirty="0" smtClean="0">
                <a:ln>
                  <a:noFill/>
                </a:ln>
                <a:solidFill>
                  <a:srgbClr val="800080"/>
                </a:solidFill>
                <a:effectLst/>
                <a:latin typeface="Montserrat"/>
              </a:rPr>
              <a:t> </a:t>
            </a:r>
            <a:r>
              <a:rPr kumimoji="0" lang="ru-RU" altLang="ru-RU" sz="1200" b="0" i="1" u="none" strike="noStrike" cap="none" normalizeH="0" baseline="0" dirty="0" err="1" smtClean="0">
                <a:ln>
                  <a:noFill/>
                </a:ln>
                <a:solidFill>
                  <a:srgbClr val="800080"/>
                </a:solidFill>
                <a:effectLst/>
                <a:latin typeface="Montserrat"/>
              </a:rPr>
              <a:t>ҳақида»ги</a:t>
            </a:r>
            <a:r>
              <a:rPr kumimoji="0" lang="ru-RU" altLang="ru-RU" sz="1200" b="0" i="1" u="none" strike="noStrike" cap="none" normalizeH="0" baseline="0" dirty="0" smtClean="0">
                <a:ln>
                  <a:noFill/>
                </a:ln>
                <a:solidFill>
                  <a:srgbClr val="800080"/>
                </a:solidFill>
                <a:effectLst/>
                <a:latin typeface="Montserrat"/>
              </a:rPr>
              <a:t> </a:t>
            </a:r>
            <a:r>
              <a:rPr kumimoji="0" lang="ru-RU" altLang="ru-RU" sz="1200" b="0" i="1" u="none" strike="noStrike" cap="none" normalizeH="0" baseline="0" dirty="0" err="1" smtClean="0">
                <a:ln>
                  <a:noFill/>
                </a:ln>
                <a:solidFill>
                  <a:srgbClr val="008080"/>
                </a:solidFill>
                <a:effectLst/>
                <a:latin typeface="Montserrat"/>
                <a:hlinkClick r:id="rId2"/>
              </a:rPr>
              <a:t>Қарори</a:t>
            </a:r>
            <a:r>
              <a:rPr kumimoji="0" lang="ru-RU" altLang="ru-RU" sz="1200" b="0" i="1" u="none" strike="noStrike" cap="none" normalizeH="0" baseline="0" dirty="0" smtClean="0">
                <a:ln>
                  <a:noFill/>
                </a:ln>
                <a:solidFill>
                  <a:srgbClr val="008080"/>
                </a:solidFill>
                <a:effectLst/>
                <a:latin typeface="Montserrat"/>
                <a:hlinkClick r:id="rId2"/>
              </a:rPr>
              <a:t> </a:t>
            </a:r>
            <a:r>
              <a:rPr kumimoji="0" lang="ru-RU" altLang="ru-RU" sz="1200" b="0" i="1" u="none" strike="noStrike" cap="none" normalizeH="0" baseline="0" dirty="0" err="1" smtClean="0">
                <a:ln>
                  <a:noFill/>
                </a:ln>
                <a:solidFill>
                  <a:srgbClr val="800080"/>
                </a:solidFill>
                <a:effectLst/>
                <a:latin typeface="Montserrat"/>
              </a:rPr>
              <a:t>билан</a:t>
            </a:r>
            <a:r>
              <a:rPr kumimoji="0" lang="ru-RU" altLang="ru-RU" sz="1200" b="0" i="1" u="none" strike="noStrike" cap="none" normalizeH="0" baseline="0" dirty="0" smtClean="0">
                <a:ln>
                  <a:noFill/>
                </a:ln>
                <a:solidFill>
                  <a:srgbClr val="800080"/>
                </a:solidFill>
                <a:effectLst/>
                <a:latin typeface="Montserrat"/>
              </a:rPr>
              <a:t> ратификация </a:t>
            </a:r>
            <a:r>
              <a:rPr kumimoji="0" lang="ru-RU" altLang="ru-RU" sz="1200" b="0" i="1" u="none" strike="noStrike" cap="none" normalizeH="0" baseline="0" dirty="0" err="1" smtClean="0">
                <a:ln>
                  <a:noFill/>
                </a:ln>
                <a:solidFill>
                  <a:srgbClr val="800080"/>
                </a:solidFill>
                <a:effectLst/>
                <a:latin typeface="Montserrat"/>
              </a:rPr>
              <a:t>қилинган</a:t>
            </a:r>
            <a:r>
              <a:rPr kumimoji="0" lang="ru-RU" altLang="ru-RU" sz="1200" b="0" i="1" u="none" strike="noStrike" cap="none" normalizeH="0" baseline="0" dirty="0" smtClean="0">
                <a:ln>
                  <a:noFill/>
                </a:ln>
                <a:solidFill>
                  <a:srgbClr val="800080"/>
                </a:solidFill>
                <a:effectLst/>
                <a:latin typeface="Montserrat"/>
              </a:rPr>
              <a:t>.</a:t>
            </a:r>
            <a:endParaRPr kumimoji="0" lang="ru-RU" altLang="ru-RU" sz="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300" b="0" i="0" u="none" strike="noStrike" cap="none" normalizeH="0" baseline="0" dirty="0" smtClean="0">
                <a:ln>
                  <a:noFill/>
                </a:ln>
                <a:solidFill>
                  <a:srgbClr val="000080"/>
                </a:solidFill>
                <a:effectLst/>
                <a:latin typeface="Montserrat"/>
              </a:rPr>
              <a:t>(</a:t>
            </a:r>
            <a:r>
              <a:rPr kumimoji="0" lang="ru-RU" altLang="ru-RU" sz="1300" b="0" i="0" u="none" strike="noStrike" cap="none" normalizeH="0" baseline="0" dirty="0" err="1" smtClean="0">
                <a:ln>
                  <a:noFill/>
                </a:ln>
                <a:solidFill>
                  <a:srgbClr val="000080"/>
                </a:solidFill>
                <a:effectLst/>
                <a:latin typeface="Montserrat"/>
              </a:rPr>
              <a:t>Ўзбекистон</a:t>
            </a:r>
            <a:r>
              <a:rPr kumimoji="0" lang="ru-RU" altLang="ru-RU" sz="1300" b="0" i="0" u="none" strike="noStrike" cap="none" normalizeH="0" baseline="0" dirty="0" smtClean="0">
                <a:ln>
                  <a:noFill/>
                </a:ln>
                <a:solidFill>
                  <a:srgbClr val="000080"/>
                </a:solidFill>
                <a:effectLst/>
                <a:latin typeface="Montserrat"/>
              </a:rPr>
              <a:t> </a:t>
            </a:r>
            <a:r>
              <a:rPr kumimoji="0" lang="ru-RU" altLang="ru-RU" sz="1300" b="0" i="0" u="none" strike="noStrike" cap="none" normalizeH="0" baseline="0" dirty="0" err="1" smtClean="0">
                <a:ln>
                  <a:noFill/>
                </a:ln>
                <a:solidFill>
                  <a:srgbClr val="000080"/>
                </a:solidFill>
                <a:effectLst/>
                <a:latin typeface="Montserrat"/>
              </a:rPr>
              <a:t>Республикаси</a:t>
            </a:r>
            <a:r>
              <a:rPr kumimoji="0" lang="ru-RU" altLang="ru-RU" sz="1300" b="0" i="0" u="none" strike="noStrike" cap="none" normalizeH="0" baseline="0" dirty="0" smtClean="0">
                <a:ln>
                  <a:noFill/>
                </a:ln>
                <a:solidFill>
                  <a:srgbClr val="000080"/>
                </a:solidFill>
                <a:effectLst/>
                <a:latin typeface="Montserrat"/>
              </a:rPr>
              <a:t> </a:t>
            </a:r>
            <a:r>
              <a:rPr kumimoji="0" lang="ru-RU" altLang="ru-RU" sz="1300" b="0" i="0" u="none" strike="noStrike" cap="none" normalizeH="0" baseline="0" dirty="0" err="1" smtClean="0">
                <a:ln>
                  <a:noFill/>
                </a:ln>
                <a:solidFill>
                  <a:srgbClr val="000080"/>
                </a:solidFill>
                <a:effectLst/>
                <a:latin typeface="Montserrat"/>
              </a:rPr>
              <a:t>учун</a:t>
            </a:r>
            <a:r>
              <a:rPr kumimoji="0" lang="ru-RU" altLang="ru-RU" sz="1300" b="0" i="0" u="none" strike="noStrike" cap="none" normalizeH="0" baseline="0" dirty="0" smtClean="0">
                <a:ln>
                  <a:noFill/>
                </a:ln>
                <a:solidFill>
                  <a:srgbClr val="000080"/>
                </a:solidFill>
                <a:effectLst/>
                <a:latin typeface="Montserrat"/>
              </a:rPr>
              <a:t> 1992 </a:t>
            </a:r>
            <a:r>
              <a:rPr kumimoji="0" lang="ru-RU" altLang="ru-RU" sz="1300" b="0" i="0" u="none" strike="noStrike" cap="none" normalizeH="0" baseline="0" dirty="0" err="1" smtClean="0">
                <a:ln>
                  <a:noFill/>
                </a:ln>
                <a:solidFill>
                  <a:srgbClr val="000080"/>
                </a:solidFill>
                <a:effectLst/>
                <a:latin typeface="Montserrat"/>
              </a:rPr>
              <a:t>йил</a:t>
            </a:r>
            <a:r>
              <a:rPr kumimoji="0" lang="ru-RU" altLang="ru-RU" sz="1300" b="0" i="0" u="none" strike="noStrike" cap="none" normalizeH="0" baseline="0" dirty="0" smtClean="0">
                <a:ln>
                  <a:noFill/>
                </a:ln>
                <a:solidFill>
                  <a:srgbClr val="000080"/>
                </a:solidFill>
                <a:effectLst/>
                <a:latin typeface="Montserrat"/>
              </a:rPr>
              <a:t> 13 </a:t>
            </a:r>
            <a:r>
              <a:rPr kumimoji="0" lang="ru-RU" altLang="ru-RU" sz="1300" b="0" i="0" u="none" strike="noStrike" cap="none" normalizeH="0" baseline="0" dirty="0" err="1" smtClean="0">
                <a:ln>
                  <a:noFill/>
                </a:ln>
                <a:solidFill>
                  <a:srgbClr val="000080"/>
                </a:solidFill>
                <a:effectLst/>
                <a:latin typeface="Montserrat"/>
              </a:rPr>
              <a:t>июлдан</a:t>
            </a:r>
            <a:r>
              <a:rPr kumimoji="0" lang="ru-RU" altLang="ru-RU" sz="1300" b="0" i="0" u="none" strike="noStrike" cap="none" normalizeH="0" baseline="0" dirty="0" smtClean="0">
                <a:ln>
                  <a:noFill/>
                </a:ln>
                <a:solidFill>
                  <a:srgbClr val="000080"/>
                </a:solidFill>
                <a:effectLst/>
                <a:latin typeface="Montserrat"/>
              </a:rPr>
              <a:t> </a:t>
            </a:r>
            <a:r>
              <a:rPr kumimoji="0" lang="ru-RU" altLang="ru-RU" sz="1300" b="0" i="0" u="none" strike="noStrike" cap="none" normalizeH="0" baseline="0" dirty="0" err="1" smtClean="0">
                <a:ln>
                  <a:noFill/>
                </a:ln>
                <a:solidFill>
                  <a:srgbClr val="000080"/>
                </a:solidFill>
                <a:effectLst/>
                <a:latin typeface="Montserrat"/>
              </a:rPr>
              <a:t>кучга</a:t>
            </a:r>
            <a:r>
              <a:rPr kumimoji="0" lang="ru-RU" altLang="ru-RU" sz="1300" b="0" i="0" u="none" strike="noStrike" cap="none" normalizeH="0" baseline="0" dirty="0" smtClean="0">
                <a:ln>
                  <a:noFill/>
                </a:ln>
                <a:solidFill>
                  <a:srgbClr val="000080"/>
                </a:solidFill>
                <a:effectLst/>
                <a:latin typeface="Montserrat"/>
              </a:rPr>
              <a:t> </a:t>
            </a:r>
            <a:r>
              <a:rPr kumimoji="0" lang="ru-RU" altLang="ru-RU" sz="1300" b="0" i="0" u="none" strike="noStrike" cap="none" normalizeH="0" baseline="0" dirty="0" err="1" smtClean="0">
                <a:ln>
                  <a:noFill/>
                </a:ln>
                <a:solidFill>
                  <a:srgbClr val="000080"/>
                </a:solidFill>
                <a:effectLst/>
                <a:latin typeface="Montserrat"/>
              </a:rPr>
              <a:t>кирган</a:t>
            </a:r>
            <a:r>
              <a:rPr kumimoji="0" lang="ru-RU" altLang="ru-RU" sz="1300" b="0" i="0" u="none" strike="noStrike" cap="none" normalizeH="0" baseline="0" dirty="0" smtClean="0">
                <a:ln>
                  <a:noFill/>
                </a:ln>
                <a:solidFill>
                  <a:srgbClr val="000080"/>
                </a:solidFill>
                <a:effectLst/>
                <a:latin typeface="Montserrat"/>
              </a:rPr>
              <a:t>)</a:t>
            </a:r>
          </a:p>
          <a:p>
            <a:pPr marL="0" marR="0" lvl="0" indent="0" algn="ctr" defTabSz="914400" rtl="0" eaLnBrk="0" fontAlgn="base" latinLnBrk="0" hangingPunct="0">
              <a:lnSpc>
                <a:spcPct val="100000"/>
              </a:lnSpc>
              <a:spcBef>
                <a:spcPct val="0"/>
              </a:spcBef>
              <a:spcAft>
                <a:spcPct val="0"/>
              </a:spcAft>
              <a:buClrTx/>
              <a:buSzTx/>
              <a:buFontTx/>
              <a:buNone/>
              <a:tabLst/>
            </a:pPr>
            <a:endParaRPr lang="uz-Cyrl-UZ" altLang="ru-RU" sz="1300" dirty="0">
              <a:solidFill>
                <a:srgbClr val="000080"/>
              </a:solidFill>
              <a:latin typeface="Montserra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altLang="ru-RU" sz="1200" b="0" i="1" u="none" strike="noStrike" cap="none" normalizeH="0" baseline="0" dirty="0" smtClean="0">
              <a:ln>
                <a:noFill/>
              </a:ln>
              <a:solidFill>
                <a:srgbClr val="800080"/>
              </a:solidFill>
              <a:effectLst/>
              <a:latin typeface="Montserrat"/>
            </a:endParaRPr>
          </a:p>
        </p:txBody>
      </p:sp>
      <p:pic>
        <p:nvPicPr>
          <p:cNvPr id="1026" name="Picture 2" descr="https://lex.uz/image/favicon.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275" y="-74613"/>
            <a:ext cx="152400" cy="152401"/>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79511" y="1176547"/>
            <a:ext cx="8708329" cy="1661993"/>
          </a:xfrm>
          <a:prstGeom prst="rect">
            <a:avLst/>
          </a:prstGeom>
        </p:spPr>
        <p:txBody>
          <a:bodyPr wrap="square">
            <a:spAutoFit/>
          </a:bodyPr>
          <a:lstStyle/>
          <a:p>
            <a:pPr lvl="0" algn="just"/>
            <a:r>
              <a:rPr lang="uz-Cyrl-UZ" dirty="0">
                <a:latin typeface="Times New Roman" panose="02020603050405020304" pitchFamily="18" charset="0"/>
                <a:ea typeface="Calibri" panose="020F0502020204030204" pitchFamily="34" charset="0"/>
              </a:rPr>
              <a:t>Масалан, </a:t>
            </a:r>
            <a:r>
              <a:rPr lang="ru-RU" dirty="0" err="1">
                <a:latin typeface="Times New Roman" panose="02020603050405020304" pitchFamily="18" charset="0"/>
                <a:ea typeface="Calibri" panose="020F0502020204030204" pitchFamily="34" charset="0"/>
              </a:rPr>
              <a:t>Ўзбекистон</a:t>
            </a:r>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Республикаси</a:t>
            </a:r>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Халқаро</a:t>
            </a:r>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меҳнат</a:t>
            </a:r>
            <a:r>
              <a:rPr lang="ru-RU" dirty="0">
                <a:latin typeface="Times New Roman" panose="02020603050405020304" pitchFamily="18" charset="0"/>
                <a:ea typeface="Calibri" panose="020F0502020204030204" pitchFamily="34" charset="0"/>
              </a:rPr>
              <a:t> </a:t>
            </a:r>
            <a:r>
              <a:rPr lang="ru-RU" dirty="0" err="1">
                <a:latin typeface="Times New Roman" panose="02020603050405020304" pitchFamily="18" charset="0"/>
                <a:ea typeface="Calibri" panose="020F0502020204030204" pitchFamily="34" charset="0"/>
              </a:rPr>
              <a:t>ташкилотига</a:t>
            </a:r>
            <a:r>
              <a:rPr lang="ru-RU" dirty="0">
                <a:latin typeface="Times New Roman" panose="02020603050405020304" pitchFamily="18" charset="0"/>
                <a:ea typeface="Calibri" panose="020F0502020204030204" pitchFamily="34" charset="0"/>
              </a:rPr>
              <a:t> 1992 </a:t>
            </a:r>
            <a:r>
              <a:rPr lang="ru-RU" dirty="0" err="1" smtClean="0">
                <a:latin typeface="Times New Roman" panose="02020603050405020304" pitchFamily="18" charset="0"/>
                <a:ea typeface="Calibri" panose="020F0502020204030204" pitchFamily="34" charset="0"/>
              </a:rPr>
              <a:t>йилда</a:t>
            </a:r>
            <a:r>
              <a:rPr lang="ru-RU" dirty="0" smtClean="0">
                <a:latin typeface="Times New Roman" panose="02020603050405020304" pitchFamily="18" charset="0"/>
                <a:ea typeface="Calibri" panose="020F0502020204030204" pitchFamily="34" charset="0"/>
              </a:rPr>
              <a:t> </a:t>
            </a:r>
            <a:r>
              <a:rPr lang="ru-RU" dirty="0" err="1" smtClean="0">
                <a:latin typeface="Times New Roman" panose="02020603050405020304" pitchFamily="18" charset="0"/>
                <a:ea typeface="Calibri" panose="020F0502020204030204" pitchFamily="34" charset="0"/>
              </a:rPr>
              <a:t>аъзо</a:t>
            </a:r>
            <a:r>
              <a:rPr lang="ru-RU" dirty="0" smtClean="0">
                <a:latin typeface="Times New Roman" panose="02020603050405020304" pitchFamily="18" charset="0"/>
                <a:ea typeface="Calibri" panose="020F0502020204030204" pitchFamily="34" charset="0"/>
              </a:rPr>
              <a:t> </a:t>
            </a:r>
            <a:r>
              <a:rPr lang="ru-RU" dirty="0" err="1" smtClean="0">
                <a:latin typeface="Times New Roman" panose="02020603050405020304" pitchFamily="18" charset="0"/>
                <a:ea typeface="Calibri" panose="020F0502020204030204" pitchFamily="34" charset="0"/>
              </a:rPr>
              <a:t>бўлган</a:t>
            </a:r>
            <a:r>
              <a:rPr lang="ru-RU" dirty="0" smtClean="0">
                <a:latin typeface="Times New Roman" panose="02020603050405020304" pitchFamily="18" charset="0"/>
                <a:ea typeface="Calibri" panose="020F0502020204030204" pitchFamily="34" charset="0"/>
              </a:rPr>
              <a:t>. </a:t>
            </a:r>
            <a:r>
              <a:rPr lang="ru-RU" dirty="0" err="1" smtClean="0">
                <a:latin typeface="Times New Roman" panose="02020603050405020304" pitchFamily="18" charset="0"/>
                <a:ea typeface="Calibri" panose="020F0502020204030204" pitchFamily="34" charset="0"/>
              </a:rPr>
              <a:t>Ва</a:t>
            </a:r>
            <a:r>
              <a:rPr lang="ru-RU" dirty="0" smtClean="0">
                <a:latin typeface="Times New Roman" panose="02020603050405020304" pitchFamily="18" charset="0"/>
                <a:ea typeface="Calibri" panose="020F0502020204030204" pitchFamily="34" charset="0"/>
              </a:rPr>
              <a:t> </a:t>
            </a:r>
            <a:r>
              <a:rPr lang="ru-RU" dirty="0" err="1" smtClean="0">
                <a:latin typeface="Times New Roman" panose="02020603050405020304" pitchFamily="18" charset="0"/>
                <a:ea typeface="Calibri" panose="020F0502020204030204" pitchFamily="34" charset="0"/>
              </a:rPr>
              <a:t>ўша</a:t>
            </a:r>
            <a:r>
              <a:rPr lang="ru-RU" dirty="0" smtClean="0">
                <a:latin typeface="Times New Roman" panose="02020603050405020304" pitchFamily="18" charset="0"/>
                <a:ea typeface="Calibri" panose="020F0502020204030204" pitchFamily="34" charset="0"/>
              </a:rPr>
              <a:t> </a:t>
            </a:r>
            <a:r>
              <a:rPr lang="ru-RU" dirty="0" err="1" smtClean="0">
                <a:latin typeface="Times New Roman" panose="02020603050405020304" pitchFamily="18" charset="0"/>
                <a:ea typeface="Calibri" panose="020F0502020204030204" pitchFamily="34" charset="0"/>
              </a:rPr>
              <a:t>йили</a:t>
            </a:r>
            <a:r>
              <a:rPr lang="ru-RU" dirty="0" smtClean="0">
                <a:latin typeface="Times New Roman" panose="02020603050405020304" pitchFamily="18" charset="0"/>
                <a:ea typeface="Calibri" panose="020F0502020204030204" pitchFamily="34" charset="0"/>
              </a:rPr>
              <a:t> </a:t>
            </a:r>
            <a:r>
              <a:rPr lang="uz-Cyrl-UZ" dirty="0" smtClean="0">
                <a:latin typeface="Times New Roman" panose="02020603050405020304" pitchFamily="18" charset="0"/>
                <a:ea typeface="Calibri" panose="020F0502020204030204" pitchFamily="34" charset="0"/>
              </a:rPr>
              <a:t>Мажбурий </a:t>
            </a:r>
            <a:r>
              <a:rPr lang="uz-Cyrl-UZ" dirty="0">
                <a:latin typeface="Times New Roman" panose="02020603050405020304" pitchFamily="18" charset="0"/>
                <a:ea typeface="Calibri" panose="020F0502020204030204" pitchFamily="34" charset="0"/>
              </a:rPr>
              <a:t>меҳнат тўғрисидаги </a:t>
            </a:r>
            <a:r>
              <a:rPr lang="uz-Cyrl-UZ" dirty="0" smtClean="0">
                <a:latin typeface="Times New Roman" panose="02020603050405020304" pitchFamily="18" charset="0"/>
                <a:ea typeface="Calibri" panose="020F0502020204030204" pitchFamily="34" charset="0"/>
              </a:rPr>
              <a:t>29-конвенция Ўзбекистон учун кучга кирган. Кейинчалик ратификация қилган. Яъни, </a:t>
            </a:r>
            <a:r>
              <a:rPr lang="ru-RU" altLang="ru-RU" sz="1600" i="1" dirty="0" err="1" smtClean="0">
                <a:solidFill>
                  <a:srgbClr val="800080"/>
                </a:solidFill>
                <a:latin typeface="Montserrat"/>
              </a:rPr>
              <a:t>Ўзбекистон</a:t>
            </a:r>
            <a:r>
              <a:rPr lang="ru-RU" altLang="ru-RU" sz="1600" i="1" dirty="0" smtClean="0">
                <a:solidFill>
                  <a:srgbClr val="800080"/>
                </a:solidFill>
                <a:latin typeface="Montserrat"/>
              </a:rPr>
              <a:t> </a:t>
            </a:r>
            <a:r>
              <a:rPr lang="ru-RU" altLang="ru-RU" sz="1600" i="1" dirty="0" err="1">
                <a:solidFill>
                  <a:srgbClr val="800080"/>
                </a:solidFill>
                <a:latin typeface="Montserrat"/>
              </a:rPr>
              <a:t>Республикаси</a:t>
            </a:r>
            <a:r>
              <a:rPr lang="ru-RU" altLang="ru-RU" sz="1600" i="1" dirty="0">
                <a:solidFill>
                  <a:srgbClr val="800080"/>
                </a:solidFill>
                <a:latin typeface="Montserrat"/>
              </a:rPr>
              <a:t> </a:t>
            </a:r>
            <a:r>
              <a:rPr lang="ru-RU" altLang="ru-RU" sz="1600" i="1" dirty="0" err="1">
                <a:solidFill>
                  <a:srgbClr val="800080"/>
                </a:solidFill>
                <a:latin typeface="Montserrat"/>
              </a:rPr>
              <a:t>Олий</a:t>
            </a:r>
            <a:r>
              <a:rPr lang="ru-RU" altLang="ru-RU" sz="1600" i="1" dirty="0">
                <a:solidFill>
                  <a:srgbClr val="800080"/>
                </a:solidFill>
                <a:latin typeface="Montserrat"/>
              </a:rPr>
              <a:t> </a:t>
            </a:r>
            <a:r>
              <a:rPr lang="ru-RU" altLang="ru-RU" sz="1600" i="1" dirty="0" err="1">
                <a:solidFill>
                  <a:srgbClr val="800080"/>
                </a:solidFill>
                <a:latin typeface="Montserrat"/>
              </a:rPr>
              <a:t>Мажлисининг</a:t>
            </a:r>
            <a:r>
              <a:rPr lang="ru-RU" altLang="ru-RU" sz="1600" i="1" dirty="0">
                <a:solidFill>
                  <a:srgbClr val="800080"/>
                </a:solidFill>
                <a:latin typeface="Montserrat"/>
              </a:rPr>
              <a:t> 1997 </a:t>
            </a:r>
            <a:r>
              <a:rPr lang="ru-RU" altLang="ru-RU" sz="1600" i="1" dirty="0" err="1">
                <a:solidFill>
                  <a:srgbClr val="800080"/>
                </a:solidFill>
                <a:latin typeface="Montserrat"/>
              </a:rPr>
              <a:t>йил</a:t>
            </a:r>
            <a:r>
              <a:rPr lang="ru-RU" altLang="ru-RU" sz="1600" i="1" dirty="0">
                <a:solidFill>
                  <a:srgbClr val="800080"/>
                </a:solidFill>
                <a:latin typeface="Montserrat"/>
              </a:rPr>
              <a:t> 30 </a:t>
            </a:r>
            <a:r>
              <a:rPr lang="ru-RU" altLang="ru-RU" sz="1600" i="1" dirty="0" err="1">
                <a:solidFill>
                  <a:srgbClr val="800080"/>
                </a:solidFill>
                <a:latin typeface="Montserrat"/>
              </a:rPr>
              <a:t>августдаги</a:t>
            </a:r>
            <a:r>
              <a:rPr lang="ru-RU" altLang="ru-RU" sz="1600" i="1" dirty="0">
                <a:solidFill>
                  <a:srgbClr val="800080"/>
                </a:solidFill>
                <a:latin typeface="Montserrat"/>
              </a:rPr>
              <a:t> 492-I-сонли «</a:t>
            </a:r>
            <a:r>
              <a:rPr lang="ru-RU" altLang="ru-RU" sz="1600" i="1" dirty="0" err="1">
                <a:solidFill>
                  <a:srgbClr val="800080"/>
                </a:solidFill>
                <a:latin typeface="Montserrat"/>
              </a:rPr>
              <a:t>Зўрлаб</a:t>
            </a:r>
            <a:r>
              <a:rPr lang="ru-RU" altLang="ru-RU" sz="1600" i="1" dirty="0">
                <a:solidFill>
                  <a:srgbClr val="800080"/>
                </a:solidFill>
                <a:latin typeface="Montserrat"/>
              </a:rPr>
              <a:t> </a:t>
            </a:r>
            <a:r>
              <a:rPr lang="ru-RU" altLang="ru-RU" sz="1600" i="1" dirty="0" err="1">
                <a:solidFill>
                  <a:srgbClr val="800080"/>
                </a:solidFill>
                <a:latin typeface="Montserrat"/>
              </a:rPr>
              <a:t>ишлатиш</a:t>
            </a:r>
            <a:r>
              <a:rPr lang="ru-RU" altLang="ru-RU" sz="1600" i="1" dirty="0">
                <a:solidFill>
                  <a:srgbClr val="800080"/>
                </a:solidFill>
                <a:latin typeface="Montserrat"/>
              </a:rPr>
              <a:t> </a:t>
            </a:r>
            <a:r>
              <a:rPr lang="ru-RU" altLang="ru-RU" sz="1600" i="1" dirty="0" err="1">
                <a:solidFill>
                  <a:srgbClr val="800080"/>
                </a:solidFill>
                <a:latin typeface="Montserrat"/>
              </a:rPr>
              <a:t>ёки</a:t>
            </a:r>
            <a:r>
              <a:rPr lang="ru-RU" altLang="ru-RU" sz="1600" i="1" dirty="0">
                <a:solidFill>
                  <a:srgbClr val="800080"/>
                </a:solidFill>
                <a:latin typeface="Montserrat"/>
              </a:rPr>
              <a:t> </a:t>
            </a:r>
            <a:r>
              <a:rPr lang="ru-RU" altLang="ru-RU" sz="1600" i="1" dirty="0" err="1">
                <a:solidFill>
                  <a:srgbClr val="800080"/>
                </a:solidFill>
                <a:latin typeface="Montserrat"/>
              </a:rPr>
              <a:t>мажбурий</a:t>
            </a:r>
            <a:r>
              <a:rPr lang="ru-RU" altLang="ru-RU" sz="1600" i="1" dirty="0">
                <a:solidFill>
                  <a:srgbClr val="800080"/>
                </a:solidFill>
                <a:latin typeface="Montserrat"/>
              </a:rPr>
              <a:t> </a:t>
            </a:r>
            <a:r>
              <a:rPr lang="ru-RU" altLang="ru-RU" sz="1600" i="1" dirty="0" err="1">
                <a:solidFill>
                  <a:srgbClr val="800080"/>
                </a:solidFill>
                <a:latin typeface="Montserrat"/>
              </a:rPr>
              <a:t>меҳнат</a:t>
            </a:r>
            <a:r>
              <a:rPr lang="ru-RU" altLang="ru-RU" sz="1600" i="1" dirty="0">
                <a:solidFill>
                  <a:srgbClr val="800080"/>
                </a:solidFill>
                <a:latin typeface="Montserrat"/>
              </a:rPr>
              <a:t> </a:t>
            </a:r>
            <a:r>
              <a:rPr lang="ru-RU" altLang="ru-RU" sz="1600" i="1" dirty="0" err="1">
                <a:solidFill>
                  <a:srgbClr val="800080"/>
                </a:solidFill>
                <a:latin typeface="Montserrat"/>
              </a:rPr>
              <a:t>тўғрисидаги</a:t>
            </a:r>
            <a:r>
              <a:rPr lang="ru-RU" altLang="ru-RU" sz="1600" i="1" dirty="0">
                <a:solidFill>
                  <a:srgbClr val="800080"/>
                </a:solidFill>
                <a:latin typeface="Montserrat"/>
              </a:rPr>
              <a:t> </a:t>
            </a:r>
            <a:r>
              <a:rPr lang="ru-RU" altLang="ru-RU" sz="1600" i="1" dirty="0" err="1">
                <a:solidFill>
                  <a:srgbClr val="800080"/>
                </a:solidFill>
                <a:latin typeface="Montserrat"/>
              </a:rPr>
              <a:t>Конвенцияни</a:t>
            </a:r>
            <a:r>
              <a:rPr lang="ru-RU" altLang="ru-RU" sz="1600" i="1" dirty="0">
                <a:solidFill>
                  <a:srgbClr val="800080"/>
                </a:solidFill>
                <a:latin typeface="Montserrat"/>
              </a:rPr>
              <a:t> ратификация </a:t>
            </a:r>
            <a:r>
              <a:rPr lang="ru-RU" altLang="ru-RU" sz="1600" i="1" dirty="0" err="1">
                <a:solidFill>
                  <a:srgbClr val="800080"/>
                </a:solidFill>
                <a:latin typeface="Montserrat"/>
              </a:rPr>
              <a:t>қилиш</a:t>
            </a:r>
            <a:r>
              <a:rPr lang="ru-RU" altLang="ru-RU" sz="1600" i="1" dirty="0">
                <a:solidFill>
                  <a:srgbClr val="800080"/>
                </a:solidFill>
                <a:latin typeface="Montserrat"/>
              </a:rPr>
              <a:t> </a:t>
            </a:r>
            <a:r>
              <a:rPr lang="ru-RU" altLang="ru-RU" sz="1600" i="1" dirty="0" err="1">
                <a:solidFill>
                  <a:srgbClr val="800080"/>
                </a:solidFill>
                <a:latin typeface="Montserrat"/>
              </a:rPr>
              <a:t>ҳақида»ги</a:t>
            </a:r>
            <a:r>
              <a:rPr lang="ru-RU" altLang="ru-RU" sz="1600" i="1" dirty="0">
                <a:solidFill>
                  <a:srgbClr val="800080"/>
                </a:solidFill>
                <a:latin typeface="Montserrat"/>
              </a:rPr>
              <a:t> </a:t>
            </a:r>
            <a:r>
              <a:rPr lang="ru-RU" altLang="ru-RU" sz="1600" i="1" dirty="0" err="1">
                <a:solidFill>
                  <a:srgbClr val="008080"/>
                </a:solidFill>
                <a:latin typeface="Montserrat"/>
                <a:hlinkClick r:id="rId2"/>
              </a:rPr>
              <a:t>Қарори</a:t>
            </a:r>
            <a:r>
              <a:rPr lang="ru-RU" altLang="ru-RU" sz="1600" i="1" dirty="0">
                <a:solidFill>
                  <a:srgbClr val="008080"/>
                </a:solidFill>
                <a:latin typeface="Montserrat"/>
                <a:hlinkClick r:id="rId2"/>
              </a:rPr>
              <a:t> </a:t>
            </a:r>
            <a:r>
              <a:rPr lang="ru-RU" altLang="ru-RU" sz="1600" i="1" dirty="0" err="1">
                <a:solidFill>
                  <a:srgbClr val="800080"/>
                </a:solidFill>
                <a:latin typeface="Montserrat"/>
              </a:rPr>
              <a:t>билан</a:t>
            </a:r>
            <a:r>
              <a:rPr lang="ru-RU" altLang="ru-RU" sz="1600" i="1" dirty="0">
                <a:solidFill>
                  <a:srgbClr val="800080"/>
                </a:solidFill>
                <a:latin typeface="Montserrat"/>
              </a:rPr>
              <a:t> ратификация </a:t>
            </a:r>
            <a:r>
              <a:rPr lang="ru-RU" altLang="ru-RU" sz="1600" i="1" dirty="0" err="1">
                <a:solidFill>
                  <a:srgbClr val="800080"/>
                </a:solidFill>
                <a:latin typeface="Montserrat"/>
              </a:rPr>
              <a:t>қилинган</a:t>
            </a:r>
            <a:r>
              <a:rPr lang="ru-RU" altLang="ru-RU" sz="1600" i="1" dirty="0" smtClean="0">
                <a:solidFill>
                  <a:srgbClr val="800080"/>
                </a:solidFill>
                <a:latin typeface="Montserrat"/>
              </a:rPr>
              <a:t>.</a:t>
            </a:r>
            <a:endParaRPr lang="ru-RU" altLang="ru-RU" sz="700" dirty="0"/>
          </a:p>
        </p:txBody>
      </p:sp>
    </p:spTree>
    <p:extLst>
      <p:ext uri="{BB962C8B-B14F-4D97-AF65-F5344CB8AC3E}">
        <p14:creationId xmlns:p14="http://schemas.microsoft.com/office/powerpoint/2010/main" val="10091785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2-§. </a:t>
            </a:r>
            <a:endParaRPr lang="ru-RU" sz="2000" dirty="0">
              <a:solidFill>
                <a:srgbClr val="FFFF00"/>
              </a:solidFill>
            </a:endParaRPr>
          </a:p>
          <a:p>
            <a:pPr algn="ctr"/>
            <a:endParaRPr lang="ru-RU" sz="2000" b="1" dirty="0"/>
          </a:p>
        </p:txBody>
      </p:sp>
      <p:grpSp>
        <p:nvGrpSpPr>
          <p:cNvPr id="10" name="Группа 9"/>
          <p:cNvGrpSpPr/>
          <p:nvPr/>
        </p:nvGrpSpPr>
        <p:grpSpPr>
          <a:xfrm>
            <a:off x="728638" y="116632"/>
            <a:ext cx="7200799" cy="1152128"/>
            <a:chOff x="-492078" y="-572871"/>
            <a:chExt cx="2599231" cy="1579211"/>
          </a:xfrm>
        </p:grpSpPr>
        <p:sp>
          <p:nvSpPr>
            <p:cNvPr id="12" name="Скругленный прямоугольник 11"/>
            <p:cNvSpPr/>
            <p:nvPr/>
          </p:nvSpPr>
          <p:spPr>
            <a:xfrm>
              <a:off x="-492078" y="-572871"/>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13" name="Скругленный прямоугольник 4"/>
            <p:cNvSpPr txBox="1"/>
            <p:nvPr/>
          </p:nvSpPr>
          <p:spPr>
            <a:xfrm>
              <a:off x="-348456" y="-330640"/>
              <a:ext cx="2222054" cy="1064961"/>
            </a:xfrm>
            <a:prstGeom prst="rect">
              <a:avLst/>
            </a:prstGeom>
          </p:spPr>
          <p:style>
            <a:lnRef idx="1">
              <a:schemeClr val="accent3"/>
            </a:lnRef>
            <a:fillRef idx="2">
              <a:schemeClr val="accent3"/>
            </a:fillRef>
            <a:effectRef idx="1">
              <a:schemeClr val="accent3"/>
            </a:effectRef>
            <a:fontRef idx="minor">
              <a:schemeClr val="dk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z-Cyrl-UZ" b="1" dirty="0"/>
                <a:t>Инсон ҳуқуқлари ҳимояси бўйича минтақавий </a:t>
              </a:r>
              <a:r>
                <a:rPr lang="uz-Cyrl-UZ" b="1" dirty="0" smtClean="0"/>
                <a:t>механизмлар</a:t>
              </a:r>
              <a:endParaRPr lang="uz-Cyrl-UZ" b="1" dirty="0"/>
            </a:p>
          </p:txBody>
        </p:sp>
      </p:grpSp>
      <p:sp>
        <p:nvSpPr>
          <p:cNvPr id="3" name="Прямоугольник 2"/>
          <p:cNvSpPr/>
          <p:nvPr/>
        </p:nvSpPr>
        <p:spPr>
          <a:xfrm>
            <a:off x="395536" y="1445482"/>
            <a:ext cx="8496944" cy="3693319"/>
          </a:xfrm>
          <a:prstGeom prst="rect">
            <a:avLst/>
          </a:prstGeom>
        </p:spPr>
        <p:txBody>
          <a:bodyPr wrap="square">
            <a:spAutoFit/>
          </a:bodyPr>
          <a:lstStyle/>
          <a:p>
            <a:pPr algn="just"/>
            <a:r>
              <a:rPr lang="ru-RU" b="1" dirty="0" err="1" smtClean="0"/>
              <a:t>Масалан</a:t>
            </a:r>
            <a:r>
              <a:rPr lang="ru-RU" b="1" dirty="0" smtClean="0"/>
              <a:t>,</a:t>
            </a:r>
            <a:r>
              <a:rPr lang="ru-RU" dirty="0" smtClean="0"/>
              <a:t> </a:t>
            </a:r>
          </a:p>
          <a:p>
            <a:pPr lvl="0" algn="just"/>
            <a:r>
              <a:rPr lang="ru-RU" dirty="0"/>
              <a:t>	</a:t>
            </a:r>
            <a:r>
              <a:rPr lang="ru-RU" dirty="0" smtClean="0"/>
              <a:t>1</a:t>
            </a:r>
            <a:r>
              <a:rPr lang="ru-RU" dirty="0"/>
              <a:t>)	</a:t>
            </a:r>
            <a:r>
              <a:rPr lang="ru-RU" b="1" dirty="0" err="1"/>
              <a:t>Инсон</a:t>
            </a:r>
            <a:r>
              <a:rPr lang="ru-RU" b="1" dirty="0"/>
              <a:t> </a:t>
            </a:r>
            <a:r>
              <a:rPr lang="ru-RU" b="1" dirty="0" err="1"/>
              <a:t>ҳуқуқлари</a:t>
            </a:r>
            <a:r>
              <a:rPr lang="ru-RU" b="1" dirty="0"/>
              <a:t> </a:t>
            </a:r>
            <a:r>
              <a:rPr lang="ru-RU" b="1" dirty="0" err="1"/>
              <a:t>бўйича</a:t>
            </a:r>
            <a:r>
              <a:rPr lang="ru-RU" b="1" dirty="0"/>
              <a:t> Европа суди. </a:t>
            </a:r>
            <a:r>
              <a:rPr lang="ru-RU" dirty="0" err="1"/>
              <a:t>Бу</a:t>
            </a:r>
            <a:r>
              <a:rPr lang="ru-RU" dirty="0"/>
              <a:t> </a:t>
            </a:r>
            <a:r>
              <a:rPr lang="ru-RU" dirty="0" err="1"/>
              <a:t>давлатлар</a:t>
            </a:r>
            <a:r>
              <a:rPr lang="ru-RU" dirty="0"/>
              <a:t> </a:t>
            </a:r>
            <a:r>
              <a:rPr lang="ru-RU" dirty="0" err="1"/>
              <a:t>ёки</a:t>
            </a:r>
            <a:r>
              <a:rPr lang="ru-RU" dirty="0"/>
              <a:t> </a:t>
            </a:r>
            <a:r>
              <a:rPr lang="ru-RU" dirty="0" err="1"/>
              <a:t>давлат</a:t>
            </a:r>
            <a:r>
              <a:rPr lang="ru-RU" dirty="0"/>
              <a:t> </a:t>
            </a:r>
            <a:r>
              <a:rPr lang="ru-RU" dirty="0" err="1"/>
              <a:t>билан</a:t>
            </a:r>
            <a:r>
              <a:rPr lang="ru-RU" dirty="0"/>
              <a:t> </a:t>
            </a:r>
            <a:r>
              <a:rPr lang="ru-RU" dirty="0" err="1"/>
              <a:t>хусусий</a:t>
            </a:r>
            <a:r>
              <a:rPr lang="ru-RU" dirty="0"/>
              <a:t> </a:t>
            </a:r>
            <a:r>
              <a:rPr lang="ru-RU" dirty="0" err="1"/>
              <a:t>шахслар</a:t>
            </a:r>
            <a:r>
              <a:rPr lang="ru-RU" dirty="0"/>
              <a:t> </a:t>
            </a:r>
            <a:r>
              <a:rPr lang="ru-RU" dirty="0" err="1"/>
              <a:t>ўртасидаги</a:t>
            </a:r>
            <a:r>
              <a:rPr lang="ru-RU" dirty="0"/>
              <a:t> </a:t>
            </a:r>
            <a:r>
              <a:rPr lang="ru-RU" dirty="0" err="1"/>
              <a:t>низоларни</a:t>
            </a:r>
            <a:r>
              <a:rPr lang="ru-RU" dirty="0"/>
              <a:t> </a:t>
            </a:r>
            <a:r>
              <a:rPr lang="ru-RU" dirty="0" err="1"/>
              <a:t>кўриб</a:t>
            </a:r>
            <a:r>
              <a:rPr lang="ru-RU" dirty="0"/>
              <a:t> </a:t>
            </a:r>
            <a:r>
              <a:rPr lang="ru-RU" dirty="0" err="1"/>
              <a:t>чиқиш</a:t>
            </a:r>
            <a:r>
              <a:rPr lang="ru-RU" dirty="0"/>
              <a:t> </a:t>
            </a:r>
            <a:r>
              <a:rPr lang="ru-RU" dirty="0" err="1"/>
              <a:t>учун</a:t>
            </a:r>
            <a:r>
              <a:rPr lang="ru-RU" dirty="0"/>
              <a:t> </a:t>
            </a:r>
            <a:r>
              <a:rPr lang="ru-RU" dirty="0" err="1"/>
              <a:t>халқаро</a:t>
            </a:r>
            <a:r>
              <a:rPr lang="ru-RU" dirty="0"/>
              <a:t> </a:t>
            </a:r>
            <a:r>
              <a:rPr lang="ru-RU" dirty="0" err="1"/>
              <a:t>шартномалар</a:t>
            </a:r>
            <a:r>
              <a:rPr lang="ru-RU" dirty="0"/>
              <a:t> </a:t>
            </a:r>
            <a:r>
              <a:rPr lang="ru-RU" dirty="0" err="1"/>
              <a:t>асосида</a:t>
            </a:r>
            <a:r>
              <a:rPr lang="ru-RU" dirty="0"/>
              <a:t> </a:t>
            </a:r>
            <a:r>
              <a:rPr lang="ru-RU" dirty="0" err="1"/>
              <a:t>ташкил</a:t>
            </a:r>
            <a:r>
              <a:rPr lang="ru-RU" dirty="0"/>
              <a:t> </a:t>
            </a:r>
            <a:r>
              <a:rPr lang="ru-RU" dirty="0" err="1"/>
              <a:t>этиладиган</a:t>
            </a:r>
            <a:r>
              <a:rPr lang="ru-RU" dirty="0"/>
              <a:t> </a:t>
            </a:r>
            <a:r>
              <a:rPr lang="ru-RU" dirty="0" err="1"/>
              <a:t>халқаро</a:t>
            </a:r>
            <a:r>
              <a:rPr lang="ru-RU" dirty="0"/>
              <a:t> суд </a:t>
            </a:r>
            <a:r>
              <a:rPr lang="ru-RU" dirty="0" err="1" smtClean="0"/>
              <a:t>органи</a:t>
            </a:r>
            <a:r>
              <a:rPr lang="ru-RU" dirty="0" smtClean="0"/>
              <a:t>. Юрисдикция “</a:t>
            </a:r>
            <a:r>
              <a:rPr lang="ru-RU" dirty="0" err="1"/>
              <a:t>Инсонларнинг</a:t>
            </a:r>
            <a:r>
              <a:rPr lang="ru-RU" dirty="0"/>
              <a:t> </a:t>
            </a:r>
            <a:r>
              <a:rPr lang="ru-RU" dirty="0" err="1"/>
              <a:t>асосий</a:t>
            </a:r>
            <a:r>
              <a:rPr lang="ru-RU" dirty="0"/>
              <a:t> </a:t>
            </a:r>
            <a:r>
              <a:rPr lang="ru-RU" dirty="0" err="1"/>
              <a:t>ҳуқуқ</a:t>
            </a:r>
            <a:r>
              <a:rPr lang="ru-RU" dirty="0"/>
              <a:t> </a:t>
            </a:r>
            <a:r>
              <a:rPr lang="ru-RU" dirty="0" err="1"/>
              <a:t>ва</a:t>
            </a:r>
            <a:r>
              <a:rPr lang="ru-RU" dirty="0"/>
              <a:t> </a:t>
            </a:r>
            <a:r>
              <a:rPr lang="ru-RU" dirty="0" err="1"/>
              <a:t>эркинликларини</a:t>
            </a:r>
            <a:r>
              <a:rPr lang="ru-RU" dirty="0"/>
              <a:t> </a:t>
            </a:r>
            <a:r>
              <a:rPr lang="ru-RU" dirty="0" err="1"/>
              <a:t>ҳимоя</a:t>
            </a:r>
            <a:r>
              <a:rPr lang="ru-RU" dirty="0"/>
              <a:t> </a:t>
            </a:r>
            <a:r>
              <a:rPr lang="ru-RU" dirty="0" err="1"/>
              <a:t>қилиш</a:t>
            </a:r>
            <a:r>
              <a:rPr lang="ru-RU" dirty="0"/>
              <a:t> </a:t>
            </a:r>
            <a:r>
              <a:rPr lang="ru-RU" dirty="0" err="1"/>
              <a:t>тўғрисида”ги</a:t>
            </a:r>
            <a:r>
              <a:rPr lang="ru-RU" dirty="0"/>
              <a:t> Европа </a:t>
            </a:r>
            <a:r>
              <a:rPr lang="ru-RU" dirty="0" err="1"/>
              <a:t>конвенциясини</a:t>
            </a:r>
            <a:r>
              <a:rPr lang="ru-RU" dirty="0"/>
              <a:t> ратификация </a:t>
            </a:r>
            <a:r>
              <a:rPr lang="ru-RU" dirty="0" err="1"/>
              <a:t>қилувчи</a:t>
            </a:r>
            <a:r>
              <a:rPr lang="ru-RU" dirty="0"/>
              <a:t> Европа </a:t>
            </a:r>
            <a:r>
              <a:rPr lang="ru-RU" dirty="0" err="1"/>
              <a:t>Кенгашига</a:t>
            </a:r>
            <a:r>
              <a:rPr lang="ru-RU" dirty="0"/>
              <a:t> </a:t>
            </a:r>
            <a:r>
              <a:rPr lang="ru-RU" dirty="0" err="1"/>
              <a:t>аъзо</a:t>
            </a:r>
            <a:r>
              <a:rPr lang="ru-RU" dirty="0"/>
              <a:t> </a:t>
            </a:r>
            <a:r>
              <a:rPr lang="ru-RU" dirty="0" err="1"/>
              <a:t>бўлган</a:t>
            </a:r>
            <a:r>
              <a:rPr lang="ru-RU" dirty="0"/>
              <a:t> </a:t>
            </a:r>
            <a:r>
              <a:rPr lang="ru-RU" dirty="0" err="1"/>
              <a:t>барча</a:t>
            </a:r>
            <a:r>
              <a:rPr lang="ru-RU" dirty="0"/>
              <a:t> </a:t>
            </a:r>
            <a:r>
              <a:rPr lang="ru-RU" dirty="0" err="1"/>
              <a:t>давлатларга</a:t>
            </a:r>
            <a:r>
              <a:rPr lang="ru-RU" dirty="0"/>
              <a:t> </a:t>
            </a:r>
            <a:r>
              <a:rPr lang="ru-RU" dirty="0" err="1"/>
              <a:t>тадбиқ</a:t>
            </a:r>
            <a:r>
              <a:rPr lang="ru-RU" dirty="0"/>
              <a:t> </a:t>
            </a:r>
            <a:r>
              <a:rPr lang="ru-RU" dirty="0" err="1"/>
              <a:t>этилади</a:t>
            </a:r>
            <a:r>
              <a:rPr lang="ru-RU" dirty="0"/>
              <a:t>. </a:t>
            </a:r>
            <a:r>
              <a:rPr lang="ru-RU" dirty="0" err="1"/>
              <a:t>Ҳозирда</a:t>
            </a:r>
            <a:r>
              <a:rPr lang="ru-RU" dirty="0"/>
              <a:t> 47 та </a:t>
            </a:r>
            <a:r>
              <a:rPr lang="ru-RU" dirty="0" err="1"/>
              <a:t>давлат</a:t>
            </a:r>
            <a:r>
              <a:rPr lang="ru-RU" dirty="0"/>
              <a:t> </a:t>
            </a:r>
            <a:r>
              <a:rPr lang="ru-RU" dirty="0" err="1"/>
              <a:t>аъзо</a:t>
            </a:r>
            <a:r>
              <a:rPr lang="ru-RU" dirty="0" smtClean="0"/>
              <a:t>. </a:t>
            </a:r>
            <a:r>
              <a:rPr lang="uz-Cyrl-UZ" dirty="0">
                <a:solidFill>
                  <a:srgbClr val="FF0000"/>
                </a:solidFill>
              </a:rPr>
              <a:t>Европа суди–бузилган ҳуқуқни тиклаш тўғрисида фуқаронинг давлат устидан даъвосини кўриш  ҳуқуқини олган биринчи халқаро органдир. </a:t>
            </a:r>
            <a:endParaRPr lang="ru-RU" dirty="0">
              <a:solidFill>
                <a:srgbClr val="FF0000"/>
              </a:solidFill>
            </a:endParaRPr>
          </a:p>
          <a:p>
            <a:pPr algn="just"/>
            <a:r>
              <a:rPr lang="ru-RU" dirty="0" smtClean="0"/>
              <a:t>	2</a:t>
            </a:r>
            <a:r>
              <a:rPr lang="ru-RU" dirty="0"/>
              <a:t>)	</a:t>
            </a:r>
            <a:r>
              <a:rPr lang="ru-RU" b="1" dirty="0" err="1"/>
              <a:t>Инсон</a:t>
            </a:r>
            <a:r>
              <a:rPr lang="ru-RU" b="1" dirty="0"/>
              <a:t> </a:t>
            </a:r>
            <a:r>
              <a:rPr lang="ru-RU" b="1" dirty="0" err="1"/>
              <a:t>ҳуқуқлари</a:t>
            </a:r>
            <a:r>
              <a:rPr lang="ru-RU" b="1" dirty="0"/>
              <a:t> </a:t>
            </a:r>
            <a:r>
              <a:rPr lang="ru-RU" b="1" dirty="0" err="1"/>
              <a:t>бўйича</a:t>
            </a:r>
            <a:r>
              <a:rPr lang="ru-RU" b="1" dirty="0"/>
              <a:t> Америка </a:t>
            </a:r>
            <a:r>
              <a:rPr lang="ru-RU" b="1" dirty="0" err="1"/>
              <a:t>давлатлараро</a:t>
            </a:r>
            <a:r>
              <a:rPr lang="ru-RU" b="1" dirty="0"/>
              <a:t> суди</a:t>
            </a:r>
            <a:r>
              <a:rPr lang="ru-RU" dirty="0"/>
              <a:t>. </a:t>
            </a:r>
            <a:r>
              <a:rPr lang="ru-RU" dirty="0" err="1"/>
              <a:t>Бу</a:t>
            </a:r>
            <a:r>
              <a:rPr lang="ru-RU" dirty="0"/>
              <a:t>  </a:t>
            </a:r>
            <a:r>
              <a:rPr lang="ru-RU" dirty="0" smtClean="0"/>
              <a:t>юрисдикция “</a:t>
            </a:r>
            <a:r>
              <a:rPr lang="ru-RU" dirty="0" err="1" smtClean="0"/>
              <a:t>Инсон</a:t>
            </a:r>
            <a:r>
              <a:rPr lang="ru-RU" dirty="0" smtClean="0"/>
              <a:t> </a:t>
            </a:r>
            <a:r>
              <a:rPr lang="ru-RU" dirty="0" err="1"/>
              <a:t>ҳуқуқлари</a:t>
            </a:r>
            <a:r>
              <a:rPr lang="ru-RU" dirty="0"/>
              <a:t> </a:t>
            </a:r>
            <a:r>
              <a:rPr lang="ru-RU" dirty="0" err="1"/>
              <a:t>тўғрисида”ги</a:t>
            </a:r>
            <a:r>
              <a:rPr lang="ru-RU" dirty="0"/>
              <a:t> Америка </a:t>
            </a:r>
            <a:r>
              <a:rPr lang="ru-RU" dirty="0" err="1"/>
              <a:t>конвенциясини</a:t>
            </a:r>
            <a:r>
              <a:rPr lang="ru-RU" dirty="0"/>
              <a:t> ратификация </a:t>
            </a:r>
            <a:r>
              <a:rPr lang="ru-RU" dirty="0" err="1"/>
              <a:t>қилувчи</a:t>
            </a:r>
            <a:r>
              <a:rPr lang="ru-RU" dirty="0"/>
              <a:t> Америка </a:t>
            </a:r>
            <a:r>
              <a:rPr lang="ru-RU" dirty="0" err="1"/>
              <a:t>давлатлари</a:t>
            </a:r>
            <a:r>
              <a:rPr lang="ru-RU" dirty="0"/>
              <a:t> </a:t>
            </a:r>
            <a:r>
              <a:rPr lang="ru-RU" dirty="0" err="1"/>
              <a:t>ташкилотига</a:t>
            </a:r>
            <a:r>
              <a:rPr lang="ru-RU" dirty="0"/>
              <a:t> </a:t>
            </a:r>
            <a:r>
              <a:rPr lang="ru-RU" dirty="0" err="1"/>
              <a:t>аъзо</a:t>
            </a:r>
            <a:r>
              <a:rPr lang="ru-RU" dirty="0"/>
              <a:t> </a:t>
            </a:r>
            <a:r>
              <a:rPr lang="ru-RU" dirty="0" err="1"/>
              <a:t>давлатларга</a:t>
            </a:r>
            <a:r>
              <a:rPr lang="ru-RU" dirty="0"/>
              <a:t> </a:t>
            </a:r>
            <a:r>
              <a:rPr lang="ru-RU" dirty="0" err="1"/>
              <a:t>тадбиқ</a:t>
            </a:r>
            <a:r>
              <a:rPr lang="ru-RU" dirty="0"/>
              <a:t> </a:t>
            </a:r>
            <a:r>
              <a:rPr lang="ru-RU" dirty="0" err="1"/>
              <a:t>этиладиган</a:t>
            </a:r>
            <a:r>
              <a:rPr lang="ru-RU" dirty="0"/>
              <a:t> </a:t>
            </a:r>
            <a:r>
              <a:rPr lang="ru-RU" dirty="0" err="1"/>
              <a:t>халқаро</a:t>
            </a:r>
            <a:r>
              <a:rPr lang="ru-RU" dirty="0"/>
              <a:t> суд </a:t>
            </a:r>
            <a:r>
              <a:rPr lang="ru-RU" dirty="0" err="1"/>
              <a:t>органидир</a:t>
            </a:r>
            <a:r>
              <a:rPr lang="ru-RU" dirty="0"/>
              <a:t>.</a:t>
            </a:r>
          </a:p>
        </p:txBody>
      </p:sp>
    </p:spTree>
    <p:extLst>
      <p:ext uri="{BB962C8B-B14F-4D97-AF65-F5344CB8AC3E}">
        <p14:creationId xmlns:p14="http://schemas.microsoft.com/office/powerpoint/2010/main" val="27784470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2-§. </a:t>
            </a:r>
            <a:endParaRPr lang="ru-RU" sz="2000" dirty="0">
              <a:solidFill>
                <a:srgbClr val="FFFF00"/>
              </a:solidFill>
            </a:endParaRPr>
          </a:p>
          <a:p>
            <a:pPr algn="ctr"/>
            <a:endParaRPr lang="ru-RU" sz="2000" b="1" dirty="0"/>
          </a:p>
        </p:txBody>
      </p:sp>
      <p:grpSp>
        <p:nvGrpSpPr>
          <p:cNvPr id="10" name="Группа 9"/>
          <p:cNvGrpSpPr/>
          <p:nvPr/>
        </p:nvGrpSpPr>
        <p:grpSpPr>
          <a:xfrm>
            <a:off x="1979712" y="116632"/>
            <a:ext cx="5211514" cy="1152128"/>
            <a:chOff x="-492078" y="-572871"/>
            <a:chExt cx="2599231" cy="1579211"/>
          </a:xfrm>
        </p:grpSpPr>
        <p:sp>
          <p:nvSpPr>
            <p:cNvPr id="12" name="Скругленный прямоугольник 11"/>
            <p:cNvSpPr/>
            <p:nvPr/>
          </p:nvSpPr>
          <p:spPr>
            <a:xfrm>
              <a:off x="-492078" y="-572871"/>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13" name="Скругленный прямоугольник 4"/>
            <p:cNvSpPr txBox="1"/>
            <p:nvPr/>
          </p:nvSpPr>
          <p:spPr>
            <a:xfrm>
              <a:off x="-165206" y="-315746"/>
              <a:ext cx="1945487" cy="1064961"/>
            </a:xfrm>
            <a:prstGeom prst="rect">
              <a:avLst/>
            </a:prstGeom>
          </p:spPr>
          <p:style>
            <a:lnRef idx="1">
              <a:schemeClr val="accent3"/>
            </a:lnRef>
            <a:fillRef idx="2">
              <a:schemeClr val="accent3"/>
            </a:fillRef>
            <a:effectRef idx="1">
              <a:schemeClr val="accent3"/>
            </a:effectRef>
            <a:fontRef idx="minor">
              <a:schemeClr val="dk1"/>
            </a:fontRef>
          </p:style>
          <p:txBody>
            <a:bodyPr spcFirstLastPara="0" vert="horz" wrap="square" lIns="137160" tIns="137160" rIns="137160" bIns="137160" numCol="1" spcCol="1270" anchor="ctr" anchorCtr="0">
              <a:noAutofit/>
            </a:bodyPr>
            <a:lstStyle/>
            <a:p>
              <a:pPr algn="ctr"/>
              <a:r>
                <a:rPr lang="uz-Cyrl-UZ" b="1" dirty="0"/>
                <a:t>Инсон ҳуқуқлари соҳасидаги минтақавий халқаро </a:t>
              </a:r>
              <a:r>
                <a:rPr lang="uz-Cyrl-UZ" b="1" dirty="0" smtClean="0"/>
                <a:t>ҳужжатлар</a:t>
              </a:r>
              <a:endParaRPr lang="ru-RU" dirty="0"/>
            </a:p>
          </p:txBody>
        </p:sp>
      </p:grpSp>
      <p:sp>
        <p:nvSpPr>
          <p:cNvPr id="3" name="Прямоугольник 2"/>
          <p:cNvSpPr/>
          <p:nvPr/>
        </p:nvSpPr>
        <p:spPr>
          <a:xfrm>
            <a:off x="251520" y="1445482"/>
            <a:ext cx="8064895" cy="4801314"/>
          </a:xfrm>
          <a:prstGeom prst="rect">
            <a:avLst/>
          </a:prstGeom>
        </p:spPr>
        <p:txBody>
          <a:bodyPr wrap="square">
            <a:spAutoFit/>
          </a:bodyPr>
          <a:lstStyle/>
          <a:p>
            <a:pPr lvl="0"/>
            <a:r>
              <a:rPr lang="uz-Cyrl-UZ" dirty="0" smtClean="0"/>
              <a:t>1. Инсон </a:t>
            </a:r>
            <a:r>
              <a:rPr lang="uz-Cyrl-UZ" dirty="0"/>
              <a:t>ҳуқуқ ва мажбуриятлари Америка </a:t>
            </a:r>
            <a:r>
              <a:rPr lang="uz-Cyrl-UZ" dirty="0" smtClean="0"/>
              <a:t>декларацияси. 1948 йил; </a:t>
            </a:r>
            <a:endParaRPr lang="ru-RU" dirty="0"/>
          </a:p>
          <a:p>
            <a:pPr lvl="0"/>
            <a:r>
              <a:rPr lang="uz-Cyrl-UZ" dirty="0" smtClean="0"/>
              <a:t>2. Инсон </a:t>
            </a:r>
            <a:r>
              <a:rPr lang="uz-Cyrl-UZ" dirty="0"/>
              <a:t>ҳуқуқлари тўғрисидаги Америка </a:t>
            </a:r>
            <a:r>
              <a:rPr lang="uz-Cyrl-UZ" dirty="0" smtClean="0"/>
              <a:t>конвенцияси. </a:t>
            </a:r>
            <a:r>
              <a:rPr lang="uz-Cyrl-UZ" dirty="0"/>
              <a:t>1969 йилда Америка қитъаси давлатлари </a:t>
            </a:r>
            <a:r>
              <a:rPr lang="uz-Cyrl-UZ" dirty="0" smtClean="0"/>
              <a:t>томонидан тасдиқланган; </a:t>
            </a:r>
            <a:endParaRPr lang="ru-RU" dirty="0"/>
          </a:p>
          <a:p>
            <a:pPr lvl="0"/>
            <a:r>
              <a:rPr lang="ru-RU" dirty="0" smtClean="0"/>
              <a:t>3. </a:t>
            </a:r>
            <a:r>
              <a:rPr lang="ru-RU" dirty="0" err="1" smtClean="0"/>
              <a:t>Инсон</a:t>
            </a:r>
            <a:r>
              <a:rPr lang="ru-RU" dirty="0" smtClean="0"/>
              <a:t> </a:t>
            </a:r>
            <a:r>
              <a:rPr lang="ru-RU" dirty="0" err="1"/>
              <a:t>ҳуқуқлари</a:t>
            </a:r>
            <a:r>
              <a:rPr lang="ru-RU" dirty="0"/>
              <a:t> </a:t>
            </a:r>
            <a:r>
              <a:rPr lang="ru-RU" dirty="0" err="1"/>
              <a:t>ва</a:t>
            </a:r>
            <a:r>
              <a:rPr lang="ru-RU" dirty="0"/>
              <a:t> </a:t>
            </a:r>
            <a:r>
              <a:rPr lang="ru-RU" dirty="0" err="1"/>
              <a:t>асосий</a:t>
            </a:r>
            <a:r>
              <a:rPr lang="ru-RU" dirty="0"/>
              <a:t> </a:t>
            </a:r>
            <a:r>
              <a:rPr lang="ru-RU" dirty="0" err="1"/>
              <a:t>эркинликларини</a:t>
            </a:r>
            <a:r>
              <a:rPr lang="ru-RU" dirty="0"/>
              <a:t> </a:t>
            </a:r>
            <a:r>
              <a:rPr lang="ru-RU" dirty="0" err="1"/>
              <a:t>ҳимоя</a:t>
            </a:r>
            <a:r>
              <a:rPr lang="ru-RU" dirty="0"/>
              <a:t> </a:t>
            </a:r>
            <a:r>
              <a:rPr lang="ru-RU" dirty="0" err="1"/>
              <a:t>қилиш</a:t>
            </a:r>
            <a:r>
              <a:rPr lang="ru-RU" dirty="0"/>
              <a:t> </a:t>
            </a:r>
            <a:r>
              <a:rPr lang="ru-RU" dirty="0" err="1"/>
              <a:t>тўғрисида</a:t>
            </a:r>
            <a:r>
              <a:rPr lang="ru-RU" dirty="0"/>
              <a:t> Европа </a:t>
            </a:r>
            <a:r>
              <a:rPr lang="ru-RU" dirty="0" err="1"/>
              <a:t>конвенцияси</a:t>
            </a:r>
            <a:r>
              <a:rPr lang="ru-RU" dirty="0"/>
              <a:t> (1950 й.);</a:t>
            </a:r>
            <a:r>
              <a:rPr lang="uz-Cyrl-UZ" dirty="0"/>
              <a:t> </a:t>
            </a:r>
            <a:endParaRPr lang="ru-RU" dirty="0"/>
          </a:p>
          <a:p>
            <a:pPr lvl="0"/>
            <a:r>
              <a:rPr lang="uz-Cyrl-UZ" dirty="0" smtClean="0"/>
              <a:t>4. Қийноқлар </a:t>
            </a:r>
            <a:r>
              <a:rPr lang="uz-Cyrl-UZ" dirty="0"/>
              <a:t>ва инсонийликка зид ёки қадр­қимматни камситувчи муомала ёки жазонинг олдини олиш бўйича Европа конвенцияси (1987 й.);</a:t>
            </a:r>
            <a:endParaRPr lang="ru-RU" dirty="0"/>
          </a:p>
          <a:p>
            <a:pPr lvl="0"/>
            <a:r>
              <a:rPr lang="uz-Cyrl-UZ" dirty="0" smtClean="0"/>
              <a:t>5. Европа </a:t>
            </a:r>
            <a:r>
              <a:rPr lang="uz-Cyrl-UZ" dirty="0"/>
              <a:t>ижтимоий хартияси (1961 й.) 1996 йил қайта кўриб чиқилган;</a:t>
            </a:r>
            <a:endParaRPr lang="ru-RU" dirty="0"/>
          </a:p>
          <a:p>
            <a:pPr lvl="0"/>
            <a:r>
              <a:rPr lang="ru-RU" dirty="0" smtClean="0"/>
              <a:t>6. </a:t>
            </a:r>
            <a:r>
              <a:rPr lang="ru-RU" dirty="0" err="1" smtClean="0"/>
              <a:t>Миллий</a:t>
            </a:r>
            <a:r>
              <a:rPr lang="ru-RU" dirty="0" smtClean="0"/>
              <a:t> </a:t>
            </a:r>
            <a:r>
              <a:rPr lang="ru-RU" dirty="0" err="1"/>
              <a:t>озчиликларни</a:t>
            </a:r>
            <a:r>
              <a:rPr lang="ru-RU" dirty="0"/>
              <a:t> </a:t>
            </a:r>
            <a:r>
              <a:rPr lang="ru-RU" dirty="0" err="1"/>
              <a:t>ҳимоя</a:t>
            </a:r>
            <a:r>
              <a:rPr lang="ru-RU" dirty="0"/>
              <a:t> </a:t>
            </a:r>
            <a:r>
              <a:rPr lang="ru-RU" dirty="0" err="1"/>
              <a:t>қилиш</a:t>
            </a:r>
            <a:r>
              <a:rPr lang="ru-RU" dirty="0"/>
              <a:t> </a:t>
            </a:r>
            <a:r>
              <a:rPr lang="ru-RU" dirty="0" err="1"/>
              <a:t>бўйича</a:t>
            </a:r>
            <a:r>
              <a:rPr lang="ru-RU" dirty="0"/>
              <a:t> </a:t>
            </a:r>
            <a:r>
              <a:rPr lang="ru-RU" dirty="0" err="1" smtClean="0"/>
              <a:t>идоравий</a:t>
            </a:r>
            <a:r>
              <a:rPr lang="ru-RU" dirty="0" smtClean="0"/>
              <a:t> </a:t>
            </a:r>
            <a:r>
              <a:rPr lang="ru-RU" dirty="0"/>
              <a:t>конвенция (1995 й.);</a:t>
            </a:r>
          </a:p>
          <a:p>
            <a:pPr lvl="0"/>
            <a:r>
              <a:rPr lang="uz-Cyrl-UZ" dirty="0" smtClean="0"/>
              <a:t>7. Асосий ҳуқуқлар </a:t>
            </a:r>
            <a:r>
              <a:rPr lang="uz-Cyrl-UZ" dirty="0"/>
              <a:t>тўғрисидаги Европа Иттифоқи Хартияси (2000 й.) </a:t>
            </a:r>
            <a:endParaRPr lang="ru-RU" dirty="0"/>
          </a:p>
          <a:p>
            <a:pPr lvl="0"/>
            <a:r>
              <a:rPr lang="uz-Cyrl-UZ" dirty="0" smtClean="0"/>
              <a:t>8. Ҳуқуқлар </a:t>
            </a:r>
            <a:r>
              <a:rPr lang="uz-Cyrl-UZ" dirty="0"/>
              <a:t>ва асосий эркинликлар тўғрисида МДҲ Конвенцияси (1995 й.)</a:t>
            </a:r>
            <a:endParaRPr lang="ru-RU" dirty="0"/>
          </a:p>
          <a:p>
            <a:pPr lvl="0"/>
            <a:r>
              <a:rPr lang="uz-Cyrl-UZ" dirty="0" smtClean="0"/>
              <a:t>9. Инсоннинг асосий ҳуқуқ </a:t>
            </a:r>
            <a:r>
              <a:rPr lang="uz-Cyrl-UZ" dirty="0"/>
              <a:t>ва </a:t>
            </a:r>
            <a:r>
              <a:rPr lang="uz-Cyrl-UZ" dirty="0" smtClean="0"/>
              <a:t>эркинликлари тўғрисида МДҲ </a:t>
            </a:r>
            <a:r>
              <a:rPr lang="ru-RU" dirty="0"/>
              <a:t>Конвенция</a:t>
            </a:r>
            <a:r>
              <a:rPr lang="uz-Cyrl-UZ" dirty="0"/>
              <a:t>си </a:t>
            </a:r>
            <a:r>
              <a:rPr lang="ru-RU" dirty="0"/>
              <a:t>(1995 </a:t>
            </a:r>
            <a:r>
              <a:rPr lang="uz-Cyrl-UZ" dirty="0"/>
              <a:t>й</a:t>
            </a:r>
            <a:r>
              <a:rPr lang="ru-RU" dirty="0"/>
              <a:t>.)</a:t>
            </a:r>
          </a:p>
          <a:p>
            <a:r>
              <a:rPr lang="uz-Cyrl-UZ" dirty="0" smtClean="0"/>
              <a:t>10. </a:t>
            </a:r>
            <a:r>
              <a:rPr lang="uz-Cyrl-UZ" dirty="0"/>
              <a:t>Инсон ва халқлар ҳуқуқлари Африка </a:t>
            </a:r>
            <a:r>
              <a:rPr lang="uz-Cyrl-UZ" dirty="0" smtClean="0"/>
              <a:t>хартияси. Африка </a:t>
            </a:r>
            <a:r>
              <a:rPr lang="uz-Cyrl-UZ" dirty="0"/>
              <a:t>давлатлари — Африка бирлиги ташкилоти аъзолари 1981 йилда </a:t>
            </a:r>
            <a:r>
              <a:rPr lang="uz-Cyrl-UZ" dirty="0" smtClean="0"/>
              <a:t>қабул қилган; </a:t>
            </a:r>
            <a:endParaRPr lang="ru-RU" dirty="0"/>
          </a:p>
          <a:p>
            <a:r>
              <a:rPr lang="uz-Cyrl-UZ" dirty="0" smtClean="0"/>
              <a:t>11. Инсон </a:t>
            </a:r>
            <a:r>
              <a:rPr lang="uz-Cyrl-UZ" dirty="0"/>
              <a:t>ҳуқуқлари Араб </a:t>
            </a:r>
            <a:r>
              <a:rPr lang="uz-Cyrl-UZ" dirty="0" smtClean="0"/>
              <a:t>хартияси. </a:t>
            </a:r>
            <a:r>
              <a:rPr lang="uz-Cyrl-UZ" dirty="0"/>
              <a:t>1994 йилда Араб давлатлари Лигаси доирасида</a:t>
            </a:r>
            <a:r>
              <a:rPr lang="uz-Cyrl-UZ" dirty="0" smtClean="0"/>
              <a:t> </a:t>
            </a:r>
            <a:r>
              <a:rPr lang="uz-Cyrl-UZ" dirty="0"/>
              <a:t>қабул </a:t>
            </a:r>
            <a:r>
              <a:rPr lang="uz-Cyrl-UZ" dirty="0" smtClean="0"/>
              <a:t>қилинган. </a:t>
            </a:r>
            <a:endParaRPr lang="ru-RU" dirty="0"/>
          </a:p>
        </p:txBody>
      </p:sp>
    </p:spTree>
    <p:extLst>
      <p:ext uri="{BB962C8B-B14F-4D97-AF65-F5344CB8AC3E}">
        <p14:creationId xmlns:p14="http://schemas.microsoft.com/office/powerpoint/2010/main" val="27236179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Стрелка вправо 13"/>
          <p:cNvSpPr/>
          <p:nvPr/>
        </p:nvSpPr>
        <p:spPr>
          <a:xfrm rot="5400000">
            <a:off x="4128673" y="2170637"/>
            <a:ext cx="465104" cy="4063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Скругленный прямоугольник 10"/>
          <p:cNvSpPr/>
          <p:nvPr/>
        </p:nvSpPr>
        <p:spPr>
          <a:xfrm>
            <a:off x="1932937" y="1269006"/>
            <a:ext cx="2880321" cy="84039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z-Cyrl-UZ" sz="1600" b="1" dirty="0" smtClean="0">
              <a:solidFill>
                <a:schemeClr val="tx1"/>
              </a:solidFill>
            </a:endParaRPr>
          </a:p>
          <a:p>
            <a:pPr lvl="0" algn="ctr"/>
            <a:r>
              <a:rPr lang="uz-Cyrl-UZ" sz="1600" b="1" dirty="0" smtClean="0">
                <a:solidFill>
                  <a:schemeClr val="tx1"/>
                </a:solidFill>
              </a:rPr>
              <a:t>Миллий механизмлар</a:t>
            </a:r>
            <a:endParaRPr lang="ru-RU" sz="2000" b="1" dirty="0">
              <a:solidFill>
                <a:schemeClr val="tx1"/>
              </a:solidFill>
            </a:endParaRPr>
          </a:p>
          <a:p>
            <a:pPr algn="ctr"/>
            <a:endParaRPr lang="ru-RU" sz="1600" dirty="0">
              <a:solidFill>
                <a:schemeClr val="tx1"/>
              </a:solidFill>
              <a:latin typeface="Times New Roman" panose="02020603050405020304" pitchFamily="18" charset="0"/>
              <a:cs typeface="Times New Roman" panose="02020603050405020304" pitchFamily="18" charset="0"/>
            </a:endParaRPr>
          </a:p>
        </p:txBody>
      </p:sp>
      <p:sp>
        <p:nvSpPr>
          <p:cNvPr id="16" name="Стрелка вправо 15"/>
          <p:cNvSpPr/>
          <p:nvPr/>
        </p:nvSpPr>
        <p:spPr>
          <a:xfrm rot="5400000">
            <a:off x="2069538" y="2142937"/>
            <a:ext cx="430782" cy="4192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Скругленный прямоугольник 17"/>
          <p:cNvSpPr/>
          <p:nvPr/>
        </p:nvSpPr>
        <p:spPr>
          <a:xfrm>
            <a:off x="1148004" y="2574084"/>
            <a:ext cx="1901484" cy="1224136"/>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z-Cyrl-UZ" sz="1600" dirty="0" smtClean="0">
                <a:solidFill>
                  <a:srgbClr val="000000"/>
                </a:solidFill>
                <a:latin typeface="Times New Roman" panose="02020603050405020304" pitchFamily="18" charset="0"/>
                <a:ea typeface="Calibri" panose="020F0502020204030204" pitchFamily="34" charset="0"/>
              </a:rPr>
              <a:t>Ўзбекистон Республикаси Конституцияси</a:t>
            </a:r>
            <a:endParaRPr lang="ru-RU" sz="1600" i="1" dirty="0">
              <a:solidFill>
                <a:schemeClr val="tx1"/>
              </a:solidFill>
              <a:latin typeface="Times New Roman" panose="02020603050405020304" pitchFamily="18" charset="0"/>
              <a:cs typeface="Times New Roman" panose="02020603050405020304" pitchFamily="18" charset="0"/>
            </a:endParaRPr>
          </a:p>
        </p:txBody>
      </p:sp>
      <p:sp>
        <p:nvSpPr>
          <p:cNvPr id="28" name="Овал 27"/>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3-§. </a:t>
            </a:r>
            <a:endParaRPr lang="ru-RU" sz="2000" dirty="0">
              <a:solidFill>
                <a:srgbClr val="FFFF00"/>
              </a:solidFill>
            </a:endParaRPr>
          </a:p>
          <a:p>
            <a:pPr algn="ctr"/>
            <a:endParaRPr lang="ru-RU" sz="2000" b="1" dirty="0"/>
          </a:p>
        </p:txBody>
      </p:sp>
      <p:sp>
        <p:nvSpPr>
          <p:cNvPr id="29" name="Скругленный прямоугольник 28"/>
          <p:cNvSpPr/>
          <p:nvPr/>
        </p:nvSpPr>
        <p:spPr>
          <a:xfrm>
            <a:off x="3762428" y="2606365"/>
            <a:ext cx="1901484" cy="1191081"/>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z-Cyrl-UZ" sz="1600" dirty="0" smtClean="0">
                <a:solidFill>
                  <a:srgbClr val="000000"/>
                </a:solidFill>
                <a:latin typeface="Times New Roman" panose="02020603050405020304" pitchFamily="18" charset="0"/>
                <a:ea typeface="Calibri" panose="020F0502020204030204" pitchFamily="34" charset="0"/>
              </a:rPr>
              <a:t>Ўзбекистон Республикаси Қонунлари</a:t>
            </a:r>
            <a:endParaRPr lang="ru-RU" sz="1600"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44613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Скругленный прямоугольник 10"/>
          <p:cNvSpPr/>
          <p:nvPr/>
        </p:nvSpPr>
        <p:spPr>
          <a:xfrm>
            <a:off x="2524406" y="213859"/>
            <a:ext cx="5375367" cy="84039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z-Cyrl-UZ" sz="1600" b="1" dirty="0" smtClean="0">
              <a:solidFill>
                <a:schemeClr val="tx1"/>
              </a:solidFill>
            </a:endParaRPr>
          </a:p>
          <a:p>
            <a:pPr lvl="0" algn="ctr"/>
            <a:r>
              <a:rPr lang="uz-Cyrl-UZ" sz="1600" b="1" dirty="0">
                <a:solidFill>
                  <a:schemeClr val="tx1"/>
                </a:solidFill>
              </a:rPr>
              <a:t>Миллий </a:t>
            </a:r>
            <a:r>
              <a:rPr lang="uz-Cyrl-UZ" sz="1600" b="1" dirty="0" smtClean="0">
                <a:solidFill>
                  <a:schemeClr val="tx1"/>
                </a:solidFill>
              </a:rPr>
              <a:t>механизмларни шартли равишда 2 </a:t>
            </a:r>
            <a:r>
              <a:rPr lang="uz-Cyrl-UZ" sz="1600" b="1" dirty="0">
                <a:solidFill>
                  <a:schemeClr val="tx1"/>
                </a:solidFill>
              </a:rPr>
              <a:t>гурухга </a:t>
            </a:r>
            <a:r>
              <a:rPr lang="uz-Cyrl-UZ" sz="1600" b="1" dirty="0" smtClean="0">
                <a:solidFill>
                  <a:schemeClr val="tx1"/>
                </a:solidFill>
              </a:rPr>
              <a:t>ажратиш мумкин </a:t>
            </a:r>
            <a:endParaRPr lang="ru-RU" sz="2000" b="1" dirty="0">
              <a:solidFill>
                <a:schemeClr val="tx1"/>
              </a:solidFill>
            </a:endParaRPr>
          </a:p>
          <a:p>
            <a:pPr algn="ctr"/>
            <a:endParaRPr lang="ru-RU" sz="1600" dirty="0">
              <a:solidFill>
                <a:schemeClr val="tx1"/>
              </a:solidFill>
              <a:latin typeface="Times New Roman" panose="02020603050405020304" pitchFamily="18" charset="0"/>
              <a:cs typeface="Times New Roman" panose="02020603050405020304" pitchFamily="18" charset="0"/>
            </a:endParaRPr>
          </a:p>
        </p:txBody>
      </p:sp>
      <p:sp>
        <p:nvSpPr>
          <p:cNvPr id="18" name="Скругленный прямоугольник 17"/>
          <p:cNvSpPr/>
          <p:nvPr/>
        </p:nvSpPr>
        <p:spPr>
          <a:xfrm>
            <a:off x="2359263" y="2222603"/>
            <a:ext cx="1901484" cy="1224136"/>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b="1" dirty="0" err="1">
                <a:solidFill>
                  <a:schemeClr val="tx1"/>
                </a:solidFill>
              </a:rPr>
              <a:t>анъанавий</a:t>
            </a:r>
            <a:r>
              <a:rPr lang="ru-RU" sz="1600" b="1" dirty="0">
                <a:solidFill>
                  <a:schemeClr val="tx1"/>
                </a:solidFill>
              </a:rPr>
              <a:t> </a:t>
            </a:r>
            <a:r>
              <a:rPr lang="ru-RU" sz="1600" b="1" dirty="0" err="1">
                <a:solidFill>
                  <a:schemeClr val="tx1"/>
                </a:solidFill>
              </a:rPr>
              <a:t>шаклдаги</a:t>
            </a:r>
            <a:r>
              <a:rPr lang="ru-RU" sz="1600" dirty="0">
                <a:solidFill>
                  <a:schemeClr val="tx1"/>
                </a:solidFill>
              </a:rPr>
              <a:t> </a:t>
            </a:r>
            <a:r>
              <a:rPr lang="ru-RU" sz="1600" dirty="0" err="1">
                <a:solidFill>
                  <a:schemeClr val="tx1"/>
                </a:solidFill>
              </a:rPr>
              <a:t>тизими</a:t>
            </a:r>
            <a:r>
              <a:rPr lang="ru-RU" sz="1600" dirty="0">
                <a:solidFill>
                  <a:schemeClr val="tx1"/>
                </a:solidFill>
              </a:rPr>
              <a:t> </a:t>
            </a:r>
            <a:endParaRPr lang="ru-RU" sz="1600" i="1" dirty="0">
              <a:solidFill>
                <a:schemeClr val="tx1"/>
              </a:solidFill>
              <a:latin typeface="Times New Roman" panose="02020603050405020304" pitchFamily="18" charset="0"/>
              <a:cs typeface="Times New Roman" panose="02020603050405020304" pitchFamily="18" charset="0"/>
            </a:endParaRPr>
          </a:p>
        </p:txBody>
      </p:sp>
      <p:sp>
        <p:nvSpPr>
          <p:cNvPr id="28" name="Овал 27"/>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3-§. </a:t>
            </a:r>
            <a:endParaRPr lang="ru-RU" sz="2000" dirty="0">
              <a:solidFill>
                <a:srgbClr val="FFFF00"/>
              </a:solidFill>
            </a:endParaRPr>
          </a:p>
          <a:p>
            <a:pPr algn="ctr"/>
            <a:endParaRPr lang="ru-RU" sz="2000" b="1" dirty="0"/>
          </a:p>
        </p:txBody>
      </p:sp>
      <p:sp>
        <p:nvSpPr>
          <p:cNvPr id="29" name="Скругленный прямоугольник 28"/>
          <p:cNvSpPr/>
          <p:nvPr/>
        </p:nvSpPr>
        <p:spPr>
          <a:xfrm>
            <a:off x="6084168" y="2238025"/>
            <a:ext cx="1973492" cy="1191081"/>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b="1" dirty="0" err="1">
                <a:solidFill>
                  <a:schemeClr val="tx1"/>
                </a:solidFill>
              </a:rPr>
              <a:t>ноанъанавий</a:t>
            </a:r>
            <a:r>
              <a:rPr lang="ru-RU" sz="1600" b="1" dirty="0">
                <a:solidFill>
                  <a:schemeClr val="tx1"/>
                </a:solidFill>
              </a:rPr>
              <a:t> </a:t>
            </a:r>
            <a:r>
              <a:rPr lang="ru-RU" sz="1600" b="1" dirty="0" err="1">
                <a:solidFill>
                  <a:schemeClr val="tx1"/>
                </a:solidFill>
              </a:rPr>
              <a:t>шаклдаги</a:t>
            </a:r>
            <a:r>
              <a:rPr lang="ru-RU" sz="1600" dirty="0">
                <a:solidFill>
                  <a:schemeClr val="tx1"/>
                </a:solidFill>
              </a:rPr>
              <a:t> </a:t>
            </a:r>
            <a:r>
              <a:rPr lang="ru-RU" sz="1600" dirty="0" err="1">
                <a:solidFill>
                  <a:schemeClr val="tx1"/>
                </a:solidFill>
              </a:rPr>
              <a:t>тизими</a:t>
            </a:r>
            <a:r>
              <a:rPr lang="ru-RU" sz="1600" dirty="0"/>
              <a:t>. </a:t>
            </a:r>
          </a:p>
          <a:p>
            <a:pPr algn="just"/>
            <a:endParaRPr lang="ru-RU" sz="1600" i="1" dirty="0">
              <a:solidFill>
                <a:schemeClr val="tx1"/>
              </a:solidFill>
              <a:latin typeface="Times New Roman" panose="02020603050405020304" pitchFamily="18" charset="0"/>
              <a:cs typeface="Times New Roman" panose="02020603050405020304" pitchFamily="18" charset="0"/>
            </a:endParaRPr>
          </a:p>
        </p:txBody>
      </p:sp>
      <p:sp>
        <p:nvSpPr>
          <p:cNvPr id="9" name="Прямоугольник 8"/>
          <p:cNvSpPr/>
          <p:nvPr/>
        </p:nvSpPr>
        <p:spPr>
          <a:xfrm>
            <a:off x="2587126" y="1710203"/>
            <a:ext cx="4867908" cy="369332"/>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ru-RU" dirty="0" err="1" smtClean="0"/>
              <a:t>Инсон</a:t>
            </a:r>
            <a:r>
              <a:rPr lang="ru-RU" dirty="0" smtClean="0"/>
              <a:t> </a:t>
            </a:r>
            <a:r>
              <a:rPr lang="ru-RU" dirty="0" err="1" smtClean="0"/>
              <a:t>ҳуқуқларини</a:t>
            </a:r>
            <a:r>
              <a:rPr lang="ru-RU" dirty="0" smtClean="0"/>
              <a:t> </a:t>
            </a:r>
            <a:r>
              <a:rPr lang="ru-RU" dirty="0" err="1" smtClean="0"/>
              <a:t>ҳимоя</a:t>
            </a:r>
            <a:r>
              <a:rPr lang="ru-RU" dirty="0" smtClean="0"/>
              <a:t> </a:t>
            </a:r>
            <a:r>
              <a:rPr lang="ru-RU" dirty="0" err="1"/>
              <a:t>қилувчи</a:t>
            </a:r>
            <a:r>
              <a:rPr lang="ru-RU" dirty="0"/>
              <a:t> </a:t>
            </a:r>
            <a:r>
              <a:rPr lang="ru-RU" dirty="0" err="1"/>
              <a:t>давлатнинг</a:t>
            </a:r>
            <a:r>
              <a:rPr lang="ru-RU" dirty="0"/>
              <a:t> </a:t>
            </a:r>
          </a:p>
        </p:txBody>
      </p:sp>
      <p:sp>
        <p:nvSpPr>
          <p:cNvPr id="2" name="Тройная стрелка влево/вправо/вверх 1"/>
          <p:cNvSpPr/>
          <p:nvPr/>
        </p:nvSpPr>
        <p:spPr>
          <a:xfrm>
            <a:off x="4413004" y="2373882"/>
            <a:ext cx="1216152" cy="651540"/>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Стрелка вниз 3"/>
          <p:cNvSpPr/>
          <p:nvPr/>
        </p:nvSpPr>
        <p:spPr>
          <a:xfrm>
            <a:off x="5068073" y="1075650"/>
            <a:ext cx="288032" cy="615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кругленный прямоугольник 11"/>
          <p:cNvSpPr/>
          <p:nvPr/>
        </p:nvSpPr>
        <p:spPr>
          <a:xfrm>
            <a:off x="660661" y="4229580"/>
            <a:ext cx="3844579" cy="1558612"/>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AutoNum type="arabicPeriod"/>
            </a:pPr>
            <a:r>
              <a:rPr lang="ru-RU" sz="1400" dirty="0" smtClean="0">
                <a:solidFill>
                  <a:schemeClr val="tx1"/>
                </a:solidFill>
                <a:latin typeface="Times New Roman" panose="02020603050405020304" pitchFamily="18" charset="0"/>
                <a:cs typeface="Times New Roman" panose="02020603050405020304" pitchFamily="18" charset="0"/>
              </a:rPr>
              <a:t>Суд</a:t>
            </a:r>
          </a:p>
          <a:p>
            <a:pPr marL="342900" indent="-342900" algn="just">
              <a:buAutoNum type="arabicPeriod"/>
            </a:pPr>
            <a:r>
              <a:rPr lang="ru-RU" sz="1400" dirty="0" smtClean="0">
                <a:solidFill>
                  <a:schemeClr val="tx1"/>
                </a:solidFill>
                <a:latin typeface="Times New Roman" panose="02020603050405020304" pitchFamily="18" charset="0"/>
                <a:cs typeface="Times New Roman" panose="02020603050405020304" pitchFamily="18" charset="0"/>
              </a:rPr>
              <a:t>Прокуратура</a:t>
            </a:r>
          </a:p>
          <a:p>
            <a:pPr marL="342900" indent="-342900" algn="just">
              <a:buAutoNum type="arabicPeriod"/>
            </a:pPr>
            <a:r>
              <a:rPr lang="ru-RU" sz="1400" dirty="0" err="1" smtClean="0">
                <a:solidFill>
                  <a:schemeClr val="tx1"/>
                </a:solidFill>
                <a:latin typeface="Times New Roman" panose="02020603050405020304" pitchFamily="18" charset="0"/>
                <a:cs typeface="Times New Roman" panose="02020603050405020304" pitchFamily="18" charset="0"/>
              </a:rPr>
              <a:t>Ички</a:t>
            </a:r>
            <a:r>
              <a:rPr lang="ru-RU" sz="1400" dirty="0" smtClean="0">
                <a:solidFill>
                  <a:schemeClr val="tx1"/>
                </a:solidFill>
                <a:latin typeface="Times New Roman" panose="02020603050405020304" pitchFamily="18" charset="0"/>
                <a:cs typeface="Times New Roman" panose="02020603050405020304" pitchFamily="18" charset="0"/>
              </a:rPr>
              <a:t> </a:t>
            </a:r>
            <a:r>
              <a:rPr lang="ru-RU" sz="1400" dirty="0" err="1" smtClean="0">
                <a:solidFill>
                  <a:schemeClr val="tx1"/>
                </a:solidFill>
                <a:latin typeface="Times New Roman" panose="02020603050405020304" pitchFamily="18" charset="0"/>
                <a:cs typeface="Times New Roman" panose="02020603050405020304" pitchFamily="18" charset="0"/>
              </a:rPr>
              <a:t>ишлар</a:t>
            </a:r>
            <a:endParaRPr lang="ru-RU" sz="1400" dirty="0" smtClean="0">
              <a:solidFill>
                <a:schemeClr val="tx1"/>
              </a:solidFill>
              <a:latin typeface="Times New Roman" panose="02020603050405020304" pitchFamily="18" charset="0"/>
              <a:cs typeface="Times New Roman" panose="02020603050405020304" pitchFamily="18" charset="0"/>
            </a:endParaRPr>
          </a:p>
          <a:p>
            <a:pPr marL="342900" indent="-342900" algn="just">
              <a:buAutoNum type="arabicPeriod"/>
            </a:pPr>
            <a:r>
              <a:rPr lang="ru-RU" sz="1400" dirty="0" err="1" smtClean="0">
                <a:solidFill>
                  <a:schemeClr val="tx1"/>
                </a:solidFill>
                <a:latin typeface="Times New Roman" panose="02020603050405020304" pitchFamily="18" charset="0"/>
                <a:cs typeface="Times New Roman" panose="02020603050405020304" pitchFamily="18" charset="0"/>
              </a:rPr>
              <a:t>Адлия</a:t>
            </a:r>
            <a:endParaRPr lang="ru-RU" sz="1400" dirty="0" smtClean="0">
              <a:solidFill>
                <a:schemeClr val="tx1"/>
              </a:solidFill>
              <a:latin typeface="Times New Roman" panose="02020603050405020304" pitchFamily="18" charset="0"/>
              <a:cs typeface="Times New Roman" panose="02020603050405020304" pitchFamily="18" charset="0"/>
            </a:endParaRPr>
          </a:p>
          <a:p>
            <a:pPr marL="342900" indent="-342900" algn="just">
              <a:buAutoNum type="arabicPeriod"/>
            </a:pPr>
            <a:r>
              <a:rPr lang="ru-RU" sz="1400" dirty="0" err="1" smtClean="0">
                <a:solidFill>
                  <a:schemeClr val="tx1"/>
                </a:solidFill>
                <a:latin typeface="Times New Roman" panose="02020603050405020304" pitchFamily="18" charset="0"/>
                <a:cs typeface="Times New Roman" panose="02020603050405020304" pitchFamily="18" charset="0"/>
              </a:rPr>
              <a:t>бошқа</a:t>
            </a:r>
            <a:r>
              <a:rPr lang="ru-RU" sz="1400" dirty="0" smtClean="0">
                <a:solidFill>
                  <a:schemeClr val="tx1"/>
                </a:solidFill>
                <a:latin typeface="Times New Roman" panose="02020603050405020304" pitchFamily="18" charset="0"/>
                <a:cs typeface="Times New Roman" panose="02020603050405020304" pitchFamily="18" charset="0"/>
              </a:rPr>
              <a:t> </a:t>
            </a:r>
            <a:r>
              <a:rPr lang="ru-RU" sz="1400" dirty="0" err="1">
                <a:solidFill>
                  <a:schemeClr val="tx1"/>
                </a:solidFill>
                <a:latin typeface="Times New Roman" panose="02020603050405020304" pitchFamily="18" charset="0"/>
                <a:cs typeface="Times New Roman" panose="02020603050405020304" pitchFamily="18" charset="0"/>
              </a:rPr>
              <a:t>ҳуқуқни</a:t>
            </a:r>
            <a:r>
              <a:rPr lang="ru-RU" sz="1400" dirty="0">
                <a:solidFill>
                  <a:schemeClr val="tx1"/>
                </a:solidFill>
                <a:latin typeface="Times New Roman" panose="02020603050405020304" pitchFamily="18" charset="0"/>
                <a:cs typeface="Times New Roman" panose="02020603050405020304" pitchFamily="18" charset="0"/>
              </a:rPr>
              <a:t> </a:t>
            </a:r>
            <a:r>
              <a:rPr lang="ru-RU" sz="1400" dirty="0" err="1">
                <a:solidFill>
                  <a:schemeClr val="tx1"/>
                </a:solidFill>
                <a:latin typeface="Times New Roman" panose="02020603050405020304" pitchFamily="18" charset="0"/>
                <a:cs typeface="Times New Roman" panose="02020603050405020304" pitchFamily="18" charset="0"/>
              </a:rPr>
              <a:t>муҳофаза</a:t>
            </a:r>
            <a:r>
              <a:rPr lang="ru-RU" sz="1400" dirty="0">
                <a:solidFill>
                  <a:schemeClr val="tx1"/>
                </a:solidFill>
                <a:latin typeface="Times New Roman" panose="02020603050405020304" pitchFamily="18" charset="0"/>
                <a:cs typeface="Times New Roman" panose="02020603050405020304" pitchFamily="18" charset="0"/>
              </a:rPr>
              <a:t> </a:t>
            </a:r>
            <a:r>
              <a:rPr lang="ru-RU" sz="1400" dirty="0" err="1">
                <a:solidFill>
                  <a:schemeClr val="tx1"/>
                </a:solidFill>
                <a:latin typeface="Times New Roman" panose="02020603050405020304" pitchFamily="18" charset="0"/>
                <a:cs typeface="Times New Roman" panose="02020603050405020304" pitchFamily="18" charset="0"/>
              </a:rPr>
              <a:t>қилиш</a:t>
            </a:r>
            <a:r>
              <a:rPr lang="ru-RU" sz="1400" dirty="0">
                <a:solidFill>
                  <a:schemeClr val="tx1"/>
                </a:solidFill>
                <a:latin typeface="Times New Roman" panose="02020603050405020304" pitchFamily="18" charset="0"/>
                <a:cs typeface="Times New Roman" panose="02020603050405020304" pitchFamily="18" charset="0"/>
              </a:rPr>
              <a:t> </a:t>
            </a:r>
            <a:r>
              <a:rPr lang="ru-RU" sz="1400" dirty="0" err="1">
                <a:solidFill>
                  <a:schemeClr val="tx1"/>
                </a:solidFill>
                <a:latin typeface="Times New Roman" panose="02020603050405020304" pitchFamily="18" charset="0"/>
                <a:cs typeface="Times New Roman" panose="02020603050405020304" pitchFamily="18" charset="0"/>
              </a:rPr>
              <a:t>органлари</a:t>
            </a:r>
            <a:r>
              <a:rPr lang="ru-RU" sz="1400" i="1" dirty="0">
                <a:solidFill>
                  <a:schemeClr val="tx1"/>
                </a:solidFill>
                <a:latin typeface="Times New Roman" panose="02020603050405020304" pitchFamily="18" charset="0"/>
                <a:cs typeface="Times New Roman" panose="02020603050405020304" pitchFamily="18" charset="0"/>
              </a:rPr>
              <a:t>.</a:t>
            </a:r>
          </a:p>
        </p:txBody>
      </p:sp>
      <p:sp>
        <p:nvSpPr>
          <p:cNvPr id="13" name="Скругленный прямоугольник 12"/>
          <p:cNvSpPr/>
          <p:nvPr/>
        </p:nvSpPr>
        <p:spPr>
          <a:xfrm flipH="1">
            <a:off x="4961596" y="4233496"/>
            <a:ext cx="3667163" cy="1273249"/>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i="1" dirty="0">
                <a:solidFill>
                  <a:schemeClr val="tx1"/>
                </a:solidFill>
                <a:latin typeface="Times New Roman" panose="02020603050405020304" pitchFamily="18" charset="0"/>
                <a:cs typeface="Times New Roman" panose="02020603050405020304" pitchFamily="18" charset="0"/>
              </a:rPr>
              <a:t> </a:t>
            </a:r>
            <a:r>
              <a:rPr lang="ru-RU" sz="1600" dirty="0">
                <a:solidFill>
                  <a:schemeClr val="tx1"/>
                </a:solidFill>
                <a:latin typeface="Times New Roman" panose="02020603050405020304" pitchFamily="18" charset="0"/>
                <a:cs typeface="Times New Roman" panose="02020603050405020304" pitchFamily="18" charset="0"/>
              </a:rPr>
              <a:t>а) </a:t>
            </a:r>
            <a:r>
              <a:rPr lang="ru-RU" sz="1600" dirty="0" err="1">
                <a:solidFill>
                  <a:schemeClr val="tx1"/>
                </a:solidFill>
                <a:latin typeface="Times New Roman" panose="02020603050405020304" pitchFamily="18" charset="0"/>
                <a:cs typeface="Times New Roman" panose="02020603050405020304" pitchFamily="18" charset="0"/>
              </a:rPr>
              <a:t>миллий</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институтлар</a:t>
            </a:r>
            <a:r>
              <a:rPr lang="ru-RU" sz="1600" dirty="0">
                <a:solidFill>
                  <a:schemeClr val="tx1"/>
                </a:solidFill>
                <a:latin typeface="Times New Roman" panose="02020603050405020304" pitchFamily="18" charset="0"/>
                <a:cs typeface="Times New Roman" panose="02020603050405020304" pitchFamily="18" charset="0"/>
              </a:rPr>
              <a:t>; </a:t>
            </a:r>
          </a:p>
          <a:p>
            <a:pPr algn="just"/>
            <a:r>
              <a:rPr lang="ru-RU" sz="1600" dirty="0">
                <a:solidFill>
                  <a:schemeClr val="tx1"/>
                </a:solidFill>
                <a:latin typeface="Times New Roman" panose="02020603050405020304" pitchFamily="18" charset="0"/>
                <a:cs typeface="Times New Roman" panose="02020603050405020304" pitchFamily="18" charset="0"/>
              </a:rPr>
              <a:t>б) </a:t>
            </a:r>
            <a:r>
              <a:rPr lang="ru-RU" sz="1600" dirty="0" err="1">
                <a:solidFill>
                  <a:schemeClr val="tx1"/>
                </a:solidFill>
                <a:latin typeface="Times New Roman" panose="02020603050405020304" pitchFamily="18" charset="0"/>
                <a:cs typeface="Times New Roman" panose="02020603050405020304" pitchFamily="18" charset="0"/>
              </a:rPr>
              <a:t>нодавлат</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нотижорат</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ташкилотлари</a:t>
            </a:r>
            <a:r>
              <a:rPr lang="ru-RU" sz="1600" dirty="0">
                <a:solidFill>
                  <a:schemeClr val="tx1"/>
                </a:solidFill>
                <a:latin typeface="Times New Roman" panose="02020603050405020304" pitchFamily="18" charset="0"/>
                <a:cs typeface="Times New Roman" panose="02020603050405020304" pitchFamily="18" charset="0"/>
              </a:rPr>
              <a:t>; </a:t>
            </a:r>
          </a:p>
          <a:p>
            <a:pPr algn="just"/>
            <a:r>
              <a:rPr lang="ru-RU" sz="1600" dirty="0">
                <a:solidFill>
                  <a:schemeClr val="tx1"/>
                </a:solidFill>
                <a:latin typeface="Times New Roman" panose="02020603050405020304" pitchFamily="18" charset="0"/>
                <a:cs typeface="Times New Roman" panose="02020603050405020304" pitchFamily="18" charset="0"/>
              </a:rPr>
              <a:t>д) </a:t>
            </a:r>
            <a:r>
              <a:rPr lang="ru-RU" sz="1600" dirty="0" err="1">
                <a:solidFill>
                  <a:schemeClr val="tx1"/>
                </a:solidFill>
                <a:latin typeface="Times New Roman" panose="02020603050405020304" pitchFamily="18" charset="0"/>
                <a:cs typeface="Times New Roman" panose="02020603050405020304" pitchFamily="18" charset="0"/>
              </a:rPr>
              <a:t>оммавий</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ахборот</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воситалари</a:t>
            </a:r>
            <a:r>
              <a:rPr lang="ru-RU" sz="1600" dirty="0">
                <a:solidFill>
                  <a:schemeClr val="tx1"/>
                </a:solidFill>
                <a:latin typeface="Times New Roman" panose="02020603050405020304" pitchFamily="18" charset="0"/>
                <a:cs typeface="Times New Roman" panose="02020603050405020304" pitchFamily="18" charset="0"/>
              </a:rPr>
              <a:t>. </a:t>
            </a:r>
          </a:p>
        </p:txBody>
      </p:sp>
      <p:sp>
        <p:nvSpPr>
          <p:cNvPr id="15" name="Стрелка вниз 14"/>
          <p:cNvSpPr/>
          <p:nvPr/>
        </p:nvSpPr>
        <p:spPr>
          <a:xfrm>
            <a:off x="7167002" y="3515113"/>
            <a:ext cx="288032" cy="615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Стрелка вниз 16"/>
          <p:cNvSpPr/>
          <p:nvPr/>
        </p:nvSpPr>
        <p:spPr>
          <a:xfrm>
            <a:off x="3165989" y="3537410"/>
            <a:ext cx="288032" cy="615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1384477" y="5826483"/>
            <a:ext cx="3827612" cy="861774"/>
          </a:xfrm>
          <a:prstGeom prst="rect">
            <a:avLst/>
          </a:prstGeom>
        </p:spPr>
        <p:txBody>
          <a:bodyPr wrap="square">
            <a:spAutoFit/>
          </a:bodyPr>
          <a:lstStyle/>
          <a:p>
            <a:pPr algn="just"/>
            <a:r>
              <a:rPr lang="ru-RU" sz="1200" dirty="0" err="1">
                <a:solidFill>
                  <a:srgbClr val="C00000"/>
                </a:solidFill>
              </a:rPr>
              <a:t>Бу</a:t>
            </a:r>
            <a:r>
              <a:rPr lang="ru-RU" sz="1200" dirty="0">
                <a:solidFill>
                  <a:srgbClr val="C00000"/>
                </a:solidFill>
              </a:rPr>
              <a:t> </a:t>
            </a:r>
            <a:r>
              <a:rPr lang="ru-RU" sz="1200" dirty="0" err="1">
                <a:solidFill>
                  <a:srgbClr val="C00000"/>
                </a:solidFill>
              </a:rPr>
              <a:t>органларни</a:t>
            </a:r>
            <a:r>
              <a:rPr lang="ru-RU" sz="1200" dirty="0">
                <a:solidFill>
                  <a:srgbClr val="C00000"/>
                </a:solidFill>
              </a:rPr>
              <a:t> </a:t>
            </a:r>
            <a:r>
              <a:rPr lang="ru-RU" sz="1200" dirty="0" err="1">
                <a:solidFill>
                  <a:srgbClr val="C00000"/>
                </a:solidFill>
              </a:rPr>
              <a:t>анъанавий</a:t>
            </a:r>
            <a:r>
              <a:rPr lang="ru-RU" sz="1200" dirty="0">
                <a:solidFill>
                  <a:srgbClr val="C00000"/>
                </a:solidFill>
              </a:rPr>
              <a:t> </a:t>
            </a:r>
            <a:r>
              <a:rPr lang="ru-RU" sz="1200" dirty="0" err="1">
                <a:solidFill>
                  <a:srgbClr val="C00000"/>
                </a:solidFill>
              </a:rPr>
              <a:t>органлар</a:t>
            </a:r>
            <a:r>
              <a:rPr lang="ru-RU" sz="1200" dirty="0">
                <a:solidFill>
                  <a:srgbClr val="C00000"/>
                </a:solidFill>
              </a:rPr>
              <a:t> </a:t>
            </a:r>
            <a:r>
              <a:rPr lang="ru-RU" sz="1200" dirty="0" err="1">
                <a:solidFill>
                  <a:srgbClr val="C00000"/>
                </a:solidFill>
              </a:rPr>
              <a:t>деб</a:t>
            </a:r>
            <a:r>
              <a:rPr lang="ru-RU" sz="1200" dirty="0">
                <a:solidFill>
                  <a:srgbClr val="C00000"/>
                </a:solidFill>
              </a:rPr>
              <a:t> </a:t>
            </a:r>
            <a:r>
              <a:rPr lang="ru-RU" sz="1200" dirty="0" err="1">
                <a:solidFill>
                  <a:srgbClr val="C00000"/>
                </a:solidFill>
              </a:rPr>
              <a:t>айтишимизга</a:t>
            </a:r>
            <a:r>
              <a:rPr lang="ru-RU" sz="1200" dirty="0">
                <a:solidFill>
                  <a:srgbClr val="C00000"/>
                </a:solidFill>
              </a:rPr>
              <a:t> </a:t>
            </a:r>
            <a:r>
              <a:rPr lang="ru-RU" sz="1200" dirty="0" err="1">
                <a:solidFill>
                  <a:srgbClr val="C00000"/>
                </a:solidFill>
              </a:rPr>
              <a:t>сабаб</a:t>
            </a:r>
            <a:r>
              <a:rPr lang="ru-RU" sz="1200" dirty="0">
                <a:solidFill>
                  <a:srgbClr val="C00000"/>
                </a:solidFill>
              </a:rPr>
              <a:t>, </a:t>
            </a:r>
            <a:r>
              <a:rPr lang="ru-RU" sz="1200" dirty="0" err="1">
                <a:solidFill>
                  <a:srgbClr val="C00000"/>
                </a:solidFill>
              </a:rPr>
              <a:t>давлатчилик</a:t>
            </a:r>
            <a:r>
              <a:rPr lang="ru-RU" sz="1200" dirty="0">
                <a:solidFill>
                  <a:srgbClr val="C00000"/>
                </a:solidFill>
              </a:rPr>
              <a:t> </a:t>
            </a:r>
            <a:r>
              <a:rPr lang="ru-RU" sz="1200" dirty="0" err="1">
                <a:solidFill>
                  <a:srgbClr val="C00000"/>
                </a:solidFill>
              </a:rPr>
              <a:t>вужудга</a:t>
            </a:r>
            <a:r>
              <a:rPr lang="ru-RU" sz="1200" dirty="0">
                <a:solidFill>
                  <a:srgbClr val="C00000"/>
                </a:solidFill>
              </a:rPr>
              <a:t> </a:t>
            </a:r>
            <a:r>
              <a:rPr lang="ru-RU" sz="1200" dirty="0" err="1">
                <a:solidFill>
                  <a:srgbClr val="C00000"/>
                </a:solidFill>
              </a:rPr>
              <a:t>келиши</a:t>
            </a:r>
            <a:r>
              <a:rPr lang="ru-RU" sz="1200" dirty="0">
                <a:solidFill>
                  <a:srgbClr val="C00000"/>
                </a:solidFill>
              </a:rPr>
              <a:t> </a:t>
            </a:r>
            <a:r>
              <a:rPr lang="ru-RU" sz="1200" dirty="0" err="1">
                <a:solidFill>
                  <a:srgbClr val="C00000"/>
                </a:solidFill>
              </a:rPr>
              <a:t>билан</a:t>
            </a:r>
            <a:r>
              <a:rPr lang="ru-RU" sz="1200" dirty="0">
                <a:solidFill>
                  <a:srgbClr val="C00000"/>
                </a:solidFill>
              </a:rPr>
              <a:t> </a:t>
            </a:r>
            <a:r>
              <a:rPr lang="ru-RU" sz="1200" dirty="0" err="1">
                <a:solidFill>
                  <a:srgbClr val="C00000"/>
                </a:solidFill>
              </a:rPr>
              <a:t>бу</a:t>
            </a:r>
            <a:r>
              <a:rPr lang="ru-RU" sz="1200" dirty="0">
                <a:solidFill>
                  <a:srgbClr val="C00000"/>
                </a:solidFill>
              </a:rPr>
              <a:t> </a:t>
            </a:r>
            <a:r>
              <a:rPr lang="ru-RU" sz="1200" dirty="0" err="1">
                <a:solidFill>
                  <a:srgbClr val="C00000"/>
                </a:solidFill>
              </a:rPr>
              <a:t>органлар</a:t>
            </a:r>
            <a:r>
              <a:rPr lang="ru-RU" sz="1200" dirty="0">
                <a:solidFill>
                  <a:srgbClr val="C00000"/>
                </a:solidFill>
              </a:rPr>
              <a:t> </a:t>
            </a:r>
            <a:r>
              <a:rPr lang="ru-RU" sz="1200" dirty="0" err="1">
                <a:solidFill>
                  <a:srgbClr val="C00000"/>
                </a:solidFill>
              </a:rPr>
              <a:t>ҳам</a:t>
            </a:r>
            <a:r>
              <a:rPr lang="ru-RU" sz="1200" dirty="0">
                <a:solidFill>
                  <a:srgbClr val="C00000"/>
                </a:solidFill>
              </a:rPr>
              <a:t> </a:t>
            </a:r>
            <a:r>
              <a:rPr lang="ru-RU" sz="1200" dirty="0" err="1">
                <a:solidFill>
                  <a:srgbClr val="C00000"/>
                </a:solidFill>
              </a:rPr>
              <a:t>шаклланиб</a:t>
            </a:r>
            <a:r>
              <a:rPr lang="ru-RU" sz="1200" dirty="0">
                <a:solidFill>
                  <a:srgbClr val="C00000"/>
                </a:solidFill>
              </a:rPr>
              <a:t> </a:t>
            </a:r>
            <a:r>
              <a:rPr lang="ru-RU" sz="1200" dirty="0" err="1">
                <a:solidFill>
                  <a:srgbClr val="C00000"/>
                </a:solidFill>
              </a:rPr>
              <a:t>келган</a:t>
            </a:r>
            <a:r>
              <a:rPr lang="ru-RU" sz="1200" dirty="0">
                <a:solidFill>
                  <a:srgbClr val="C00000"/>
                </a:solidFill>
              </a:rPr>
              <a:t> </a:t>
            </a:r>
            <a:r>
              <a:rPr lang="ru-RU" sz="1200" dirty="0" err="1">
                <a:solidFill>
                  <a:srgbClr val="C00000"/>
                </a:solidFill>
              </a:rPr>
              <a:t>ва</a:t>
            </a:r>
            <a:r>
              <a:rPr lang="ru-RU" sz="1200" dirty="0">
                <a:solidFill>
                  <a:srgbClr val="C00000"/>
                </a:solidFill>
              </a:rPr>
              <a:t> </a:t>
            </a:r>
            <a:r>
              <a:rPr lang="ru-RU" sz="1200" dirty="0" err="1">
                <a:solidFill>
                  <a:srgbClr val="C00000"/>
                </a:solidFill>
              </a:rPr>
              <a:t>ҳар</a:t>
            </a:r>
            <a:r>
              <a:rPr lang="ru-RU" sz="1200" dirty="0">
                <a:solidFill>
                  <a:srgbClr val="C00000"/>
                </a:solidFill>
              </a:rPr>
              <a:t> </a:t>
            </a:r>
            <a:r>
              <a:rPr lang="ru-RU" sz="1200" dirty="0" err="1">
                <a:solidFill>
                  <a:srgbClr val="C00000"/>
                </a:solidFill>
              </a:rPr>
              <a:t>бир</a:t>
            </a:r>
            <a:r>
              <a:rPr lang="ru-RU" sz="1200" dirty="0">
                <a:solidFill>
                  <a:srgbClr val="C00000"/>
                </a:solidFill>
              </a:rPr>
              <a:t> </a:t>
            </a:r>
            <a:r>
              <a:rPr lang="ru-RU" sz="1200" dirty="0" err="1">
                <a:solidFill>
                  <a:srgbClr val="C00000"/>
                </a:solidFill>
              </a:rPr>
              <a:t>давлатнинг</a:t>
            </a:r>
            <a:r>
              <a:rPr lang="ru-RU" sz="1200" dirty="0">
                <a:solidFill>
                  <a:srgbClr val="C00000"/>
                </a:solidFill>
              </a:rPr>
              <a:t> </a:t>
            </a:r>
            <a:r>
              <a:rPr lang="ru-RU" sz="1200" dirty="0" err="1">
                <a:solidFill>
                  <a:srgbClr val="C00000"/>
                </a:solidFill>
              </a:rPr>
              <a:t>муҳим</a:t>
            </a:r>
            <a:r>
              <a:rPr lang="ru-RU" sz="1200" dirty="0">
                <a:solidFill>
                  <a:srgbClr val="C00000"/>
                </a:solidFill>
              </a:rPr>
              <a:t> </a:t>
            </a:r>
            <a:r>
              <a:rPr lang="ru-RU" sz="1200" dirty="0" err="1">
                <a:solidFill>
                  <a:srgbClr val="C00000"/>
                </a:solidFill>
              </a:rPr>
              <a:t>белгиларидан</a:t>
            </a:r>
            <a:r>
              <a:rPr lang="ru-RU" sz="1200" dirty="0">
                <a:solidFill>
                  <a:srgbClr val="C00000"/>
                </a:solidFill>
              </a:rPr>
              <a:t> </a:t>
            </a:r>
            <a:r>
              <a:rPr lang="ru-RU" sz="1200" dirty="0" err="1">
                <a:solidFill>
                  <a:srgbClr val="C00000"/>
                </a:solidFill>
              </a:rPr>
              <a:t>бирига</a:t>
            </a:r>
            <a:r>
              <a:rPr lang="ru-RU" sz="1200" dirty="0">
                <a:solidFill>
                  <a:srgbClr val="C00000"/>
                </a:solidFill>
              </a:rPr>
              <a:t> </a:t>
            </a:r>
            <a:r>
              <a:rPr lang="ru-RU" sz="1200" dirty="0" err="1">
                <a:solidFill>
                  <a:srgbClr val="C00000"/>
                </a:solidFill>
              </a:rPr>
              <a:t>айланди</a:t>
            </a:r>
            <a:r>
              <a:rPr lang="ru-RU" sz="1400" dirty="0">
                <a:solidFill>
                  <a:srgbClr val="C00000"/>
                </a:solidFill>
              </a:rPr>
              <a:t>. </a:t>
            </a:r>
          </a:p>
        </p:txBody>
      </p:sp>
      <p:grpSp>
        <p:nvGrpSpPr>
          <p:cNvPr id="19" name="Группа 18"/>
          <p:cNvGrpSpPr/>
          <p:nvPr/>
        </p:nvGrpSpPr>
        <p:grpSpPr>
          <a:xfrm>
            <a:off x="179512" y="182803"/>
            <a:ext cx="1932670" cy="1245716"/>
            <a:chOff x="-544063" y="-648072"/>
            <a:chExt cx="2599231" cy="1579211"/>
          </a:xfrm>
        </p:grpSpPr>
        <p:sp>
          <p:nvSpPr>
            <p:cNvPr id="20" name="Скругленный прямоугольник 19"/>
            <p:cNvSpPr/>
            <p:nvPr/>
          </p:nvSpPr>
          <p:spPr>
            <a:xfrm>
              <a:off x="-544063" y="-648072"/>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21" name="Скругленный прямоугольник 4"/>
            <p:cNvSpPr txBox="1"/>
            <p:nvPr/>
          </p:nvSpPr>
          <p:spPr>
            <a:xfrm>
              <a:off x="-389852" y="-360040"/>
              <a:ext cx="2222054" cy="10649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z-Cyrl-UZ" b="1" dirty="0" smtClean="0"/>
                <a:t>Миллий механизм</a:t>
              </a:r>
              <a:r>
                <a:rPr lang="ru-RU" b="1" dirty="0" err="1" smtClean="0"/>
                <a:t>лар</a:t>
              </a:r>
              <a:endParaRPr lang="ru-RU" sz="2000" kern="1200" dirty="0"/>
            </a:p>
          </p:txBody>
        </p:sp>
      </p:grpSp>
    </p:spTree>
    <p:extLst>
      <p:ext uri="{BB962C8B-B14F-4D97-AF65-F5344CB8AC3E}">
        <p14:creationId xmlns:p14="http://schemas.microsoft.com/office/powerpoint/2010/main" val="23484183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Овал 27"/>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3-§. </a:t>
            </a:r>
            <a:endParaRPr lang="ru-RU" sz="2000" dirty="0">
              <a:solidFill>
                <a:srgbClr val="FFFF00"/>
              </a:solidFill>
            </a:endParaRPr>
          </a:p>
          <a:p>
            <a:pPr algn="ctr"/>
            <a:endParaRPr lang="ru-RU" sz="2000" b="1" dirty="0"/>
          </a:p>
        </p:txBody>
      </p:sp>
      <p:sp>
        <p:nvSpPr>
          <p:cNvPr id="29" name="Скругленный прямоугольник 28"/>
          <p:cNvSpPr/>
          <p:nvPr/>
        </p:nvSpPr>
        <p:spPr>
          <a:xfrm>
            <a:off x="3427191" y="214058"/>
            <a:ext cx="3009698" cy="493015"/>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b="1" dirty="0" err="1" smtClean="0">
                <a:solidFill>
                  <a:schemeClr val="tx1"/>
                </a:solidFill>
              </a:rPr>
              <a:t>Анъанавий</a:t>
            </a:r>
            <a:r>
              <a:rPr lang="ru-RU" sz="1600" b="1" dirty="0" smtClean="0">
                <a:solidFill>
                  <a:schemeClr val="tx1"/>
                </a:solidFill>
              </a:rPr>
              <a:t> </a:t>
            </a:r>
            <a:r>
              <a:rPr lang="ru-RU" sz="1600" b="1" dirty="0" err="1" smtClean="0">
                <a:solidFill>
                  <a:schemeClr val="tx1"/>
                </a:solidFill>
              </a:rPr>
              <a:t>шаклдаги</a:t>
            </a:r>
            <a:r>
              <a:rPr lang="ru-RU" sz="1600" dirty="0" smtClean="0">
                <a:solidFill>
                  <a:schemeClr val="tx1"/>
                </a:solidFill>
              </a:rPr>
              <a:t> </a:t>
            </a:r>
            <a:r>
              <a:rPr lang="ru-RU" sz="1600" dirty="0" err="1" smtClean="0">
                <a:solidFill>
                  <a:schemeClr val="tx1"/>
                </a:solidFill>
              </a:rPr>
              <a:t>тизим</a:t>
            </a:r>
            <a:r>
              <a:rPr lang="ru-RU" sz="1600" dirty="0" smtClean="0"/>
              <a:t> </a:t>
            </a:r>
            <a:endParaRPr lang="ru-RU" sz="1600" dirty="0"/>
          </a:p>
        </p:txBody>
      </p:sp>
      <p:sp>
        <p:nvSpPr>
          <p:cNvPr id="13" name="Скругленный прямоугольник 12"/>
          <p:cNvSpPr/>
          <p:nvPr/>
        </p:nvSpPr>
        <p:spPr>
          <a:xfrm flipH="1">
            <a:off x="1619672" y="2181882"/>
            <a:ext cx="7161889" cy="288032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dirty="0" smtClean="0">
                <a:solidFill>
                  <a:schemeClr val="tx1"/>
                </a:solidFill>
                <a:latin typeface="Times New Roman" panose="02020603050405020304" pitchFamily="18" charset="0"/>
                <a:cs typeface="Times New Roman" panose="02020603050405020304" pitchFamily="18" charset="0"/>
              </a:rPr>
              <a:t>	</a:t>
            </a:r>
            <a:r>
              <a:rPr lang="ru-RU" sz="1600" dirty="0" err="1" smtClean="0">
                <a:solidFill>
                  <a:schemeClr val="tx1"/>
                </a:solidFill>
                <a:latin typeface="Times New Roman" panose="02020603050405020304" pitchFamily="18" charset="0"/>
                <a:cs typeface="Times New Roman" panose="02020603050405020304" pitchFamily="18" charset="0"/>
              </a:rPr>
              <a:t>Ўзбекистон</a:t>
            </a:r>
            <a:r>
              <a:rPr lang="ru-RU" sz="1600" dirty="0" smtClean="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Республикаси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Президентининг</a:t>
            </a:r>
            <a:r>
              <a:rPr lang="ru-RU" sz="1600" dirty="0">
                <a:solidFill>
                  <a:schemeClr val="tx1"/>
                </a:solidFill>
                <a:latin typeface="Times New Roman" panose="02020603050405020304" pitchFamily="18" charset="0"/>
                <a:cs typeface="Times New Roman" panose="02020603050405020304" pitchFamily="18" charset="0"/>
              </a:rPr>
              <a:t> 13.04.2018 </a:t>
            </a:r>
            <a:r>
              <a:rPr lang="ru-RU" sz="1600" dirty="0" err="1" smtClean="0">
                <a:solidFill>
                  <a:schemeClr val="tx1"/>
                </a:solidFill>
                <a:latin typeface="Times New Roman" panose="02020603050405020304" pitchFamily="18" charset="0"/>
                <a:cs typeface="Times New Roman" panose="02020603050405020304" pitchFamily="18" charset="0"/>
              </a:rPr>
              <a:t>йилдаги</a:t>
            </a:r>
            <a:r>
              <a:rPr lang="ru-RU" sz="1600" dirty="0" smtClean="0">
                <a:solidFill>
                  <a:schemeClr val="tx1"/>
                </a:solidFill>
                <a:latin typeface="Times New Roman" panose="02020603050405020304" pitchFamily="18" charset="0"/>
                <a:cs typeface="Times New Roman" panose="02020603050405020304" pitchFamily="18" charset="0"/>
              </a:rPr>
              <a:t> “</a:t>
            </a:r>
            <a:r>
              <a:rPr lang="ru-RU" sz="1600" dirty="0" err="1" smtClean="0">
                <a:solidFill>
                  <a:schemeClr val="tx1"/>
                </a:solidFill>
                <a:latin typeface="Times New Roman" panose="02020603050405020304" pitchFamily="18" charset="0"/>
                <a:cs typeface="Times New Roman" panose="02020603050405020304" pitchFamily="18" charset="0"/>
              </a:rPr>
              <a:t>Ўзбекистон</a:t>
            </a:r>
            <a:r>
              <a:rPr lang="ru-RU" sz="1600" dirty="0" smtClean="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Республикаси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Адлия</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вазирлиги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фаолиятини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янада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такомиллаштиришга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доир</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ташкилий</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чора-тадбирлар</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тўғрисида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smtClean="0">
                <a:solidFill>
                  <a:schemeClr val="tx1"/>
                </a:solidFill>
                <a:latin typeface="Times New Roman" panose="02020603050405020304" pitchFamily="18" charset="0"/>
                <a:cs typeface="Times New Roman" panose="02020603050405020304" pitchFamily="18" charset="0"/>
              </a:rPr>
              <a:t>ПҚ-3666-сон </a:t>
            </a:r>
            <a:r>
              <a:rPr lang="ru-RU" sz="1600" dirty="0" err="1" smtClean="0">
                <a:solidFill>
                  <a:schemeClr val="tx1"/>
                </a:solidFill>
                <a:latin typeface="Times New Roman" panose="02020603050405020304" pitchFamily="18" charset="0"/>
                <a:cs typeface="Times New Roman" panose="02020603050405020304" pitchFamily="18" charset="0"/>
              </a:rPr>
              <a:t>Қарорида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Фуқароларнинг</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ҳуқуқлари</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эркинликлари</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ва</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қонуний</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манфаатларини</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ҳуқуқий</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ҳимоя</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қилиш</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бўйича</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чораларни</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амалга</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ошириш</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smtClean="0">
                <a:solidFill>
                  <a:srgbClr val="C00000"/>
                </a:solidFill>
                <a:latin typeface="Times New Roman" panose="02020603050405020304" pitchFamily="18" charset="0"/>
                <a:cs typeface="Times New Roman" panose="02020603050405020304" pitchFamily="18" charset="0"/>
              </a:rPr>
              <a:t>соҳасида</a:t>
            </a:r>
            <a:r>
              <a:rPr lang="ru-RU" sz="1600" b="1" dirty="0" smtClean="0">
                <a:solidFill>
                  <a:schemeClr val="tx1"/>
                </a:solidFill>
                <a:latin typeface="Times New Roman" panose="02020603050405020304" pitchFamily="18" charset="0"/>
                <a:cs typeface="Times New Roman" panose="02020603050405020304" pitchFamily="18" charset="0"/>
              </a:rPr>
              <a:t> </a:t>
            </a:r>
            <a:r>
              <a:rPr lang="ru-RU" sz="1600" dirty="0" err="1" smtClean="0">
                <a:solidFill>
                  <a:schemeClr val="tx1"/>
                </a:solidFill>
                <a:latin typeface="Times New Roman" panose="02020603050405020304" pitchFamily="18" charset="0"/>
                <a:cs typeface="Times New Roman" panose="02020603050405020304" pitchFamily="18" charset="0"/>
              </a:rPr>
              <a:t>ва</a:t>
            </a:r>
            <a:r>
              <a:rPr lang="ru-RU" sz="1600" b="1" dirty="0">
                <a:solidFill>
                  <a:schemeClr val="tx1"/>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Халқаро</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ва</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хорижий</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ташкилотларда</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Ўзбекистон</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Республикаси</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манфаатларининг</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ҳуқуқий</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ҳимоясини</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таъминлаш</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халқаро</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ҳамжамият</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хорижий</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инвесторларни</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миллий</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ҳуқуқ</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тизими</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ва</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ўтказилаётган</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ҳуқуқий</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ислоҳотлар</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ҳақида</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ўз</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вақтида</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хабардор</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a:solidFill>
                  <a:srgbClr val="C00000"/>
                </a:solidFill>
                <a:latin typeface="Times New Roman" panose="02020603050405020304" pitchFamily="18" charset="0"/>
                <a:cs typeface="Times New Roman" panose="02020603050405020304" pitchFamily="18" charset="0"/>
              </a:rPr>
              <a:t>қилиш</a:t>
            </a:r>
            <a:r>
              <a:rPr lang="ru-RU" sz="1600" dirty="0">
                <a:solidFill>
                  <a:srgbClr val="C00000"/>
                </a:solidFill>
                <a:latin typeface="Times New Roman" panose="02020603050405020304" pitchFamily="18" charset="0"/>
                <a:cs typeface="Times New Roman" panose="02020603050405020304" pitchFamily="18" charset="0"/>
              </a:rPr>
              <a:t> </a:t>
            </a:r>
            <a:r>
              <a:rPr lang="ru-RU" sz="1600" dirty="0" err="1" smtClean="0">
                <a:solidFill>
                  <a:srgbClr val="C00000"/>
                </a:solidFill>
                <a:latin typeface="Times New Roman" panose="02020603050405020304" pitchFamily="18" charset="0"/>
                <a:cs typeface="Times New Roman" panose="02020603050405020304" pitchFamily="18" charset="0"/>
              </a:rPr>
              <a:t>соҳасида</a:t>
            </a:r>
            <a:r>
              <a:rPr lang="ru-RU" sz="1600" dirty="0" smtClean="0">
                <a:solidFill>
                  <a:srgbClr val="C00000"/>
                </a:solidFill>
                <a:latin typeface="Times New Roman" panose="02020603050405020304" pitchFamily="18" charset="0"/>
                <a:cs typeface="Times New Roman" panose="02020603050405020304" pitchFamily="18" charset="0"/>
              </a:rPr>
              <a:t> </a:t>
            </a:r>
            <a:r>
              <a:rPr lang="ru-RU" sz="1600" dirty="0" err="1" smtClean="0">
                <a:solidFill>
                  <a:schemeClr val="tx1"/>
                </a:solidFill>
                <a:latin typeface="Times New Roman" panose="02020603050405020304" pitchFamily="18" charset="0"/>
                <a:cs typeface="Times New Roman" panose="02020603050405020304" pitchFamily="18" charset="0"/>
              </a:rPr>
              <a:t>Вазирликнинг</a:t>
            </a:r>
            <a:r>
              <a:rPr lang="ru-RU" sz="1600" b="1" dirty="0" smtClean="0">
                <a:solidFill>
                  <a:schemeClr val="tx1"/>
                </a:solidFill>
                <a:latin typeface="Times New Roman" panose="02020603050405020304" pitchFamily="18" charset="0"/>
                <a:cs typeface="Times New Roman" panose="02020603050405020304" pitchFamily="18" charset="0"/>
              </a:rPr>
              <a:t> </a:t>
            </a:r>
            <a:r>
              <a:rPr lang="ru-RU" sz="1600" dirty="0" smtClean="0">
                <a:solidFill>
                  <a:schemeClr val="tx1"/>
                </a:solidFill>
                <a:latin typeface="Times New Roman" panose="02020603050405020304" pitchFamily="18" charset="0"/>
                <a:cs typeface="Times New Roman" panose="02020603050405020304" pitchFamily="18" charset="0"/>
              </a:rPr>
              <a:t> </a:t>
            </a:r>
            <a:r>
              <a:rPr lang="ru-RU" sz="1600" dirty="0" err="1" smtClean="0">
                <a:solidFill>
                  <a:schemeClr val="tx1"/>
                </a:solidFill>
                <a:latin typeface="Times New Roman" panose="02020603050405020304" pitchFamily="18" charset="0"/>
                <a:cs typeface="Times New Roman" panose="02020603050405020304" pitchFamily="18" charset="0"/>
              </a:rPr>
              <a:t>бир</a:t>
            </a:r>
            <a:r>
              <a:rPr lang="ru-RU" sz="1600" dirty="0" smtClean="0">
                <a:solidFill>
                  <a:schemeClr val="tx1"/>
                </a:solidFill>
                <a:latin typeface="Times New Roman" panose="02020603050405020304" pitchFamily="18" charset="0"/>
                <a:cs typeface="Times New Roman" panose="02020603050405020304" pitchFamily="18" charset="0"/>
              </a:rPr>
              <a:t> </a:t>
            </a:r>
            <a:r>
              <a:rPr lang="ru-RU" sz="1600" dirty="0" err="1" smtClean="0">
                <a:solidFill>
                  <a:schemeClr val="tx1"/>
                </a:solidFill>
                <a:latin typeface="Times New Roman" panose="02020603050405020304" pitchFamily="18" charset="0"/>
                <a:cs typeface="Times New Roman" panose="02020603050405020304" pitchFamily="18" charset="0"/>
              </a:rPr>
              <a:t>қатор</a:t>
            </a:r>
            <a:r>
              <a:rPr lang="ru-RU" sz="1600" dirty="0" smtClean="0">
                <a:solidFill>
                  <a:schemeClr val="tx1"/>
                </a:solidFill>
                <a:latin typeface="Times New Roman" panose="02020603050405020304" pitchFamily="18" charset="0"/>
                <a:cs typeface="Times New Roman" panose="02020603050405020304" pitchFamily="18" charset="0"/>
              </a:rPr>
              <a:t> </a:t>
            </a:r>
            <a:r>
              <a:rPr lang="ru-RU" sz="1600" dirty="0" err="1" smtClean="0">
                <a:solidFill>
                  <a:schemeClr val="tx1"/>
                </a:solidFill>
                <a:latin typeface="Times New Roman" panose="02020603050405020304" pitchFamily="18" charset="0"/>
                <a:cs typeface="Times New Roman" panose="02020603050405020304" pitchFamily="18" charset="0"/>
              </a:rPr>
              <a:t>вазифалари</a:t>
            </a:r>
            <a:r>
              <a:rPr lang="ru-RU" sz="1600" dirty="0" smtClean="0">
                <a:solidFill>
                  <a:schemeClr val="tx1"/>
                </a:solidFill>
                <a:latin typeface="Times New Roman" panose="02020603050405020304" pitchFamily="18" charset="0"/>
                <a:cs typeface="Times New Roman" panose="02020603050405020304" pitchFamily="18" charset="0"/>
              </a:rPr>
              <a:t> </a:t>
            </a:r>
            <a:r>
              <a:rPr lang="ru-RU" sz="1600" dirty="0" err="1" smtClean="0">
                <a:solidFill>
                  <a:schemeClr val="tx1"/>
                </a:solidFill>
                <a:latin typeface="Times New Roman" panose="02020603050405020304" pitchFamily="18" charset="0"/>
                <a:cs typeface="Times New Roman" panose="02020603050405020304" pitchFamily="18" charset="0"/>
              </a:rPr>
              <a:t>белгилаб</a:t>
            </a:r>
            <a:r>
              <a:rPr lang="ru-RU" sz="1600" dirty="0" smtClean="0">
                <a:solidFill>
                  <a:schemeClr val="tx1"/>
                </a:solidFill>
                <a:latin typeface="Times New Roman" panose="02020603050405020304" pitchFamily="18" charset="0"/>
                <a:cs typeface="Times New Roman" panose="02020603050405020304" pitchFamily="18" charset="0"/>
              </a:rPr>
              <a:t> </a:t>
            </a:r>
            <a:r>
              <a:rPr lang="ru-RU" sz="1600" dirty="0" err="1" smtClean="0">
                <a:solidFill>
                  <a:schemeClr val="tx1"/>
                </a:solidFill>
                <a:latin typeface="Times New Roman" panose="02020603050405020304" pitchFamily="18" charset="0"/>
                <a:cs typeface="Times New Roman" panose="02020603050405020304" pitchFamily="18" charset="0"/>
              </a:rPr>
              <a:t>берилган</a:t>
            </a:r>
            <a:r>
              <a:rPr lang="ru-RU" sz="1600" dirty="0" smtClean="0">
                <a:solidFill>
                  <a:schemeClr val="tx1"/>
                </a:solidFill>
                <a:latin typeface="Times New Roman" panose="02020603050405020304" pitchFamily="18" charset="0"/>
                <a:cs typeface="Times New Roman" panose="02020603050405020304" pitchFamily="18" charset="0"/>
              </a:rPr>
              <a:t>.</a:t>
            </a:r>
            <a:endParaRPr lang="ru-RU" sz="1600" dirty="0">
              <a:solidFill>
                <a:schemeClr val="tx1"/>
              </a:solidFill>
              <a:latin typeface="Times New Roman" panose="02020603050405020304" pitchFamily="18" charset="0"/>
              <a:cs typeface="Times New Roman" panose="02020603050405020304" pitchFamily="18" charset="0"/>
            </a:endParaRPr>
          </a:p>
        </p:txBody>
      </p:sp>
      <p:sp>
        <p:nvSpPr>
          <p:cNvPr id="15" name="Стрелка вниз 14"/>
          <p:cNvSpPr/>
          <p:nvPr/>
        </p:nvSpPr>
        <p:spPr>
          <a:xfrm>
            <a:off x="4788024" y="1714032"/>
            <a:ext cx="288032" cy="4364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Скругленный прямоугольник 13"/>
          <p:cNvSpPr/>
          <p:nvPr/>
        </p:nvSpPr>
        <p:spPr>
          <a:xfrm>
            <a:off x="4031940" y="1197970"/>
            <a:ext cx="1800200" cy="493015"/>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just"/>
            <a:r>
              <a:rPr lang="ru-RU" sz="1600" dirty="0" err="1" smtClean="0">
                <a:solidFill>
                  <a:schemeClr val="tx1"/>
                </a:solidFill>
              </a:rPr>
              <a:t>Адлия</a:t>
            </a:r>
            <a:r>
              <a:rPr lang="ru-RU" sz="1600" dirty="0" smtClean="0">
                <a:solidFill>
                  <a:schemeClr val="tx1"/>
                </a:solidFill>
              </a:rPr>
              <a:t> </a:t>
            </a:r>
            <a:r>
              <a:rPr lang="ru-RU" sz="1600" dirty="0" err="1" smtClean="0">
                <a:solidFill>
                  <a:schemeClr val="tx1"/>
                </a:solidFill>
              </a:rPr>
              <a:t>Вазирлиги</a:t>
            </a:r>
            <a:endParaRPr lang="ru-RU" sz="1600" dirty="0">
              <a:solidFill>
                <a:schemeClr val="tx1"/>
              </a:solidFill>
            </a:endParaRPr>
          </a:p>
        </p:txBody>
      </p:sp>
      <p:sp>
        <p:nvSpPr>
          <p:cNvPr id="16" name="Стрелка вниз 15"/>
          <p:cNvSpPr/>
          <p:nvPr/>
        </p:nvSpPr>
        <p:spPr>
          <a:xfrm>
            <a:off x="4788024" y="738427"/>
            <a:ext cx="288032" cy="4595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19" name="Группа 18"/>
          <p:cNvGrpSpPr/>
          <p:nvPr/>
        </p:nvGrpSpPr>
        <p:grpSpPr>
          <a:xfrm>
            <a:off x="212610" y="124594"/>
            <a:ext cx="2139837" cy="1461740"/>
            <a:chOff x="-544063" y="-648072"/>
            <a:chExt cx="2599231" cy="1579211"/>
          </a:xfrm>
        </p:grpSpPr>
        <p:sp>
          <p:nvSpPr>
            <p:cNvPr id="20" name="Скругленный прямоугольник 19"/>
            <p:cNvSpPr/>
            <p:nvPr/>
          </p:nvSpPr>
          <p:spPr>
            <a:xfrm>
              <a:off x="-544063" y="-648072"/>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21" name="Скругленный прямоугольник 4"/>
            <p:cNvSpPr txBox="1"/>
            <p:nvPr/>
          </p:nvSpPr>
          <p:spPr>
            <a:xfrm>
              <a:off x="-389852" y="-360040"/>
              <a:ext cx="2222054" cy="10649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z-Cyrl-UZ" b="1" dirty="0" smtClean="0"/>
                <a:t>Миллий механизм</a:t>
              </a:r>
              <a:r>
                <a:rPr lang="ru-RU" b="1" dirty="0" err="1" smtClean="0"/>
                <a:t>лар</a:t>
              </a:r>
              <a:endParaRPr lang="ru-RU" sz="2000" kern="1200" dirty="0"/>
            </a:p>
          </p:txBody>
        </p:sp>
      </p:grpSp>
    </p:spTree>
    <p:extLst>
      <p:ext uri="{BB962C8B-B14F-4D97-AF65-F5344CB8AC3E}">
        <p14:creationId xmlns:p14="http://schemas.microsoft.com/office/powerpoint/2010/main" val="137142715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Овал 27"/>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3-§. </a:t>
            </a:r>
            <a:endParaRPr lang="ru-RU" sz="2000" dirty="0">
              <a:solidFill>
                <a:srgbClr val="FFFF00"/>
              </a:solidFill>
            </a:endParaRPr>
          </a:p>
          <a:p>
            <a:pPr algn="ctr"/>
            <a:endParaRPr lang="ru-RU" sz="2000" b="1" dirty="0"/>
          </a:p>
        </p:txBody>
      </p:sp>
      <p:sp>
        <p:nvSpPr>
          <p:cNvPr id="29" name="Скругленный прямоугольник 28"/>
          <p:cNvSpPr/>
          <p:nvPr/>
        </p:nvSpPr>
        <p:spPr>
          <a:xfrm>
            <a:off x="3427191" y="214058"/>
            <a:ext cx="3009698" cy="493015"/>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b="1" dirty="0" err="1" smtClean="0">
                <a:solidFill>
                  <a:schemeClr val="tx1"/>
                </a:solidFill>
              </a:rPr>
              <a:t>Ноанъанавий</a:t>
            </a:r>
            <a:r>
              <a:rPr lang="ru-RU" sz="1600" b="1" dirty="0" smtClean="0">
                <a:solidFill>
                  <a:schemeClr val="tx1"/>
                </a:solidFill>
              </a:rPr>
              <a:t> </a:t>
            </a:r>
            <a:r>
              <a:rPr lang="ru-RU" sz="1600" b="1" dirty="0" err="1" smtClean="0">
                <a:solidFill>
                  <a:schemeClr val="tx1"/>
                </a:solidFill>
              </a:rPr>
              <a:t>шаклдаги</a:t>
            </a:r>
            <a:r>
              <a:rPr lang="ru-RU" sz="1600" dirty="0" smtClean="0">
                <a:solidFill>
                  <a:schemeClr val="tx1"/>
                </a:solidFill>
              </a:rPr>
              <a:t> </a:t>
            </a:r>
            <a:r>
              <a:rPr lang="ru-RU" sz="1600" dirty="0" err="1" smtClean="0">
                <a:solidFill>
                  <a:schemeClr val="tx1"/>
                </a:solidFill>
              </a:rPr>
              <a:t>тизим</a:t>
            </a:r>
            <a:r>
              <a:rPr lang="ru-RU" sz="1600" dirty="0" smtClean="0"/>
              <a:t> </a:t>
            </a:r>
            <a:endParaRPr lang="ru-RU" sz="1600" dirty="0"/>
          </a:p>
        </p:txBody>
      </p:sp>
      <p:sp>
        <p:nvSpPr>
          <p:cNvPr id="13" name="Скругленный прямоугольник 12"/>
          <p:cNvSpPr/>
          <p:nvPr/>
        </p:nvSpPr>
        <p:spPr>
          <a:xfrm flipH="1">
            <a:off x="212609" y="2348880"/>
            <a:ext cx="8280919" cy="331236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dirty="0" smtClean="0">
                <a:solidFill>
                  <a:schemeClr val="tx1"/>
                </a:solidFill>
                <a:latin typeface="Times New Roman" panose="02020603050405020304" pitchFamily="18" charset="0"/>
                <a:cs typeface="Times New Roman" panose="02020603050405020304" pitchFamily="18" charset="0"/>
              </a:rPr>
              <a:t>1. </a:t>
            </a:r>
            <a:r>
              <a:rPr lang="ru-RU" dirty="0" err="1" smtClean="0">
                <a:solidFill>
                  <a:schemeClr val="tx1"/>
                </a:solidFill>
                <a:latin typeface="Times New Roman" panose="02020603050405020304" pitchFamily="18" charset="0"/>
                <a:cs typeface="Times New Roman" panose="02020603050405020304" pitchFamily="18" charset="0"/>
              </a:rPr>
              <a:t>Ўзбекистон</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Республикаси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Олий</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Мажлиснинг</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инсон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ҳуқуқлари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бўйича</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вакили</a:t>
            </a:r>
            <a:r>
              <a:rPr lang="ru-RU" dirty="0">
                <a:solidFill>
                  <a:schemeClr val="tx1"/>
                </a:solidFill>
                <a:latin typeface="Times New Roman" panose="02020603050405020304" pitchFamily="18" charset="0"/>
                <a:cs typeface="Times New Roman" panose="02020603050405020304" pitchFamily="18" charset="0"/>
              </a:rPr>
              <a:t> (омбудсман-1995 й</a:t>
            </a:r>
            <a:r>
              <a:rPr lang="ru-RU" dirty="0" smtClean="0">
                <a:solidFill>
                  <a:schemeClr val="tx1"/>
                </a:solidFill>
                <a:latin typeface="Times New Roman" panose="02020603050405020304" pitchFamily="18" charset="0"/>
                <a:cs typeface="Times New Roman" panose="02020603050405020304" pitchFamily="18" charset="0"/>
              </a:rPr>
              <a:t>.);</a:t>
            </a:r>
          </a:p>
          <a:p>
            <a:pPr algn="just"/>
            <a:r>
              <a:rPr lang="ru-RU" dirty="0" smtClean="0">
                <a:solidFill>
                  <a:schemeClr val="tx1"/>
                </a:solidFill>
                <a:latin typeface="Times New Roman" panose="02020603050405020304" pitchFamily="18" charset="0"/>
                <a:cs typeface="Times New Roman" panose="02020603050405020304" pitchFamily="18" charset="0"/>
              </a:rPr>
              <a:t>2. </a:t>
            </a:r>
            <a:r>
              <a:rPr lang="ru-RU" dirty="0" err="1" smtClean="0">
                <a:solidFill>
                  <a:schemeClr val="tx1"/>
                </a:solidFill>
                <a:latin typeface="Times New Roman" panose="02020603050405020304" pitchFamily="18" charset="0"/>
                <a:cs typeface="Times New Roman" panose="02020603050405020304" pitchFamily="18" charset="0"/>
              </a:rPr>
              <a:t>Инсон</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ҳуқуқлари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бўйича</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Ўзбекистон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Республикаси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Миллий</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маркази</a:t>
            </a:r>
            <a:r>
              <a:rPr lang="ru-RU" dirty="0">
                <a:solidFill>
                  <a:schemeClr val="tx1"/>
                </a:solidFill>
                <a:latin typeface="Times New Roman" panose="02020603050405020304" pitchFamily="18" charset="0"/>
                <a:cs typeface="Times New Roman" panose="02020603050405020304" pitchFamily="18" charset="0"/>
              </a:rPr>
              <a:t> 1996 </a:t>
            </a:r>
            <a:r>
              <a:rPr lang="ru-RU" dirty="0" smtClean="0">
                <a:solidFill>
                  <a:schemeClr val="tx1"/>
                </a:solidFill>
                <a:latin typeface="Times New Roman" panose="02020603050405020304" pitchFamily="18" charset="0"/>
                <a:cs typeface="Times New Roman" panose="02020603050405020304" pitchFamily="18" charset="0"/>
              </a:rPr>
              <a:t>й.;</a:t>
            </a:r>
          </a:p>
          <a:p>
            <a:pPr algn="just"/>
            <a:r>
              <a:rPr lang="ru-RU" dirty="0" smtClean="0">
                <a:solidFill>
                  <a:schemeClr val="tx1"/>
                </a:solidFill>
                <a:latin typeface="Times New Roman" panose="02020603050405020304" pitchFamily="18" charset="0"/>
                <a:cs typeface="Times New Roman" panose="02020603050405020304" pitchFamily="18" charset="0"/>
              </a:rPr>
              <a:t>3. </a:t>
            </a:r>
            <a:r>
              <a:rPr lang="ru-RU" dirty="0">
                <a:solidFill>
                  <a:schemeClr val="tx1"/>
                </a:solidFill>
                <a:latin typeface="Times New Roman" panose="02020603050405020304" pitchFamily="18" charset="0"/>
                <a:cs typeface="Times New Roman" panose="02020603050405020304" pitchFamily="18" charset="0"/>
              </a:rPr>
              <a:t>«</a:t>
            </a:r>
            <a:r>
              <a:rPr lang="ru-RU" dirty="0" err="1">
                <a:solidFill>
                  <a:schemeClr val="tx1"/>
                </a:solidFill>
                <a:latin typeface="Times New Roman" panose="02020603050405020304" pitchFamily="18" charset="0"/>
                <a:cs typeface="Times New Roman" panose="02020603050405020304" pitchFamily="18" charset="0"/>
              </a:rPr>
              <a:t>Ижтимоий</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фикр</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жамоатчилик</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фикрини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ўрганиш</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Маркази</a:t>
            </a:r>
            <a:r>
              <a:rPr lang="ru-RU" dirty="0">
                <a:solidFill>
                  <a:schemeClr val="tx1"/>
                </a:solidFill>
                <a:latin typeface="Times New Roman" panose="02020603050405020304" pitchFamily="18" charset="0"/>
                <a:cs typeface="Times New Roman" panose="02020603050405020304" pitchFamily="18" charset="0"/>
              </a:rPr>
              <a:t> 1997 й</a:t>
            </a:r>
            <a:r>
              <a:rPr lang="ru-RU" dirty="0" smtClean="0">
                <a:solidFill>
                  <a:schemeClr val="tx1"/>
                </a:solidFill>
                <a:latin typeface="Times New Roman" panose="02020603050405020304" pitchFamily="18" charset="0"/>
                <a:cs typeface="Times New Roman" panose="02020603050405020304" pitchFamily="18" charset="0"/>
              </a:rPr>
              <a:t>.;</a:t>
            </a:r>
          </a:p>
          <a:p>
            <a:pPr algn="just"/>
            <a:r>
              <a:rPr lang="ru-RU" dirty="0" smtClean="0">
                <a:solidFill>
                  <a:schemeClr val="tx1"/>
                </a:solidFill>
                <a:latin typeface="Times New Roman" panose="02020603050405020304" pitchFamily="18" charset="0"/>
                <a:cs typeface="Times New Roman" panose="02020603050405020304" pitchFamily="18" charset="0"/>
              </a:rPr>
              <a:t>4. </a:t>
            </a:r>
            <a:r>
              <a:rPr lang="ru-RU" dirty="0" err="1">
                <a:solidFill>
                  <a:schemeClr val="tx1"/>
                </a:solidFill>
                <a:latin typeface="Times New Roman" panose="02020603050405020304" pitchFamily="18" charset="0"/>
                <a:cs typeface="Times New Roman" panose="02020603050405020304" pitchFamily="18" charset="0"/>
              </a:rPr>
              <a:t>Ўзбекистон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Республикаси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Президенти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ҳузуридаги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Тадбиркорлик</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субъектларининг</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ҳуқуқлари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ва</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қонуний</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манфаатларини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ҳимоя</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қилиш</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бўйича</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вакил</a:t>
            </a:r>
            <a:r>
              <a:rPr lang="ru-RU" dirty="0">
                <a:solidFill>
                  <a:schemeClr val="tx1"/>
                </a:solidFill>
                <a:latin typeface="Times New Roman" panose="02020603050405020304" pitchFamily="18" charset="0"/>
                <a:cs typeface="Times New Roman" panose="02020603050405020304" pitchFamily="18" charset="0"/>
              </a:rPr>
              <a:t>(бизнес </a:t>
            </a:r>
            <a:r>
              <a:rPr lang="ru-RU" dirty="0" err="1">
                <a:solidFill>
                  <a:schemeClr val="tx1"/>
                </a:solidFill>
                <a:latin typeface="Times New Roman" panose="02020603050405020304" pitchFamily="18" charset="0"/>
                <a:cs typeface="Times New Roman" panose="02020603050405020304" pitchFamily="18" charset="0"/>
              </a:rPr>
              <a:t>омбудсман</a:t>
            </a:r>
            <a:r>
              <a:rPr lang="ru-RU" dirty="0" smtClean="0">
                <a:solidFill>
                  <a:schemeClr val="tx1"/>
                </a:solidFill>
                <a:latin typeface="Times New Roman" panose="02020603050405020304" pitchFamily="18" charset="0"/>
                <a:cs typeface="Times New Roman" panose="02020603050405020304" pitchFamily="18" charset="0"/>
              </a:rPr>
              <a:t>);</a:t>
            </a:r>
          </a:p>
          <a:p>
            <a:pPr algn="just"/>
            <a:r>
              <a:rPr lang="ru-RU" dirty="0" smtClean="0">
                <a:solidFill>
                  <a:schemeClr val="tx1"/>
                </a:solidFill>
                <a:latin typeface="Times New Roman" panose="02020603050405020304" pitchFamily="18" charset="0"/>
                <a:cs typeface="Times New Roman" panose="02020603050405020304" pitchFamily="18" charset="0"/>
              </a:rPr>
              <a:t>5. </a:t>
            </a:r>
            <a:r>
              <a:rPr lang="ru-RU" dirty="0" err="1">
                <a:solidFill>
                  <a:schemeClr val="tx1"/>
                </a:solidFill>
                <a:latin typeface="Times New Roman" panose="02020603050405020304" pitchFamily="18" charset="0"/>
                <a:cs typeface="Times New Roman" panose="02020603050405020304" pitchFamily="18" charset="0"/>
              </a:rPr>
              <a:t>Ўзбекистон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Республикаси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Олий</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Мажлисининг</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Инсон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ҳуқуқлари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бўйича</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вакили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омбудсман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ўринбосари</a:t>
            </a:r>
            <a:r>
              <a:rPr lang="ru-RU" dirty="0">
                <a:solidFill>
                  <a:schemeClr val="tx1"/>
                </a:solidFill>
                <a:latin typeface="Times New Roman" panose="02020603050405020304" pitchFamily="18" charset="0"/>
                <a:cs typeface="Times New Roman" panose="02020603050405020304" pitchFamily="18" charset="0"/>
              </a:rPr>
              <a:t> — Бола </a:t>
            </a:r>
            <a:r>
              <a:rPr lang="ru-RU" dirty="0" err="1">
                <a:solidFill>
                  <a:schemeClr val="tx1"/>
                </a:solidFill>
                <a:latin typeface="Times New Roman" panose="02020603050405020304" pitchFamily="18" charset="0"/>
                <a:cs typeface="Times New Roman" panose="02020603050405020304" pitchFamily="18" charset="0"/>
              </a:rPr>
              <a:t>ҳуқуқлари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бўйича</a:t>
            </a:r>
            <a:r>
              <a:rPr lang="ru-RU" dirty="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вакили</a:t>
            </a:r>
            <a:r>
              <a:rPr lang="ru-RU" dirty="0" smtClean="0">
                <a:solidFill>
                  <a:schemeClr val="tx1"/>
                </a:solidFill>
                <a:latin typeface="Times New Roman" panose="02020603050405020304" pitchFamily="18" charset="0"/>
                <a:cs typeface="Times New Roman" panose="02020603050405020304" pitchFamily="18" charset="0"/>
              </a:rPr>
              <a:t>. </a:t>
            </a:r>
            <a:endParaRPr lang="ru-RU" dirty="0">
              <a:solidFill>
                <a:schemeClr val="tx1"/>
              </a:solidFill>
              <a:latin typeface="Times New Roman" panose="02020603050405020304" pitchFamily="18" charset="0"/>
              <a:cs typeface="Times New Roman" panose="02020603050405020304" pitchFamily="18" charset="0"/>
            </a:endParaRPr>
          </a:p>
        </p:txBody>
      </p:sp>
      <p:sp>
        <p:nvSpPr>
          <p:cNvPr id="15" name="Стрелка вниз 14"/>
          <p:cNvSpPr/>
          <p:nvPr/>
        </p:nvSpPr>
        <p:spPr>
          <a:xfrm>
            <a:off x="4788024" y="1714032"/>
            <a:ext cx="288032" cy="615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Скругленный прямоугольник 13"/>
          <p:cNvSpPr/>
          <p:nvPr/>
        </p:nvSpPr>
        <p:spPr>
          <a:xfrm>
            <a:off x="2843808" y="1207690"/>
            <a:ext cx="4284476" cy="493015"/>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just"/>
            <a:r>
              <a:rPr lang="ru-RU" sz="1600" dirty="0" err="1">
                <a:solidFill>
                  <a:schemeClr val="tx1"/>
                </a:solidFill>
              </a:rPr>
              <a:t>Инсон</a:t>
            </a:r>
            <a:r>
              <a:rPr lang="ru-RU" sz="1600" dirty="0">
                <a:solidFill>
                  <a:schemeClr val="tx1"/>
                </a:solidFill>
              </a:rPr>
              <a:t> </a:t>
            </a:r>
            <a:r>
              <a:rPr lang="ru-RU" sz="1600" dirty="0" err="1">
                <a:solidFill>
                  <a:schemeClr val="tx1"/>
                </a:solidFill>
              </a:rPr>
              <a:t>ҳуқуқлари</a:t>
            </a:r>
            <a:r>
              <a:rPr lang="ru-RU" sz="1600" dirty="0">
                <a:solidFill>
                  <a:schemeClr val="tx1"/>
                </a:solidFill>
              </a:rPr>
              <a:t> </a:t>
            </a:r>
            <a:r>
              <a:rPr lang="ru-RU" sz="1600" dirty="0" err="1">
                <a:solidFill>
                  <a:schemeClr val="tx1"/>
                </a:solidFill>
              </a:rPr>
              <a:t>бўйича</a:t>
            </a:r>
            <a:r>
              <a:rPr lang="ru-RU" sz="1600" dirty="0">
                <a:solidFill>
                  <a:schemeClr val="tx1"/>
                </a:solidFill>
              </a:rPr>
              <a:t> </a:t>
            </a:r>
            <a:r>
              <a:rPr lang="ru-RU" sz="1600" dirty="0" err="1">
                <a:solidFill>
                  <a:schemeClr val="tx1"/>
                </a:solidFill>
              </a:rPr>
              <a:t>миллий</a:t>
            </a:r>
            <a:r>
              <a:rPr lang="ru-RU" sz="1600" dirty="0">
                <a:solidFill>
                  <a:schemeClr val="tx1"/>
                </a:solidFill>
              </a:rPr>
              <a:t> </a:t>
            </a:r>
            <a:r>
              <a:rPr lang="ru-RU" sz="1600" dirty="0" err="1">
                <a:solidFill>
                  <a:schemeClr val="tx1"/>
                </a:solidFill>
              </a:rPr>
              <a:t>институтлар</a:t>
            </a:r>
            <a:endParaRPr lang="ru-RU" sz="1600" dirty="0">
              <a:solidFill>
                <a:schemeClr val="tx1"/>
              </a:solidFill>
            </a:endParaRPr>
          </a:p>
        </p:txBody>
      </p:sp>
      <p:sp>
        <p:nvSpPr>
          <p:cNvPr id="16" name="Стрелка вниз 15"/>
          <p:cNvSpPr/>
          <p:nvPr/>
        </p:nvSpPr>
        <p:spPr>
          <a:xfrm>
            <a:off x="4788024" y="738427"/>
            <a:ext cx="288032" cy="4595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19" name="Группа 18"/>
          <p:cNvGrpSpPr/>
          <p:nvPr/>
        </p:nvGrpSpPr>
        <p:grpSpPr>
          <a:xfrm>
            <a:off x="212610" y="124594"/>
            <a:ext cx="2139837" cy="1461740"/>
            <a:chOff x="-544063" y="-648072"/>
            <a:chExt cx="2599231" cy="1579211"/>
          </a:xfrm>
        </p:grpSpPr>
        <p:sp>
          <p:nvSpPr>
            <p:cNvPr id="20" name="Скругленный прямоугольник 19"/>
            <p:cNvSpPr/>
            <p:nvPr/>
          </p:nvSpPr>
          <p:spPr>
            <a:xfrm>
              <a:off x="-544063" y="-648072"/>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21" name="Скругленный прямоугольник 4"/>
            <p:cNvSpPr txBox="1"/>
            <p:nvPr/>
          </p:nvSpPr>
          <p:spPr>
            <a:xfrm>
              <a:off x="-389852" y="-360040"/>
              <a:ext cx="2222054" cy="10649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z-Cyrl-UZ" b="1" dirty="0" smtClean="0"/>
                <a:t>Миллий механизм</a:t>
              </a:r>
              <a:r>
                <a:rPr lang="ru-RU" b="1" dirty="0" err="1" smtClean="0"/>
                <a:t>лар</a:t>
              </a:r>
              <a:endParaRPr lang="ru-RU" sz="2000" kern="1200" dirty="0"/>
            </a:p>
          </p:txBody>
        </p:sp>
      </p:grpSp>
    </p:spTree>
    <p:extLst>
      <p:ext uri="{BB962C8B-B14F-4D97-AF65-F5344CB8AC3E}">
        <p14:creationId xmlns:p14="http://schemas.microsoft.com/office/powerpoint/2010/main" val="28261491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pic>
        <p:nvPicPr>
          <p:cNvPr id="1030" name="Picture 6" descr="Доброум - Люди – рабы государства? Не раз обсуждал на форумах эту тему и  далее намерен корректно показать, что да, рабы. Только оговорка: рабство –  не дискретное, а “аналоговое” состояние, у него"/>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65670" y="7441117"/>
            <a:ext cx="912543" cy="528976"/>
          </a:xfrm>
          <a:prstGeom prst="rect">
            <a:avLst/>
          </a:prstGeom>
          <a:noFill/>
          <a:extLst>
            <a:ext uri="{909E8E84-426E-40DD-AFC4-6F175D3DCCD1}">
              <a14:hiddenFill xmlns:a14="http://schemas.microsoft.com/office/drawing/2010/main">
                <a:solidFill>
                  <a:srgbClr val="FFFFFF"/>
                </a:solidFill>
              </a14:hiddenFill>
            </a:ext>
          </a:extLst>
        </p:spPr>
      </p:pic>
      <p:sp>
        <p:nvSpPr>
          <p:cNvPr id="7" name="Скругленный прямоугольник 6"/>
          <p:cNvSpPr/>
          <p:nvPr/>
        </p:nvSpPr>
        <p:spPr>
          <a:xfrm>
            <a:off x="611560" y="411054"/>
            <a:ext cx="7200800" cy="1093868"/>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4" name="Прямоугольник 3"/>
          <p:cNvSpPr/>
          <p:nvPr/>
        </p:nvSpPr>
        <p:spPr>
          <a:xfrm>
            <a:off x="769801" y="719996"/>
            <a:ext cx="6984776" cy="646331"/>
          </a:xfrm>
          <a:prstGeom prst="rect">
            <a:avLst/>
          </a:prstGeom>
        </p:spPr>
        <p:txBody>
          <a:bodyPr wrap="square">
            <a:spAutoFit/>
          </a:bodyPr>
          <a:lstStyle/>
          <a:p>
            <a:pPr algn="ctr"/>
            <a:r>
              <a:rPr lang="uz-Cyrl-UZ" dirty="0" smtClean="0"/>
              <a:t>1. БМТ </a:t>
            </a:r>
            <a:r>
              <a:rPr lang="uz-Cyrl-UZ" dirty="0"/>
              <a:t>тизимида 6 та бош </a:t>
            </a:r>
            <a:r>
              <a:rPr lang="uz-Cyrl-UZ" dirty="0" smtClean="0"/>
              <a:t>орган(Асосий органлар)</a:t>
            </a:r>
            <a:endParaRPr lang="ru-RU" dirty="0"/>
          </a:p>
          <a:p>
            <a:pPr algn="ctr"/>
            <a:endParaRPr lang="ru-RU" dirty="0"/>
          </a:p>
        </p:txBody>
      </p:sp>
      <p:sp>
        <p:nvSpPr>
          <p:cNvPr id="5" name="Стрелка вниз 4"/>
          <p:cNvSpPr/>
          <p:nvPr/>
        </p:nvSpPr>
        <p:spPr>
          <a:xfrm rot="1413638" flipH="1">
            <a:off x="3486797" y="1502178"/>
            <a:ext cx="216024" cy="10242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Стрелка вниз 16"/>
          <p:cNvSpPr/>
          <p:nvPr/>
        </p:nvSpPr>
        <p:spPr>
          <a:xfrm rot="20031217" flipH="1">
            <a:off x="5308236" y="1547877"/>
            <a:ext cx="216024" cy="11039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Скругленный прямоугольник 28"/>
          <p:cNvSpPr/>
          <p:nvPr/>
        </p:nvSpPr>
        <p:spPr>
          <a:xfrm>
            <a:off x="249851" y="2771244"/>
            <a:ext cx="4228361" cy="2022680"/>
          </a:xfrm>
          <a:prstGeom prst="roundRect">
            <a:avLst>
              <a:gd name="adj" fmla="val 16670"/>
            </a:avLst>
          </a:prstGeom>
        </p:spPr>
        <p:style>
          <a:lnRef idx="3">
            <a:schemeClr val="lt1"/>
          </a:lnRef>
          <a:fillRef idx="1">
            <a:schemeClr val="accent5"/>
          </a:fillRef>
          <a:effectRef idx="1">
            <a:schemeClr val="accent5"/>
          </a:effectRef>
          <a:fontRef idx="minor">
            <a:schemeClr val="lt1"/>
          </a:fontRef>
        </p:style>
        <p:txBody>
          <a:bodyPr/>
          <a:lstStyle/>
          <a:p>
            <a:pPr algn="just"/>
            <a:r>
              <a:rPr lang="uz-Cyrl-UZ" sz="1600" dirty="0">
                <a:solidFill>
                  <a:srgbClr val="7030A0"/>
                </a:solidFill>
                <a:latin typeface="Times New Roman" panose="02020603050405020304" pitchFamily="18" charset="0"/>
              </a:rPr>
              <a:t>1. Бош Ассамблея, </a:t>
            </a:r>
          </a:p>
          <a:p>
            <a:pPr algn="just"/>
            <a:r>
              <a:rPr lang="uz-Cyrl-UZ" sz="1600" dirty="0">
                <a:solidFill>
                  <a:srgbClr val="7030A0"/>
                </a:solidFill>
                <a:latin typeface="Times New Roman" panose="02020603050405020304" pitchFamily="18" charset="0"/>
              </a:rPr>
              <a:t>2. Хавфсизлик кенгаши </a:t>
            </a:r>
          </a:p>
          <a:p>
            <a:pPr algn="just"/>
            <a:r>
              <a:rPr lang="uz-Cyrl-UZ" sz="1600" dirty="0">
                <a:solidFill>
                  <a:srgbClr val="7030A0"/>
                </a:solidFill>
                <a:latin typeface="Times New Roman" panose="02020603050405020304" pitchFamily="18" charset="0"/>
              </a:rPr>
              <a:t>3. Иқтисодий ва Ижтимоий кенгаш </a:t>
            </a:r>
          </a:p>
          <a:p>
            <a:pPr algn="just"/>
            <a:r>
              <a:rPr lang="uz-Cyrl-UZ" sz="1600" dirty="0">
                <a:solidFill>
                  <a:srgbClr val="7030A0"/>
                </a:solidFill>
                <a:latin typeface="Times New Roman" panose="02020603050405020304" pitchFamily="18" charset="0"/>
              </a:rPr>
              <a:t>4. Васийлик кенгаши (ҳозирги пайтда фаолиятини тўхтатган)</a:t>
            </a:r>
          </a:p>
          <a:p>
            <a:pPr algn="just"/>
            <a:r>
              <a:rPr lang="uz-Cyrl-UZ" sz="1600" dirty="0">
                <a:solidFill>
                  <a:srgbClr val="7030A0"/>
                </a:solidFill>
                <a:latin typeface="Times New Roman" panose="02020603050405020304" pitchFamily="18" charset="0"/>
              </a:rPr>
              <a:t>5. Котибият </a:t>
            </a:r>
            <a:r>
              <a:rPr lang="uz-Cyrl-UZ" sz="1600" dirty="0">
                <a:solidFill>
                  <a:srgbClr val="FF0000"/>
                </a:solidFill>
                <a:latin typeface="Times New Roman" panose="02020603050405020304" pitchFamily="18" charset="0"/>
              </a:rPr>
              <a:t>Нью-Йоркдаги қароргоҳида фаолият кўрсатади</a:t>
            </a:r>
          </a:p>
          <a:p>
            <a:pPr algn="just"/>
            <a:r>
              <a:rPr lang="uz-Cyrl-UZ" sz="1400" dirty="0" smtClean="0">
                <a:solidFill>
                  <a:srgbClr val="7030A0"/>
                </a:solidFill>
                <a:latin typeface="Times New Roman" panose="02020603050405020304" pitchFamily="18" charset="0"/>
              </a:rPr>
              <a:t> </a:t>
            </a:r>
            <a:endParaRPr lang="ru-RU" sz="1400" dirty="0" smtClean="0">
              <a:solidFill>
                <a:schemeClr val="tx1"/>
              </a:solidFill>
              <a:latin typeface="Times New Roman" panose="02020603050405020304" pitchFamily="18" charset="0"/>
              <a:cs typeface="Times New Roman" panose="02020603050405020304" pitchFamily="18" charset="0"/>
            </a:endParaRPr>
          </a:p>
          <a:p>
            <a:pPr algn="just"/>
            <a:endParaRPr lang="ru-RU" sz="1600" dirty="0">
              <a:solidFill>
                <a:schemeClr val="tx1"/>
              </a:solidFill>
            </a:endParaRPr>
          </a:p>
        </p:txBody>
      </p:sp>
      <p:sp>
        <p:nvSpPr>
          <p:cNvPr id="30" name="Скругленный прямоугольник 29"/>
          <p:cNvSpPr/>
          <p:nvPr/>
        </p:nvSpPr>
        <p:spPr>
          <a:xfrm>
            <a:off x="4848836" y="3358637"/>
            <a:ext cx="3980771" cy="741776"/>
          </a:xfrm>
          <a:prstGeom prst="roundRect">
            <a:avLst>
              <a:gd name="adj" fmla="val 16670"/>
            </a:avLst>
          </a:prstGeom>
        </p:spPr>
        <p:style>
          <a:lnRef idx="3">
            <a:schemeClr val="lt1"/>
          </a:lnRef>
          <a:fillRef idx="1">
            <a:schemeClr val="accent5"/>
          </a:fillRef>
          <a:effectRef idx="1">
            <a:schemeClr val="accent5"/>
          </a:effectRef>
          <a:fontRef idx="minor">
            <a:schemeClr val="lt1"/>
          </a:fontRef>
        </p:style>
        <p:txBody>
          <a:bodyPr/>
          <a:lstStyle/>
          <a:p>
            <a:pPr algn="just"/>
            <a:r>
              <a:rPr lang="ru-RU" sz="1350" dirty="0">
                <a:solidFill>
                  <a:schemeClr val="tx1"/>
                </a:solidFill>
                <a:latin typeface="Times New Roman" panose="02020603050405020304" pitchFamily="18" charset="0"/>
                <a:cs typeface="Times New Roman" panose="02020603050405020304" pitchFamily="18" charset="0"/>
              </a:rPr>
              <a:t>6. </a:t>
            </a:r>
            <a:r>
              <a:rPr lang="ru-RU" sz="1350" dirty="0" err="1">
                <a:solidFill>
                  <a:schemeClr val="tx1"/>
                </a:solidFill>
                <a:latin typeface="Times New Roman" panose="02020603050405020304" pitchFamily="18" charset="0"/>
                <a:cs typeface="Times New Roman" panose="02020603050405020304" pitchFamily="18" charset="0"/>
              </a:rPr>
              <a:t>Халқаро</a:t>
            </a:r>
            <a:r>
              <a:rPr lang="ru-RU" sz="1350" dirty="0">
                <a:solidFill>
                  <a:schemeClr val="tx1"/>
                </a:solidFill>
                <a:latin typeface="Times New Roman" panose="02020603050405020304" pitchFamily="18" charset="0"/>
                <a:cs typeface="Times New Roman" panose="02020603050405020304" pitchFamily="18" charset="0"/>
              </a:rPr>
              <a:t> суд. </a:t>
            </a:r>
            <a:r>
              <a:rPr lang="ru-RU" sz="1350" dirty="0">
                <a:solidFill>
                  <a:srgbClr val="FF0000"/>
                </a:solidFill>
                <a:latin typeface="Times New Roman" panose="02020603050405020304" pitchFamily="18" charset="0"/>
                <a:cs typeface="Times New Roman" panose="02020603050405020304" pitchFamily="18" charset="0"/>
              </a:rPr>
              <a:t>Гаага (</a:t>
            </a:r>
            <a:r>
              <a:rPr lang="ru-RU" sz="1350" dirty="0" err="1">
                <a:solidFill>
                  <a:srgbClr val="FF0000"/>
                </a:solidFill>
                <a:latin typeface="Times New Roman" panose="02020603050405020304" pitchFamily="18" charset="0"/>
                <a:cs typeface="Times New Roman" panose="02020603050405020304" pitchFamily="18" charset="0"/>
              </a:rPr>
              <a:t>Нидерландия</a:t>
            </a:r>
            <a:r>
              <a:rPr lang="ru-RU" sz="1350" dirty="0">
                <a:solidFill>
                  <a:srgbClr val="FF0000"/>
                </a:solidFill>
                <a:latin typeface="Times New Roman" panose="02020603050405020304" pitchFamily="18" charset="0"/>
                <a:cs typeface="Times New Roman" panose="02020603050405020304" pitchFamily="18" charset="0"/>
              </a:rPr>
              <a:t>)да </a:t>
            </a:r>
            <a:r>
              <a:rPr lang="ru-RU" sz="1350" dirty="0" err="1">
                <a:solidFill>
                  <a:srgbClr val="FF0000"/>
                </a:solidFill>
                <a:latin typeface="Times New Roman" panose="02020603050405020304" pitchFamily="18" charset="0"/>
                <a:cs typeface="Times New Roman" panose="02020603050405020304" pitchFamily="18" charset="0"/>
              </a:rPr>
              <a:t>жойлашган</a:t>
            </a:r>
            <a:endParaRPr lang="ru-RU" sz="1350" dirty="0">
              <a:solidFill>
                <a:srgbClr val="FF0000"/>
              </a:solidFill>
              <a:latin typeface="Times New Roman" panose="02020603050405020304" pitchFamily="18" charset="0"/>
              <a:cs typeface="Times New Roman" panose="02020603050405020304" pitchFamily="18" charset="0"/>
            </a:endParaRPr>
          </a:p>
          <a:p>
            <a:pPr algn="just"/>
            <a:endParaRPr lang="ru-RU" sz="1350" dirty="0">
              <a:solidFill>
                <a:srgbClr val="FF0000"/>
              </a:solidFill>
            </a:endParaRPr>
          </a:p>
        </p:txBody>
      </p:sp>
      <p:sp>
        <p:nvSpPr>
          <p:cNvPr id="2" name="Прямоугольник 1"/>
          <p:cNvSpPr/>
          <p:nvPr/>
        </p:nvSpPr>
        <p:spPr>
          <a:xfrm>
            <a:off x="616451" y="5124068"/>
            <a:ext cx="7776864" cy="1477328"/>
          </a:xfrm>
          <a:prstGeom prst="rect">
            <a:avLst/>
          </a:prstGeom>
        </p:spPr>
        <p:txBody>
          <a:bodyPr wrap="square">
            <a:spAutoFit/>
          </a:bodyPr>
          <a:lstStyle/>
          <a:p>
            <a:pPr indent="540385" algn="just">
              <a:spcAft>
                <a:spcPts val="0"/>
              </a:spcAft>
            </a:pPr>
            <a:r>
              <a:rPr lang="uz-Cyrl-UZ" b="1" i="1" dirty="0">
                <a:latin typeface="Times New Roman" panose="02020603050405020304" pitchFamily="18" charset="0"/>
                <a:ea typeface="Calibri" panose="020F0502020204030204" pitchFamily="34" charset="0"/>
                <a:cs typeface="Times New Roman" panose="02020603050405020304" pitchFamily="18" charset="0"/>
              </a:rPr>
              <a:t>БМТнинг инсон ҳуқуқлари соҳасида бир қатор универсал халқаро келишувлар асосида ташкил этилган шартномавий органлари, яъни инсон ҳуқуқларига оид жами 10 та қўмита мавжуд. </a:t>
            </a:r>
          </a:p>
          <a:p>
            <a:pPr indent="540385" algn="just">
              <a:spcAft>
                <a:spcPts val="0"/>
              </a:spcAft>
            </a:pPr>
            <a:r>
              <a:rPr lang="uz-Cyrl-UZ" b="1" i="1" dirty="0">
                <a:latin typeface="Times New Roman" panose="02020603050405020304" pitchFamily="18" charset="0"/>
                <a:ea typeface="Calibri" panose="020F0502020204030204" pitchFamily="34" charset="0"/>
                <a:cs typeface="Times New Roman" panose="02020603050405020304" pitchFamily="18" charset="0"/>
              </a:rPr>
              <a:t>Ўнинчи қўмита бу «</a:t>
            </a:r>
            <a:r>
              <a:rPr lang="uz-Cyrl-UZ" b="1"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Қийноқнинг олдини олиш қўмитаси</a:t>
            </a:r>
            <a:r>
              <a:rPr lang="uz-Cyrl-UZ" b="1" i="1" dirty="0">
                <a:latin typeface="Times New Roman" panose="02020603050405020304" pitchFamily="18" charset="0"/>
                <a:ea typeface="Calibri" panose="020F0502020204030204" pitchFamily="34" charset="0"/>
                <a:cs typeface="Times New Roman" panose="02020603050405020304" pitchFamily="18" charset="0"/>
              </a:rPr>
              <a:t>» бўлиб, у </a:t>
            </a:r>
            <a:r>
              <a:rPr lang="uz-Cyrl-UZ" b="1"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Қийноқларга қарши қўмита қошида</a:t>
            </a:r>
            <a:r>
              <a:rPr lang="uz-Cyrl-UZ" b="1" i="1" dirty="0">
                <a:latin typeface="Times New Roman" panose="02020603050405020304" pitchFamily="18" charset="0"/>
                <a:ea typeface="Calibri" panose="020F0502020204030204" pitchFamily="34" charset="0"/>
                <a:cs typeface="Times New Roman" panose="02020603050405020304" pitchFamily="18" charset="0"/>
              </a:rPr>
              <a:t> таъсис этилган.   </a:t>
            </a:r>
            <a:endParaRPr lang="ru-RU" sz="1400" b="1" i="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59067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3-§. </a:t>
            </a:r>
            <a:endParaRPr lang="ru-RU" sz="2000" dirty="0">
              <a:solidFill>
                <a:srgbClr val="FFFF00"/>
              </a:solidFill>
            </a:endParaRPr>
          </a:p>
          <a:p>
            <a:pPr algn="ctr"/>
            <a:endParaRPr lang="ru-RU" sz="2000" b="1" dirty="0"/>
          </a:p>
        </p:txBody>
      </p:sp>
      <p:grpSp>
        <p:nvGrpSpPr>
          <p:cNvPr id="10" name="Группа 9"/>
          <p:cNvGrpSpPr/>
          <p:nvPr/>
        </p:nvGrpSpPr>
        <p:grpSpPr>
          <a:xfrm>
            <a:off x="1979712" y="116632"/>
            <a:ext cx="5211514" cy="1152128"/>
            <a:chOff x="-492078" y="-572871"/>
            <a:chExt cx="2599231" cy="1579211"/>
          </a:xfrm>
        </p:grpSpPr>
        <p:sp>
          <p:nvSpPr>
            <p:cNvPr id="12" name="Скругленный прямоугольник 11"/>
            <p:cNvSpPr/>
            <p:nvPr/>
          </p:nvSpPr>
          <p:spPr>
            <a:xfrm>
              <a:off x="-492078" y="-572871"/>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13" name="Скругленный прямоугольник 4"/>
            <p:cNvSpPr txBox="1"/>
            <p:nvPr/>
          </p:nvSpPr>
          <p:spPr>
            <a:xfrm>
              <a:off x="-165206" y="-315746"/>
              <a:ext cx="1945487" cy="1064961"/>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algn="ctr"/>
              <a:r>
                <a:rPr lang="uz-Cyrl-UZ" b="1" dirty="0" smtClean="0"/>
                <a:t>Инсон </a:t>
              </a:r>
              <a:r>
                <a:rPr lang="uz-Cyrl-UZ" b="1" dirty="0"/>
                <a:t>ҳуқуқлари ҳимояси бўйича миллий механизмлар</a:t>
              </a:r>
              <a:endParaRPr lang="ru-RU" dirty="0"/>
            </a:p>
          </p:txBody>
        </p:sp>
      </p:grpSp>
      <p:sp>
        <p:nvSpPr>
          <p:cNvPr id="5" name="Прямоугольник 4"/>
          <p:cNvSpPr/>
          <p:nvPr/>
        </p:nvSpPr>
        <p:spPr>
          <a:xfrm>
            <a:off x="395536" y="2276872"/>
            <a:ext cx="8136904" cy="4288546"/>
          </a:xfrm>
          <a:prstGeom prst="rect">
            <a:avLst/>
          </a:prstGeom>
        </p:spPr>
        <p:txBody>
          <a:bodyPr wrap="square">
            <a:spAutoFit/>
          </a:bodyPr>
          <a:lstStyle/>
          <a:p>
            <a:pPr algn="just">
              <a:lnSpc>
                <a:spcPct val="115000"/>
              </a:lnSpc>
              <a:spcAft>
                <a:spcPts val="0"/>
              </a:spcAft>
              <a:tabLst>
                <a:tab pos="450215" algn="l"/>
              </a:tabLst>
            </a:pPr>
            <a:r>
              <a:rPr lang="uz-Cyrl-UZ"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Инсон ҳуқуқлари ва эркинликларини ҳимоя қилиш механизмини янада такомиллаштириш, </a:t>
            </a:r>
            <a:r>
              <a:rPr lang="uz-Cyrl-UZ" sz="1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2017-2021 йилларда Ўзбекистон Республикасини ривожлантиришнинг бешта устувор йўналиши бўйича Ҳаракатлар стратегияси </a:t>
            </a:r>
            <a:r>
              <a:rPr lang="uz-Cyrl-UZ"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ижросини таъминлаш, шунингдек, Ўзбекистон Республикаси Президентининг 2020 йил 24 январдаги Олий Мажлисга </a:t>
            </a:r>
            <a:r>
              <a:rPr lang="uz-Cyrl-UZ" sz="1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Мурожаатномасида белгиланган вазифалар</a:t>
            </a:r>
            <a:r>
              <a:rPr lang="uz-Cyrl-UZ"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ни самарали ва ўз вақтида амалга ошириш мақсадида: </a:t>
            </a:r>
            <a:r>
              <a:rPr lang="uz-Cyrl-UZ" sz="1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қуйидагилар </a:t>
            </a:r>
            <a:r>
              <a:rPr lang="uz-Cyrl-UZ"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Ўзбекистон Республикасининг инсон ҳуқуқлари бўйича халқаро шартномалари нормаларини бажариш юзасидан масъул давлат органлари ва ташкилотлари фаолиятининг асосий йўналишлари этиб белгиланди.</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uz-Cyrl-UZ"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халқаро ташкилотларнинг инсон ҳуқуқларини ҳимоя қилиш бўйича тавсияларини амалга оширишга қаратилган миллий ҳаракат режалари (“йўл хариталари”)нинг сўзсиз бажарилишини таъминлаш;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uz-Cyrl-UZ"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қонунчилик ва </a:t>
            </a:r>
            <a:r>
              <a:rPr lang="uz-Cyrl-UZ" sz="1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ҳуқуқни қўллаш амалиётини</a:t>
            </a:r>
            <a:r>
              <a:rPr lang="uz-Cyrl-UZ"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такомиллаштиришга қаратилган чора-тадбирларни ишлаб чиқиш ва амалга ошириш орқали БМТнинг инсон ҳуқуқлари бўйича устав органлари ва шартномавий қўмиталарининг тавсияларини бажаришга тўсқинлик қилаётган сабаб ва шароитларни аниқлаш, таҳлил қилиш ҳамда бартараф этиш;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uz-Cyrl-UZ"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Ўзбекистон Республикасининг инсон ҳуқуқлари бўйича халқаро мажбуриятларини бажариш соҳасида Ўзбекистон Республикаси Президенти ҳузуридаги Жамоатчилик палатаси ва фуқаролик жамияти институтлари билан самарали ҳамкорликни амалга ошириш”.</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Прямоугольник 13"/>
          <p:cNvSpPr/>
          <p:nvPr/>
        </p:nvSpPr>
        <p:spPr>
          <a:xfrm>
            <a:off x="517016" y="1271654"/>
            <a:ext cx="8496944" cy="923330"/>
          </a:xfrm>
          <a:prstGeom prst="rect">
            <a:avLst/>
          </a:prstGeom>
        </p:spPr>
        <p:txBody>
          <a:bodyPr wrap="square">
            <a:spAutoFit/>
          </a:bodyPr>
          <a:lstStyle/>
          <a:p>
            <a:pPr algn="just"/>
            <a:r>
              <a:rPr lang="uz-Cyrl-UZ" dirty="0" smtClean="0">
                <a:solidFill>
                  <a:srgbClr val="000000"/>
                </a:solidFill>
                <a:latin typeface="Times New Roman" panose="02020603050405020304" pitchFamily="18" charset="0"/>
                <a:ea typeface="Calibri" panose="020F0502020204030204" pitchFamily="34" charset="0"/>
              </a:rPr>
              <a:t>Ўзбекистон </a:t>
            </a:r>
            <a:r>
              <a:rPr lang="uz-Cyrl-UZ" dirty="0">
                <a:solidFill>
                  <a:srgbClr val="000000"/>
                </a:solidFill>
                <a:latin typeface="Times New Roman" panose="02020603050405020304" pitchFamily="18" charset="0"/>
                <a:ea typeface="Calibri" panose="020F0502020204030204" pitchFamily="34" charset="0"/>
              </a:rPr>
              <a:t>Республикаси инсон ҳуқуқлари бўйича 80 дан ортиқ халқаро ҳужжатларга, жумладан </a:t>
            </a:r>
            <a:r>
              <a:rPr lang="uz-Cyrl-UZ" dirty="0" smtClean="0">
                <a:solidFill>
                  <a:srgbClr val="000000"/>
                </a:solidFill>
                <a:latin typeface="Times New Roman" panose="02020603050405020304" pitchFamily="18" charset="0"/>
                <a:ea typeface="Calibri" panose="020F0502020204030204" pitchFamily="34" charset="0"/>
              </a:rPr>
              <a:t>БМТни </a:t>
            </a:r>
            <a:r>
              <a:rPr lang="uz-Cyrl-UZ" dirty="0" smtClean="0">
                <a:solidFill>
                  <a:srgbClr val="00B050"/>
                </a:solidFill>
                <a:latin typeface="Times New Roman" panose="02020603050405020304" pitchFamily="18" charset="0"/>
                <a:ea typeface="Calibri" panose="020F0502020204030204" pitchFamily="34" charset="0"/>
              </a:rPr>
              <a:t>7 </a:t>
            </a:r>
            <a:r>
              <a:rPr lang="uz-Cyrl-UZ" dirty="0">
                <a:solidFill>
                  <a:srgbClr val="00B050"/>
                </a:solidFill>
                <a:latin typeface="Times New Roman" panose="02020603050405020304" pitchFamily="18" charset="0"/>
                <a:ea typeface="Calibri" panose="020F0502020204030204" pitchFamily="34" charset="0"/>
              </a:rPr>
              <a:t>та</a:t>
            </a:r>
            <a:r>
              <a:rPr lang="uz-Cyrl-UZ" dirty="0">
                <a:solidFill>
                  <a:srgbClr val="000000"/>
                </a:solidFill>
                <a:latin typeface="Times New Roman" panose="02020603050405020304" pitchFamily="18" charset="0"/>
                <a:ea typeface="Calibri" panose="020F0502020204030204" pitchFamily="34" charset="0"/>
              </a:rPr>
              <a:t> </a:t>
            </a:r>
            <a:r>
              <a:rPr lang="uz-Cyrl-UZ" dirty="0">
                <a:solidFill>
                  <a:srgbClr val="00B050"/>
                </a:solidFill>
                <a:latin typeface="Times New Roman" panose="02020603050405020304" pitchFamily="18" charset="0"/>
                <a:ea typeface="Calibri" panose="020F0502020204030204" pitchFamily="34" charset="0"/>
              </a:rPr>
              <a:t>асосий шартномаcи ва 4 та факультатив протоколига </a:t>
            </a:r>
            <a:r>
              <a:rPr lang="uz-Cyrl-UZ" dirty="0" smtClean="0">
                <a:solidFill>
                  <a:srgbClr val="00B050"/>
                </a:solidFill>
                <a:latin typeface="Times New Roman" panose="02020603050405020304" pitchFamily="18" charset="0"/>
                <a:ea typeface="Calibri" panose="020F0502020204030204" pitchFamily="34" charset="0"/>
              </a:rPr>
              <a:t>қўшилган.</a:t>
            </a:r>
          </a:p>
        </p:txBody>
      </p:sp>
    </p:spTree>
    <p:extLst>
      <p:ext uri="{BB962C8B-B14F-4D97-AF65-F5344CB8AC3E}">
        <p14:creationId xmlns:p14="http://schemas.microsoft.com/office/powerpoint/2010/main" val="32505400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8316416" y="15244"/>
            <a:ext cx="720080"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uz-Cyrl-UZ" sz="2000" b="1" dirty="0" smtClean="0"/>
              <a:t>2</a:t>
            </a:r>
            <a:endParaRPr lang="ru-RU" sz="2000" b="1" dirty="0"/>
          </a:p>
        </p:txBody>
      </p:sp>
      <p:sp>
        <p:nvSpPr>
          <p:cNvPr id="13" name="Скругленный прямоугольник 12"/>
          <p:cNvSpPr/>
          <p:nvPr/>
        </p:nvSpPr>
        <p:spPr>
          <a:xfrm>
            <a:off x="1830362" y="2044006"/>
            <a:ext cx="6846094" cy="223224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dirty="0" err="1">
                <a:solidFill>
                  <a:schemeClr val="tx1"/>
                </a:solidFill>
              </a:rPr>
              <a:t>Халқаро-ҳуқуқий</a:t>
            </a:r>
            <a:r>
              <a:rPr lang="ru-RU" sz="1600" dirty="0">
                <a:solidFill>
                  <a:schemeClr val="tx1"/>
                </a:solidFill>
              </a:rPr>
              <a:t> </a:t>
            </a:r>
            <a:r>
              <a:rPr lang="ru-RU" sz="1600" dirty="0" err="1">
                <a:solidFill>
                  <a:schemeClr val="tx1"/>
                </a:solidFill>
              </a:rPr>
              <a:t>адабиётларда</a:t>
            </a:r>
            <a:r>
              <a:rPr lang="ru-RU" sz="1600" dirty="0">
                <a:solidFill>
                  <a:schemeClr val="tx1"/>
                </a:solidFill>
              </a:rPr>
              <a:t> </a:t>
            </a:r>
            <a:r>
              <a:rPr lang="ru-RU" sz="1600" dirty="0" err="1">
                <a:solidFill>
                  <a:schemeClr val="tx1"/>
                </a:solidFill>
              </a:rPr>
              <a:t>инсон</a:t>
            </a:r>
            <a:r>
              <a:rPr lang="ru-RU" sz="1600" dirty="0">
                <a:solidFill>
                  <a:schemeClr val="tx1"/>
                </a:solidFill>
              </a:rPr>
              <a:t> </a:t>
            </a:r>
            <a:r>
              <a:rPr lang="ru-RU" sz="1600" dirty="0" err="1">
                <a:solidFill>
                  <a:schemeClr val="tx1"/>
                </a:solidFill>
              </a:rPr>
              <a:t>ҳуқуқларини</a:t>
            </a:r>
            <a:r>
              <a:rPr lang="ru-RU" sz="1600" dirty="0">
                <a:solidFill>
                  <a:schemeClr val="tx1"/>
                </a:solidFill>
              </a:rPr>
              <a:t> </a:t>
            </a:r>
            <a:r>
              <a:rPr lang="ru-RU" sz="1600" dirty="0" err="1">
                <a:solidFill>
                  <a:schemeClr val="tx1"/>
                </a:solidFill>
              </a:rPr>
              <a:t>ҳурмат</a:t>
            </a:r>
            <a:r>
              <a:rPr lang="ru-RU" sz="1600" dirty="0">
                <a:solidFill>
                  <a:schemeClr val="tx1"/>
                </a:solidFill>
              </a:rPr>
              <a:t> </a:t>
            </a:r>
            <a:r>
              <a:rPr lang="ru-RU" sz="1600" dirty="0" err="1">
                <a:solidFill>
                  <a:schemeClr val="tx1"/>
                </a:solidFill>
              </a:rPr>
              <a:t>қилиш</a:t>
            </a:r>
            <a:r>
              <a:rPr lang="ru-RU" sz="1600" dirty="0">
                <a:solidFill>
                  <a:schemeClr val="tx1"/>
                </a:solidFill>
              </a:rPr>
              <a:t> </a:t>
            </a:r>
            <a:r>
              <a:rPr lang="ru-RU" sz="1600" dirty="0" err="1">
                <a:solidFill>
                  <a:schemeClr val="tx1"/>
                </a:solidFill>
              </a:rPr>
              <a:t>тамойилини</a:t>
            </a:r>
            <a:r>
              <a:rPr lang="ru-RU" sz="1600" dirty="0">
                <a:solidFill>
                  <a:schemeClr val="tx1"/>
                </a:solidFill>
              </a:rPr>
              <a:t> </a:t>
            </a:r>
            <a:r>
              <a:rPr lang="ru-RU" sz="1600" dirty="0" err="1">
                <a:solidFill>
                  <a:schemeClr val="tx1"/>
                </a:solidFill>
              </a:rPr>
              <a:t>ривожлантирувчи</a:t>
            </a:r>
            <a:r>
              <a:rPr lang="ru-RU" sz="1600" dirty="0">
                <a:solidFill>
                  <a:schemeClr val="tx1"/>
                </a:solidFill>
              </a:rPr>
              <a:t> </a:t>
            </a:r>
            <a:r>
              <a:rPr lang="ru-RU" sz="1600" dirty="0" err="1">
                <a:solidFill>
                  <a:schemeClr val="tx1"/>
                </a:solidFill>
              </a:rPr>
              <a:t>ва</a:t>
            </a:r>
            <a:r>
              <a:rPr lang="ru-RU" sz="1600" dirty="0">
                <a:solidFill>
                  <a:schemeClr val="tx1"/>
                </a:solidFill>
              </a:rPr>
              <a:t> </a:t>
            </a:r>
            <a:r>
              <a:rPr lang="ru-RU" sz="1600" dirty="0" err="1">
                <a:solidFill>
                  <a:schemeClr val="tx1"/>
                </a:solidFill>
              </a:rPr>
              <a:t>аниқлаштирувчи</a:t>
            </a:r>
            <a:r>
              <a:rPr lang="ru-RU" sz="1600" dirty="0">
                <a:solidFill>
                  <a:schemeClr val="tx1"/>
                </a:solidFill>
              </a:rPr>
              <a:t> </a:t>
            </a:r>
            <a:r>
              <a:rPr lang="ru-RU" sz="1600" dirty="0" err="1">
                <a:solidFill>
                  <a:schemeClr val="tx1"/>
                </a:solidFill>
              </a:rPr>
              <a:t>халқаро-ҳуқуқий</a:t>
            </a:r>
            <a:r>
              <a:rPr lang="ru-RU" sz="1600" dirty="0">
                <a:solidFill>
                  <a:schemeClr val="tx1"/>
                </a:solidFill>
              </a:rPr>
              <a:t> </a:t>
            </a:r>
            <a:r>
              <a:rPr lang="ru-RU" sz="1600" dirty="0" err="1">
                <a:solidFill>
                  <a:schemeClr val="tx1"/>
                </a:solidFill>
              </a:rPr>
              <a:t>қоидалар</a:t>
            </a:r>
            <a:r>
              <a:rPr lang="ru-RU" sz="1600" dirty="0">
                <a:solidFill>
                  <a:schemeClr val="tx1"/>
                </a:solidFill>
              </a:rPr>
              <a:t> </a:t>
            </a:r>
            <a:r>
              <a:rPr lang="ru-RU" sz="1600" dirty="0" err="1">
                <a:solidFill>
                  <a:schemeClr val="tx1"/>
                </a:solidFill>
              </a:rPr>
              <a:t>ёки</a:t>
            </a:r>
            <a:r>
              <a:rPr lang="ru-RU" sz="1600" dirty="0">
                <a:solidFill>
                  <a:schemeClr val="tx1"/>
                </a:solidFill>
              </a:rPr>
              <a:t> </a:t>
            </a:r>
            <a:r>
              <a:rPr lang="ru-RU" sz="1600" dirty="0" err="1">
                <a:solidFill>
                  <a:schemeClr val="tx1"/>
                </a:solidFill>
              </a:rPr>
              <a:t>одатлар</a:t>
            </a:r>
            <a:r>
              <a:rPr lang="ru-RU" sz="1600" dirty="0">
                <a:solidFill>
                  <a:schemeClr val="tx1"/>
                </a:solidFill>
              </a:rPr>
              <a:t> </a:t>
            </a:r>
            <a:r>
              <a:rPr lang="ru-RU" sz="1600" dirty="0" err="1">
                <a:solidFill>
                  <a:schemeClr val="tx1"/>
                </a:solidFill>
              </a:rPr>
              <a:t>инсон</a:t>
            </a:r>
            <a:r>
              <a:rPr lang="ru-RU" sz="1600" dirty="0">
                <a:solidFill>
                  <a:schemeClr val="tx1"/>
                </a:solidFill>
              </a:rPr>
              <a:t> </a:t>
            </a:r>
            <a:r>
              <a:rPr lang="ru-RU" sz="1600" dirty="0" err="1">
                <a:solidFill>
                  <a:schemeClr val="tx1"/>
                </a:solidFill>
              </a:rPr>
              <a:t>ҳуқуқлари</a:t>
            </a:r>
            <a:r>
              <a:rPr lang="ru-RU" sz="1600" dirty="0">
                <a:solidFill>
                  <a:schemeClr val="tx1"/>
                </a:solidFill>
              </a:rPr>
              <a:t> </a:t>
            </a:r>
            <a:r>
              <a:rPr lang="ru-RU" sz="1600" dirty="0" err="1">
                <a:solidFill>
                  <a:schemeClr val="tx1"/>
                </a:solidFill>
              </a:rPr>
              <a:t>бўйича</a:t>
            </a:r>
            <a:r>
              <a:rPr lang="ru-RU" sz="1600" dirty="0">
                <a:solidFill>
                  <a:schemeClr val="tx1"/>
                </a:solidFill>
              </a:rPr>
              <a:t> </a:t>
            </a:r>
            <a:r>
              <a:rPr lang="ru-RU" sz="1600" dirty="0" err="1">
                <a:solidFill>
                  <a:schemeClr val="tx1"/>
                </a:solidFill>
              </a:rPr>
              <a:t>халқаро</a:t>
            </a:r>
            <a:r>
              <a:rPr lang="ru-RU" sz="1600" dirty="0">
                <a:solidFill>
                  <a:schemeClr val="tx1"/>
                </a:solidFill>
              </a:rPr>
              <a:t> </a:t>
            </a:r>
            <a:r>
              <a:rPr lang="ru-RU" sz="1600" dirty="0" err="1">
                <a:solidFill>
                  <a:schemeClr val="tx1"/>
                </a:solidFill>
              </a:rPr>
              <a:t>стандартлар</a:t>
            </a:r>
            <a:r>
              <a:rPr lang="ru-RU" sz="1600" dirty="0">
                <a:solidFill>
                  <a:schemeClr val="tx1"/>
                </a:solidFill>
              </a:rPr>
              <a:t> </a:t>
            </a:r>
            <a:r>
              <a:rPr lang="ru-RU" sz="1600" dirty="0" err="1">
                <a:solidFill>
                  <a:schemeClr val="tx1"/>
                </a:solidFill>
              </a:rPr>
              <a:t>деб</a:t>
            </a:r>
            <a:r>
              <a:rPr lang="ru-RU" sz="1600" dirty="0">
                <a:solidFill>
                  <a:schemeClr val="tx1"/>
                </a:solidFill>
              </a:rPr>
              <a:t> </a:t>
            </a:r>
            <a:r>
              <a:rPr lang="ru-RU" sz="1600" dirty="0" err="1">
                <a:solidFill>
                  <a:schemeClr val="tx1"/>
                </a:solidFill>
              </a:rPr>
              <a:t>юритилади</a:t>
            </a:r>
            <a:r>
              <a:rPr lang="ru-RU" sz="1600" dirty="0">
                <a:solidFill>
                  <a:schemeClr val="tx1"/>
                </a:solidFill>
              </a:rPr>
              <a:t>. </a:t>
            </a:r>
            <a:r>
              <a:rPr lang="ru-RU" sz="1600" dirty="0" err="1">
                <a:solidFill>
                  <a:schemeClr val="tx1"/>
                </a:solidFill>
              </a:rPr>
              <a:t>Жумладан</a:t>
            </a:r>
            <a:r>
              <a:rPr lang="ru-RU" sz="1600" dirty="0">
                <a:solidFill>
                  <a:schemeClr val="tx1"/>
                </a:solidFill>
              </a:rPr>
              <a:t>, </a:t>
            </a:r>
            <a:r>
              <a:rPr lang="ru-RU" sz="1600" dirty="0" err="1">
                <a:solidFill>
                  <a:srgbClr val="7030A0"/>
                </a:solidFill>
              </a:rPr>
              <a:t>инсон</a:t>
            </a:r>
            <a:r>
              <a:rPr lang="ru-RU" sz="1600" dirty="0">
                <a:solidFill>
                  <a:srgbClr val="7030A0"/>
                </a:solidFill>
              </a:rPr>
              <a:t> </a:t>
            </a:r>
            <a:r>
              <a:rPr lang="ru-RU" sz="1600" dirty="0" err="1">
                <a:solidFill>
                  <a:srgbClr val="7030A0"/>
                </a:solidFill>
              </a:rPr>
              <a:t>ҳуқуқлари</a:t>
            </a:r>
            <a:r>
              <a:rPr lang="ru-RU" sz="1600" dirty="0">
                <a:solidFill>
                  <a:srgbClr val="7030A0"/>
                </a:solidFill>
              </a:rPr>
              <a:t> </a:t>
            </a:r>
            <a:r>
              <a:rPr lang="ru-RU" sz="1600" dirty="0" err="1">
                <a:solidFill>
                  <a:srgbClr val="7030A0"/>
                </a:solidFill>
              </a:rPr>
              <a:t>соҳасидаги</a:t>
            </a:r>
            <a:r>
              <a:rPr lang="ru-RU" sz="1600" dirty="0">
                <a:solidFill>
                  <a:srgbClr val="7030A0"/>
                </a:solidFill>
              </a:rPr>
              <a:t> </a:t>
            </a:r>
            <a:r>
              <a:rPr lang="ru-RU" sz="1600" dirty="0" err="1">
                <a:solidFill>
                  <a:srgbClr val="7030A0"/>
                </a:solidFill>
              </a:rPr>
              <a:t>барча</a:t>
            </a:r>
            <a:r>
              <a:rPr lang="ru-RU" sz="1600" dirty="0">
                <a:solidFill>
                  <a:srgbClr val="7030A0"/>
                </a:solidFill>
              </a:rPr>
              <a:t> </a:t>
            </a:r>
            <a:r>
              <a:rPr lang="ru-RU" sz="1600" b="1" dirty="0" err="1">
                <a:solidFill>
                  <a:srgbClr val="7030A0"/>
                </a:solidFill>
              </a:rPr>
              <a:t>халқаро</a:t>
            </a:r>
            <a:r>
              <a:rPr lang="ru-RU" sz="1600" b="1" dirty="0">
                <a:solidFill>
                  <a:srgbClr val="7030A0"/>
                </a:solidFill>
              </a:rPr>
              <a:t> </a:t>
            </a:r>
            <a:r>
              <a:rPr lang="ru-RU" sz="1600" b="1" dirty="0" err="1" smtClean="0">
                <a:solidFill>
                  <a:srgbClr val="7030A0"/>
                </a:solidFill>
              </a:rPr>
              <a:t>одатлар</a:t>
            </a:r>
            <a:r>
              <a:rPr lang="ru-RU" sz="1600" dirty="0" smtClean="0">
                <a:solidFill>
                  <a:srgbClr val="7030A0"/>
                </a:solidFill>
              </a:rPr>
              <a:t>, </a:t>
            </a:r>
            <a:r>
              <a:rPr lang="ru-RU" sz="1600" dirty="0" err="1">
                <a:solidFill>
                  <a:srgbClr val="7030A0"/>
                </a:solidFill>
              </a:rPr>
              <a:t>халқаро</a:t>
            </a:r>
            <a:r>
              <a:rPr lang="ru-RU" sz="1600" dirty="0">
                <a:solidFill>
                  <a:srgbClr val="7030A0"/>
                </a:solidFill>
              </a:rPr>
              <a:t> </a:t>
            </a:r>
            <a:r>
              <a:rPr lang="ru-RU" sz="1600" dirty="0" err="1">
                <a:solidFill>
                  <a:srgbClr val="7030A0"/>
                </a:solidFill>
              </a:rPr>
              <a:t>шартномаларнинг</a:t>
            </a:r>
            <a:r>
              <a:rPr lang="ru-RU" sz="1600" dirty="0">
                <a:solidFill>
                  <a:srgbClr val="7030A0"/>
                </a:solidFill>
              </a:rPr>
              <a:t> </a:t>
            </a:r>
            <a:r>
              <a:rPr lang="ru-RU" sz="1600" b="1" dirty="0" err="1">
                <a:solidFill>
                  <a:srgbClr val="7030A0"/>
                </a:solidFill>
              </a:rPr>
              <a:t>нормалари</a:t>
            </a:r>
            <a:r>
              <a:rPr lang="ru-RU" sz="1600" dirty="0">
                <a:solidFill>
                  <a:srgbClr val="7030A0"/>
                </a:solidFill>
              </a:rPr>
              <a:t>, </a:t>
            </a:r>
            <a:r>
              <a:rPr lang="ru-RU" sz="1600" b="1" dirty="0">
                <a:solidFill>
                  <a:srgbClr val="7030A0"/>
                </a:solidFill>
              </a:rPr>
              <a:t>пакт</a:t>
            </a:r>
            <a:r>
              <a:rPr lang="ru-RU" sz="1600" dirty="0">
                <a:solidFill>
                  <a:srgbClr val="7030A0"/>
                </a:solidFill>
              </a:rPr>
              <a:t>, </a:t>
            </a:r>
            <a:r>
              <a:rPr lang="ru-RU" sz="1600" b="1" dirty="0" err="1">
                <a:solidFill>
                  <a:srgbClr val="7030A0"/>
                </a:solidFill>
              </a:rPr>
              <a:t>битим</a:t>
            </a:r>
            <a:r>
              <a:rPr lang="ru-RU" sz="1600" dirty="0">
                <a:solidFill>
                  <a:srgbClr val="7030A0"/>
                </a:solidFill>
              </a:rPr>
              <a:t>, </a:t>
            </a:r>
            <a:r>
              <a:rPr lang="ru-RU" sz="1600" b="1" dirty="0">
                <a:solidFill>
                  <a:srgbClr val="7030A0"/>
                </a:solidFill>
              </a:rPr>
              <a:t>конвенция </a:t>
            </a:r>
            <a:r>
              <a:rPr lang="ru-RU" sz="1600" b="1" dirty="0" err="1">
                <a:solidFill>
                  <a:srgbClr val="7030A0"/>
                </a:solidFill>
              </a:rPr>
              <a:t>нормалари</a:t>
            </a:r>
            <a:r>
              <a:rPr lang="ru-RU" sz="1600" b="1" dirty="0">
                <a:solidFill>
                  <a:srgbClr val="7030A0"/>
                </a:solidFill>
              </a:rPr>
              <a:t> </a:t>
            </a:r>
            <a:r>
              <a:rPr lang="ru-RU" sz="1600" dirty="0" err="1">
                <a:solidFill>
                  <a:srgbClr val="7030A0"/>
                </a:solidFill>
              </a:rPr>
              <a:t>инсон</a:t>
            </a:r>
            <a:r>
              <a:rPr lang="ru-RU" sz="1600" dirty="0">
                <a:solidFill>
                  <a:srgbClr val="7030A0"/>
                </a:solidFill>
              </a:rPr>
              <a:t> </a:t>
            </a:r>
            <a:r>
              <a:rPr lang="ru-RU" sz="1600" dirty="0" err="1">
                <a:solidFill>
                  <a:srgbClr val="7030A0"/>
                </a:solidFill>
              </a:rPr>
              <a:t>ҳуқуқлари</a:t>
            </a:r>
            <a:r>
              <a:rPr lang="ru-RU" sz="1600" dirty="0">
                <a:solidFill>
                  <a:srgbClr val="7030A0"/>
                </a:solidFill>
              </a:rPr>
              <a:t> </a:t>
            </a:r>
            <a:r>
              <a:rPr lang="ru-RU" sz="1600" dirty="0" err="1">
                <a:solidFill>
                  <a:srgbClr val="7030A0"/>
                </a:solidFill>
              </a:rPr>
              <a:t>бўйича</a:t>
            </a:r>
            <a:r>
              <a:rPr lang="ru-RU" sz="1600" dirty="0">
                <a:solidFill>
                  <a:srgbClr val="7030A0"/>
                </a:solidFill>
              </a:rPr>
              <a:t> </a:t>
            </a:r>
            <a:r>
              <a:rPr lang="ru-RU" sz="1600" dirty="0" err="1">
                <a:solidFill>
                  <a:srgbClr val="7030A0"/>
                </a:solidFill>
              </a:rPr>
              <a:t>халқаро</a:t>
            </a:r>
            <a:r>
              <a:rPr lang="ru-RU" sz="1600" dirty="0">
                <a:solidFill>
                  <a:srgbClr val="7030A0"/>
                </a:solidFill>
              </a:rPr>
              <a:t> </a:t>
            </a:r>
            <a:r>
              <a:rPr lang="ru-RU" sz="1600" dirty="0" err="1">
                <a:solidFill>
                  <a:srgbClr val="7030A0"/>
                </a:solidFill>
              </a:rPr>
              <a:t>стандартлар</a:t>
            </a:r>
            <a:r>
              <a:rPr lang="ru-RU" sz="1600" dirty="0">
                <a:solidFill>
                  <a:srgbClr val="7030A0"/>
                </a:solidFill>
              </a:rPr>
              <a:t> </a:t>
            </a:r>
            <a:r>
              <a:rPr lang="ru-RU" sz="1600" dirty="0" err="1">
                <a:solidFill>
                  <a:srgbClr val="7030A0"/>
                </a:solidFill>
              </a:rPr>
              <a:t>ҳисобланади</a:t>
            </a:r>
            <a:r>
              <a:rPr lang="ru-RU" sz="1600" dirty="0">
                <a:solidFill>
                  <a:srgbClr val="7030A0"/>
                </a:solidFill>
              </a:rPr>
              <a:t>. </a:t>
            </a:r>
          </a:p>
        </p:txBody>
      </p:sp>
      <p:sp>
        <p:nvSpPr>
          <p:cNvPr id="5" name="Прямоугольник 4"/>
          <p:cNvSpPr/>
          <p:nvPr/>
        </p:nvSpPr>
        <p:spPr>
          <a:xfrm>
            <a:off x="611560" y="1859340"/>
            <a:ext cx="7704856" cy="369332"/>
          </a:xfrm>
          <a:prstGeom prst="rect">
            <a:avLst/>
          </a:prstGeom>
        </p:spPr>
        <p:txBody>
          <a:bodyPr wrap="square">
            <a:spAutoFit/>
          </a:bodyPr>
          <a:lstStyle/>
          <a:p>
            <a:endParaRPr lang="ru-RU" dirty="0"/>
          </a:p>
        </p:txBody>
      </p:sp>
      <p:grpSp>
        <p:nvGrpSpPr>
          <p:cNvPr id="14" name="Группа 13"/>
          <p:cNvGrpSpPr/>
          <p:nvPr/>
        </p:nvGrpSpPr>
        <p:grpSpPr>
          <a:xfrm>
            <a:off x="570450" y="660314"/>
            <a:ext cx="1728192" cy="933654"/>
            <a:chOff x="331947" y="71110"/>
            <a:chExt cx="1725712" cy="1207942"/>
          </a:xfrm>
        </p:grpSpPr>
        <p:sp>
          <p:nvSpPr>
            <p:cNvPr id="15" name="Скругленный прямоугольник 14"/>
            <p:cNvSpPr/>
            <p:nvPr/>
          </p:nvSpPr>
          <p:spPr>
            <a:xfrm>
              <a:off x="331947" y="71110"/>
              <a:ext cx="1725712" cy="1207942"/>
            </a:xfrm>
            <a:prstGeom prst="roundRect">
              <a:avLst>
                <a:gd name="adj" fmla="val 16670"/>
              </a:avLst>
            </a:prstGeom>
          </p:spPr>
          <p:style>
            <a:lnRef idx="1">
              <a:schemeClr val="accent3"/>
            </a:lnRef>
            <a:fillRef idx="2">
              <a:schemeClr val="accent3"/>
            </a:fillRef>
            <a:effectRef idx="1">
              <a:schemeClr val="accent3"/>
            </a:effectRef>
            <a:fontRef idx="minor">
              <a:schemeClr val="dk1"/>
            </a:fontRef>
          </p:style>
        </p:sp>
        <p:sp>
          <p:nvSpPr>
            <p:cNvPr id="16" name="Скругленный прямоугольник 4"/>
            <p:cNvSpPr txBox="1"/>
            <p:nvPr/>
          </p:nvSpPr>
          <p:spPr>
            <a:xfrm>
              <a:off x="390924" y="130087"/>
              <a:ext cx="1453191" cy="1016559"/>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z-Cyrl-UZ" sz="1800" b="1" i="0" kern="1200" dirty="0" smtClean="0">
                  <a:solidFill>
                    <a:srgbClr val="7030A0"/>
                  </a:solidFill>
                </a:rPr>
                <a:t>Халқаро стандартлар </a:t>
              </a:r>
              <a:endParaRPr lang="ru-RU" sz="1800" kern="1200" dirty="0">
                <a:solidFill>
                  <a:srgbClr val="7030A0"/>
                </a:solidFill>
              </a:endParaRPr>
            </a:p>
          </p:txBody>
        </p:sp>
      </p:grpSp>
      <p:sp>
        <p:nvSpPr>
          <p:cNvPr id="17" name="Стрелка углом вверх 16"/>
          <p:cNvSpPr/>
          <p:nvPr/>
        </p:nvSpPr>
        <p:spPr>
          <a:xfrm rot="5400000">
            <a:off x="1194771" y="1469445"/>
            <a:ext cx="574163" cy="944291"/>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4" name="Прямоугольник 3"/>
          <p:cNvSpPr/>
          <p:nvPr/>
        </p:nvSpPr>
        <p:spPr>
          <a:xfrm>
            <a:off x="3059832" y="358372"/>
            <a:ext cx="3340273" cy="410882"/>
          </a:xfrm>
          <a:prstGeom prst="rect">
            <a:avLst/>
          </a:prstGeom>
          <a:scene3d>
            <a:camera prst="perspectiveHeroicExtremeLeftFacing"/>
            <a:lightRig rig="threePt" dir="t"/>
          </a:scene3d>
        </p:spPr>
        <p:style>
          <a:lnRef idx="2">
            <a:schemeClr val="accent2">
              <a:shade val="50000"/>
            </a:schemeClr>
          </a:lnRef>
          <a:fillRef idx="1">
            <a:schemeClr val="accent2"/>
          </a:fillRef>
          <a:effectRef idx="0">
            <a:schemeClr val="accent2"/>
          </a:effectRef>
          <a:fontRef idx="minor">
            <a:schemeClr val="lt1"/>
          </a:fontRef>
        </p:style>
        <p:txBody>
          <a:bodyPr wrap="none">
            <a:spAutoFit/>
          </a:bodyPr>
          <a:lstStyle/>
          <a:p>
            <a:pPr marL="457200" algn="ctr">
              <a:lnSpc>
                <a:spcPct val="115000"/>
              </a:lnSpc>
              <a:spcAft>
                <a:spcPts val="0"/>
              </a:spcAft>
            </a:pPr>
            <a:r>
              <a:rPr lang="uz-Cyrl-UZ"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a:t>
            </a:r>
            <a:r>
              <a:rPr lang="uz-Cyrl-UZ"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uz-Cyrl-UZ" b="1" dirty="0">
                <a:latin typeface="Times New Roman" panose="02020603050405020304" pitchFamily="18" charset="0"/>
                <a:ea typeface="Calibri" panose="020F0502020204030204" pitchFamily="34" charset="0"/>
                <a:cs typeface="Times New Roman" panose="02020603050405020304" pitchFamily="18" charset="0"/>
              </a:rPr>
              <a:t>Халқаро стандартлар</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9792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heel(1)">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8310845" y="49884"/>
            <a:ext cx="720080"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uz-Cyrl-UZ" sz="2000" b="1" dirty="0" smtClean="0"/>
              <a:t>3</a:t>
            </a:r>
            <a:endParaRPr lang="ru-RU" sz="2000" b="1" dirty="0"/>
          </a:p>
        </p:txBody>
      </p:sp>
      <p:pic>
        <p:nvPicPr>
          <p:cNvPr id="1030" name="Picture 6" descr="Доброум - Люди – рабы государства? Не раз обсуждал на форумах эту тему и  далее намерен корректно показать, что да, рабы. Только оговорка: рабство –  не дискретное, а “аналоговое” состояние, у него"/>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5670" y="7441117"/>
            <a:ext cx="912543" cy="5289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Схема 1"/>
          <p:cNvGraphicFramePr/>
          <p:nvPr>
            <p:extLst/>
          </p:nvPr>
        </p:nvGraphicFramePr>
        <p:xfrm>
          <a:off x="533981" y="1628800"/>
          <a:ext cx="8136904"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Прямоугольник 12"/>
          <p:cNvSpPr/>
          <p:nvPr/>
        </p:nvSpPr>
        <p:spPr>
          <a:xfrm>
            <a:off x="539552" y="229121"/>
            <a:ext cx="6264696" cy="369332"/>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angle"/>
          </a:sp3d>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u-RU"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2-§.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Инсон</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ҳуқуқларига</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оид</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халқаро</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стандартлар</a:t>
            </a:r>
            <a:r>
              <a:rPr lang="ru-RU"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турлари</a:t>
            </a:r>
            <a:endParaRPr lang="ru-RU" dirty="0">
              <a:solidFill>
                <a:srgbClr val="FF0000"/>
              </a:solidFill>
            </a:endParaRPr>
          </a:p>
        </p:txBody>
      </p:sp>
    </p:spTree>
    <p:extLst>
      <p:ext uri="{BB962C8B-B14F-4D97-AF65-F5344CB8AC3E}">
        <p14:creationId xmlns:p14="http://schemas.microsoft.com/office/powerpoint/2010/main" val="5478258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8316416" y="15244"/>
            <a:ext cx="720080"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uz-Cyrl-UZ" sz="2000" b="1" dirty="0" smtClean="0"/>
              <a:t>4</a:t>
            </a:r>
            <a:endParaRPr lang="ru-RU" sz="2000" b="1" dirty="0"/>
          </a:p>
        </p:txBody>
      </p:sp>
      <p:sp>
        <p:nvSpPr>
          <p:cNvPr id="5" name="Прямоугольник 4"/>
          <p:cNvSpPr/>
          <p:nvPr/>
        </p:nvSpPr>
        <p:spPr>
          <a:xfrm>
            <a:off x="611560" y="1859340"/>
            <a:ext cx="7704856" cy="369332"/>
          </a:xfrm>
          <a:prstGeom prst="rect">
            <a:avLst/>
          </a:prstGeom>
        </p:spPr>
        <p:txBody>
          <a:bodyPr wrap="square">
            <a:spAutoFit/>
          </a:bodyPr>
          <a:lstStyle/>
          <a:p>
            <a:endParaRPr lang="ru-RU" dirty="0"/>
          </a:p>
        </p:txBody>
      </p:sp>
      <p:sp>
        <p:nvSpPr>
          <p:cNvPr id="8" name="Прямоугольник 7"/>
          <p:cNvSpPr/>
          <p:nvPr/>
        </p:nvSpPr>
        <p:spPr>
          <a:xfrm>
            <a:off x="454598" y="1124744"/>
            <a:ext cx="8581898" cy="4801314"/>
          </a:xfrm>
          <a:prstGeom prst="rect">
            <a:avLst/>
          </a:prstGeom>
        </p:spPr>
        <p:txBody>
          <a:bodyPr wrap="square">
            <a:spAutoFit/>
          </a:bodyPr>
          <a:lstStyle/>
          <a:p>
            <a:pPr indent="450215" algn="just">
              <a:spcAft>
                <a:spcPts val="0"/>
              </a:spcAft>
              <a:tabLst>
                <a:tab pos="2514600" algn="l"/>
              </a:tabLst>
            </a:pPr>
            <a:r>
              <a:rPr lang="uz-Cyrl-UZ"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 БМТ Низоми</a:t>
            </a:r>
            <a:r>
              <a:rPr lang="uz-Cyrl-UZ"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Низомнинг муқаддима қисмида</a:t>
            </a:r>
            <a:r>
              <a:rPr lang="uz-Cyrl-U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“инсоннинг асосий ҳуқуқларига, инсон шахсининг қадр-қимматига, эркак ва аёлларнинг тенг ҳуқуқлилигига ва катта-кичик миллатлар ҳуқуқларининг тенглигига ишончни қайта қарор топтиришга қарор қилинганлиги, </a:t>
            </a:r>
            <a:r>
              <a:rPr lang="uk-UA" dirty="0">
                <a:latin typeface="Times New Roman" panose="02020603050405020304" pitchFamily="18" charset="0"/>
                <a:ea typeface="Times New Roman" panose="02020603050405020304" pitchFamily="18" charset="0"/>
              </a:rPr>
              <a:t>БМТ </a:t>
            </a:r>
            <a:r>
              <a:rPr lang="uk-UA" dirty="0" err="1">
                <a:latin typeface="Times New Roman" panose="02020603050405020304" pitchFamily="18" charset="0"/>
                <a:ea typeface="Times New Roman" panose="02020603050405020304" pitchFamily="18" charset="0"/>
              </a:rPr>
              <a:t>халқлари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келажак</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авлодларни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уруш</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кулфатларидан</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ҳалос</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этишга</a:t>
            </a:r>
            <a:r>
              <a:rPr lang="uk-UA" dirty="0">
                <a:latin typeface="Times New Roman" panose="02020603050405020304" pitchFamily="18" charset="0"/>
                <a:ea typeface="Times New Roman" panose="02020603050405020304" pitchFamily="18" charset="0"/>
              </a:rPr>
              <a:t> ва </a:t>
            </a:r>
            <a:r>
              <a:rPr lang="uk-UA" dirty="0" err="1">
                <a:latin typeface="Times New Roman" panose="02020603050405020304" pitchFamily="18" charset="0"/>
                <a:ea typeface="Times New Roman" panose="02020603050405020304" pitchFamily="18" charset="0"/>
              </a:rPr>
              <a:t>инсоннинг</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асосий</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ҳуқуқларига</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ишончни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қайта</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қарор</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топтиришга</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ижтимоий</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тараққиёт</a:t>
            </a:r>
            <a:r>
              <a:rPr lang="uk-UA" dirty="0">
                <a:latin typeface="Times New Roman" panose="02020603050405020304" pitchFamily="18" charset="0"/>
                <a:ea typeface="Times New Roman" panose="02020603050405020304" pitchFamily="18" charset="0"/>
              </a:rPr>
              <a:t> ва </a:t>
            </a:r>
            <a:r>
              <a:rPr lang="uk-UA" dirty="0" err="1">
                <a:latin typeface="Times New Roman" panose="02020603050405020304" pitchFamily="18" charset="0"/>
                <a:ea typeface="Times New Roman" panose="02020603050405020304" pitchFamily="18" charset="0"/>
              </a:rPr>
              <a:t>кенг</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озодлик</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шароитида</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турмушни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яхшилашга</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ёрдам</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беришга</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қатъий</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аҳд</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қилганликлари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кўрсатилган</a:t>
            </a:r>
            <a:r>
              <a:rPr lang="uk-UA" dirty="0">
                <a:latin typeface="Times New Roman" panose="02020603050405020304" pitchFamily="18" charset="0"/>
                <a:ea typeface="Times New Roman" panose="02020603050405020304" pitchFamily="18" charset="0"/>
              </a:rPr>
              <a:t>. </a:t>
            </a:r>
            <a:endParaRPr lang="ru-RU" dirty="0">
              <a:latin typeface="Times New Roman" panose="02020603050405020304" pitchFamily="18" charset="0"/>
              <a:ea typeface="Times New Roman" panose="02020603050405020304" pitchFamily="18" charset="0"/>
            </a:endParaRPr>
          </a:p>
          <a:p>
            <a:pPr indent="450215" algn="just">
              <a:spcAft>
                <a:spcPts val="0"/>
              </a:spcAft>
              <a:tabLst>
                <a:tab pos="2514600" algn="l"/>
              </a:tabLst>
            </a:pPr>
            <a:r>
              <a:rPr lang="uz-Cyrl-U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Шунингдек, Низомда “</a:t>
            </a:r>
            <a:r>
              <a:rPr lang="uk-UA" dirty="0" err="1">
                <a:latin typeface="Times New Roman" panose="02020603050405020304" pitchFamily="18" charset="0"/>
                <a:ea typeface="Times New Roman" panose="02020603050405020304" pitchFamily="18" charset="0"/>
              </a:rPr>
              <a:t>БМТнинг</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мақсадларидан</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бири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ирқи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жинси</a:t>
            </a:r>
            <a:r>
              <a:rPr lang="uk-UA" dirty="0">
                <a:latin typeface="Times New Roman" panose="02020603050405020304" pitchFamily="18" charset="0"/>
                <a:ea typeface="Times New Roman" panose="02020603050405020304" pitchFamily="18" charset="0"/>
              </a:rPr>
              <a:t>, тили ва </a:t>
            </a:r>
            <a:r>
              <a:rPr lang="uk-UA" dirty="0" err="1">
                <a:latin typeface="Times New Roman" panose="02020603050405020304" pitchFamily="18" charset="0"/>
                <a:ea typeface="Times New Roman" panose="02020603050405020304" pitchFamily="18" charset="0"/>
              </a:rPr>
              <a:t>динидан</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қатъи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назар</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ҳамма</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учун</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инсон</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ҳуқуқлари</a:t>
            </a:r>
            <a:r>
              <a:rPr lang="uk-UA" dirty="0">
                <a:latin typeface="Times New Roman" panose="02020603050405020304" pitchFamily="18" charset="0"/>
                <a:ea typeface="Times New Roman" panose="02020603050405020304" pitchFamily="18" charset="0"/>
              </a:rPr>
              <a:t> ва </a:t>
            </a:r>
            <a:r>
              <a:rPr lang="uk-UA" dirty="0" err="1">
                <a:latin typeface="Times New Roman" panose="02020603050405020304" pitchFamily="18" charset="0"/>
                <a:ea typeface="Times New Roman" panose="02020603050405020304" pitchFamily="18" charset="0"/>
              </a:rPr>
              <a:t>асосий</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эркинликларга</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бўлган</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ҳурмат-эҳтиромни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рағбатлантириш</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ҳамда</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ривожлантиришда</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халқаро</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ҳамкорлик</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амалга</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оширилишига</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эришишдан</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иборатдир</a:t>
            </a:r>
            <a:r>
              <a:rPr lang="uk-UA" dirty="0">
                <a:latin typeface="Times New Roman" panose="02020603050405020304" pitchFamily="18" charset="0"/>
                <a:ea typeface="Times New Roman" panose="02020603050405020304" pitchFamily="18" charset="0"/>
              </a:rPr>
              <a:t> (1-модда)</a:t>
            </a:r>
            <a:r>
              <a:rPr lang="uz-Cyrl-UZ" dirty="0">
                <a:latin typeface="Times New Roman" panose="02020603050405020304" pitchFamily="18" charset="0"/>
                <a:ea typeface="Times New Roman" panose="02020603050405020304" pitchFamily="18" charset="0"/>
              </a:rPr>
              <a:t>”</a:t>
            </a:r>
            <a:r>
              <a:rPr lang="uk-UA" dirty="0">
                <a:latin typeface="Times New Roman" panose="02020603050405020304" pitchFamily="18" charset="0"/>
                <a:ea typeface="Times New Roman" panose="02020603050405020304" pitchFamily="18" charset="0"/>
              </a:rPr>
              <a:t>,</a:t>
            </a:r>
            <a:r>
              <a:rPr lang="uz-Cyrl-U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БМТ халқларнинг тенг ҳуқуқлилиги ва ўз тақдирини ўзи белгилаши тамойилини ҳурмат қилишга асосланган миллатлар ўртасида тинчлик ва дўстона муносабатлар учун зарур барқарор ва фаровонлик шароитини вужудга келтириш мақсадида: инсон ҳуқуқларига, кишиларнинг ирқи, жинси, тили ва динидаги тафовутларидан қатъий назар, ҳамманинг асосий эркинликларига ялпи ҳурмат билан қараш ва уларга риоя қилишга кўмаклашади” (</a:t>
            </a:r>
            <a:r>
              <a:rPr lang="uz-Cyrl-UZ" dirty="0">
                <a:solidFill>
                  <a:srgbClr val="202122"/>
                </a:solidFill>
                <a:latin typeface="Times New Roman" panose="02020603050405020304" pitchFamily="18" charset="0"/>
                <a:ea typeface="Times New Roman" panose="02020603050405020304" pitchFamily="18" charset="0"/>
              </a:rPr>
              <a:t>55-модда, с-банди) дея, таъкидланган.  </a:t>
            </a:r>
          </a:p>
        </p:txBody>
      </p:sp>
      <p:grpSp>
        <p:nvGrpSpPr>
          <p:cNvPr id="14" name="Группа 13"/>
          <p:cNvGrpSpPr/>
          <p:nvPr/>
        </p:nvGrpSpPr>
        <p:grpSpPr>
          <a:xfrm>
            <a:off x="251520" y="96986"/>
            <a:ext cx="1728192" cy="933654"/>
            <a:chOff x="331947" y="71110"/>
            <a:chExt cx="1725712" cy="1207942"/>
          </a:xfrm>
        </p:grpSpPr>
        <p:sp>
          <p:nvSpPr>
            <p:cNvPr id="15" name="Скругленный прямоугольник 14"/>
            <p:cNvSpPr/>
            <p:nvPr/>
          </p:nvSpPr>
          <p:spPr>
            <a:xfrm>
              <a:off x="331947" y="71110"/>
              <a:ext cx="1725712" cy="1207942"/>
            </a:xfrm>
            <a:prstGeom prst="roundRect">
              <a:avLst>
                <a:gd name="adj" fmla="val 16670"/>
              </a:avLst>
            </a:prstGeom>
          </p:spPr>
          <p:style>
            <a:lnRef idx="1">
              <a:schemeClr val="accent3"/>
            </a:lnRef>
            <a:fillRef idx="2">
              <a:schemeClr val="accent3"/>
            </a:fillRef>
            <a:effectRef idx="1">
              <a:schemeClr val="accent3"/>
            </a:effectRef>
            <a:fontRef idx="minor">
              <a:schemeClr val="dk1"/>
            </a:fontRef>
          </p:style>
        </p:sp>
        <p:sp>
          <p:nvSpPr>
            <p:cNvPr id="16" name="Скругленный прямоугольник 4"/>
            <p:cNvSpPr txBox="1"/>
            <p:nvPr/>
          </p:nvSpPr>
          <p:spPr>
            <a:xfrm>
              <a:off x="390924" y="130087"/>
              <a:ext cx="1453191" cy="1016559"/>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z-Cyrl-UZ" sz="1800" b="1" i="0" kern="1200" dirty="0" smtClean="0">
                  <a:solidFill>
                    <a:srgbClr val="7030A0"/>
                  </a:solidFill>
                </a:rPr>
                <a:t>Универсал стандартлар </a:t>
              </a:r>
              <a:endParaRPr lang="ru-RU" sz="1800" kern="1200" dirty="0">
                <a:solidFill>
                  <a:srgbClr val="7030A0"/>
                </a:solidFill>
              </a:endParaRPr>
            </a:p>
          </p:txBody>
        </p:sp>
      </p:grpSp>
      <p:sp>
        <p:nvSpPr>
          <p:cNvPr id="18" name="Стрелка углом 17"/>
          <p:cNvSpPr/>
          <p:nvPr/>
        </p:nvSpPr>
        <p:spPr>
          <a:xfrm rot="5400000">
            <a:off x="2292714" y="186931"/>
            <a:ext cx="602715" cy="1084704"/>
          </a:xfrm>
          <a:prstGeom prst="bentArrow">
            <a:avLst>
              <a:gd name="adj1" fmla="val 25000"/>
              <a:gd name="adj2" fmla="val 22149"/>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9" name="Прямоугольник 18"/>
          <p:cNvSpPr/>
          <p:nvPr/>
        </p:nvSpPr>
        <p:spPr>
          <a:xfrm>
            <a:off x="3319482" y="497440"/>
            <a:ext cx="5796136" cy="646331"/>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angle"/>
          </a:sp3d>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u-RU"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2-§.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Инсон</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ҳуқуқларига</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оид</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халқаро</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стандартлар</a:t>
            </a:r>
            <a:r>
              <a:rPr lang="ru-RU"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турлари</a:t>
            </a:r>
            <a:endParaRPr lang="ru-RU" dirty="0">
              <a:solidFill>
                <a:srgbClr val="FF0000"/>
              </a:solidFill>
            </a:endParaRPr>
          </a:p>
        </p:txBody>
      </p:sp>
    </p:spTree>
    <p:extLst>
      <p:ext uri="{BB962C8B-B14F-4D97-AF65-F5344CB8AC3E}">
        <p14:creationId xmlns:p14="http://schemas.microsoft.com/office/powerpoint/2010/main" val="252193594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8316416" y="15244"/>
            <a:ext cx="720080"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uz-Cyrl-UZ" sz="2000" b="1" dirty="0" smtClean="0"/>
              <a:t>4</a:t>
            </a:r>
            <a:endParaRPr lang="ru-RU" sz="2000" b="1" dirty="0"/>
          </a:p>
        </p:txBody>
      </p:sp>
      <p:sp>
        <p:nvSpPr>
          <p:cNvPr id="5" name="Прямоугольник 4"/>
          <p:cNvSpPr/>
          <p:nvPr/>
        </p:nvSpPr>
        <p:spPr>
          <a:xfrm>
            <a:off x="611560" y="1859340"/>
            <a:ext cx="7704856" cy="369332"/>
          </a:xfrm>
          <a:prstGeom prst="rect">
            <a:avLst/>
          </a:prstGeom>
        </p:spPr>
        <p:txBody>
          <a:bodyPr wrap="square">
            <a:spAutoFit/>
          </a:bodyPr>
          <a:lstStyle/>
          <a:p>
            <a:endParaRPr lang="ru-RU" dirty="0"/>
          </a:p>
        </p:txBody>
      </p:sp>
      <p:sp>
        <p:nvSpPr>
          <p:cNvPr id="8" name="Прямоугольник 7"/>
          <p:cNvSpPr/>
          <p:nvPr/>
        </p:nvSpPr>
        <p:spPr>
          <a:xfrm>
            <a:off x="454598" y="1124744"/>
            <a:ext cx="8581898" cy="5632311"/>
          </a:xfrm>
          <a:prstGeom prst="rect">
            <a:avLst/>
          </a:prstGeom>
        </p:spPr>
        <p:txBody>
          <a:bodyPr wrap="square">
            <a:spAutoFit/>
          </a:bodyPr>
          <a:lstStyle/>
          <a:p>
            <a:r>
              <a:rPr lang="uz-Cyrl-UZ"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uz-Cyrl-UZ" b="1" dirty="0"/>
              <a:t>Инсон ҳуқуқлари умумжаҳон </a:t>
            </a:r>
            <a:r>
              <a:rPr lang="uz-Cyrl-UZ" b="1" dirty="0" smtClean="0"/>
              <a:t>декларацияси :</a:t>
            </a:r>
            <a:endParaRPr lang="ru-RU" dirty="0"/>
          </a:p>
          <a:p>
            <a:r>
              <a:rPr lang="uz-Cyrl-UZ" dirty="0"/>
              <a:t>Ҳар бир инсон яшаш, эркин бўлиш ва шахсий дахлсизлик ҳуқуқларига эгадир (3-модда);</a:t>
            </a:r>
            <a:endParaRPr lang="ru-RU" dirty="0"/>
          </a:p>
          <a:p>
            <a:r>
              <a:rPr lang="uz-Cyrl-UZ" dirty="0"/>
              <a:t>Ҳеч ким қулликда ёки эрксиз ҳолатда сақланиши мумкин эмас; қуллик ва қул савдосининг барча кўринишлари таъқиқланади (4-модда);</a:t>
            </a:r>
            <a:endParaRPr lang="ru-RU" dirty="0"/>
          </a:p>
          <a:p>
            <a:r>
              <a:rPr lang="uz-Cyrl-UZ" dirty="0"/>
              <a:t>Ҳеч ким қийноққа ёки шафқатсиз, ғайриинсоний ёки қадр-қимматни хўрловчи муомала ва жазога дучор этилмаслиги керак(5-модда);</a:t>
            </a:r>
            <a:endParaRPr lang="ru-RU" dirty="0"/>
          </a:p>
          <a:p>
            <a:r>
              <a:rPr lang="uz-Cyrl-UZ" dirty="0"/>
              <a:t>Ҳар бир инсон қаерда бўлишидан қатъий назар, ўзининг ҳуқуқли субъект сифатида тан олинишига ҳақли (6-модда);</a:t>
            </a:r>
            <a:endParaRPr lang="ru-RU" dirty="0"/>
          </a:p>
          <a:p>
            <a:r>
              <a:rPr lang="uz-Cyrl-UZ" dirty="0"/>
              <a:t>Барча одамлар қонун олдида тенгдир ва ҳеч бир тафовутсиз қонун билан тенг ҳимоя қилиниш ҳуқуқига эгадир(7-модда);</a:t>
            </a:r>
            <a:endParaRPr lang="ru-RU" dirty="0"/>
          </a:p>
          <a:p>
            <a:r>
              <a:rPr lang="uz-Cyrl-UZ" dirty="0"/>
              <a:t>Ҳар бир инсон унга конституция ёки қонун орқали берилган асосий ҳуқуқлари бузилган ҳолларда нуфузли миллий судлар томонидан бу ҳуқуқларнинг самарали тикланиши ҳуқуқига эга (8-модда);</a:t>
            </a:r>
            <a:endParaRPr lang="ru-RU" dirty="0"/>
          </a:p>
          <a:p>
            <a:r>
              <a:rPr lang="uz-Cyrl-UZ" dirty="0"/>
              <a:t>Ҳеч ким асоссиз қамалиши, ушланиши ёки қувғин қилиниши мумкин эмас (9-модда);</a:t>
            </a:r>
            <a:endParaRPr lang="ru-RU" dirty="0"/>
          </a:p>
          <a:p>
            <a:r>
              <a:rPr lang="uz-Cyrl-UZ" dirty="0"/>
              <a:t>Ҳар бир инсон ҳуқуқ ва бурчларини белгилаш ва унга қўйилган жиноий айбнинг қанчалик даражада асосли эканлигини аниқлаши учун тўлиқ тенглик асосида унинг иши ошкора ва адолат талабларига риоя қилинган ҳолда мустақил ва холис суд томонидан кўриб чиқилиши ҳуқуқига эга (10-модда</a:t>
            </a:r>
            <a:r>
              <a:rPr lang="uz-Cyrl-UZ" dirty="0" smtClean="0"/>
              <a:t>).</a:t>
            </a:r>
            <a:r>
              <a:rPr lang="uz-Cyrl-UZ" dirty="0" smtClean="0">
                <a:solidFill>
                  <a:srgbClr val="202122"/>
                </a:solidFill>
                <a:latin typeface="Times New Roman" panose="02020603050405020304" pitchFamily="18" charset="0"/>
                <a:ea typeface="Times New Roman" panose="02020603050405020304" pitchFamily="18" charset="0"/>
              </a:rPr>
              <a:t>  </a:t>
            </a:r>
            <a:endParaRPr lang="uz-Cyrl-UZ" dirty="0">
              <a:solidFill>
                <a:srgbClr val="202122"/>
              </a:solidFill>
              <a:latin typeface="Times New Roman" panose="02020603050405020304" pitchFamily="18" charset="0"/>
              <a:ea typeface="Times New Roman" panose="02020603050405020304" pitchFamily="18" charset="0"/>
            </a:endParaRPr>
          </a:p>
        </p:txBody>
      </p:sp>
      <p:grpSp>
        <p:nvGrpSpPr>
          <p:cNvPr id="14" name="Группа 13"/>
          <p:cNvGrpSpPr/>
          <p:nvPr/>
        </p:nvGrpSpPr>
        <p:grpSpPr>
          <a:xfrm>
            <a:off x="251520" y="96986"/>
            <a:ext cx="1728192" cy="933654"/>
            <a:chOff x="331947" y="71110"/>
            <a:chExt cx="1725712" cy="1207942"/>
          </a:xfrm>
        </p:grpSpPr>
        <p:sp>
          <p:nvSpPr>
            <p:cNvPr id="15" name="Скругленный прямоугольник 14"/>
            <p:cNvSpPr/>
            <p:nvPr/>
          </p:nvSpPr>
          <p:spPr>
            <a:xfrm>
              <a:off x="331947" y="71110"/>
              <a:ext cx="1725712" cy="1207942"/>
            </a:xfrm>
            <a:prstGeom prst="roundRect">
              <a:avLst>
                <a:gd name="adj" fmla="val 16670"/>
              </a:avLst>
            </a:prstGeom>
          </p:spPr>
          <p:style>
            <a:lnRef idx="1">
              <a:schemeClr val="accent3"/>
            </a:lnRef>
            <a:fillRef idx="2">
              <a:schemeClr val="accent3"/>
            </a:fillRef>
            <a:effectRef idx="1">
              <a:schemeClr val="accent3"/>
            </a:effectRef>
            <a:fontRef idx="minor">
              <a:schemeClr val="dk1"/>
            </a:fontRef>
          </p:style>
        </p:sp>
        <p:sp>
          <p:nvSpPr>
            <p:cNvPr id="16" name="Скругленный прямоугольник 4"/>
            <p:cNvSpPr txBox="1"/>
            <p:nvPr/>
          </p:nvSpPr>
          <p:spPr>
            <a:xfrm>
              <a:off x="390924" y="130087"/>
              <a:ext cx="1453191" cy="1016559"/>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z-Cyrl-UZ" sz="1800" b="1" i="0" kern="1200" dirty="0" smtClean="0">
                  <a:solidFill>
                    <a:srgbClr val="7030A0"/>
                  </a:solidFill>
                </a:rPr>
                <a:t>Универсал стандартлар </a:t>
              </a:r>
              <a:endParaRPr lang="ru-RU" sz="1800" kern="1200" dirty="0">
                <a:solidFill>
                  <a:srgbClr val="7030A0"/>
                </a:solidFill>
              </a:endParaRPr>
            </a:p>
          </p:txBody>
        </p:sp>
      </p:grpSp>
      <p:sp>
        <p:nvSpPr>
          <p:cNvPr id="18" name="Стрелка углом 17"/>
          <p:cNvSpPr/>
          <p:nvPr/>
        </p:nvSpPr>
        <p:spPr>
          <a:xfrm rot="5400000">
            <a:off x="2292714" y="186931"/>
            <a:ext cx="602715" cy="1084704"/>
          </a:xfrm>
          <a:prstGeom prst="bentArrow">
            <a:avLst>
              <a:gd name="adj1" fmla="val 25000"/>
              <a:gd name="adj2" fmla="val 22149"/>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9" name="Прямоугольник 18"/>
          <p:cNvSpPr/>
          <p:nvPr/>
        </p:nvSpPr>
        <p:spPr>
          <a:xfrm>
            <a:off x="3319482" y="497440"/>
            <a:ext cx="5796136" cy="646331"/>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angle"/>
          </a:sp3d>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u-RU"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2-§.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Инсон</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ҳуқуқларига</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оид</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халқаро</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стандартлар</a:t>
            </a:r>
            <a:r>
              <a:rPr lang="ru-RU"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турлари</a:t>
            </a:r>
            <a:endParaRPr lang="ru-RU" dirty="0">
              <a:solidFill>
                <a:srgbClr val="FF0000"/>
              </a:solidFill>
            </a:endParaRPr>
          </a:p>
        </p:txBody>
      </p:sp>
    </p:spTree>
    <p:extLst>
      <p:ext uri="{BB962C8B-B14F-4D97-AF65-F5344CB8AC3E}">
        <p14:creationId xmlns:p14="http://schemas.microsoft.com/office/powerpoint/2010/main" val="36111018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Стрелка вправо 13"/>
          <p:cNvSpPr/>
          <p:nvPr/>
        </p:nvSpPr>
        <p:spPr>
          <a:xfrm rot="5400000">
            <a:off x="6710948" y="3153145"/>
            <a:ext cx="151090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Стрелка вправо 16"/>
          <p:cNvSpPr/>
          <p:nvPr/>
        </p:nvSpPr>
        <p:spPr>
          <a:xfrm rot="5400000">
            <a:off x="2077847" y="1896686"/>
            <a:ext cx="151090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Овал 20"/>
          <p:cNvSpPr/>
          <p:nvPr/>
        </p:nvSpPr>
        <p:spPr>
          <a:xfrm>
            <a:off x="8343492" y="991312"/>
            <a:ext cx="720080"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uz-Cyrl-UZ" sz="2000" b="1" dirty="0"/>
              <a:t>5</a:t>
            </a:r>
            <a:endParaRPr lang="ru-RU" sz="2000" b="1" dirty="0"/>
          </a:p>
        </p:txBody>
      </p:sp>
      <p:sp>
        <p:nvSpPr>
          <p:cNvPr id="11" name="Скругленный прямоугольник 10"/>
          <p:cNvSpPr/>
          <p:nvPr/>
        </p:nvSpPr>
        <p:spPr>
          <a:xfrm>
            <a:off x="2547612" y="765858"/>
            <a:ext cx="4968757" cy="617693"/>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z-Cyrl-UZ" sz="1600" b="1" dirty="0" smtClean="0">
              <a:solidFill>
                <a:schemeClr val="tx1"/>
              </a:solidFill>
            </a:endParaRPr>
          </a:p>
          <a:p>
            <a:pPr algn="just"/>
            <a:r>
              <a:rPr lang="uz-Cyrl-UZ" sz="1600" b="1" dirty="0" smtClean="0">
                <a:solidFill>
                  <a:srgbClr val="FF0000"/>
                </a:solidFill>
              </a:rPr>
              <a:t>2. </a:t>
            </a:r>
            <a:r>
              <a:rPr lang="uz-Cyrl-UZ" sz="1600" b="1" dirty="0" smtClean="0">
                <a:solidFill>
                  <a:schemeClr val="tx1"/>
                </a:solidFill>
              </a:rPr>
              <a:t>Инсон </a:t>
            </a:r>
            <a:r>
              <a:rPr lang="uz-Cyrl-UZ" sz="1600" b="1" dirty="0">
                <a:solidFill>
                  <a:schemeClr val="tx1"/>
                </a:solidFill>
              </a:rPr>
              <a:t>ҳуқуқларини ҳимоя қилиш бўйича </a:t>
            </a:r>
            <a:r>
              <a:rPr lang="uz-Cyrl-UZ" sz="1600" b="1" dirty="0">
                <a:solidFill>
                  <a:srgbClr val="FF0000"/>
                </a:solidFill>
              </a:rPr>
              <a:t>Халқаро Биль мажмуаси </a:t>
            </a:r>
            <a:r>
              <a:rPr lang="uz-Cyrl-UZ" sz="1600" b="1" dirty="0">
                <a:solidFill>
                  <a:schemeClr val="tx1"/>
                </a:solidFill>
              </a:rPr>
              <a:t>номини олган халқаро ҳужжатлар</a:t>
            </a:r>
            <a:endParaRPr lang="ru-RU" sz="2000" b="1" dirty="0">
              <a:solidFill>
                <a:schemeClr val="tx1"/>
              </a:solidFill>
            </a:endParaRPr>
          </a:p>
          <a:p>
            <a:pPr algn="just"/>
            <a:endParaRPr lang="ru-RU" sz="1600" dirty="0">
              <a:solidFill>
                <a:schemeClr val="tx1"/>
              </a:solidFill>
              <a:latin typeface="Times New Roman" panose="02020603050405020304" pitchFamily="18" charset="0"/>
              <a:cs typeface="Times New Roman" panose="02020603050405020304" pitchFamily="18" charset="0"/>
            </a:endParaRPr>
          </a:p>
        </p:txBody>
      </p:sp>
      <p:sp>
        <p:nvSpPr>
          <p:cNvPr id="12" name="Скругленный прямоугольник 11"/>
          <p:cNvSpPr/>
          <p:nvPr/>
        </p:nvSpPr>
        <p:spPr>
          <a:xfrm>
            <a:off x="3923928" y="3212582"/>
            <a:ext cx="2232248" cy="3559973"/>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b="1" dirty="0" err="1">
                <a:solidFill>
                  <a:schemeClr val="tx1"/>
                </a:solidFill>
                <a:latin typeface="Times New Roman" panose="02020603050405020304" pitchFamily="18" charset="0"/>
                <a:cs typeface="Times New Roman" panose="02020603050405020304" pitchFamily="18" charset="0"/>
              </a:rPr>
              <a:t>Инсон</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ҳуқуқлари</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умумжаҳон</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smtClean="0">
                <a:solidFill>
                  <a:schemeClr val="tx1"/>
                </a:solidFill>
                <a:latin typeface="Times New Roman" panose="02020603050405020304" pitchFamily="18" charset="0"/>
                <a:cs typeface="Times New Roman" panose="02020603050405020304" pitchFamily="18" charset="0"/>
              </a:rPr>
              <a:t>декларацияси</a:t>
            </a:r>
            <a:r>
              <a:rPr lang="ru-RU" sz="1600" b="1" dirty="0" smtClean="0">
                <a:solidFill>
                  <a:schemeClr val="tx1"/>
                </a:solidFill>
                <a:latin typeface="Times New Roman" panose="02020603050405020304" pitchFamily="18" charset="0"/>
                <a:cs typeface="Times New Roman" panose="02020603050405020304" pitchFamily="18" charset="0"/>
              </a:rPr>
              <a:t> </a:t>
            </a:r>
          </a:p>
          <a:p>
            <a:pPr algn="just"/>
            <a:endParaRPr lang="ru-RU" sz="1600" dirty="0" smtClean="0">
              <a:solidFill>
                <a:schemeClr val="tx1"/>
              </a:solidFill>
              <a:latin typeface="Times New Roman" panose="02020603050405020304" pitchFamily="18" charset="0"/>
              <a:cs typeface="Times New Roman" panose="02020603050405020304" pitchFamily="18" charset="0"/>
            </a:endParaRPr>
          </a:p>
          <a:p>
            <a:pPr algn="just"/>
            <a:r>
              <a:rPr lang="ru-RU" sz="1600" dirty="0" smtClean="0">
                <a:solidFill>
                  <a:schemeClr val="tx1"/>
                </a:solidFill>
                <a:latin typeface="Times New Roman" panose="02020603050405020304" pitchFamily="18" charset="0"/>
                <a:cs typeface="Times New Roman" panose="02020603050405020304" pitchFamily="18" charset="0"/>
              </a:rPr>
              <a:t>1948 </a:t>
            </a:r>
            <a:r>
              <a:rPr lang="ru-RU" sz="1600" dirty="0" err="1" smtClean="0">
                <a:solidFill>
                  <a:schemeClr val="tx1"/>
                </a:solidFill>
                <a:latin typeface="Times New Roman" panose="02020603050405020304" pitchFamily="18" charset="0"/>
                <a:cs typeface="Times New Roman" panose="02020603050405020304" pitchFamily="18" charset="0"/>
              </a:rPr>
              <a:t>йил</a:t>
            </a:r>
            <a:r>
              <a:rPr lang="ru-RU" sz="1600" dirty="0" smtClean="0">
                <a:solidFill>
                  <a:schemeClr val="tx1"/>
                </a:solidFill>
                <a:latin typeface="Times New Roman" panose="02020603050405020304" pitchFamily="18" charset="0"/>
                <a:cs typeface="Times New Roman" panose="02020603050405020304" pitchFamily="18" charset="0"/>
              </a:rPr>
              <a:t> 10 </a:t>
            </a:r>
            <a:r>
              <a:rPr lang="ru-RU" sz="1600" dirty="0" err="1" smtClean="0">
                <a:solidFill>
                  <a:schemeClr val="tx1"/>
                </a:solidFill>
                <a:latin typeface="Times New Roman" panose="02020603050405020304" pitchFamily="18" charset="0"/>
                <a:cs typeface="Times New Roman" panose="02020603050405020304" pitchFamily="18" charset="0"/>
              </a:rPr>
              <a:t>декабр</a:t>
            </a:r>
            <a:r>
              <a:rPr lang="ru-RU" sz="1600" dirty="0" smtClean="0">
                <a:solidFill>
                  <a:schemeClr val="tx1"/>
                </a:solidFill>
                <a:latin typeface="Times New Roman" panose="02020603050405020304" pitchFamily="18" charset="0"/>
                <a:cs typeface="Times New Roman" panose="02020603050405020304" pitchFamily="18" charset="0"/>
              </a:rPr>
              <a:t>. </a:t>
            </a:r>
            <a:r>
              <a:rPr lang="ru-RU" sz="1400" i="1" dirty="0" smtClean="0">
                <a:solidFill>
                  <a:schemeClr val="tx1"/>
                </a:solidFill>
                <a:latin typeface="Times New Roman" panose="02020603050405020304" pitchFamily="18" charset="0"/>
                <a:cs typeface="Times New Roman" panose="02020603050405020304" pitchFamily="18" charset="0"/>
              </a:rPr>
              <a:t>(</a:t>
            </a:r>
            <a:r>
              <a:rPr lang="ru-RU" sz="1400" i="1" dirty="0" err="1">
                <a:solidFill>
                  <a:schemeClr val="tx1"/>
                </a:solidFill>
                <a:latin typeface="Times New Roman" panose="02020603050405020304" pitchFamily="18" charset="0"/>
                <a:cs typeface="Times New Roman" panose="02020603050405020304" pitchFamily="18" charset="0"/>
              </a:rPr>
              <a:t>Мамлакатимиз</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имзолаган</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дастлабки</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халқаро</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хужжат</a:t>
            </a:r>
            <a:r>
              <a:rPr lang="ru-RU" sz="1400" i="1" dirty="0">
                <a:solidFill>
                  <a:schemeClr val="tx1"/>
                </a:solidFill>
                <a:latin typeface="Times New Roman" panose="02020603050405020304" pitchFamily="18" charset="0"/>
                <a:cs typeface="Times New Roman" panose="02020603050405020304" pitchFamily="18" charset="0"/>
              </a:rPr>
              <a:t> 1991 й. 30 сентябрь. </a:t>
            </a:r>
            <a:r>
              <a:rPr lang="ru-RU" sz="1400" i="1" dirty="0" err="1">
                <a:solidFill>
                  <a:schemeClr val="tx1"/>
                </a:solidFill>
                <a:latin typeface="Times New Roman" panose="02020603050405020304" pitchFamily="18" charset="0"/>
                <a:cs typeface="Times New Roman" panose="02020603050405020304" pitchFamily="18" charset="0"/>
              </a:rPr>
              <a:t>бу</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деклорацияга</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аъзо</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ва</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аъзо</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бўлмаган</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барча</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давлатлар</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учун</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мажбурий</a:t>
            </a:r>
            <a:r>
              <a:rPr lang="ru-RU" sz="1400" i="1" dirty="0" smtClean="0">
                <a:solidFill>
                  <a:schemeClr val="tx1"/>
                </a:solidFill>
                <a:latin typeface="Times New Roman" panose="02020603050405020304" pitchFamily="18" charset="0"/>
                <a:cs typeface="Times New Roman" panose="02020603050405020304" pitchFamily="18" charset="0"/>
              </a:rPr>
              <a:t>)</a:t>
            </a:r>
            <a:endParaRPr lang="ru-RU" sz="1600" i="1" dirty="0">
              <a:solidFill>
                <a:schemeClr val="tx1"/>
              </a:solidFill>
              <a:latin typeface="Times New Roman" panose="02020603050405020304" pitchFamily="18" charset="0"/>
              <a:cs typeface="Times New Roman" panose="02020603050405020304" pitchFamily="18" charset="0"/>
            </a:endParaRPr>
          </a:p>
        </p:txBody>
      </p:sp>
      <p:sp>
        <p:nvSpPr>
          <p:cNvPr id="15" name="Скругленный прямоугольник 14"/>
          <p:cNvSpPr/>
          <p:nvPr/>
        </p:nvSpPr>
        <p:spPr>
          <a:xfrm>
            <a:off x="6339201" y="4200951"/>
            <a:ext cx="2232248" cy="257160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b="1" dirty="0" err="1" smtClean="0">
                <a:solidFill>
                  <a:schemeClr val="tx1"/>
                </a:solidFill>
                <a:latin typeface="Times New Roman" panose="02020603050405020304" pitchFamily="18" charset="0"/>
                <a:cs typeface="Times New Roman" panose="02020603050405020304" pitchFamily="18" charset="0"/>
              </a:rPr>
              <a:t>Фуқаровий</a:t>
            </a:r>
            <a:r>
              <a:rPr lang="ru-RU" sz="1600" b="1" dirty="0" smtClean="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ва</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сиёсий</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ҳуқуқлар</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тўғрисидаги</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Халқаро</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smtClean="0">
                <a:solidFill>
                  <a:schemeClr val="tx1"/>
                </a:solidFill>
                <a:latin typeface="Times New Roman" panose="02020603050405020304" pitchFamily="18" charset="0"/>
                <a:cs typeface="Times New Roman" panose="02020603050405020304" pitchFamily="18" charset="0"/>
              </a:rPr>
              <a:t>Пакт </a:t>
            </a:r>
          </a:p>
          <a:p>
            <a:pPr algn="just"/>
            <a:endParaRPr lang="ru-RU" sz="1600" b="1" i="1" dirty="0">
              <a:solidFill>
                <a:schemeClr val="tx1"/>
              </a:solidFill>
              <a:latin typeface="Times New Roman" panose="02020603050405020304" pitchFamily="18" charset="0"/>
              <a:cs typeface="Times New Roman" panose="02020603050405020304" pitchFamily="18" charset="0"/>
            </a:endParaRPr>
          </a:p>
          <a:p>
            <a:pPr algn="just"/>
            <a:r>
              <a:rPr lang="ru-RU" sz="1400" i="1" dirty="0" smtClean="0">
                <a:solidFill>
                  <a:schemeClr val="tx1"/>
                </a:solidFill>
                <a:latin typeface="Times New Roman" panose="02020603050405020304" pitchFamily="18" charset="0"/>
                <a:cs typeface="Times New Roman" panose="02020603050405020304" pitchFamily="18" charset="0"/>
              </a:rPr>
              <a:t>(</a:t>
            </a:r>
            <a:r>
              <a:rPr lang="ru-RU" sz="1400" i="1" dirty="0">
                <a:solidFill>
                  <a:schemeClr val="tx1"/>
                </a:solidFill>
                <a:latin typeface="Times New Roman" panose="02020603050405020304" pitchFamily="18" charset="0"/>
                <a:cs typeface="Times New Roman" panose="02020603050405020304" pitchFamily="18" charset="0"/>
              </a:rPr>
              <a:t>1966 </a:t>
            </a:r>
            <a:r>
              <a:rPr lang="ru-RU" sz="1400" i="1" dirty="0" err="1">
                <a:solidFill>
                  <a:schemeClr val="tx1"/>
                </a:solidFill>
                <a:latin typeface="Times New Roman" panose="02020603050405020304" pitchFamily="18" charset="0"/>
                <a:cs typeface="Times New Roman" panose="02020603050405020304" pitchFamily="18" charset="0"/>
              </a:rPr>
              <a:t>йил</a:t>
            </a:r>
            <a:r>
              <a:rPr lang="ru-RU" sz="1400" i="1" dirty="0">
                <a:solidFill>
                  <a:schemeClr val="tx1"/>
                </a:solidFill>
                <a:latin typeface="Times New Roman" panose="02020603050405020304" pitchFamily="18" charset="0"/>
                <a:cs typeface="Times New Roman" panose="02020603050405020304" pitchFamily="18" charset="0"/>
              </a:rPr>
              <a:t> 16 декабрь, Нью-Йорк. </a:t>
            </a:r>
            <a:r>
              <a:rPr lang="ru-RU" sz="1400" i="1" dirty="0" err="1">
                <a:solidFill>
                  <a:schemeClr val="tx1"/>
                </a:solidFill>
                <a:latin typeface="Times New Roman" panose="02020603050405020304" pitchFamily="18" charset="0"/>
                <a:cs typeface="Times New Roman" panose="02020603050405020304" pitchFamily="18" charset="0"/>
              </a:rPr>
              <a:t>Ўзбекистон</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Республикаси</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учун</a:t>
            </a:r>
            <a:r>
              <a:rPr lang="ru-RU" sz="1400" i="1" dirty="0">
                <a:solidFill>
                  <a:schemeClr val="tx1"/>
                </a:solidFill>
                <a:latin typeface="Times New Roman" panose="02020603050405020304" pitchFamily="18" charset="0"/>
                <a:cs typeface="Times New Roman" panose="02020603050405020304" pitchFamily="18" charset="0"/>
              </a:rPr>
              <a:t> 1995 </a:t>
            </a:r>
            <a:r>
              <a:rPr lang="ru-RU" sz="1400" i="1" dirty="0" err="1">
                <a:solidFill>
                  <a:schemeClr val="tx1"/>
                </a:solidFill>
                <a:latin typeface="Times New Roman" panose="02020603050405020304" pitchFamily="18" charset="0"/>
                <a:cs typeface="Times New Roman" panose="02020603050405020304" pitchFamily="18" charset="0"/>
              </a:rPr>
              <a:t>йил</a:t>
            </a:r>
            <a:r>
              <a:rPr lang="ru-RU" sz="1400" i="1" dirty="0">
                <a:solidFill>
                  <a:schemeClr val="tx1"/>
                </a:solidFill>
                <a:latin typeface="Times New Roman" panose="02020603050405020304" pitchFamily="18" charset="0"/>
                <a:cs typeface="Times New Roman" panose="02020603050405020304" pitchFamily="18" charset="0"/>
              </a:rPr>
              <a:t> 28 </a:t>
            </a:r>
            <a:r>
              <a:rPr lang="ru-RU" sz="1400" i="1" dirty="0" err="1">
                <a:solidFill>
                  <a:schemeClr val="tx1"/>
                </a:solidFill>
                <a:latin typeface="Times New Roman" panose="02020603050405020304" pitchFamily="18" charset="0"/>
                <a:cs typeface="Times New Roman" panose="02020603050405020304" pitchFamily="18" charset="0"/>
              </a:rPr>
              <a:t>декабрдан</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кучга</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кирган</a:t>
            </a:r>
            <a:r>
              <a:rPr lang="ru-RU" sz="1400" i="1" dirty="0">
                <a:solidFill>
                  <a:schemeClr val="tx1"/>
                </a:solidFill>
                <a:latin typeface="Times New Roman" panose="02020603050405020304" pitchFamily="18" charset="0"/>
                <a:cs typeface="Times New Roman" panose="02020603050405020304" pitchFamily="18" charset="0"/>
              </a:rPr>
              <a:t>).</a:t>
            </a:r>
            <a:r>
              <a:rPr lang="ru-RU" sz="1600" dirty="0">
                <a:solidFill>
                  <a:schemeClr val="tx1"/>
                </a:solidFill>
                <a:latin typeface="Times New Roman" panose="02020603050405020304" pitchFamily="18" charset="0"/>
                <a:cs typeface="Times New Roman" panose="02020603050405020304" pitchFamily="18" charset="0"/>
              </a:rPr>
              <a:t> </a:t>
            </a:r>
            <a:endParaRPr lang="ru-RU" sz="1600" i="1" dirty="0">
              <a:solidFill>
                <a:schemeClr val="tx1"/>
              </a:solidFill>
              <a:latin typeface="Times New Roman" panose="02020603050405020304" pitchFamily="18" charset="0"/>
              <a:cs typeface="Times New Roman" panose="02020603050405020304" pitchFamily="18" charset="0"/>
            </a:endParaRPr>
          </a:p>
        </p:txBody>
      </p:sp>
      <p:sp>
        <p:nvSpPr>
          <p:cNvPr id="16" name="Стрелка вправо 15"/>
          <p:cNvSpPr/>
          <p:nvPr/>
        </p:nvSpPr>
        <p:spPr>
          <a:xfrm rot="5400000">
            <a:off x="4468885" y="2141935"/>
            <a:ext cx="151090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Скругленный прямоугольник 17"/>
          <p:cNvSpPr/>
          <p:nvPr/>
        </p:nvSpPr>
        <p:spPr>
          <a:xfrm>
            <a:off x="1381518" y="2916647"/>
            <a:ext cx="2232248" cy="385590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b="1" dirty="0" err="1" smtClean="0">
                <a:solidFill>
                  <a:schemeClr val="tx1"/>
                </a:solidFill>
                <a:latin typeface="Times New Roman" panose="02020603050405020304" pitchFamily="18" charset="0"/>
                <a:cs typeface="Times New Roman" panose="02020603050405020304" pitchFamily="18" charset="0"/>
              </a:rPr>
              <a:t>Иқтисодий</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ижтимоий</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ва</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маданий</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ҳуқуқлар</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тўғрисидаги</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халқаро</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smtClean="0">
                <a:solidFill>
                  <a:schemeClr val="tx1"/>
                </a:solidFill>
                <a:latin typeface="Times New Roman" panose="02020603050405020304" pitchFamily="18" charset="0"/>
                <a:cs typeface="Times New Roman" panose="02020603050405020304" pitchFamily="18" charset="0"/>
              </a:rPr>
              <a:t>Пакт </a:t>
            </a:r>
          </a:p>
          <a:p>
            <a:pPr algn="just"/>
            <a:endParaRPr lang="ru-RU" sz="1600" b="1" i="1" dirty="0">
              <a:solidFill>
                <a:schemeClr val="tx1"/>
              </a:solidFill>
              <a:latin typeface="Times New Roman" panose="02020603050405020304" pitchFamily="18" charset="0"/>
              <a:cs typeface="Times New Roman" panose="02020603050405020304" pitchFamily="18" charset="0"/>
            </a:endParaRPr>
          </a:p>
          <a:p>
            <a:pPr algn="just"/>
            <a:r>
              <a:rPr lang="ru-RU" sz="1600" i="1" dirty="0" smtClean="0">
                <a:solidFill>
                  <a:schemeClr val="tx1"/>
                </a:solidFill>
                <a:latin typeface="Times New Roman" panose="02020603050405020304" pitchFamily="18" charset="0"/>
                <a:cs typeface="Times New Roman" panose="02020603050405020304" pitchFamily="18" charset="0"/>
              </a:rPr>
              <a:t>(</a:t>
            </a:r>
            <a:r>
              <a:rPr lang="ru-RU" sz="1600" i="1" dirty="0">
                <a:solidFill>
                  <a:schemeClr val="tx1"/>
                </a:solidFill>
                <a:latin typeface="Times New Roman" panose="02020603050405020304" pitchFamily="18" charset="0"/>
                <a:cs typeface="Times New Roman" panose="02020603050405020304" pitchFamily="18" charset="0"/>
              </a:rPr>
              <a:t>1966 </a:t>
            </a:r>
            <a:r>
              <a:rPr lang="ru-RU" sz="1600" i="1" dirty="0" err="1">
                <a:solidFill>
                  <a:schemeClr val="tx1"/>
                </a:solidFill>
                <a:latin typeface="Times New Roman" panose="02020603050405020304" pitchFamily="18" charset="0"/>
                <a:cs typeface="Times New Roman" panose="02020603050405020304" pitchFamily="18" charset="0"/>
              </a:rPr>
              <a:t>йил</a:t>
            </a:r>
            <a:r>
              <a:rPr lang="ru-RU" sz="1600" i="1" dirty="0">
                <a:solidFill>
                  <a:schemeClr val="tx1"/>
                </a:solidFill>
                <a:latin typeface="Times New Roman" panose="02020603050405020304" pitchFamily="18" charset="0"/>
                <a:cs typeface="Times New Roman" panose="02020603050405020304" pitchFamily="18" charset="0"/>
              </a:rPr>
              <a:t> 16 декабрь, Нью-Йорк. </a:t>
            </a:r>
            <a:r>
              <a:rPr lang="ru-RU" sz="1600" i="1" dirty="0" err="1">
                <a:solidFill>
                  <a:schemeClr val="tx1"/>
                </a:solidFill>
                <a:latin typeface="Times New Roman" panose="02020603050405020304" pitchFamily="18" charset="0"/>
                <a:cs typeface="Times New Roman" panose="02020603050405020304" pitchFamily="18" charset="0"/>
              </a:rPr>
              <a:t>Ўзбекистон</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учун</a:t>
            </a:r>
            <a:r>
              <a:rPr lang="ru-RU" sz="1600" i="1" dirty="0">
                <a:solidFill>
                  <a:schemeClr val="tx1"/>
                </a:solidFill>
                <a:latin typeface="Times New Roman" panose="02020603050405020304" pitchFamily="18" charset="0"/>
                <a:cs typeface="Times New Roman" panose="02020603050405020304" pitchFamily="18" charset="0"/>
              </a:rPr>
              <a:t> 1995 </a:t>
            </a:r>
            <a:r>
              <a:rPr lang="ru-RU" sz="1600" i="1" dirty="0" err="1">
                <a:solidFill>
                  <a:schemeClr val="tx1"/>
                </a:solidFill>
                <a:latin typeface="Times New Roman" panose="02020603050405020304" pitchFamily="18" charset="0"/>
                <a:cs typeface="Times New Roman" panose="02020603050405020304" pitchFamily="18" charset="0"/>
              </a:rPr>
              <a:t>йил</a:t>
            </a:r>
            <a:r>
              <a:rPr lang="ru-RU" sz="1600" i="1" dirty="0">
                <a:solidFill>
                  <a:schemeClr val="tx1"/>
                </a:solidFill>
                <a:latin typeface="Times New Roman" panose="02020603050405020304" pitchFamily="18" charset="0"/>
                <a:cs typeface="Times New Roman" panose="02020603050405020304" pitchFamily="18" charset="0"/>
              </a:rPr>
              <a:t> 28 </a:t>
            </a:r>
            <a:r>
              <a:rPr lang="ru-RU" sz="1600" i="1" dirty="0" err="1">
                <a:solidFill>
                  <a:schemeClr val="tx1"/>
                </a:solidFill>
                <a:latin typeface="Times New Roman" panose="02020603050405020304" pitchFamily="18" charset="0"/>
                <a:cs typeface="Times New Roman" panose="02020603050405020304" pitchFamily="18" charset="0"/>
              </a:rPr>
              <a:t>декабрда</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кучга</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кирган</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ва</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уларга</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бириктирилган</a:t>
            </a:r>
            <a:r>
              <a:rPr lang="ru-RU" sz="1600" i="1" dirty="0">
                <a:solidFill>
                  <a:schemeClr val="tx1"/>
                </a:solidFill>
                <a:latin typeface="Times New Roman" panose="02020603050405020304" pitchFamily="18" charset="0"/>
                <a:cs typeface="Times New Roman" panose="02020603050405020304" pitchFamily="18" charset="0"/>
              </a:rPr>
              <a:t> Протокол</a:t>
            </a:r>
          </a:p>
        </p:txBody>
      </p:sp>
      <p:grpSp>
        <p:nvGrpSpPr>
          <p:cNvPr id="22" name="Группа 21"/>
          <p:cNvGrpSpPr/>
          <p:nvPr/>
        </p:nvGrpSpPr>
        <p:grpSpPr>
          <a:xfrm>
            <a:off x="189025" y="116632"/>
            <a:ext cx="1725712" cy="1207942"/>
            <a:chOff x="331947" y="71110"/>
            <a:chExt cx="1725712" cy="1207942"/>
          </a:xfrm>
        </p:grpSpPr>
        <p:sp>
          <p:nvSpPr>
            <p:cNvPr id="23" name="Скругленный прямоугольник 22"/>
            <p:cNvSpPr/>
            <p:nvPr/>
          </p:nvSpPr>
          <p:spPr>
            <a:xfrm>
              <a:off x="331947" y="71110"/>
              <a:ext cx="1725712" cy="1207942"/>
            </a:xfrm>
            <a:prstGeom prst="roundRect">
              <a:avLst>
                <a:gd name="adj" fmla="val 16670"/>
              </a:avLst>
            </a:prstGeom>
          </p:spPr>
          <p:style>
            <a:lnRef idx="1">
              <a:schemeClr val="accent3"/>
            </a:lnRef>
            <a:fillRef idx="2">
              <a:schemeClr val="accent3"/>
            </a:fillRef>
            <a:effectRef idx="1">
              <a:schemeClr val="accent3"/>
            </a:effectRef>
            <a:fontRef idx="minor">
              <a:schemeClr val="dk1"/>
            </a:fontRef>
          </p:style>
        </p:sp>
        <p:sp>
          <p:nvSpPr>
            <p:cNvPr id="24" name="Скругленный прямоугольник 4"/>
            <p:cNvSpPr txBox="1"/>
            <p:nvPr/>
          </p:nvSpPr>
          <p:spPr>
            <a:xfrm>
              <a:off x="390924" y="130087"/>
              <a:ext cx="1607758" cy="1089988"/>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z-Cyrl-UZ" sz="1800" b="1" i="0" kern="1200" dirty="0" smtClean="0">
                  <a:solidFill>
                    <a:srgbClr val="FFFF00"/>
                  </a:solidFill>
                </a:rPr>
                <a:t>Универсал стандартлар </a:t>
              </a:r>
              <a:endParaRPr lang="ru-RU" sz="1800" kern="1200" dirty="0">
                <a:solidFill>
                  <a:srgbClr val="FFFF00"/>
                </a:solidFill>
              </a:endParaRPr>
            </a:p>
          </p:txBody>
        </p:sp>
      </p:grpSp>
      <p:sp>
        <p:nvSpPr>
          <p:cNvPr id="25" name="Стрелка углом вверх 24"/>
          <p:cNvSpPr/>
          <p:nvPr/>
        </p:nvSpPr>
        <p:spPr>
          <a:xfrm rot="5400000">
            <a:off x="1874576" y="1198487"/>
            <a:ext cx="574163" cy="944291"/>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26" name="Прямоугольник 25"/>
          <p:cNvSpPr/>
          <p:nvPr/>
        </p:nvSpPr>
        <p:spPr>
          <a:xfrm>
            <a:off x="2306753" y="151277"/>
            <a:ext cx="6264696" cy="369332"/>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angle"/>
          </a:sp3d>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u-RU"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2-§.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Инсон</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ҳуқуқларига</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оид</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халқаро</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стандартлар</a:t>
            </a:r>
            <a:r>
              <a:rPr lang="ru-RU"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турлари</a:t>
            </a:r>
            <a:endParaRPr lang="ru-RU" dirty="0">
              <a:solidFill>
                <a:srgbClr val="FF0000"/>
              </a:solidFill>
            </a:endParaRPr>
          </a:p>
        </p:txBody>
      </p:sp>
    </p:spTree>
    <p:extLst>
      <p:ext uri="{BB962C8B-B14F-4D97-AF65-F5344CB8AC3E}">
        <p14:creationId xmlns:p14="http://schemas.microsoft.com/office/powerpoint/2010/main" val="299768720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Овал 20"/>
          <p:cNvSpPr/>
          <p:nvPr/>
        </p:nvSpPr>
        <p:spPr>
          <a:xfrm>
            <a:off x="8172400" y="260648"/>
            <a:ext cx="720080"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uz-Cyrl-UZ" sz="2000" b="1" dirty="0" smtClean="0"/>
              <a:t>6</a:t>
            </a:r>
            <a:endParaRPr lang="ru-RU" sz="2000" b="1" dirty="0"/>
          </a:p>
        </p:txBody>
      </p:sp>
      <p:sp>
        <p:nvSpPr>
          <p:cNvPr id="12" name="Скругленный прямоугольник 11"/>
          <p:cNvSpPr/>
          <p:nvPr/>
        </p:nvSpPr>
        <p:spPr>
          <a:xfrm>
            <a:off x="2771800" y="908721"/>
            <a:ext cx="3821916" cy="583264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b="1" dirty="0" err="1">
                <a:solidFill>
                  <a:schemeClr val="tx1"/>
                </a:solidFill>
                <a:latin typeface="Times New Roman" panose="02020603050405020304" pitchFamily="18" charset="0"/>
                <a:cs typeface="Times New Roman" panose="02020603050405020304" pitchFamily="18" charset="0"/>
              </a:rPr>
              <a:t>Инсон</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ҳуқуқлари</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умумжаҳон</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декларатсияси</a:t>
            </a:r>
            <a:r>
              <a:rPr lang="ru-RU" sz="1600" b="1" dirty="0">
                <a:solidFill>
                  <a:schemeClr val="tx1"/>
                </a:solidFill>
                <a:latin typeface="Times New Roman" panose="02020603050405020304" pitchFamily="18" charset="0"/>
                <a:cs typeface="Times New Roman" panose="02020603050405020304" pitchFamily="18" charset="0"/>
              </a:rPr>
              <a:t> </a:t>
            </a:r>
            <a:endParaRPr lang="ru-RU" sz="1600" b="1" dirty="0" smtClean="0">
              <a:solidFill>
                <a:schemeClr val="tx1"/>
              </a:solidFill>
              <a:latin typeface="Times New Roman" panose="02020603050405020304" pitchFamily="18" charset="0"/>
              <a:cs typeface="Times New Roman" panose="02020603050405020304" pitchFamily="18" charset="0"/>
            </a:endParaRPr>
          </a:p>
          <a:p>
            <a:pPr algn="just"/>
            <a:r>
              <a:rPr lang="ru-RU" sz="1400" i="1" dirty="0" err="1">
                <a:solidFill>
                  <a:schemeClr val="tx1"/>
                </a:solidFill>
                <a:latin typeface="Times New Roman" panose="02020603050405020304" pitchFamily="18" charset="0"/>
                <a:cs typeface="Times New Roman" panose="02020603050405020304" pitchFamily="18" charset="0"/>
              </a:rPr>
              <a:t>ҳар</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бир</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моддаси</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инсон</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ҳуқуқларига</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оид</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халқаро</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стандартлар</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ҳисобланади</a:t>
            </a:r>
            <a:r>
              <a:rPr lang="ru-RU" sz="1400" i="1" dirty="0">
                <a:solidFill>
                  <a:schemeClr val="tx1"/>
                </a:solidFill>
                <a:latin typeface="Times New Roman" panose="02020603050405020304" pitchFamily="18" charset="0"/>
                <a:cs typeface="Times New Roman" panose="02020603050405020304" pitchFamily="18" charset="0"/>
              </a:rPr>
              <a:t>. </a:t>
            </a:r>
            <a:endParaRPr lang="ru-RU" sz="1400" i="1" dirty="0" smtClean="0">
              <a:solidFill>
                <a:schemeClr val="tx1"/>
              </a:solidFill>
              <a:latin typeface="Times New Roman" panose="02020603050405020304" pitchFamily="18" charset="0"/>
              <a:cs typeface="Times New Roman" panose="02020603050405020304" pitchFamily="18" charset="0"/>
            </a:endParaRPr>
          </a:p>
          <a:p>
            <a:pPr algn="just"/>
            <a:r>
              <a:rPr lang="ru-RU" sz="1400" b="1" i="1" dirty="0">
                <a:solidFill>
                  <a:schemeClr val="tx1"/>
                </a:solidFill>
                <a:latin typeface="Times New Roman" panose="02020603050405020304" pitchFamily="18" charset="0"/>
                <a:cs typeface="Times New Roman" panose="02020603050405020304" pitchFamily="18" charset="0"/>
              </a:rPr>
              <a:t>1-МОДДА. </a:t>
            </a:r>
            <a:r>
              <a:rPr lang="ru-RU" sz="1400" i="1" dirty="0" err="1" smtClean="0">
                <a:solidFill>
                  <a:schemeClr val="tx1"/>
                </a:solidFill>
                <a:latin typeface="Times New Roman" panose="02020603050405020304" pitchFamily="18" charset="0"/>
                <a:cs typeface="Times New Roman" panose="02020603050405020304" pitchFamily="18" charset="0"/>
              </a:rPr>
              <a:t>Ҳамма</a:t>
            </a:r>
            <a:r>
              <a:rPr lang="ru-RU" sz="1400" i="1" dirty="0" smtClean="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одамлар</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ўз</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қадр-қиммати</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ҳамда</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ҳуқуқларида</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эркин</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ва</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тенг</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бўлиб</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туғиладилар</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Уларга</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ақл</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ва</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виждон</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ато</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қилинган</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бинобарин</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бир-бирларига</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нисбатан</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биродарлик</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руҳида</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муносабатда</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бўлишлари</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керак</a:t>
            </a:r>
            <a:r>
              <a:rPr lang="ru-RU" sz="1400" i="1" dirty="0" smtClean="0">
                <a:solidFill>
                  <a:schemeClr val="tx1"/>
                </a:solidFill>
                <a:latin typeface="Times New Roman" panose="02020603050405020304" pitchFamily="18" charset="0"/>
                <a:cs typeface="Times New Roman" panose="02020603050405020304" pitchFamily="18" charset="0"/>
              </a:rPr>
              <a:t>.</a:t>
            </a:r>
            <a:r>
              <a:rPr lang="ru-RU" sz="1400" i="1" dirty="0">
                <a:solidFill>
                  <a:schemeClr val="tx1"/>
                </a:solidFill>
                <a:latin typeface="Times New Roman" panose="02020603050405020304" pitchFamily="18" charset="0"/>
                <a:cs typeface="Times New Roman" panose="02020603050405020304" pitchFamily="18" charset="0"/>
              </a:rPr>
              <a:t> </a:t>
            </a:r>
            <a:endParaRPr lang="ru-RU" sz="1400" i="1" dirty="0" smtClean="0">
              <a:solidFill>
                <a:schemeClr val="tx1"/>
              </a:solidFill>
              <a:latin typeface="Times New Roman" panose="02020603050405020304" pitchFamily="18" charset="0"/>
              <a:cs typeface="Times New Roman" panose="02020603050405020304" pitchFamily="18" charset="0"/>
            </a:endParaRPr>
          </a:p>
          <a:p>
            <a:pPr algn="just"/>
            <a:r>
              <a:rPr lang="uz-Cyrl-UZ" sz="1400" b="1" i="1" dirty="0" smtClean="0">
                <a:solidFill>
                  <a:schemeClr val="tx1"/>
                </a:solidFill>
                <a:latin typeface="Times New Roman" panose="02020603050405020304" pitchFamily="18" charset="0"/>
                <a:cs typeface="Times New Roman" panose="02020603050405020304" pitchFamily="18" charset="0"/>
              </a:rPr>
              <a:t>11-МОДДА </a:t>
            </a:r>
            <a:r>
              <a:rPr lang="uz-Cyrl-UZ" sz="1400" i="1" dirty="0" smtClean="0">
                <a:solidFill>
                  <a:schemeClr val="tx1"/>
                </a:solidFill>
                <a:latin typeface="Times New Roman" panose="02020603050405020304" pitchFamily="18" charset="0"/>
                <a:cs typeface="Times New Roman" panose="02020603050405020304" pitchFamily="18" charset="0"/>
              </a:rPr>
              <a:t>1</a:t>
            </a:r>
            <a:r>
              <a:rPr lang="uz-Cyrl-UZ" sz="1400" i="1" dirty="0">
                <a:solidFill>
                  <a:schemeClr val="tx1"/>
                </a:solidFill>
                <a:latin typeface="Times New Roman" panose="02020603050405020304" pitchFamily="18" charset="0"/>
                <a:cs typeface="Times New Roman" panose="02020603050405020304" pitchFamily="18" charset="0"/>
              </a:rPr>
              <a:t>. Жиноят содир этганликда айбланган ҳар бир инсон ҳимоя учун барча имкониятлар таъминланган ҳолда, очиқ суд мажлиси йўли билан унинг айби қонуний тартибда аниқланмагунча айбсиз деб ҳисобланишга ҳақлидир.</a:t>
            </a:r>
            <a:endParaRPr lang="ru-RU" sz="1400" i="1" dirty="0">
              <a:solidFill>
                <a:schemeClr val="tx1"/>
              </a:solidFill>
              <a:latin typeface="Times New Roman" panose="02020603050405020304" pitchFamily="18" charset="0"/>
              <a:cs typeface="Times New Roman" panose="02020603050405020304" pitchFamily="18" charset="0"/>
            </a:endParaRPr>
          </a:p>
          <a:p>
            <a:pPr algn="just"/>
            <a:r>
              <a:rPr lang="uz-Cyrl-UZ" sz="1400" dirty="0">
                <a:solidFill>
                  <a:schemeClr val="tx1"/>
                </a:solidFill>
                <a:latin typeface="Times New Roman" panose="02020603050405020304" pitchFamily="18" charset="0"/>
                <a:cs typeface="Times New Roman" panose="02020603050405020304" pitchFamily="18" charset="0"/>
              </a:rPr>
              <a:t>2</a:t>
            </a:r>
            <a:r>
              <a:rPr lang="uz-Cyrl-UZ" sz="1400" i="1" dirty="0">
                <a:solidFill>
                  <a:schemeClr val="tx1"/>
                </a:solidFill>
                <a:latin typeface="Times New Roman" panose="02020603050405020304" pitchFamily="18" charset="0"/>
                <a:cs typeface="Times New Roman" panose="02020603050405020304" pitchFamily="18" charset="0"/>
              </a:rPr>
              <a:t>. Ҳеч ким, содир этилган вақтда миллий қонунлар ёки халқаро ҳуқуқларга кўра жиноят деб топилмаган хатти-ҳаракати ёки фаолиятсизлиги учун жазога ҳукм қилиниши мумкин эмас. Шунингдек, жиноят содир этилган вақтда қўлланиши мумкин бўлган жазога нисбатан оғирроқ жазо берилиши мумкин эмас</a:t>
            </a:r>
            <a:r>
              <a:rPr lang="uz-Cyrl-UZ" sz="1400" i="1" dirty="0" smtClean="0">
                <a:solidFill>
                  <a:schemeClr val="tx1"/>
                </a:solidFill>
                <a:latin typeface="Times New Roman" panose="02020603050405020304" pitchFamily="18" charset="0"/>
                <a:cs typeface="Times New Roman" panose="02020603050405020304" pitchFamily="18" charset="0"/>
              </a:rPr>
              <a:t>.</a:t>
            </a:r>
            <a:r>
              <a:rPr lang="uz-Cyrl-UZ" sz="1400" b="1" i="1" dirty="0">
                <a:solidFill>
                  <a:schemeClr val="tx1"/>
                </a:solidFill>
                <a:latin typeface="Times New Roman" panose="02020603050405020304" pitchFamily="18" charset="0"/>
                <a:cs typeface="Times New Roman" panose="02020603050405020304" pitchFamily="18" charset="0"/>
              </a:rPr>
              <a:t> </a:t>
            </a:r>
            <a:endParaRPr lang="ru-RU" sz="1400" i="1" dirty="0" smtClean="0">
              <a:solidFill>
                <a:schemeClr val="tx1"/>
              </a:solidFill>
              <a:latin typeface="Times New Roman" panose="02020603050405020304" pitchFamily="18" charset="0"/>
              <a:cs typeface="Times New Roman" panose="02020603050405020304" pitchFamily="18" charset="0"/>
            </a:endParaRPr>
          </a:p>
        </p:txBody>
      </p:sp>
      <p:sp>
        <p:nvSpPr>
          <p:cNvPr id="15" name="Скругленный прямоугольник 14"/>
          <p:cNvSpPr/>
          <p:nvPr/>
        </p:nvSpPr>
        <p:spPr>
          <a:xfrm>
            <a:off x="6652693" y="1293632"/>
            <a:ext cx="2232248" cy="4511631"/>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b="1" dirty="0" err="1" smtClean="0">
                <a:solidFill>
                  <a:schemeClr val="tx1"/>
                </a:solidFill>
                <a:latin typeface="Times New Roman" panose="02020603050405020304" pitchFamily="18" charset="0"/>
                <a:cs typeface="Times New Roman" panose="02020603050405020304" pitchFamily="18" charset="0"/>
              </a:rPr>
              <a:t>Фуқаровий</a:t>
            </a:r>
            <a:r>
              <a:rPr lang="ru-RU" sz="1600" b="1" dirty="0" smtClean="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ва</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сиёсий</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ҳуқуқлар</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тўғрисидаги</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Халқаро</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smtClean="0">
                <a:solidFill>
                  <a:schemeClr val="tx1"/>
                </a:solidFill>
                <a:latin typeface="Times New Roman" panose="02020603050405020304" pitchFamily="18" charset="0"/>
                <a:cs typeface="Times New Roman" panose="02020603050405020304" pitchFamily="18" charset="0"/>
              </a:rPr>
              <a:t>Пакт </a:t>
            </a:r>
          </a:p>
          <a:p>
            <a:pPr algn="just"/>
            <a:endParaRPr lang="ru-RU" sz="1600" b="1" i="1" dirty="0">
              <a:solidFill>
                <a:schemeClr val="tx1"/>
              </a:solidFill>
              <a:latin typeface="Times New Roman" panose="02020603050405020304" pitchFamily="18" charset="0"/>
              <a:cs typeface="Times New Roman" panose="02020603050405020304" pitchFamily="18" charset="0"/>
            </a:endParaRPr>
          </a:p>
          <a:p>
            <a:pPr algn="just"/>
            <a:r>
              <a:rPr lang="ru-RU" sz="1400" i="1" dirty="0" err="1" smtClean="0">
                <a:solidFill>
                  <a:schemeClr val="tx1"/>
                </a:solidFill>
                <a:latin typeface="Times New Roman" panose="02020603050405020304" pitchFamily="18" charset="0"/>
                <a:cs typeface="Times New Roman" panose="02020603050405020304" pitchFamily="18" charset="0"/>
              </a:rPr>
              <a:t>Барча</a:t>
            </a:r>
            <a:r>
              <a:rPr lang="ru-RU" sz="1400" i="1" dirty="0" smtClean="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халқлар</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ўз</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тақдирини</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ўзи</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белгилаш</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ҳуқуқига</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эга</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Мазкур</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ҳуқуқ</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билан</a:t>
            </a:r>
            <a:r>
              <a:rPr lang="ru-RU" sz="1400" i="1" dirty="0">
                <a:solidFill>
                  <a:schemeClr val="tx1"/>
                </a:solidFill>
                <a:latin typeface="Times New Roman" panose="02020603050405020304" pitchFamily="18" charset="0"/>
                <a:cs typeface="Times New Roman" panose="02020603050405020304" pitchFamily="18" charset="0"/>
              </a:rPr>
              <a:t> улар </a:t>
            </a:r>
            <a:r>
              <a:rPr lang="ru-RU" sz="1400" i="1" dirty="0" err="1">
                <a:solidFill>
                  <a:schemeClr val="tx1"/>
                </a:solidFill>
                <a:latin typeface="Times New Roman" panose="02020603050405020304" pitchFamily="18" charset="0"/>
                <a:cs typeface="Times New Roman" panose="02020603050405020304" pitchFamily="18" charset="0"/>
              </a:rPr>
              <a:t>ўзларининг</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сиёсий</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мақоми</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эркин</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ўрнатадилар</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ҳамда</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ўзларининг</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иқтисодий</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ижтимоий</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ва</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маданий</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ривожини</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a:solidFill>
                  <a:schemeClr val="tx1"/>
                </a:solidFill>
                <a:latin typeface="Times New Roman" panose="02020603050405020304" pitchFamily="18" charset="0"/>
                <a:cs typeface="Times New Roman" panose="02020603050405020304" pitchFamily="18" charset="0"/>
              </a:rPr>
              <a:t>эркин</a:t>
            </a:r>
            <a:r>
              <a:rPr lang="ru-RU" sz="1400" i="1" dirty="0">
                <a:solidFill>
                  <a:schemeClr val="tx1"/>
                </a:solidFill>
                <a:latin typeface="Times New Roman" panose="02020603050405020304" pitchFamily="18" charset="0"/>
                <a:cs typeface="Times New Roman" panose="02020603050405020304" pitchFamily="18" charset="0"/>
              </a:rPr>
              <a:t> </a:t>
            </a:r>
            <a:r>
              <a:rPr lang="ru-RU" sz="1400" i="1" dirty="0" err="1" smtClean="0">
                <a:solidFill>
                  <a:schemeClr val="tx1"/>
                </a:solidFill>
                <a:latin typeface="Times New Roman" panose="02020603050405020304" pitchFamily="18" charset="0"/>
                <a:cs typeface="Times New Roman" panose="02020603050405020304" pitchFamily="18" charset="0"/>
              </a:rPr>
              <a:t>таъминлайдилар</a:t>
            </a:r>
            <a:r>
              <a:rPr lang="ru-RU" sz="1400" i="1" dirty="0" smtClean="0">
                <a:solidFill>
                  <a:schemeClr val="tx1"/>
                </a:solidFill>
                <a:latin typeface="Times New Roman" panose="02020603050405020304" pitchFamily="18" charset="0"/>
                <a:cs typeface="Times New Roman" panose="02020603050405020304" pitchFamily="18" charset="0"/>
              </a:rPr>
              <a:t> </a:t>
            </a:r>
            <a:br>
              <a:rPr lang="ru-RU" sz="1400" i="1" dirty="0" smtClean="0">
                <a:solidFill>
                  <a:schemeClr val="tx1"/>
                </a:solidFill>
                <a:latin typeface="Times New Roman" panose="02020603050405020304" pitchFamily="18" charset="0"/>
                <a:cs typeface="Times New Roman" panose="02020603050405020304" pitchFamily="18" charset="0"/>
              </a:rPr>
            </a:br>
            <a:r>
              <a:rPr lang="ru-RU" sz="1400" i="1" dirty="0" smtClean="0">
                <a:solidFill>
                  <a:schemeClr val="tx1"/>
                </a:solidFill>
                <a:latin typeface="Times New Roman" panose="02020603050405020304" pitchFamily="18" charset="0"/>
                <a:cs typeface="Times New Roman" panose="02020603050405020304" pitchFamily="18" charset="0"/>
              </a:rPr>
              <a:t>(</a:t>
            </a:r>
            <a:r>
              <a:rPr lang="ru-RU" sz="1400" i="1" dirty="0">
                <a:solidFill>
                  <a:schemeClr val="tx1"/>
                </a:solidFill>
                <a:latin typeface="Times New Roman" panose="02020603050405020304" pitchFamily="18" charset="0"/>
                <a:cs typeface="Times New Roman" panose="02020603050405020304" pitchFamily="18" charset="0"/>
              </a:rPr>
              <a:t>1-модда).</a:t>
            </a:r>
            <a:endParaRPr lang="ru-RU" sz="1600" i="1" dirty="0">
              <a:solidFill>
                <a:schemeClr val="tx1"/>
              </a:solidFill>
              <a:latin typeface="Times New Roman" panose="02020603050405020304" pitchFamily="18" charset="0"/>
              <a:cs typeface="Times New Roman" panose="02020603050405020304" pitchFamily="18" charset="0"/>
            </a:endParaRPr>
          </a:p>
        </p:txBody>
      </p:sp>
      <p:sp>
        <p:nvSpPr>
          <p:cNvPr id="18" name="Скругленный прямоугольник 17"/>
          <p:cNvSpPr/>
          <p:nvPr/>
        </p:nvSpPr>
        <p:spPr>
          <a:xfrm>
            <a:off x="189025" y="1510428"/>
            <a:ext cx="2232248" cy="5230941"/>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b="1" dirty="0" err="1" smtClean="0">
                <a:solidFill>
                  <a:schemeClr val="tx1"/>
                </a:solidFill>
                <a:latin typeface="Times New Roman" panose="02020603050405020304" pitchFamily="18" charset="0"/>
                <a:cs typeface="Times New Roman" panose="02020603050405020304" pitchFamily="18" charset="0"/>
              </a:rPr>
              <a:t>Иқтисодий</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ижтимоий</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ва</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маданий</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ҳуқуқлар</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тўғрисидаги</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халқаро</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smtClean="0">
                <a:solidFill>
                  <a:schemeClr val="tx1"/>
                </a:solidFill>
                <a:latin typeface="Times New Roman" panose="02020603050405020304" pitchFamily="18" charset="0"/>
                <a:cs typeface="Times New Roman" panose="02020603050405020304" pitchFamily="18" charset="0"/>
              </a:rPr>
              <a:t>Пакт </a:t>
            </a:r>
          </a:p>
          <a:p>
            <a:pPr algn="just"/>
            <a:endParaRPr lang="ru-RU" sz="1600" b="1" i="1" dirty="0">
              <a:solidFill>
                <a:schemeClr val="tx1"/>
              </a:solidFill>
              <a:latin typeface="Times New Roman" panose="02020603050405020304" pitchFamily="18" charset="0"/>
              <a:cs typeface="Times New Roman" panose="02020603050405020304" pitchFamily="18" charset="0"/>
            </a:endParaRPr>
          </a:p>
          <a:p>
            <a:pPr algn="just"/>
            <a:r>
              <a:rPr lang="ru-RU" sz="1600" i="1" dirty="0">
                <a:solidFill>
                  <a:schemeClr val="tx1"/>
                </a:solidFill>
                <a:latin typeface="Times New Roman" panose="02020603050405020304" pitchFamily="18" charset="0"/>
                <a:cs typeface="Times New Roman" panose="02020603050405020304" pitchFamily="18" charset="0"/>
              </a:rPr>
              <a:t>“</a:t>
            </a:r>
            <a:r>
              <a:rPr lang="ru-RU" sz="1600" i="1" dirty="0" err="1">
                <a:solidFill>
                  <a:schemeClr val="tx1"/>
                </a:solidFill>
                <a:latin typeface="Times New Roman" panose="02020603050405020304" pitchFamily="18" charset="0"/>
                <a:cs typeface="Times New Roman" panose="02020603050405020304" pitchFamily="18" charset="0"/>
              </a:rPr>
              <a:t>Барча</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халқлар</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ўз</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тақдирини</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ўзи</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белгилаш</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ҳуқуқига</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эга</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Мазкур</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ҳуқуққа</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кўра</a:t>
            </a:r>
            <a:r>
              <a:rPr lang="ru-RU" sz="1600" i="1" dirty="0">
                <a:solidFill>
                  <a:schemeClr val="tx1"/>
                </a:solidFill>
                <a:latin typeface="Times New Roman" panose="02020603050405020304" pitchFamily="18" charset="0"/>
                <a:cs typeface="Times New Roman" panose="02020603050405020304" pitchFamily="18" charset="0"/>
              </a:rPr>
              <a:t>, улар </a:t>
            </a:r>
            <a:r>
              <a:rPr lang="ru-RU" sz="1600" i="1" dirty="0" err="1">
                <a:solidFill>
                  <a:schemeClr val="tx1"/>
                </a:solidFill>
                <a:latin typeface="Times New Roman" panose="02020603050405020304" pitchFamily="18" charset="0"/>
                <a:cs typeface="Times New Roman" panose="02020603050405020304" pitchFamily="18" charset="0"/>
              </a:rPr>
              <a:t>ўзларининг</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сиёсий</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мақомини</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эркин</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белгилайдилар</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ҳамда</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иқтисодий</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ижтимоий</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ва</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маданий</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ривожини</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эркин</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олиб</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боради</a:t>
            </a:r>
            <a:r>
              <a:rPr lang="ru-RU" sz="1600" i="1" dirty="0">
                <a:solidFill>
                  <a:schemeClr val="tx1"/>
                </a:solidFill>
                <a:latin typeface="Times New Roman" panose="02020603050405020304" pitchFamily="18" charset="0"/>
                <a:cs typeface="Times New Roman" panose="02020603050405020304" pitchFamily="18" charset="0"/>
              </a:rPr>
              <a:t> (1-модда)</a:t>
            </a:r>
          </a:p>
        </p:txBody>
      </p:sp>
      <p:grpSp>
        <p:nvGrpSpPr>
          <p:cNvPr id="22" name="Группа 21"/>
          <p:cNvGrpSpPr/>
          <p:nvPr/>
        </p:nvGrpSpPr>
        <p:grpSpPr>
          <a:xfrm>
            <a:off x="189027" y="192521"/>
            <a:ext cx="1725712" cy="1207942"/>
            <a:chOff x="331947" y="71110"/>
            <a:chExt cx="1725712" cy="1207942"/>
          </a:xfrm>
        </p:grpSpPr>
        <p:sp>
          <p:nvSpPr>
            <p:cNvPr id="23" name="Скругленный прямоугольник 22"/>
            <p:cNvSpPr/>
            <p:nvPr/>
          </p:nvSpPr>
          <p:spPr>
            <a:xfrm>
              <a:off x="331947" y="71110"/>
              <a:ext cx="1725712" cy="1207942"/>
            </a:xfrm>
            <a:prstGeom prst="roundRect">
              <a:avLst>
                <a:gd name="adj" fmla="val 16670"/>
              </a:avLst>
            </a:prstGeom>
          </p:spPr>
          <p:style>
            <a:lnRef idx="1">
              <a:schemeClr val="accent3"/>
            </a:lnRef>
            <a:fillRef idx="2">
              <a:schemeClr val="accent3"/>
            </a:fillRef>
            <a:effectRef idx="1">
              <a:schemeClr val="accent3"/>
            </a:effectRef>
            <a:fontRef idx="minor">
              <a:schemeClr val="dk1"/>
            </a:fontRef>
          </p:style>
        </p:sp>
        <p:sp>
          <p:nvSpPr>
            <p:cNvPr id="24" name="Скругленный прямоугольник 4"/>
            <p:cNvSpPr txBox="1"/>
            <p:nvPr/>
          </p:nvSpPr>
          <p:spPr>
            <a:xfrm>
              <a:off x="390924" y="130087"/>
              <a:ext cx="1607758" cy="1089988"/>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z-Cyrl-UZ" sz="1800" b="1" i="0" kern="1200" dirty="0" smtClean="0">
                  <a:solidFill>
                    <a:srgbClr val="7030A0"/>
                  </a:solidFill>
                </a:rPr>
                <a:t>Универсал стандартлар </a:t>
              </a:r>
              <a:endParaRPr lang="ru-RU" sz="1800" kern="1200" dirty="0">
                <a:solidFill>
                  <a:srgbClr val="7030A0"/>
                </a:solidFill>
              </a:endParaRPr>
            </a:p>
          </p:txBody>
        </p:sp>
      </p:grpSp>
      <p:sp>
        <p:nvSpPr>
          <p:cNvPr id="25" name="Стрелка углом вверх 24"/>
          <p:cNvSpPr/>
          <p:nvPr/>
        </p:nvSpPr>
        <p:spPr>
          <a:xfrm rot="16200000">
            <a:off x="4024361" y="231004"/>
            <a:ext cx="308942" cy="944291"/>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9" name="Стрелка углом вверх 18"/>
          <p:cNvSpPr/>
          <p:nvPr/>
        </p:nvSpPr>
        <p:spPr>
          <a:xfrm rot="16200000">
            <a:off x="1929477" y="901860"/>
            <a:ext cx="542842" cy="454364"/>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20" name="Стрелка углом вверх 19"/>
          <p:cNvSpPr/>
          <p:nvPr/>
        </p:nvSpPr>
        <p:spPr>
          <a:xfrm rot="16200000">
            <a:off x="6988685" y="434990"/>
            <a:ext cx="716919" cy="944291"/>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26" name="Прямоугольник 25"/>
          <p:cNvSpPr/>
          <p:nvPr/>
        </p:nvSpPr>
        <p:spPr>
          <a:xfrm>
            <a:off x="1980867" y="61964"/>
            <a:ext cx="6264696" cy="369332"/>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angle"/>
          </a:sp3d>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u-RU"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2-§.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Инсон</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ҳуқуқларига</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оид</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халқаро</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стандартлар</a:t>
            </a:r>
            <a:r>
              <a:rPr lang="ru-RU"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турлари</a:t>
            </a:r>
            <a:endParaRPr lang="ru-RU" dirty="0">
              <a:solidFill>
                <a:srgbClr val="FF0000"/>
              </a:solidFill>
            </a:endParaRPr>
          </a:p>
        </p:txBody>
      </p:sp>
    </p:spTree>
    <p:extLst>
      <p:ext uri="{BB962C8B-B14F-4D97-AF65-F5344CB8AC3E}">
        <p14:creationId xmlns:p14="http://schemas.microsoft.com/office/powerpoint/2010/main" val="12382260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Овал 14"/>
          <p:cNvSpPr/>
          <p:nvPr/>
        </p:nvSpPr>
        <p:spPr>
          <a:xfrm>
            <a:off x="8259271" y="552447"/>
            <a:ext cx="720080"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uz-Cyrl-UZ" sz="2000" b="1" dirty="0" smtClean="0"/>
              <a:t>6</a:t>
            </a:r>
            <a:endParaRPr lang="ru-RU" sz="2000" b="1" dirty="0"/>
          </a:p>
        </p:txBody>
      </p:sp>
      <p:grpSp>
        <p:nvGrpSpPr>
          <p:cNvPr id="9" name="Группа 8"/>
          <p:cNvGrpSpPr/>
          <p:nvPr/>
        </p:nvGrpSpPr>
        <p:grpSpPr>
          <a:xfrm>
            <a:off x="189025" y="116632"/>
            <a:ext cx="1725712" cy="1207942"/>
            <a:chOff x="331947" y="71110"/>
            <a:chExt cx="1725712" cy="1207942"/>
          </a:xfrm>
        </p:grpSpPr>
        <p:sp>
          <p:nvSpPr>
            <p:cNvPr id="11" name="Скругленный прямоугольник 10"/>
            <p:cNvSpPr/>
            <p:nvPr/>
          </p:nvSpPr>
          <p:spPr>
            <a:xfrm>
              <a:off x="331947" y="71110"/>
              <a:ext cx="1725712" cy="1207942"/>
            </a:xfrm>
            <a:prstGeom prst="roundRect">
              <a:avLst>
                <a:gd name="adj" fmla="val 16670"/>
              </a:avLst>
            </a:prstGeom>
          </p:spPr>
          <p:style>
            <a:lnRef idx="1">
              <a:schemeClr val="accent3"/>
            </a:lnRef>
            <a:fillRef idx="2">
              <a:schemeClr val="accent3"/>
            </a:fillRef>
            <a:effectRef idx="1">
              <a:schemeClr val="accent3"/>
            </a:effectRef>
            <a:fontRef idx="minor">
              <a:schemeClr val="dk1"/>
            </a:fontRef>
          </p:style>
        </p:sp>
        <p:sp>
          <p:nvSpPr>
            <p:cNvPr id="13" name="Скругленный прямоугольник 4"/>
            <p:cNvSpPr txBox="1"/>
            <p:nvPr/>
          </p:nvSpPr>
          <p:spPr>
            <a:xfrm>
              <a:off x="390924" y="130087"/>
              <a:ext cx="1607758" cy="1089988"/>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z-Cyrl-UZ" sz="1800" b="1" i="0" kern="1200" dirty="0" smtClean="0">
                  <a:solidFill>
                    <a:srgbClr val="7030A0"/>
                  </a:solidFill>
                </a:rPr>
                <a:t>Универсал стандартлар </a:t>
              </a:r>
              <a:endParaRPr lang="ru-RU" sz="1800" kern="1200" dirty="0">
                <a:solidFill>
                  <a:srgbClr val="7030A0"/>
                </a:solidFill>
              </a:endParaRPr>
            </a:p>
          </p:txBody>
        </p:sp>
      </p:grpSp>
      <p:sp>
        <p:nvSpPr>
          <p:cNvPr id="14" name="Стрелка углом вверх 13"/>
          <p:cNvSpPr/>
          <p:nvPr/>
        </p:nvSpPr>
        <p:spPr>
          <a:xfrm rot="5400000">
            <a:off x="1236945" y="1228662"/>
            <a:ext cx="574163" cy="944291"/>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4" name="Прямоугольник 3"/>
          <p:cNvSpPr/>
          <p:nvPr/>
        </p:nvSpPr>
        <p:spPr>
          <a:xfrm>
            <a:off x="2123728" y="1196752"/>
            <a:ext cx="6606480" cy="5082930"/>
          </a:xfrm>
          <a:prstGeom prst="rect">
            <a:avLst/>
          </a:prstGeom>
        </p:spPr>
        <p:txBody>
          <a:bodyPr wrap="square">
            <a:spAutoFit/>
          </a:bodyPr>
          <a:lstStyle/>
          <a:p>
            <a:pPr marL="342900" lvl="0" indent="-342900" algn="just">
              <a:lnSpc>
                <a:spcPct val="115000"/>
              </a:lnSpc>
              <a:spcAft>
                <a:spcPts val="0"/>
              </a:spcAft>
              <a:buFont typeface="Wingdings" panose="05000000000000000000" pitchFamily="2" charset="2"/>
              <a:buChar char=""/>
            </a:pPr>
            <a:r>
              <a:rPr lang="uz-Cyrl-UZ" sz="1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Қуйидаги конвенция ва пактлар</a:t>
            </a:r>
            <a:r>
              <a:rPr lang="uz-Cyrl-UZ" sz="14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arenR"/>
            </a:pPr>
            <a:r>
              <a:rPr lang="uz-Cyrl-UZ" sz="14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Иқтисодий, ижтимоий ва маданий ҳуқуқлар тўғрисида халқаро пакт(1966 й.)</a:t>
            </a:r>
          </a:p>
          <a:p>
            <a:pPr marL="342900" indent="-342900" algn="just">
              <a:lnSpc>
                <a:spcPct val="115000"/>
              </a:lnSpc>
              <a:buFont typeface="+mj-lt"/>
              <a:buAutoNum type="arabicParenR"/>
            </a:pPr>
            <a:r>
              <a:rPr lang="uz-Cyrl-UZ" sz="14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Фуқаровий ва сиёсий ҳуқуқлар тўғрисида халқаро </a:t>
            </a:r>
            <a:r>
              <a:rPr lang="uz-Cyrl-UZ" sz="1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пакт(1966 й.)</a:t>
            </a:r>
          </a:p>
          <a:p>
            <a:pPr marL="342900" lvl="0" indent="-342900" algn="just">
              <a:lnSpc>
                <a:spcPct val="115000"/>
              </a:lnSpc>
              <a:spcAft>
                <a:spcPts val="0"/>
              </a:spcAft>
              <a:buFont typeface="+mj-lt"/>
              <a:buAutoNum type="arabicParenR"/>
            </a:pPr>
            <a:r>
              <a:rPr lang="uz-Cyrl-UZ" sz="14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uz-Cyrl-UZ" sz="1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Хотин-қизларни камситишнинг барча шаклларига барҳам бериш тўғрисида”ги </a:t>
            </a:r>
            <a:r>
              <a:rPr lang="uz-Cyrl-UZ"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(1979 й.);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arenR"/>
            </a:pPr>
            <a:r>
              <a:rPr lang="uz-Cyrl-UZ" sz="1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“Бола ҳуқуқлари тўғрисида”ги Конвенция (1989 й.); </a:t>
            </a:r>
            <a:endParaRPr lang="ru-RU" sz="14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arenR"/>
            </a:pPr>
            <a:r>
              <a:rPr lang="uz-Cyrl-UZ" sz="1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Қийноқларга солишга ва муомалада бўлиш ва жазолашнинг бошқа шафқатсиз, ғайриинсоний ёки қадр-қимматни таҳқирловчи турларига қарши (1984 й.); </a:t>
            </a:r>
            <a:endParaRPr lang="ru-RU" sz="14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arenR"/>
            </a:pPr>
            <a:r>
              <a:rPr lang="uz-Cyrl-UZ" sz="1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Ирқий камситишнинг барча шаклларини бартараф этиш тўғрисидаги конвенция (1966 й.); </a:t>
            </a:r>
            <a:endParaRPr lang="ru-RU" sz="14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arenR"/>
            </a:pPr>
            <a:r>
              <a:rPr lang="uz-Cyrl-UZ" sz="14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Ногиронлар </a:t>
            </a:r>
            <a:r>
              <a:rPr lang="uz-Cyrl-UZ" sz="1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ҳуқуқлари тўғрисидаги Конвенция </a:t>
            </a:r>
            <a:r>
              <a:rPr lang="uz-Cyrl-UZ"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(2006 й.);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arenR"/>
            </a:pPr>
            <a:r>
              <a:rPr lang="uz-Cyrl-UZ" sz="1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Барча меҳнаткаш-мигрантлар ва уларнинг оила аъзолари ҳуқуқларини ҳимоя қилиш бўйича Халқаро конвенция (1990 й.); </a:t>
            </a:r>
            <a:r>
              <a:rPr lang="uz-Cyrl-UZ" sz="1400" b="1" dirty="0">
                <a:effectLst>
                  <a:outerShdw blurRad="38100" dist="38100" dir="2700000" algn="tl">
                    <a:srgbClr val="000000"/>
                  </a:outerShdw>
                </a:effectLst>
                <a:latin typeface="Times New Roman" pitchFamily="18" charset="0"/>
                <a:cs typeface="Times New Roman" pitchFamily="18" charset="0"/>
              </a:rPr>
              <a:t>(Ўзбекистон ратиф-я қилиш масаласини ўрганиш бўйича 22.06.2020 йилдаги ПФ-6012-сон фармонда вазифа қўйилган)</a:t>
            </a:r>
            <a:endParaRPr lang="uz-Cyrl-UZ" sz="1400" b="1" dirty="0">
              <a:effectLst>
                <a:outerShdw blurRad="38100" dist="38100" dir="2700000" algn="tl">
                  <a:srgbClr val="000000"/>
                </a:outerShdw>
              </a:effectLst>
              <a:latin typeface="Tahoma" pitchFamily="34" charset="0"/>
            </a:endParaRPr>
          </a:p>
          <a:p>
            <a:pPr marL="342900" lvl="0" indent="-342900" algn="just">
              <a:lnSpc>
                <a:spcPct val="115000"/>
              </a:lnSpc>
              <a:spcAft>
                <a:spcPts val="0"/>
              </a:spcAft>
              <a:buFont typeface="+mj-lt"/>
              <a:buAutoNum type="arabicParenR"/>
            </a:pPr>
            <a:r>
              <a:rPr lang="uz-Cyrl-UZ" sz="1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Геноцид жиноятларининг олдини олиш ва уни содир этганлик учун жазолаш тўғрисидаги конвенсия(1948 й.); </a:t>
            </a:r>
            <a:endParaRPr lang="ru-RU"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arenR"/>
            </a:pPr>
            <a:r>
              <a:rPr lang="uz-Cyrl-UZ" sz="1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Қочоқлар </a:t>
            </a:r>
            <a:r>
              <a:rPr lang="uz-Cyrl-UZ"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мақоми тўғрисидаги конвенсия(1951 й</a:t>
            </a:r>
            <a:r>
              <a:rPr lang="uz-Cyrl-UZ" sz="1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p>
          <a:p>
            <a:pPr lvl="0" algn="just">
              <a:lnSpc>
                <a:spcPct val="115000"/>
              </a:lnSpc>
              <a:spcAft>
                <a:spcPts val="0"/>
              </a:spcAft>
            </a:pPr>
            <a:r>
              <a:rPr lang="ru-RU" sz="1600"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Саидов </a:t>
            </a:r>
            <a:r>
              <a:rPr lang="ru-RU" sz="16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А.Х. Международное право прав человека. - М.: 2002. - С. </a:t>
            </a:r>
            <a:r>
              <a:rPr lang="ru-RU" sz="1600"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98.</a:t>
            </a:r>
            <a:endParaRPr lang="ru-RU"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Прямоугольник 16"/>
          <p:cNvSpPr/>
          <p:nvPr/>
        </p:nvSpPr>
        <p:spPr>
          <a:xfrm>
            <a:off x="2195736" y="135247"/>
            <a:ext cx="6264696" cy="369332"/>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angle"/>
          </a:sp3d>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u-RU"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2-§.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Инсон</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ҳуқуқларига</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оид</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халқаро</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стандартлар</a:t>
            </a:r>
            <a:r>
              <a:rPr lang="ru-RU"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турлари</a:t>
            </a:r>
            <a:endParaRPr lang="ru-RU" dirty="0">
              <a:solidFill>
                <a:srgbClr val="FF0000"/>
              </a:solidFill>
            </a:endParaRPr>
          </a:p>
        </p:txBody>
      </p:sp>
    </p:spTree>
    <p:extLst>
      <p:ext uri="{BB962C8B-B14F-4D97-AF65-F5344CB8AC3E}">
        <p14:creationId xmlns:p14="http://schemas.microsoft.com/office/powerpoint/2010/main" val="150041607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Овал 20"/>
          <p:cNvSpPr/>
          <p:nvPr/>
        </p:nvSpPr>
        <p:spPr>
          <a:xfrm>
            <a:off x="8172400" y="260648"/>
            <a:ext cx="720080"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uz-Cyrl-UZ" sz="2000" b="1" dirty="0" smtClean="0"/>
              <a:t>7</a:t>
            </a:r>
            <a:endParaRPr lang="ru-RU" sz="2000" b="1" dirty="0"/>
          </a:p>
        </p:txBody>
      </p:sp>
      <p:grpSp>
        <p:nvGrpSpPr>
          <p:cNvPr id="6" name="Группа 5"/>
          <p:cNvGrpSpPr/>
          <p:nvPr/>
        </p:nvGrpSpPr>
        <p:grpSpPr>
          <a:xfrm>
            <a:off x="251520" y="116632"/>
            <a:ext cx="1725712" cy="1207942"/>
            <a:chOff x="1872202" y="1368150"/>
            <a:chExt cx="1725712" cy="1207942"/>
          </a:xfrm>
        </p:grpSpPr>
        <p:sp>
          <p:nvSpPr>
            <p:cNvPr id="8" name="Скругленный прямоугольник 7"/>
            <p:cNvSpPr/>
            <p:nvPr/>
          </p:nvSpPr>
          <p:spPr>
            <a:xfrm>
              <a:off x="1872202" y="1368150"/>
              <a:ext cx="1725712" cy="1207942"/>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9" name="Скругленный прямоугольник 4"/>
            <p:cNvSpPr txBox="1"/>
            <p:nvPr/>
          </p:nvSpPr>
          <p:spPr>
            <a:xfrm>
              <a:off x="1931179" y="1427127"/>
              <a:ext cx="1607758" cy="108998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z-Cyrl-UZ" sz="1800" b="1" i="0" kern="1200" dirty="0" smtClean="0"/>
                <a:t>минтақавий стандартлар</a:t>
              </a:r>
              <a:endParaRPr lang="ru-RU" sz="1800" kern="1200" dirty="0"/>
            </a:p>
          </p:txBody>
        </p:sp>
      </p:grpSp>
      <p:sp>
        <p:nvSpPr>
          <p:cNvPr id="12" name="Скругленный прямоугольник 11"/>
          <p:cNvSpPr/>
          <p:nvPr/>
        </p:nvSpPr>
        <p:spPr>
          <a:xfrm>
            <a:off x="2123728" y="779487"/>
            <a:ext cx="5989695" cy="1405773"/>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dirty="0" err="1" smtClean="0">
                <a:solidFill>
                  <a:schemeClr val="tx1"/>
                </a:solidFill>
                <a:latin typeface="Times New Roman" panose="02020603050405020304" pitchFamily="18" charset="0"/>
                <a:cs typeface="Times New Roman" panose="02020603050405020304" pitchFamily="18" charset="0"/>
              </a:rPr>
              <a:t>Маҳаллий</a:t>
            </a:r>
            <a:r>
              <a:rPr lang="ru-RU" sz="1600" dirty="0" smtClean="0">
                <a:solidFill>
                  <a:schemeClr val="tx1"/>
                </a:solidFill>
                <a:latin typeface="Times New Roman" panose="02020603050405020304" pitchFamily="18" charset="0"/>
                <a:cs typeface="Times New Roman" panose="02020603050405020304" pitchFamily="18" charset="0"/>
              </a:rPr>
              <a:t> </a:t>
            </a:r>
            <a:r>
              <a:rPr lang="ru-RU" sz="1600" dirty="0" err="1" smtClean="0">
                <a:solidFill>
                  <a:schemeClr val="tx1"/>
                </a:solidFill>
                <a:latin typeface="Times New Roman" panose="02020603050405020304" pitchFamily="18" charset="0"/>
                <a:cs typeface="Times New Roman" panose="02020603050405020304" pitchFamily="18" charset="0"/>
              </a:rPr>
              <a:t>бўлиб</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минтақадаги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мамлакатларнинг</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тарихий</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анъаналари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маданияти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ривожланиш</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даражасини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ҳисобга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олган</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ҳолда</a:t>
            </a:r>
            <a:r>
              <a:rPr lang="ru-RU" sz="1600" dirty="0">
                <a:solidFill>
                  <a:schemeClr val="tx1"/>
                </a:solidFill>
                <a:latin typeface="Times New Roman" panose="02020603050405020304" pitchFamily="18" charset="0"/>
                <a:cs typeface="Times New Roman" panose="02020603050405020304" pitchFamily="18" charset="0"/>
              </a:rPr>
              <a:t> универсал </a:t>
            </a:r>
            <a:r>
              <a:rPr lang="ru-RU" sz="1600" dirty="0" err="1">
                <a:solidFill>
                  <a:schemeClr val="tx1"/>
                </a:solidFill>
                <a:latin typeface="Times New Roman" panose="02020603050405020304" pitchFamily="18" charset="0"/>
                <a:cs typeface="Times New Roman" panose="02020603050405020304" pitchFamily="18" charset="0"/>
              </a:rPr>
              <a:t>стандартларга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нисбатан</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янада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аниқроқ</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ва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кучлироқ</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нормалар</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smtClean="0">
                <a:solidFill>
                  <a:schemeClr val="tx1"/>
                </a:solidFill>
                <a:latin typeface="Times New Roman" panose="02020603050405020304" pitchFamily="18" charset="0"/>
                <a:cs typeface="Times New Roman" panose="02020603050405020304" pitchFamily="18" charset="0"/>
              </a:rPr>
              <a:t>ўрнатади</a:t>
            </a:r>
            <a:r>
              <a:rPr lang="ru-RU" sz="1600" dirty="0" smtClean="0">
                <a:solidFill>
                  <a:schemeClr val="tx1"/>
                </a:solidFill>
                <a:latin typeface="Times New Roman" panose="02020603050405020304" pitchFamily="18" charset="0"/>
                <a:cs typeface="Times New Roman" panose="02020603050405020304" pitchFamily="18" charset="0"/>
              </a:rPr>
              <a:t>. </a:t>
            </a:r>
          </a:p>
        </p:txBody>
      </p:sp>
      <p:sp>
        <p:nvSpPr>
          <p:cNvPr id="2" name="Стрелка углом 1"/>
          <p:cNvSpPr/>
          <p:nvPr/>
        </p:nvSpPr>
        <p:spPr>
          <a:xfrm rot="5400000">
            <a:off x="2422180" y="184181"/>
            <a:ext cx="271776" cy="868680"/>
          </a:xfrm>
          <a:prstGeom prst="bentArrow">
            <a:avLst>
              <a:gd name="adj1" fmla="val 25000"/>
              <a:gd name="adj2" fmla="val 22149"/>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 name="Прямоугольник 2"/>
          <p:cNvSpPr/>
          <p:nvPr/>
        </p:nvSpPr>
        <p:spPr>
          <a:xfrm>
            <a:off x="386626" y="2348880"/>
            <a:ext cx="8496944" cy="4401205"/>
          </a:xfrm>
          <a:prstGeom prst="rect">
            <a:avLst/>
          </a:prstGeom>
        </p:spPr>
        <p:txBody>
          <a:bodyPr wrap="square">
            <a:spAutoFit/>
          </a:bodyPr>
          <a:lstStyle/>
          <a:p>
            <a:pPr indent="449580" algn="just">
              <a:lnSpc>
                <a:spcPct val="115000"/>
              </a:lnSpc>
            </a:pPr>
            <a:r>
              <a:rPr lang="ru-RU" sz="1600" b="1" dirty="0" err="1">
                <a:latin typeface="Times New Roman" panose="02020603050405020304" pitchFamily="18" charset="0"/>
                <a:cs typeface="Times New Roman" panose="02020603050405020304" pitchFamily="18" charset="0"/>
              </a:rPr>
              <a:t>Минтақавий</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стандартларга</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ҳудудий</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шартнома</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ва</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конвенцияларни</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киритиш</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мумкин</a:t>
            </a:r>
            <a:r>
              <a:rPr lang="ru-RU" sz="1600" b="1" dirty="0">
                <a:latin typeface="Times New Roman" panose="02020603050405020304" pitchFamily="18" charset="0"/>
                <a:cs typeface="Times New Roman" panose="02020603050405020304" pitchFamily="18" charset="0"/>
              </a:rPr>
              <a:t>. </a:t>
            </a:r>
          </a:p>
          <a:p>
            <a:pPr indent="449580" algn="just">
              <a:lnSpc>
                <a:spcPct val="115000"/>
              </a:lnSpc>
              <a:spcAft>
                <a:spcPts val="0"/>
              </a:spcAft>
            </a:pPr>
            <a:r>
              <a:rPr lang="uz-Cyrl-UZ" sz="16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Жумладан</a:t>
            </a:r>
            <a:r>
              <a:rPr lang="uz-Cyrl-UZ"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uz-Cyrl-UZ"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ҳ</a:t>
            </a:r>
            <a:r>
              <a:rPr lang="uz-Cyrl-UZ"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удудий шартнома ва конвенциялар</a:t>
            </a:r>
            <a:r>
              <a:rPr lang="uz-Cyrl-UZ" sz="1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uz-Cyrl-UZ"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1928 йилги </a:t>
            </a:r>
            <a:r>
              <a:rPr lang="uz-Cyrl-UZ" sz="1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Бустаманте Кодекси</a:t>
            </a:r>
            <a:r>
              <a:rPr lang="uz-Cyrl-UZ"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1932 йилги Дания, Финландия, Исландия, Норвегия ва Швеция ўртасидаги Конвенция, 1952 йилги Араб давлатлари Лигасига аъзо-давлатларнинг суд қарорларини ижро этиш тўғрисидаги Конвенция, 1962 йилги одил судлов соҳасидаги ҳамкорлик тўғрисидаги Афро-Малагай умумий Конвенцияси, МДҲ ҳудудида амал қиладиган 1992 йил 20 мартдаги </a:t>
            </a:r>
            <a:r>
              <a:rPr lang="uz-Cyrl-UZ" sz="1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“Хўжалик фаолиятини амалга ошириш билан боғлиқ низоларни ҳал қилиш тартиби тўғрисида”ги Киев битими</a:t>
            </a:r>
            <a:r>
              <a:rPr lang="uz-Cyrl-UZ"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1993 йил 22 январдаги “Ҳуқуқий ёрдам ва фуқаролик, оила ва жиноят ишлари бўйича ҳуқуқий муносабатлар тўғрисида”ги Минск Конвенцияси ва х.к.</a:t>
            </a:r>
            <a:r>
              <a:rPr lang="uz-Cyrl-UZ" sz="1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indent="449580" algn="just" fontAlgn="base">
              <a:spcAft>
                <a:spcPts val="0"/>
              </a:spcAft>
            </a:pPr>
            <a:r>
              <a:rPr lang="uz-Cyrl-UZ" sz="1600" b="1" dirty="0">
                <a:solidFill>
                  <a:srgbClr val="000000"/>
                </a:solidFill>
                <a:latin typeface="Times New Roman" panose="02020603050405020304" pitchFamily="18" charset="0"/>
                <a:ea typeface="Times New Roman" panose="02020603050405020304" pitchFamily="18" charset="0"/>
              </a:rPr>
              <a:t>Масалан, </a:t>
            </a:r>
            <a:r>
              <a:rPr lang="uz-Cyrl-UZ" sz="1600" dirty="0">
                <a:solidFill>
                  <a:srgbClr val="000000"/>
                </a:solidFill>
                <a:latin typeface="Times New Roman" panose="02020603050405020304" pitchFamily="18" charset="0"/>
                <a:ea typeface="Times New Roman" panose="02020603050405020304" pitchFamily="18" charset="0"/>
              </a:rPr>
              <a:t>фуқаролик, уй-жой, никох ва ажралиш, банкротлик ёки ночорлик, чет эл судлари томонидан фуқаролик ва жиноят ишлари бўйича чиқарилган қарорлар ижроси бўйича </a:t>
            </a:r>
            <a:r>
              <a:rPr lang="uz-Cyrl-UZ" sz="1600" b="1" dirty="0">
                <a:solidFill>
                  <a:srgbClr val="000000"/>
                </a:solidFill>
                <a:latin typeface="Times New Roman" panose="02020603050405020304" pitchFamily="18" charset="0"/>
                <a:ea typeface="Times New Roman" panose="02020603050405020304" pitchFamily="18" charset="0"/>
              </a:rPr>
              <a:t>Бустаманте Кодексига</a:t>
            </a:r>
            <a:r>
              <a:rPr lang="uz-Cyrl-UZ"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бир минтақада жойлашган Жанубий Америка давлатлари (</a:t>
            </a:r>
            <a:r>
              <a:rPr lang="uz-Cyrl-UZ" sz="1600" dirty="0">
                <a:latin typeface="Times New Roman" panose="02020603050405020304" pitchFamily="18" charset="0"/>
                <a:ea typeface="Times New Roman" panose="02020603050405020304" pitchFamily="18" charset="0"/>
              </a:rPr>
              <a:t>Аргентина, Боливия, Бразилия, Колумбия, Коста-Рика, Куба, Доминикан Республикаси, Эквадор, Эль-Сальвадор, Гватемала, Гаити, Гондурас, Мексика, Никарагуа, Панама, Парагвай, Перу, Уругвай, Венесуэла) </a:t>
            </a:r>
            <a:r>
              <a:rPr lang="uz-Cyrl-UZ"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қўшилган. </a:t>
            </a:r>
            <a:r>
              <a:rPr lang="uz-Cyrl-UZ"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endParaRPr>
          </a:p>
        </p:txBody>
      </p:sp>
      <p:sp>
        <p:nvSpPr>
          <p:cNvPr id="13" name="Прямоугольник 12"/>
          <p:cNvSpPr/>
          <p:nvPr/>
        </p:nvSpPr>
        <p:spPr>
          <a:xfrm>
            <a:off x="2036209" y="75982"/>
            <a:ext cx="6264696" cy="369332"/>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angle"/>
          </a:sp3d>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u-RU"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2-§.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Инсон</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ҳуқуқларига</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оид</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халқаро</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стандартлар</a:t>
            </a:r>
            <a:r>
              <a:rPr lang="ru-RU"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турлари</a:t>
            </a:r>
            <a:endParaRPr lang="ru-RU" dirty="0">
              <a:solidFill>
                <a:srgbClr val="FF0000"/>
              </a:solidFill>
            </a:endParaRPr>
          </a:p>
        </p:txBody>
      </p:sp>
    </p:spTree>
    <p:extLst>
      <p:ext uri="{BB962C8B-B14F-4D97-AF65-F5344CB8AC3E}">
        <p14:creationId xmlns:p14="http://schemas.microsoft.com/office/powerpoint/2010/main" val="62474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Овал 20"/>
          <p:cNvSpPr/>
          <p:nvPr/>
        </p:nvSpPr>
        <p:spPr>
          <a:xfrm>
            <a:off x="8172400" y="260648"/>
            <a:ext cx="720080"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uz-Cyrl-UZ" sz="2000" b="1" dirty="0" smtClean="0"/>
              <a:t>8</a:t>
            </a:r>
            <a:endParaRPr lang="ru-RU" sz="2000" b="1" dirty="0"/>
          </a:p>
        </p:txBody>
      </p:sp>
      <p:grpSp>
        <p:nvGrpSpPr>
          <p:cNvPr id="6" name="Группа 5"/>
          <p:cNvGrpSpPr/>
          <p:nvPr/>
        </p:nvGrpSpPr>
        <p:grpSpPr>
          <a:xfrm>
            <a:off x="265648" y="748539"/>
            <a:ext cx="1725712" cy="1207942"/>
            <a:chOff x="1872202" y="1368150"/>
            <a:chExt cx="1725712" cy="1207942"/>
          </a:xfrm>
        </p:grpSpPr>
        <p:sp>
          <p:nvSpPr>
            <p:cNvPr id="8" name="Скругленный прямоугольник 7"/>
            <p:cNvSpPr/>
            <p:nvPr/>
          </p:nvSpPr>
          <p:spPr>
            <a:xfrm>
              <a:off x="1872202" y="1368150"/>
              <a:ext cx="1725712" cy="1207942"/>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9" name="Скругленный прямоугольник 4"/>
            <p:cNvSpPr txBox="1"/>
            <p:nvPr/>
          </p:nvSpPr>
          <p:spPr>
            <a:xfrm>
              <a:off x="1931179" y="1427127"/>
              <a:ext cx="1607758" cy="108998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z-Cyrl-UZ" sz="1800" b="1" i="0" kern="1200" dirty="0" smtClean="0"/>
                <a:t>минтақавий стандартлар</a:t>
              </a:r>
              <a:endParaRPr lang="ru-RU" sz="1800" kern="1200" dirty="0"/>
            </a:p>
          </p:txBody>
        </p:sp>
      </p:grpSp>
      <p:sp>
        <p:nvSpPr>
          <p:cNvPr id="12" name="Скругленный прямоугольник 11"/>
          <p:cNvSpPr/>
          <p:nvPr/>
        </p:nvSpPr>
        <p:spPr>
          <a:xfrm>
            <a:off x="1977232" y="1412776"/>
            <a:ext cx="6136191" cy="5328592"/>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b="1" dirty="0" err="1">
                <a:solidFill>
                  <a:schemeClr val="tx1"/>
                </a:solidFill>
                <a:latin typeface="Times New Roman" panose="02020603050405020304" pitchFamily="18" charset="0"/>
                <a:cs typeface="Times New Roman" panose="02020603050405020304" pitchFamily="18" charset="0"/>
              </a:rPr>
              <a:t>Инсон</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ҳуқуқлари</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соҳасидаги</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минтақавий</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smtClean="0">
                <a:solidFill>
                  <a:schemeClr val="tx1"/>
                </a:solidFill>
                <a:latin typeface="Times New Roman" panose="02020603050405020304" pitchFamily="18" charset="0"/>
                <a:cs typeface="Times New Roman" panose="02020603050405020304" pitchFamily="18" charset="0"/>
              </a:rPr>
              <a:t>ҳужжатлар</a:t>
            </a:r>
            <a:r>
              <a:rPr lang="ru-RU" sz="1600" b="1" dirty="0">
                <a:solidFill>
                  <a:schemeClr val="tx1"/>
                </a:solidFill>
                <a:latin typeface="Times New Roman" panose="02020603050405020304" pitchFamily="18" charset="0"/>
                <a:cs typeface="Times New Roman" panose="02020603050405020304" pitchFamily="18" charset="0"/>
              </a:rPr>
              <a:t>. </a:t>
            </a:r>
            <a:r>
              <a:rPr lang="ru-RU" sz="1600" dirty="0">
                <a:solidFill>
                  <a:srgbClr val="FFFF00"/>
                </a:solidFill>
                <a:latin typeface="Times New Roman" panose="02020603050405020304" pitchFamily="18" charset="0"/>
                <a:cs typeface="Times New Roman" panose="02020603050405020304" pitchFamily="18" charset="0"/>
              </a:rPr>
              <a:t>Европа </a:t>
            </a:r>
            <a:r>
              <a:rPr lang="ru-RU" sz="1600" dirty="0" err="1">
                <a:solidFill>
                  <a:srgbClr val="FFFF00"/>
                </a:solidFill>
                <a:latin typeface="Times New Roman" panose="02020603050405020304" pitchFamily="18" charset="0"/>
                <a:cs typeface="Times New Roman" panose="02020603050405020304" pitchFamily="18" charset="0"/>
              </a:rPr>
              <a:t>Кенгаши</a:t>
            </a:r>
            <a:r>
              <a:rPr lang="ru-RU" sz="1600" dirty="0">
                <a:solidFill>
                  <a:srgbClr val="FFFF00"/>
                </a:solidFill>
                <a:latin typeface="Times New Roman" panose="02020603050405020304" pitchFamily="18" charset="0"/>
                <a:cs typeface="Times New Roman" panose="02020603050405020304" pitchFamily="18" charset="0"/>
              </a:rPr>
              <a:t> </a:t>
            </a:r>
            <a:r>
              <a:rPr lang="ru-RU" sz="1600" dirty="0" err="1">
                <a:solidFill>
                  <a:srgbClr val="FFFF00"/>
                </a:solidFill>
                <a:latin typeface="Times New Roman" panose="02020603050405020304" pitchFamily="18" charset="0"/>
                <a:cs typeface="Times New Roman" panose="02020603050405020304" pitchFamily="18" charset="0"/>
              </a:rPr>
              <a:t>доирасида</a:t>
            </a:r>
            <a:r>
              <a:rPr lang="ru-RU" sz="1600" dirty="0">
                <a:solidFill>
                  <a:srgbClr val="FFFF00"/>
                </a:solidFill>
                <a:latin typeface="Times New Roman" panose="02020603050405020304" pitchFamily="18" charset="0"/>
                <a:cs typeface="Times New Roman" panose="02020603050405020304" pitchFamily="18" charset="0"/>
              </a:rPr>
              <a:t> </a:t>
            </a:r>
            <a:r>
              <a:rPr lang="ru-RU" sz="1600" dirty="0" err="1">
                <a:solidFill>
                  <a:srgbClr val="FFFF00"/>
                </a:solidFill>
                <a:latin typeface="Times New Roman" panose="02020603050405020304" pitchFamily="18" charset="0"/>
                <a:cs typeface="Times New Roman" panose="02020603050405020304" pitchFamily="18" charset="0"/>
              </a:rPr>
              <a:t>умумэътироф</a:t>
            </a:r>
            <a:r>
              <a:rPr lang="ru-RU" sz="1600" dirty="0">
                <a:solidFill>
                  <a:srgbClr val="FFFF00"/>
                </a:solidFill>
                <a:latin typeface="Times New Roman" panose="02020603050405020304" pitchFamily="18" charset="0"/>
                <a:cs typeface="Times New Roman" panose="02020603050405020304" pitchFamily="18" charset="0"/>
              </a:rPr>
              <a:t> </a:t>
            </a:r>
            <a:r>
              <a:rPr lang="ru-RU" sz="1600" dirty="0" err="1">
                <a:solidFill>
                  <a:srgbClr val="FFFF00"/>
                </a:solidFill>
                <a:latin typeface="Times New Roman" panose="02020603050405020304" pitchFamily="18" charset="0"/>
                <a:cs typeface="Times New Roman" panose="02020603050405020304" pitchFamily="18" charset="0"/>
              </a:rPr>
              <a:t>этилган</a:t>
            </a:r>
            <a:r>
              <a:rPr lang="ru-RU" sz="1600" dirty="0">
                <a:solidFill>
                  <a:srgbClr val="FFFF00"/>
                </a:solidFill>
                <a:latin typeface="Times New Roman" panose="02020603050405020304" pitchFamily="18" charset="0"/>
                <a:cs typeface="Times New Roman" panose="02020603050405020304" pitchFamily="18" charset="0"/>
              </a:rPr>
              <a:t> </a:t>
            </a:r>
            <a:r>
              <a:rPr lang="ru-RU" sz="1600" dirty="0" err="1">
                <a:solidFill>
                  <a:srgbClr val="FFFF00"/>
                </a:solidFill>
                <a:latin typeface="Times New Roman" panose="02020603050405020304" pitchFamily="18" charset="0"/>
                <a:cs typeface="Times New Roman" panose="02020603050405020304" pitchFamily="18" charset="0"/>
              </a:rPr>
              <a:t>инсон</a:t>
            </a:r>
            <a:r>
              <a:rPr lang="ru-RU" sz="1600" dirty="0">
                <a:solidFill>
                  <a:srgbClr val="FFFF00"/>
                </a:solidFill>
                <a:latin typeface="Times New Roman" panose="02020603050405020304" pitchFamily="18" charset="0"/>
                <a:cs typeface="Times New Roman" panose="02020603050405020304" pitchFamily="18" charset="0"/>
              </a:rPr>
              <a:t> </a:t>
            </a:r>
            <a:r>
              <a:rPr lang="ru-RU" sz="1600" dirty="0" err="1">
                <a:solidFill>
                  <a:srgbClr val="FFFF00"/>
                </a:solidFill>
                <a:latin typeface="Times New Roman" panose="02020603050405020304" pitchFamily="18" charset="0"/>
                <a:cs typeface="Times New Roman" panose="02020603050405020304" pitchFamily="18" charset="0"/>
              </a:rPr>
              <a:t>ҳуқуқлари</a:t>
            </a:r>
            <a:r>
              <a:rPr lang="ru-RU" sz="1600" dirty="0">
                <a:solidFill>
                  <a:srgbClr val="FFFF00"/>
                </a:solidFill>
                <a:latin typeface="Times New Roman" panose="02020603050405020304" pitchFamily="18" charset="0"/>
                <a:cs typeface="Times New Roman" panose="02020603050405020304" pitchFamily="18" charset="0"/>
              </a:rPr>
              <a:t> </a:t>
            </a:r>
            <a:r>
              <a:rPr lang="ru-RU" sz="1600" dirty="0" err="1">
                <a:solidFill>
                  <a:srgbClr val="FFFF00"/>
                </a:solidFill>
                <a:latin typeface="Times New Roman" panose="02020603050405020304" pitchFamily="18" charset="0"/>
                <a:cs typeface="Times New Roman" panose="02020603050405020304" pitchFamily="18" charset="0"/>
              </a:rPr>
              <a:t>европа</a:t>
            </a:r>
            <a:r>
              <a:rPr lang="ru-RU" sz="1600" dirty="0">
                <a:solidFill>
                  <a:srgbClr val="FFFF00"/>
                </a:solidFill>
                <a:latin typeface="Times New Roman" panose="02020603050405020304" pitchFamily="18" charset="0"/>
                <a:cs typeface="Times New Roman" panose="02020603050405020304" pitchFamily="18" charset="0"/>
              </a:rPr>
              <a:t> </a:t>
            </a:r>
            <a:r>
              <a:rPr lang="ru-RU" sz="1600" dirty="0" err="1">
                <a:solidFill>
                  <a:srgbClr val="FFFF00"/>
                </a:solidFill>
                <a:latin typeface="Times New Roman" panose="02020603050405020304" pitchFamily="18" charset="0"/>
                <a:cs typeface="Times New Roman" panose="02020603050405020304" pitchFamily="18" charset="0"/>
              </a:rPr>
              <a:t>тизимининг</a:t>
            </a:r>
            <a:r>
              <a:rPr lang="ru-RU" sz="1600" dirty="0">
                <a:solidFill>
                  <a:srgbClr val="FFFF00"/>
                </a:solidFill>
                <a:latin typeface="Times New Roman" panose="02020603050405020304" pitchFamily="18" charset="0"/>
                <a:cs typeface="Times New Roman" panose="02020603050405020304" pitchFamily="18" charset="0"/>
              </a:rPr>
              <a:t> </a:t>
            </a:r>
            <a:r>
              <a:rPr lang="ru-RU" sz="1600" dirty="0" err="1">
                <a:solidFill>
                  <a:srgbClr val="FFFF00"/>
                </a:solidFill>
                <a:latin typeface="Times New Roman" panose="02020603050405020304" pitchFamily="18" charset="0"/>
                <a:cs typeface="Times New Roman" panose="02020603050405020304" pitchFamily="18" charset="0"/>
              </a:rPr>
              <a:t>асосий</a:t>
            </a:r>
            <a:r>
              <a:rPr lang="ru-RU" sz="1600" dirty="0">
                <a:solidFill>
                  <a:srgbClr val="FFFF00"/>
                </a:solidFill>
                <a:latin typeface="Times New Roman" panose="02020603050405020304" pitchFamily="18" charset="0"/>
                <a:cs typeface="Times New Roman" panose="02020603050405020304" pitchFamily="18" charset="0"/>
              </a:rPr>
              <a:t> </a:t>
            </a:r>
            <a:r>
              <a:rPr lang="ru-RU" sz="1600" dirty="0" err="1">
                <a:solidFill>
                  <a:srgbClr val="FFFF00"/>
                </a:solidFill>
                <a:latin typeface="Times New Roman" panose="02020603050405020304" pitchFamily="18" charset="0"/>
                <a:cs typeface="Times New Roman" panose="02020603050405020304" pitchFamily="18" charset="0"/>
              </a:rPr>
              <a:t>манбалари</a:t>
            </a:r>
            <a:r>
              <a:rPr lang="ru-RU" sz="1600" b="1" dirty="0">
                <a:solidFill>
                  <a:srgbClr val="FFFF00"/>
                </a:solidFill>
                <a:latin typeface="Times New Roman" panose="02020603050405020304" pitchFamily="18" charset="0"/>
                <a:cs typeface="Times New Roman" panose="02020603050405020304" pitchFamily="18" charset="0"/>
              </a:rPr>
              <a:t>:</a:t>
            </a:r>
          </a:p>
          <a:p>
            <a:pPr algn="just"/>
            <a:r>
              <a:rPr lang="ru-RU" sz="1600" dirty="0" smtClean="0">
                <a:solidFill>
                  <a:schemeClr val="tx1"/>
                </a:solidFill>
                <a:latin typeface="Times New Roman" panose="02020603050405020304" pitchFamily="18" charset="0"/>
                <a:cs typeface="Times New Roman" panose="02020603050405020304" pitchFamily="18" charset="0"/>
              </a:rPr>
              <a:t></a:t>
            </a:r>
            <a:r>
              <a:rPr lang="ru-RU" sz="1600" dirty="0" err="1" smtClean="0">
                <a:solidFill>
                  <a:schemeClr val="tx1"/>
                </a:solidFill>
                <a:latin typeface="Times New Roman" panose="02020603050405020304" pitchFamily="18" charset="0"/>
                <a:cs typeface="Times New Roman" panose="02020603050405020304" pitchFamily="18" charset="0"/>
              </a:rPr>
              <a:t>Инсон</a:t>
            </a:r>
            <a:r>
              <a:rPr lang="ru-RU" sz="1600" dirty="0" smtClean="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ҳуқуқлари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ва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асосий</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эркинликларини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ҳимоя</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қилиш</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бўйича</a:t>
            </a:r>
            <a:r>
              <a:rPr lang="ru-RU" sz="1600" dirty="0">
                <a:solidFill>
                  <a:schemeClr val="tx1"/>
                </a:solidFill>
                <a:latin typeface="Times New Roman" panose="02020603050405020304" pitchFamily="18" charset="0"/>
                <a:cs typeface="Times New Roman" panose="02020603050405020304" pitchFamily="18" charset="0"/>
              </a:rPr>
              <a:t> Европа </a:t>
            </a:r>
            <a:r>
              <a:rPr lang="ru-RU" sz="1600" dirty="0" err="1">
                <a:solidFill>
                  <a:schemeClr val="tx1"/>
                </a:solidFill>
                <a:latin typeface="Times New Roman" panose="02020603050405020304" pitchFamily="18" charset="0"/>
                <a:cs typeface="Times New Roman" panose="02020603050405020304" pitchFamily="18" charset="0"/>
              </a:rPr>
              <a:t>Конвенцияси</a:t>
            </a:r>
            <a:r>
              <a:rPr lang="ru-RU" sz="1600" dirty="0">
                <a:solidFill>
                  <a:schemeClr val="tx1"/>
                </a:solidFill>
                <a:latin typeface="Times New Roman" panose="02020603050405020304" pitchFamily="18" charset="0"/>
                <a:cs typeface="Times New Roman" panose="02020603050405020304" pitchFamily="18" charset="0"/>
              </a:rPr>
              <a:t> (1950 й.)</a:t>
            </a:r>
          </a:p>
          <a:p>
            <a:pPr algn="just"/>
            <a:r>
              <a:rPr lang="ru-RU" sz="1600" dirty="0" smtClean="0">
                <a:solidFill>
                  <a:schemeClr val="tx1"/>
                </a:solidFill>
                <a:latin typeface="Times New Roman" panose="02020603050405020304" pitchFamily="18" charset="0"/>
                <a:cs typeface="Times New Roman" panose="02020603050405020304" pitchFamily="18" charset="0"/>
              </a:rPr>
              <a:t>Европа </a:t>
            </a:r>
            <a:r>
              <a:rPr lang="ru-RU" sz="1600" dirty="0" err="1">
                <a:solidFill>
                  <a:schemeClr val="tx1"/>
                </a:solidFill>
                <a:latin typeface="Times New Roman" panose="02020603050405020304" pitchFamily="18" charset="0"/>
                <a:cs typeface="Times New Roman" panose="02020603050405020304" pitchFamily="18" charset="0"/>
              </a:rPr>
              <a:t>ижтимоий</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Хартияси</a:t>
            </a:r>
            <a:r>
              <a:rPr lang="ru-RU" sz="1600" dirty="0">
                <a:solidFill>
                  <a:schemeClr val="tx1"/>
                </a:solidFill>
                <a:latin typeface="Times New Roman" panose="02020603050405020304" pitchFamily="18" charset="0"/>
                <a:cs typeface="Times New Roman" panose="02020603050405020304" pitchFamily="18" charset="0"/>
              </a:rPr>
              <a:t> (1996 й.)</a:t>
            </a:r>
          </a:p>
          <a:p>
            <a:pPr algn="just"/>
            <a:r>
              <a:rPr lang="ru-RU" sz="1600" dirty="0" smtClean="0">
                <a:solidFill>
                  <a:schemeClr val="tx1"/>
                </a:solidFill>
                <a:latin typeface="Times New Roman" panose="02020603050405020304" pitchFamily="18" charset="0"/>
                <a:cs typeface="Times New Roman" panose="02020603050405020304" pitchFamily="18" charset="0"/>
              </a:rPr>
              <a:t>Европа </a:t>
            </a:r>
            <a:r>
              <a:rPr lang="ru-RU" sz="1600" dirty="0" err="1">
                <a:solidFill>
                  <a:schemeClr val="tx1"/>
                </a:solidFill>
                <a:latin typeface="Times New Roman" panose="02020603050405020304" pitchFamily="18" charset="0"/>
                <a:cs typeface="Times New Roman" panose="02020603050405020304" pitchFamily="18" charset="0"/>
              </a:rPr>
              <a:t>Хартияси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Иттифоқининг</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асосий</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ҳуқуқлар</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тўғрисидаги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ҳужжати</a:t>
            </a:r>
            <a:r>
              <a:rPr lang="ru-RU" sz="1600" dirty="0">
                <a:solidFill>
                  <a:schemeClr val="tx1"/>
                </a:solidFill>
                <a:latin typeface="Times New Roman" panose="02020603050405020304" pitchFamily="18" charset="0"/>
                <a:cs typeface="Times New Roman" panose="02020603050405020304" pitchFamily="18" charset="0"/>
              </a:rPr>
              <a:t> (2000 й.)</a:t>
            </a:r>
          </a:p>
          <a:p>
            <a:pPr algn="just"/>
            <a:r>
              <a:rPr lang="ru-RU" sz="1600" dirty="0" smtClean="0">
                <a:solidFill>
                  <a:schemeClr val="tx1"/>
                </a:solidFill>
                <a:latin typeface="Times New Roman" panose="02020603050405020304" pitchFamily="18" charset="0"/>
                <a:cs typeface="Times New Roman" panose="02020603050405020304" pitchFamily="18" charset="0"/>
              </a:rPr>
              <a:t>ЕХҲТ </a:t>
            </a:r>
            <a:r>
              <a:rPr lang="ru-RU" sz="1600" dirty="0" err="1">
                <a:solidFill>
                  <a:schemeClr val="tx1"/>
                </a:solidFill>
                <a:latin typeface="Times New Roman" panose="02020603050405020304" pitchFamily="18" charset="0"/>
                <a:cs typeface="Times New Roman" panose="02020603050405020304" pitchFamily="18" charset="0"/>
              </a:rPr>
              <a:t>нинг</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ҳужжатлари</a:t>
            </a:r>
            <a:r>
              <a:rPr lang="ru-RU" sz="1600" dirty="0">
                <a:solidFill>
                  <a:schemeClr val="tx1"/>
                </a:solidFill>
                <a:latin typeface="Times New Roman" panose="02020603050405020304" pitchFamily="18" charset="0"/>
                <a:cs typeface="Times New Roman" panose="02020603050405020304" pitchFamily="18" charset="0"/>
              </a:rPr>
              <a:t> </a:t>
            </a:r>
          </a:p>
          <a:p>
            <a:pPr algn="just"/>
            <a:r>
              <a:rPr lang="ru-RU" sz="1600" dirty="0" smtClean="0">
                <a:solidFill>
                  <a:schemeClr val="tx1"/>
                </a:solidFill>
                <a:latin typeface="Times New Roman" panose="02020603050405020304" pitchFamily="18" charset="0"/>
                <a:cs typeface="Times New Roman" panose="02020603050405020304" pitchFamily="18" charset="0"/>
              </a:rPr>
              <a:t></a:t>
            </a:r>
            <a:r>
              <a:rPr lang="ru-RU" sz="1600" dirty="0" err="1" smtClean="0">
                <a:solidFill>
                  <a:schemeClr val="tx1"/>
                </a:solidFill>
                <a:latin typeface="Times New Roman" panose="02020603050405020304" pitchFamily="18" charset="0"/>
                <a:cs typeface="Times New Roman" panose="02020603050405020304" pitchFamily="18" charset="0"/>
              </a:rPr>
              <a:t>Инсон</a:t>
            </a:r>
            <a:r>
              <a:rPr lang="ru-RU" sz="1600" dirty="0" smtClean="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ҳуқуқлари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бўйича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Америкааро</a:t>
            </a:r>
            <a:r>
              <a:rPr lang="ru-RU" sz="1600" dirty="0">
                <a:solidFill>
                  <a:schemeClr val="tx1"/>
                </a:solidFill>
                <a:latin typeface="Times New Roman" panose="02020603050405020304" pitchFamily="18" charset="0"/>
                <a:cs typeface="Times New Roman" panose="02020603050405020304" pitchFamily="18" charset="0"/>
              </a:rPr>
              <a:t> Конвенция (1969 й.) </a:t>
            </a:r>
          </a:p>
          <a:p>
            <a:pPr algn="just"/>
            <a:r>
              <a:rPr lang="ru-RU" sz="1600" dirty="0" smtClean="0">
                <a:solidFill>
                  <a:schemeClr val="tx1"/>
                </a:solidFill>
                <a:latin typeface="Times New Roman" panose="02020603050405020304" pitchFamily="18" charset="0"/>
                <a:cs typeface="Times New Roman" panose="02020603050405020304" pitchFamily="18" charset="0"/>
              </a:rPr>
              <a:t></a:t>
            </a:r>
            <a:r>
              <a:rPr lang="ru-RU" sz="1600" dirty="0" err="1" smtClean="0">
                <a:solidFill>
                  <a:schemeClr val="tx1"/>
                </a:solidFill>
                <a:latin typeface="Times New Roman" panose="02020603050405020304" pitchFamily="18" charset="0"/>
                <a:cs typeface="Times New Roman" panose="02020603050405020304" pitchFamily="18" charset="0"/>
              </a:rPr>
              <a:t>Инсон</a:t>
            </a:r>
            <a:r>
              <a:rPr lang="ru-RU" sz="1600" dirty="0" smtClean="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ҳуқуқлари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ва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халқларнинг</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ҳуқуқлари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тўғрисидаги</a:t>
            </a:r>
            <a:r>
              <a:rPr lang="ru-RU" sz="1600" dirty="0">
                <a:solidFill>
                  <a:schemeClr val="tx1"/>
                </a:solidFill>
                <a:latin typeface="Times New Roman" panose="02020603050405020304" pitchFamily="18" charset="0"/>
                <a:cs typeface="Times New Roman" panose="02020603050405020304" pitchFamily="18" charset="0"/>
              </a:rPr>
              <a:t> Африка </a:t>
            </a:r>
            <a:r>
              <a:rPr lang="ru-RU" sz="1600" dirty="0" err="1">
                <a:solidFill>
                  <a:schemeClr val="tx1"/>
                </a:solidFill>
                <a:latin typeface="Times New Roman" panose="02020603050405020304" pitchFamily="18" charset="0"/>
                <a:cs typeface="Times New Roman" panose="02020603050405020304" pitchFamily="18" charset="0"/>
              </a:rPr>
              <a:t>Хартияси</a:t>
            </a:r>
            <a:r>
              <a:rPr lang="ru-RU" sz="1600" dirty="0">
                <a:solidFill>
                  <a:schemeClr val="tx1"/>
                </a:solidFill>
                <a:latin typeface="Times New Roman" panose="02020603050405020304" pitchFamily="18" charset="0"/>
                <a:cs typeface="Times New Roman" panose="02020603050405020304" pitchFamily="18" charset="0"/>
              </a:rPr>
              <a:t> (1981 й.)</a:t>
            </a:r>
          </a:p>
          <a:p>
            <a:pPr algn="just"/>
            <a:r>
              <a:rPr lang="ru-RU" sz="1600" dirty="0" smtClean="0">
                <a:solidFill>
                  <a:schemeClr val="tx1"/>
                </a:solidFill>
                <a:latin typeface="Times New Roman" panose="02020603050405020304" pitchFamily="18" charset="0"/>
                <a:cs typeface="Times New Roman" panose="02020603050405020304" pitchFamily="18" charset="0"/>
              </a:rPr>
              <a:t></a:t>
            </a:r>
            <a:r>
              <a:rPr lang="ru-RU" sz="1600" dirty="0" err="1" smtClean="0">
                <a:solidFill>
                  <a:schemeClr val="tx1"/>
                </a:solidFill>
                <a:latin typeface="Times New Roman" panose="02020603050405020304" pitchFamily="18" charset="0"/>
                <a:cs typeface="Times New Roman" panose="02020603050405020304" pitchFamily="18" charset="0"/>
              </a:rPr>
              <a:t>Инсон</a:t>
            </a:r>
            <a:r>
              <a:rPr lang="ru-RU" sz="1600" dirty="0" smtClean="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ҳуқуқлари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бўйича</a:t>
            </a:r>
            <a:r>
              <a:rPr lang="ru-RU" sz="1600" dirty="0">
                <a:solidFill>
                  <a:schemeClr val="tx1"/>
                </a:solidFill>
                <a:latin typeface="Times New Roman" panose="02020603050405020304" pitchFamily="18" charset="0"/>
                <a:cs typeface="Times New Roman" panose="02020603050405020304" pitchFamily="18" charset="0"/>
              </a:rPr>
              <a:t> Араб </a:t>
            </a:r>
            <a:r>
              <a:rPr lang="ru-RU" sz="1600" dirty="0" err="1">
                <a:solidFill>
                  <a:schemeClr val="tx1"/>
                </a:solidFill>
                <a:latin typeface="Times New Roman" panose="02020603050405020304" pitchFamily="18" charset="0"/>
                <a:cs typeface="Times New Roman" panose="02020603050405020304" pitchFamily="18" charset="0"/>
              </a:rPr>
              <a:t>Хартияси</a:t>
            </a:r>
            <a:r>
              <a:rPr lang="ru-RU" sz="1600" dirty="0">
                <a:solidFill>
                  <a:schemeClr val="tx1"/>
                </a:solidFill>
                <a:latin typeface="Times New Roman" panose="02020603050405020304" pitchFamily="18" charset="0"/>
                <a:cs typeface="Times New Roman" panose="02020603050405020304" pitchFamily="18" charset="0"/>
              </a:rPr>
              <a:t> (2004 й.)</a:t>
            </a:r>
          </a:p>
          <a:p>
            <a:pPr algn="just"/>
            <a:r>
              <a:rPr lang="ru-RU" sz="1600" dirty="0" smtClean="0">
                <a:solidFill>
                  <a:schemeClr val="tx1"/>
                </a:solidFill>
                <a:latin typeface="Times New Roman" panose="02020603050405020304" pitchFamily="18" charset="0"/>
                <a:cs typeface="Times New Roman" panose="02020603050405020304" pitchFamily="18" charset="0"/>
              </a:rPr>
              <a:t></a:t>
            </a:r>
            <a:r>
              <a:rPr lang="ru-RU" sz="1600" dirty="0" err="1" smtClean="0">
                <a:solidFill>
                  <a:schemeClr val="tx1"/>
                </a:solidFill>
                <a:latin typeface="Times New Roman" panose="02020603050405020304" pitchFamily="18" charset="0"/>
                <a:cs typeface="Times New Roman" panose="02020603050405020304" pitchFamily="18" charset="0"/>
              </a:rPr>
              <a:t>Ҳуқуқлар</a:t>
            </a:r>
            <a:r>
              <a:rPr lang="ru-RU" sz="1600" dirty="0" smtClean="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ва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асосий</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эркинликлар</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тўғрисида</a:t>
            </a:r>
            <a:r>
              <a:rPr lang="ru-RU" sz="1600" dirty="0">
                <a:solidFill>
                  <a:schemeClr val="tx1"/>
                </a:solidFill>
                <a:latin typeface="Times New Roman" panose="02020603050405020304" pitchFamily="18" charset="0"/>
                <a:cs typeface="Times New Roman" panose="02020603050405020304" pitchFamily="18" charset="0"/>
              </a:rPr>
              <a:t> МДҲ </a:t>
            </a:r>
            <a:r>
              <a:rPr lang="ru-RU" sz="1600" dirty="0" err="1">
                <a:solidFill>
                  <a:schemeClr val="tx1"/>
                </a:solidFill>
                <a:latin typeface="Times New Roman" panose="02020603050405020304" pitchFamily="18" charset="0"/>
                <a:cs typeface="Times New Roman" panose="02020603050405020304" pitchFamily="18" charset="0"/>
              </a:rPr>
              <a:t>Конвенцияси</a:t>
            </a:r>
            <a:r>
              <a:rPr lang="ru-RU" sz="1600" dirty="0">
                <a:solidFill>
                  <a:schemeClr val="tx1"/>
                </a:solidFill>
                <a:latin typeface="Times New Roman" panose="02020603050405020304" pitchFamily="18" charset="0"/>
                <a:cs typeface="Times New Roman" panose="02020603050405020304" pitchFamily="18" charset="0"/>
              </a:rPr>
              <a:t> (1995 й</a:t>
            </a:r>
            <a:r>
              <a:rPr lang="ru-RU" sz="1600" dirty="0" smtClean="0">
                <a:solidFill>
                  <a:schemeClr val="tx1"/>
                </a:solidFill>
                <a:latin typeface="Times New Roman" panose="02020603050405020304" pitchFamily="18" charset="0"/>
                <a:cs typeface="Times New Roman" panose="02020603050405020304" pitchFamily="18" charset="0"/>
              </a:rPr>
              <a:t>.)</a:t>
            </a:r>
          </a:p>
          <a:p>
            <a:pPr algn="just"/>
            <a:r>
              <a:rPr lang="ru-RU" sz="1600" dirty="0" smtClean="0">
                <a:solidFill>
                  <a:schemeClr val="tx1"/>
                </a:solidFill>
                <a:latin typeface="Times New Roman" panose="02020603050405020304" pitchFamily="18" charset="0"/>
                <a:cs typeface="Times New Roman" panose="02020603050405020304" pitchFamily="18" charset="0"/>
              </a:rPr>
              <a:t></a:t>
            </a:r>
            <a:r>
              <a:rPr lang="ru-RU" sz="1600" dirty="0" err="1" smtClean="0">
                <a:solidFill>
                  <a:schemeClr val="tx1"/>
                </a:solidFill>
                <a:latin typeface="Times New Roman" panose="02020603050405020304" pitchFamily="18" charset="0"/>
                <a:cs typeface="Times New Roman" panose="02020603050405020304" pitchFamily="18" charset="0"/>
              </a:rPr>
              <a:t>Қийноқлар</a:t>
            </a:r>
            <a:r>
              <a:rPr lang="ru-RU" sz="1600" dirty="0" smtClean="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ва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инсонийликка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зид</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ёки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қадр­қимматни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камситувчи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муомала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ёки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жазонинг</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олдини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олиш</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бўйича</a:t>
            </a:r>
            <a:r>
              <a:rPr lang="ru-RU" sz="1600" dirty="0">
                <a:solidFill>
                  <a:schemeClr val="tx1"/>
                </a:solidFill>
                <a:latin typeface="Times New Roman" panose="02020603050405020304" pitchFamily="18" charset="0"/>
                <a:cs typeface="Times New Roman" panose="02020603050405020304" pitchFamily="18" charset="0"/>
              </a:rPr>
              <a:t> Европа </a:t>
            </a:r>
            <a:r>
              <a:rPr lang="ru-RU" sz="1600" dirty="0" err="1">
                <a:solidFill>
                  <a:schemeClr val="tx1"/>
                </a:solidFill>
                <a:latin typeface="Times New Roman" panose="02020603050405020304" pitchFamily="18" charset="0"/>
                <a:cs typeface="Times New Roman" panose="02020603050405020304" pitchFamily="18" charset="0"/>
              </a:rPr>
              <a:t>конвенцияси</a:t>
            </a:r>
            <a:r>
              <a:rPr lang="ru-RU" sz="1600" dirty="0">
                <a:solidFill>
                  <a:schemeClr val="tx1"/>
                </a:solidFill>
                <a:latin typeface="Times New Roman" panose="02020603050405020304" pitchFamily="18" charset="0"/>
                <a:cs typeface="Times New Roman" panose="02020603050405020304" pitchFamily="18" charset="0"/>
              </a:rPr>
              <a:t> (1987 й.); </a:t>
            </a:r>
          </a:p>
          <a:p>
            <a:pPr algn="just"/>
            <a:r>
              <a:rPr lang="ru-RU" sz="1600" dirty="0" smtClean="0">
                <a:solidFill>
                  <a:schemeClr val="tx1"/>
                </a:solidFill>
                <a:latin typeface="Times New Roman" panose="02020603050405020304" pitchFamily="18" charset="0"/>
                <a:cs typeface="Times New Roman" panose="02020603050405020304" pitchFamily="18" charset="0"/>
              </a:rPr>
              <a:t></a:t>
            </a:r>
            <a:r>
              <a:rPr lang="ru-RU" sz="1600" dirty="0" err="1" smtClean="0">
                <a:solidFill>
                  <a:schemeClr val="tx1"/>
                </a:solidFill>
                <a:latin typeface="Times New Roman" panose="02020603050405020304" pitchFamily="18" charset="0"/>
                <a:cs typeface="Times New Roman" panose="02020603050405020304" pitchFamily="18" charset="0"/>
              </a:rPr>
              <a:t>Миллий</a:t>
            </a:r>
            <a:r>
              <a:rPr lang="ru-RU" sz="1600" dirty="0" smtClean="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озчиликларни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ҳимоя</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қилиш</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бўйича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доиравий</a:t>
            </a:r>
            <a:r>
              <a:rPr lang="ru-RU" sz="1600" dirty="0">
                <a:solidFill>
                  <a:schemeClr val="tx1"/>
                </a:solidFill>
                <a:latin typeface="Times New Roman" panose="02020603050405020304" pitchFamily="18" charset="0"/>
                <a:cs typeface="Times New Roman" panose="02020603050405020304" pitchFamily="18" charset="0"/>
              </a:rPr>
              <a:t> конвенция (1995 й.); </a:t>
            </a:r>
          </a:p>
          <a:p>
            <a:pPr algn="just"/>
            <a:endParaRPr lang="ru-RU" sz="1600" dirty="0">
              <a:solidFill>
                <a:schemeClr val="tx1"/>
              </a:solidFill>
              <a:latin typeface="Times New Roman" panose="02020603050405020304" pitchFamily="18" charset="0"/>
              <a:cs typeface="Times New Roman" panose="02020603050405020304" pitchFamily="18" charset="0"/>
            </a:endParaRPr>
          </a:p>
        </p:txBody>
      </p:sp>
      <p:sp>
        <p:nvSpPr>
          <p:cNvPr id="2" name="Стрелка углом 1"/>
          <p:cNvSpPr/>
          <p:nvPr/>
        </p:nvSpPr>
        <p:spPr>
          <a:xfrm rot="5400000">
            <a:off x="2348789" y="643197"/>
            <a:ext cx="271776" cy="868680"/>
          </a:xfrm>
          <a:prstGeom prst="bentArrow">
            <a:avLst>
              <a:gd name="adj1" fmla="val 25000"/>
              <a:gd name="adj2" fmla="val 22149"/>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0" name="Прямоугольник 9"/>
          <p:cNvSpPr/>
          <p:nvPr/>
        </p:nvSpPr>
        <p:spPr>
          <a:xfrm>
            <a:off x="1619672" y="153843"/>
            <a:ext cx="6264696" cy="369332"/>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angle"/>
          </a:sp3d>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u-RU"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2-§.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Инсон</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ҳуқуқларига</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оид</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халқаро</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стандартлар</a:t>
            </a:r>
            <a:r>
              <a:rPr lang="ru-RU"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турлари</a:t>
            </a:r>
            <a:endParaRPr lang="ru-RU" dirty="0">
              <a:solidFill>
                <a:srgbClr val="FF0000"/>
              </a:solidFill>
            </a:endParaRPr>
          </a:p>
        </p:txBody>
      </p:sp>
    </p:spTree>
    <p:extLst>
      <p:ext uri="{BB962C8B-B14F-4D97-AF65-F5344CB8AC3E}">
        <p14:creationId xmlns:p14="http://schemas.microsoft.com/office/powerpoint/2010/main" val="12961977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pic>
        <p:nvPicPr>
          <p:cNvPr id="1030" name="Picture 6" descr="Доброум - Люди – рабы государства? Не раз обсуждал на форумах эту тему и  далее намерен корректно показать, что да, рабы. Только оговорка: рабство –  не дискретное, а “аналоговое” состояние, у него"/>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5670" y="7441117"/>
            <a:ext cx="912543" cy="528976"/>
          </a:xfrm>
          <a:prstGeom prst="rect">
            <a:avLst/>
          </a:prstGeom>
          <a:noFill/>
          <a:extLst>
            <a:ext uri="{909E8E84-426E-40DD-AFC4-6F175D3DCCD1}">
              <a14:hiddenFill xmlns:a14="http://schemas.microsoft.com/office/drawing/2010/main">
                <a:solidFill>
                  <a:srgbClr val="FFFFFF"/>
                </a:solidFill>
              </a14:hiddenFill>
            </a:ext>
          </a:extLst>
        </p:spPr>
      </p:pic>
      <p:grpSp>
        <p:nvGrpSpPr>
          <p:cNvPr id="6" name="Группа 5"/>
          <p:cNvGrpSpPr/>
          <p:nvPr/>
        </p:nvGrpSpPr>
        <p:grpSpPr>
          <a:xfrm>
            <a:off x="335136" y="390916"/>
            <a:ext cx="3240360" cy="1093868"/>
            <a:chOff x="221605" y="0"/>
            <a:chExt cx="2599231" cy="1579211"/>
          </a:xfrm>
        </p:grpSpPr>
        <p:sp>
          <p:nvSpPr>
            <p:cNvPr id="7" name="Скругленный прямоугольник 6"/>
            <p:cNvSpPr/>
            <p:nvPr/>
          </p:nvSpPr>
          <p:spPr>
            <a:xfrm>
              <a:off x="221605" y="0"/>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8" name="Скругленный прямоугольник 4"/>
            <p:cNvSpPr txBox="1"/>
            <p:nvPr/>
          </p:nvSpPr>
          <p:spPr>
            <a:xfrm>
              <a:off x="298709" y="281223"/>
              <a:ext cx="2445021" cy="10167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k-UA" sz="2800" b="1" i="1" kern="1200" dirty="0" smtClean="0"/>
                <a:t>Бош </a:t>
              </a:r>
              <a:r>
                <a:rPr lang="uk-UA" sz="2800" b="1" i="1" kern="1200" dirty="0" err="1" smtClean="0"/>
                <a:t>ассамблея</a:t>
              </a:r>
              <a:endParaRPr lang="ru-RU" sz="2800" kern="1200" dirty="0"/>
            </a:p>
          </p:txBody>
        </p:sp>
      </p:grpSp>
      <p:sp>
        <p:nvSpPr>
          <p:cNvPr id="3" name="Прямоугольник 2"/>
          <p:cNvSpPr/>
          <p:nvPr/>
        </p:nvSpPr>
        <p:spPr>
          <a:xfrm>
            <a:off x="3771716" y="894317"/>
            <a:ext cx="4970107" cy="2031325"/>
          </a:xfrm>
          <a:prstGeom prst="rect">
            <a:avLst/>
          </a:prstGeom>
        </p:spPr>
        <p:txBody>
          <a:bodyPr wrap="square">
            <a:spAutoFit/>
          </a:bodyPr>
          <a:lstStyle/>
          <a:p>
            <a:pPr algn="just"/>
            <a:r>
              <a:rPr lang="uk-UA" dirty="0" err="1"/>
              <a:t>БМТнинг</a:t>
            </a:r>
            <a:r>
              <a:rPr lang="uk-UA" dirty="0"/>
              <a:t> </a:t>
            </a:r>
            <a:r>
              <a:rPr lang="uk-UA" dirty="0" err="1"/>
              <a:t>бош</a:t>
            </a:r>
            <a:r>
              <a:rPr lang="uk-UA" dirty="0"/>
              <a:t> </a:t>
            </a:r>
            <a:r>
              <a:rPr lang="uk-UA" dirty="0" err="1"/>
              <a:t>вакиллик</a:t>
            </a:r>
            <a:r>
              <a:rPr lang="uk-UA" dirty="0"/>
              <a:t> органи </a:t>
            </a:r>
            <a:r>
              <a:rPr lang="uk-UA" dirty="0" err="1"/>
              <a:t>саналади</a:t>
            </a:r>
            <a:r>
              <a:rPr lang="uk-UA" dirty="0"/>
              <a:t>. </a:t>
            </a:r>
            <a:r>
              <a:rPr lang="uk-UA" dirty="0" err="1"/>
              <a:t>Ассамблея</a:t>
            </a:r>
            <a:r>
              <a:rPr lang="uk-UA" dirty="0"/>
              <a:t> </a:t>
            </a:r>
            <a:r>
              <a:rPr lang="uk-UA" dirty="0" err="1"/>
              <a:t>Ташкилотнинг</a:t>
            </a:r>
            <a:r>
              <a:rPr lang="uk-UA" dirty="0"/>
              <a:t> </a:t>
            </a:r>
            <a:r>
              <a:rPr lang="uk-UA" dirty="0" err="1"/>
              <a:t>барча</a:t>
            </a:r>
            <a:r>
              <a:rPr lang="uk-UA" dirty="0"/>
              <a:t> </a:t>
            </a:r>
            <a:r>
              <a:rPr lang="uk-UA" dirty="0" err="1"/>
              <a:t>аъзо-давлатларидан</a:t>
            </a:r>
            <a:r>
              <a:rPr lang="uk-UA" dirty="0"/>
              <a:t> </a:t>
            </a:r>
            <a:r>
              <a:rPr lang="uk-UA" dirty="0" err="1"/>
              <a:t>ташкил</a:t>
            </a:r>
            <a:r>
              <a:rPr lang="uk-UA" dirty="0"/>
              <a:t> </a:t>
            </a:r>
            <a:r>
              <a:rPr lang="uk-UA" dirty="0" err="1"/>
              <a:t>топади</a:t>
            </a:r>
            <a:r>
              <a:rPr lang="uk-UA" dirty="0"/>
              <a:t>. </a:t>
            </a:r>
            <a:r>
              <a:rPr lang="uk-UA" dirty="0" err="1"/>
              <a:t>Ҳозирги</a:t>
            </a:r>
            <a:r>
              <a:rPr lang="uk-UA" dirty="0"/>
              <a:t> </a:t>
            </a:r>
            <a:r>
              <a:rPr lang="uk-UA" dirty="0" err="1"/>
              <a:t>кунда</a:t>
            </a:r>
            <a:r>
              <a:rPr lang="uk-UA" dirty="0"/>
              <a:t> Бош </a:t>
            </a:r>
            <a:r>
              <a:rPr lang="uk-UA" dirty="0" err="1"/>
              <a:t>Ассамблеяга</a:t>
            </a:r>
            <a:r>
              <a:rPr lang="uk-UA" dirty="0"/>
              <a:t> </a:t>
            </a:r>
            <a:r>
              <a:rPr lang="uk-UA" dirty="0" err="1"/>
              <a:t>аъзо</a:t>
            </a:r>
            <a:r>
              <a:rPr lang="uk-UA" dirty="0"/>
              <a:t> </a:t>
            </a:r>
            <a:r>
              <a:rPr lang="uk-UA" dirty="0" err="1"/>
              <a:t>давлатлар</a:t>
            </a:r>
            <a:r>
              <a:rPr lang="uk-UA" dirty="0"/>
              <a:t> </a:t>
            </a:r>
            <a:r>
              <a:rPr lang="uk-UA" dirty="0" err="1"/>
              <a:t>сони</a:t>
            </a:r>
            <a:r>
              <a:rPr lang="uk-UA" dirty="0"/>
              <a:t> 193 тани </a:t>
            </a:r>
            <a:r>
              <a:rPr lang="uk-UA" dirty="0" err="1"/>
              <a:t>ташкил</a:t>
            </a:r>
            <a:r>
              <a:rPr lang="uk-UA" dirty="0"/>
              <a:t> </a:t>
            </a:r>
            <a:r>
              <a:rPr lang="uk-UA" dirty="0" err="1"/>
              <a:t>этади</a:t>
            </a:r>
            <a:r>
              <a:rPr lang="uz-Cyrl-UZ" dirty="0" smtClean="0"/>
              <a:t>.</a:t>
            </a:r>
          </a:p>
          <a:p>
            <a:pPr algn="just"/>
            <a:r>
              <a:rPr lang="uk-UA" dirty="0"/>
              <a:t>Бош </a:t>
            </a:r>
            <a:r>
              <a:rPr lang="uk-UA" dirty="0" err="1"/>
              <a:t>Ассамблея</a:t>
            </a:r>
            <a:r>
              <a:rPr lang="uk-UA" dirty="0"/>
              <a:t> </a:t>
            </a:r>
            <a:r>
              <a:rPr lang="uk-UA" dirty="0" err="1"/>
              <a:t>тавсиялари</a:t>
            </a:r>
            <a:r>
              <a:rPr lang="uk-UA" dirty="0"/>
              <a:t> </a:t>
            </a:r>
            <a:r>
              <a:rPr lang="uk-UA" dirty="0" err="1"/>
              <a:t>давлатлар</a:t>
            </a:r>
            <a:r>
              <a:rPr lang="uk-UA" dirty="0"/>
              <a:t> </a:t>
            </a:r>
            <a:r>
              <a:rPr lang="uk-UA" dirty="0" err="1"/>
              <a:t>учун</a:t>
            </a:r>
            <a:r>
              <a:rPr lang="uk-UA" dirty="0"/>
              <a:t> </a:t>
            </a:r>
            <a:r>
              <a:rPr lang="uk-UA" dirty="0" err="1"/>
              <a:t>ҳуқуқий</a:t>
            </a:r>
            <a:r>
              <a:rPr lang="uk-UA" dirty="0"/>
              <a:t> </a:t>
            </a:r>
            <a:r>
              <a:rPr lang="uk-UA" dirty="0" err="1"/>
              <a:t>мажбуриятлар</a:t>
            </a:r>
            <a:r>
              <a:rPr lang="uk-UA" dirty="0"/>
              <a:t> </a:t>
            </a:r>
            <a:r>
              <a:rPr lang="uk-UA" dirty="0" err="1"/>
              <a:t>юзага</a:t>
            </a:r>
            <a:r>
              <a:rPr lang="uk-UA" dirty="0"/>
              <a:t> </a:t>
            </a:r>
            <a:r>
              <a:rPr lang="uk-UA" dirty="0" err="1" smtClean="0"/>
              <a:t>келтирмайди</a:t>
            </a:r>
            <a:r>
              <a:rPr lang="uk-UA" dirty="0" smtClean="0"/>
              <a:t>.</a:t>
            </a:r>
            <a:endParaRPr lang="uz-Cyrl-UZ" dirty="0" smtClean="0"/>
          </a:p>
        </p:txBody>
      </p:sp>
      <p:sp>
        <p:nvSpPr>
          <p:cNvPr id="2" name="Стрелка углом вверх 1"/>
          <p:cNvSpPr/>
          <p:nvPr/>
        </p:nvSpPr>
        <p:spPr>
          <a:xfrm rot="5400000">
            <a:off x="3284488" y="1422751"/>
            <a:ext cx="425196" cy="54926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10" name="Группа 9"/>
          <p:cNvGrpSpPr/>
          <p:nvPr/>
        </p:nvGrpSpPr>
        <p:grpSpPr>
          <a:xfrm>
            <a:off x="244032" y="3730573"/>
            <a:ext cx="3463872" cy="1093868"/>
            <a:chOff x="221605" y="0"/>
            <a:chExt cx="2599231" cy="1579211"/>
          </a:xfrm>
        </p:grpSpPr>
        <p:sp>
          <p:nvSpPr>
            <p:cNvPr id="12" name="Скругленный прямоугольник 11"/>
            <p:cNvSpPr/>
            <p:nvPr/>
          </p:nvSpPr>
          <p:spPr>
            <a:xfrm>
              <a:off x="221605" y="0"/>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13" name="Скругленный прямоугольник 4"/>
            <p:cNvSpPr txBox="1"/>
            <p:nvPr/>
          </p:nvSpPr>
          <p:spPr>
            <a:xfrm>
              <a:off x="298709" y="281223"/>
              <a:ext cx="2445021" cy="10167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k-UA" sz="2800" b="1" i="1" dirty="0" err="1"/>
                <a:t>Иқтисодий</a:t>
              </a:r>
              <a:r>
                <a:rPr lang="uk-UA" sz="2800" b="1" i="1" dirty="0"/>
                <a:t> ва </a:t>
              </a:r>
              <a:r>
                <a:rPr lang="uk-UA" sz="2800" b="1" i="1" dirty="0" err="1"/>
                <a:t>ижтимоий</a:t>
              </a:r>
              <a:r>
                <a:rPr lang="uk-UA" sz="2800" b="1" i="1" dirty="0"/>
                <a:t> </a:t>
              </a:r>
              <a:r>
                <a:rPr lang="uk-UA" sz="2800" b="1" i="1" dirty="0" err="1" smtClean="0"/>
                <a:t>кенгаш</a:t>
              </a:r>
              <a:endParaRPr lang="ru-RU" sz="2800" kern="1200" dirty="0"/>
            </a:p>
          </p:txBody>
        </p:sp>
      </p:grpSp>
      <p:sp>
        <p:nvSpPr>
          <p:cNvPr id="4" name="Прямоугольник 3"/>
          <p:cNvSpPr/>
          <p:nvPr/>
        </p:nvSpPr>
        <p:spPr>
          <a:xfrm>
            <a:off x="4021941" y="4323020"/>
            <a:ext cx="4572000" cy="1754326"/>
          </a:xfrm>
          <a:prstGeom prst="rect">
            <a:avLst/>
          </a:prstGeom>
        </p:spPr>
        <p:txBody>
          <a:bodyPr>
            <a:spAutoFit/>
          </a:bodyPr>
          <a:lstStyle/>
          <a:p>
            <a:pPr indent="540385" algn="just">
              <a:lnSpc>
                <a:spcPct val="150000"/>
              </a:lnSpc>
              <a:spcAft>
                <a:spcPts val="0"/>
              </a:spcAft>
              <a:tabLst>
                <a:tab pos="2514600" algn="l"/>
              </a:tabLst>
            </a:pPr>
            <a:r>
              <a:rPr lang="uk-UA" dirty="0">
                <a:latin typeface="Times New Roman" panose="02020603050405020304" pitchFamily="18" charset="0"/>
                <a:ea typeface="Times New Roman" panose="02020603050405020304" pitchFamily="18" charset="0"/>
              </a:rPr>
              <a:t>БМТ ва </a:t>
            </a:r>
            <a:r>
              <a:rPr lang="uk-UA" dirty="0" err="1">
                <a:latin typeface="Times New Roman" panose="02020603050405020304" pitchFamily="18" charset="0"/>
                <a:ea typeface="Times New Roman" panose="02020603050405020304" pitchFamily="18" charset="0"/>
              </a:rPr>
              <a:t>унинг</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тизимидаги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ташкилотларнинг</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иқтисодий</a:t>
            </a:r>
            <a:r>
              <a:rPr lang="uk-UA" dirty="0">
                <a:latin typeface="Times New Roman" panose="02020603050405020304" pitchFamily="18" charset="0"/>
                <a:ea typeface="Times New Roman" panose="02020603050405020304" pitchFamily="18" charset="0"/>
              </a:rPr>
              <a:t> ва </a:t>
            </a:r>
            <a:r>
              <a:rPr lang="uk-UA" dirty="0" err="1">
                <a:latin typeface="Times New Roman" panose="02020603050405020304" pitchFamily="18" charset="0"/>
                <a:ea typeface="Times New Roman" panose="02020603050405020304" pitchFamily="18" charset="0"/>
              </a:rPr>
              <a:t>ижтимоий</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фаолиятини</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мувофиқлаштириш</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учун</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масъул</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бўлган</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асосий</a:t>
            </a:r>
            <a:r>
              <a:rPr lang="uk-UA" dirty="0">
                <a:latin typeface="Times New Roman" panose="02020603050405020304" pitchFamily="18" charset="0"/>
                <a:ea typeface="Times New Roman" panose="02020603050405020304" pitchFamily="18" charset="0"/>
              </a:rPr>
              <a:t> орган.</a:t>
            </a:r>
            <a:endParaRPr lang="ru-RU" sz="1600" dirty="0">
              <a:effectLst/>
              <a:latin typeface="Times New Roman" panose="02020603050405020304" pitchFamily="18" charset="0"/>
              <a:ea typeface="Times New Roman" panose="02020603050405020304" pitchFamily="18" charset="0"/>
            </a:endParaRPr>
          </a:p>
        </p:txBody>
      </p:sp>
      <p:sp>
        <p:nvSpPr>
          <p:cNvPr id="14" name="Стрелка углом вверх 13"/>
          <p:cNvSpPr/>
          <p:nvPr/>
        </p:nvSpPr>
        <p:spPr>
          <a:xfrm rot="5400000">
            <a:off x="3495897" y="4874728"/>
            <a:ext cx="425196" cy="54926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24440997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Овал 20"/>
          <p:cNvSpPr/>
          <p:nvPr/>
        </p:nvSpPr>
        <p:spPr>
          <a:xfrm>
            <a:off x="8172400" y="260648"/>
            <a:ext cx="720080"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uz-Cyrl-UZ" sz="2000" b="1" dirty="0" smtClean="0"/>
              <a:t>9</a:t>
            </a:r>
            <a:endParaRPr lang="ru-RU" sz="2000" b="1" dirty="0"/>
          </a:p>
        </p:txBody>
      </p:sp>
      <p:grpSp>
        <p:nvGrpSpPr>
          <p:cNvPr id="6" name="Группа 5"/>
          <p:cNvGrpSpPr/>
          <p:nvPr/>
        </p:nvGrpSpPr>
        <p:grpSpPr>
          <a:xfrm>
            <a:off x="107504" y="886070"/>
            <a:ext cx="1725712" cy="1207942"/>
            <a:chOff x="1872202" y="1368150"/>
            <a:chExt cx="1725712" cy="1207942"/>
          </a:xfrm>
        </p:grpSpPr>
        <p:sp>
          <p:nvSpPr>
            <p:cNvPr id="8" name="Скругленный прямоугольник 7"/>
            <p:cNvSpPr/>
            <p:nvPr/>
          </p:nvSpPr>
          <p:spPr>
            <a:xfrm>
              <a:off x="1872202" y="1368150"/>
              <a:ext cx="1725712" cy="1207942"/>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9" name="Скругленный прямоугольник 4"/>
            <p:cNvSpPr txBox="1"/>
            <p:nvPr/>
          </p:nvSpPr>
          <p:spPr>
            <a:xfrm>
              <a:off x="1931179" y="1427127"/>
              <a:ext cx="1607758" cy="1089988"/>
            </a:xfrm>
            <a:prstGeom prst="rect">
              <a:avLst/>
            </a:prstGeom>
          </p:spPr>
          <p:style>
            <a:lnRef idx="0">
              <a:schemeClr val="accent5"/>
            </a:lnRef>
            <a:fillRef idx="3">
              <a:schemeClr val="accent5"/>
            </a:fillRef>
            <a:effectRef idx="3">
              <a:schemeClr val="accent5"/>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z-Cyrl-UZ" sz="1800" b="1" i="0" kern="1200" dirty="0" smtClean="0"/>
                <a:t>Икки томонлама шартномалар</a:t>
              </a:r>
              <a:endParaRPr lang="ru-RU" sz="1800" kern="1200" dirty="0"/>
            </a:p>
          </p:txBody>
        </p:sp>
      </p:grpSp>
      <p:sp>
        <p:nvSpPr>
          <p:cNvPr id="12" name="Скругленный прямоугольник 11"/>
          <p:cNvSpPr/>
          <p:nvPr/>
        </p:nvSpPr>
        <p:spPr>
          <a:xfrm>
            <a:off x="1977232" y="1324574"/>
            <a:ext cx="6987256" cy="541679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b="1" dirty="0">
                <a:solidFill>
                  <a:schemeClr val="tx1"/>
                </a:solidFill>
                <a:latin typeface="Times New Roman" panose="02020603050405020304" pitchFamily="18" charset="0"/>
                <a:cs typeface="Times New Roman" panose="02020603050405020304" pitchFamily="18" charset="0"/>
              </a:rPr>
              <a:t>Универсал</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ва</a:t>
            </a:r>
            <a:r>
              <a:rPr lang="ru-RU" sz="1600"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минтақавий</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стандартлардан</a:t>
            </a:r>
            <a:r>
              <a:rPr lang="ru-RU" sz="1600" b="1"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ташқари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давлатлар</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ўртасидаги</a:t>
            </a:r>
            <a:r>
              <a:rPr lang="ru-RU" sz="1600"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икки</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томонлама</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шартномалар</a:t>
            </a:r>
            <a:r>
              <a:rPr lang="ru-RU" sz="1600" b="1"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ҳам</a:t>
            </a:r>
            <a:r>
              <a:rPr lang="ru-RU" sz="1600" b="1"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инсон</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ҳуқуқлари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тўғрисидаги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халқаро</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стандартлар</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қоидаларига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амал</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қилган</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ҳолда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тузилади</a:t>
            </a:r>
            <a:r>
              <a:rPr lang="ru-RU" sz="1600" dirty="0">
                <a:solidFill>
                  <a:schemeClr val="tx1"/>
                </a:solidFill>
                <a:latin typeface="Times New Roman" panose="02020603050405020304" pitchFamily="18" charset="0"/>
                <a:cs typeface="Times New Roman" panose="02020603050405020304" pitchFamily="18" charset="0"/>
              </a:rPr>
              <a:t>. </a:t>
            </a:r>
            <a:r>
              <a:rPr lang="ru-RU" sz="1600" b="1" dirty="0" err="1">
                <a:solidFill>
                  <a:schemeClr val="tx1"/>
                </a:solidFill>
                <a:latin typeface="Times New Roman" panose="02020603050405020304" pitchFamily="18" charset="0"/>
                <a:cs typeface="Times New Roman" panose="02020603050405020304" pitchFamily="18" charset="0"/>
              </a:rPr>
              <a:t>Масалан</a:t>
            </a:r>
            <a:r>
              <a:rPr lang="ru-RU" sz="1600" b="1" dirty="0">
                <a:solidFill>
                  <a:schemeClr val="tx1"/>
                </a:solidFill>
                <a:latin typeface="Times New Roman" panose="02020603050405020304" pitchFamily="18" charset="0"/>
                <a:cs typeface="Times New Roman" panose="02020603050405020304" pitchFamily="18" charset="0"/>
              </a:rPr>
              <a:t>,</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rgbClr val="FFFF00"/>
                </a:solidFill>
                <a:latin typeface="Times New Roman" panose="02020603050405020304" pitchFamily="18" charset="0"/>
                <a:cs typeface="Times New Roman" panose="02020603050405020304" pitchFamily="18" charset="0"/>
              </a:rPr>
              <a:t>Ўзбекистон</a:t>
            </a:r>
            <a:r>
              <a:rPr lang="ru-RU" sz="1600" dirty="0">
                <a:solidFill>
                  <a:srgbClr val="FFFF00"/>
                </a:solidFill>
                <a:latin typeface="Times New Roman" panose="02020603050405020304" pitchFamily="18" charset="0"/>
                <a:cs typeface="Times New Roman" panose="02020603050405020304" pitchFamily="18" charset="0"/>
              </a:rPr>
              <a:t> – Россия </a:t>
            </a:r>
            <a:r>
              <a:rPr lang="ru-RU" sz="1600" dirty="0" err="1">
                <a:solidFill>
                  <a:srgbClr val="FFFF00"/>
                </a:solidFill>
                <a:latin typeface="Times New Roman" panose="02020603050405020304" pitchFamily="18" charset="0"/>
                <a:cs typeface="Times New Roman" panose="02020603050405020304" pitchFamily="18" charset="0"/>
              </a:rPr>
              <a:t>ўртасидаги</a:t>
            </a:r>
            <a:r>
              <a:rPr lang="ru-RU" sz="1600" dirty="0">
                <a:solidFill>
                  <a:schemeClr val="tx1"/>
                </a:solidFill>
                <a:latin typeface="Times New Roman" panose="02020603050405020304" pitchFamily="18" charset="0"/>
                <a:cs typeface="Times New Roman" panose="02020603050405020304" pitchFamily="18" charset="0"/>
              </a:rPr>
              <a:t> Россия </a:t>
            </a:r>
            <a:r>
              <a:rPr lang="ru-RU" sz="1600" dirty="0" err="1">
                <a:solidFill>
                  <a:schemeClr val="tx1"/>
                </a:solidFill>
                <a:latin typeface="Times New Roman" panose="02020603050405020304" pitchFamily="18" charset="0"/>
                <a:cs typeface="Times New Roman" panose="02020603050405020304" pitchFamily="18" charset="0"/>
              </a:rPr>
              <a:t>Федерацияси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ҳудудида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Ўзбекистон</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Республикаси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фуқароларининг</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вақтинча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меҳнат</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фаолиятини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амалга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оширишга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оид</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Келишувда</a:t>
            </a:r>
            <a:r>
              <a:rPr lang="ru-RU" sz="1600" dirty="0">
                <a:solidFill>
                  <a:schemeClr val="tx1"/>
                </a:solidFill>
                <a:latin typeface="Times New Roman" panose="02020603050405020304" pitchFamily="18" charset="0"/>
                <a:cs typeface="Times New Roman" panose="02020603050405020304" pitchFamily="18" charset="0"/>
              </a:rPr>
              <a:t> (2017 й. 5 апрель) </a:t>
            </a:r>
            <a:r>
              <a:rPr lang="ru-RU" sz="1600" dirty="0" err="1">
                <a:solidFill>
                  <a:schemeClr val="tx1"/>
                </a:solidFill>
                <a:latin typeface="Times New Roman" panose="02020603050405020304" pitchFamily="18" charset="0"/>
                <a:cs typeface="Times New Roman" panose="02020603050405020304" pitchFamily="18" charset="0"/>
              </a:rPr>
              <a:t>меҳнат</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муҳожирларини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ишга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жалб</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қилиш</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юзасидан</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танловда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меҳнат</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ҳуқуқлари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нормаларини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акс</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эттирувчи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меҳнат</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қонунчилиги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ва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бошқа</a:t>
            </a:r>
            <a:r>
              <a:rPr lang="ru-RU" sz="1600" dirty="0">
                <a:solidFill>
                  <a:schemeClr val="tx1"/>
                </a:solidFill>
                <a:latin typeface="Times New Roman" panose="02020603050405020304" pitchFamily="18" charset="0"/>
                <a:cs typeface="Times New Roman" panose="02020603050405020304" pitchFamily="18" charset="0"/>
              </a:rPr>
              <a:t> норматив </a:t>
            </a:r>
            <a:r>
              <a:rPr lang="ru-RU" sz="1600" dirty="0" err="1">
                <a:solidFill>
                  <a:schemeClr val="tx1"/>
                </a:solidFill>
                <a:latin typeface="Times New Roman" panose="02020603050405020304" pitchFamily="18" charset="0"/>
                <a:cs typeface="Times New Roman" panose="02020603050405020304" pitchFamily="18" charset="0"/>
              </a:rPr>
              <a:t>ҳужжатларга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амал</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қилиш</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бўйича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давлат</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назоратини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амалга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ошириш</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ишга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жойлашувчи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номзодларни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тиббий</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кўрикдан</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ўтказишни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ташкил</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қилиш</a:t>
            </a:r>
            <a:r>
              <a:rPr lang="ru-RU" sz="1600" dirty="0">
                <a:solidFill>
                  <a:schemeClr val="tx1"/>
                </a:solidFill>
                <a:latin typeface="Times New Roman" panose="02020603050405020304" pitchFamily="18" charset="0"/>
                <a:cs typeface="Times New Roman" panose="02020603050405020304" pitchFamily="18" charset="0"/>
              </a:rPr>
              <a:t> (4-модда); Россия </a:t>
            </a:r>
            <a:r>
              <a:rPr lang="ru-RU" sz="1600" dirty="0" err="1">
                <a:solidFill>
                  <a:schemeClr val="tx1"/>
                </a:solidFill>
                <a:latin typeface="Times New Roman" panose="02020603050405020304" pitchFamily="18" charset="0"/>
                <a:cs typeface="Times New Roman" panose="02020603050405020304" pitchFamily="18" charset="0"/>
              </a:rPr>
              <a:t>Федерацияси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қонунчилиги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билан</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белгиланган</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керакли</a:t>
            </a:r>
            <a:r>
              <a:rPr lang="ru-RU" sz="1600" dirty="0">
                <a:solidFill>
                  <a:schemeClr val="tx1"/>
                </a:solidFill>
                <a:latin typeface="Times New Roman" panose="02020603050405020304" pitchFamily="18" charset="0"/>
                <a:cs typeface="Times New Roman" panose="02020603050405020304" pitchFamily="18" charset="0"/>
              </a:rPr>
              <a:t> санитар-</a:t>
            </a:r>
            <a:r>
              <a:rPr lang="ru-RU" sz="1600" dirty="0" err="1">
                <a:solidFill>
                  <a:schemeClr val="tx1"/>
                </a:solidFill>
                <a:latin typeface="Times New Roman" panose="02020603050405020304" pitchFamily="18" charset="0"/>
                <a:cs typeface="Times New Roman" panose="02020603050405020304" pitchFamily="18" charset="0"/>
              </a:rPr>
              <a:t>гигиеник</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ва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бошқа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нормалар</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талабларига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мос</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яшаш</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жойлари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хавфсиз</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меҳнат</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шароити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ва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меҳнат</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мухофазаси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ҳамда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ишчиларнинг</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иш</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жойларида</a:t>
            </a:r>
            <a:r>
              <a:rPr lang="ru-RU" sz="1600" dirty="0">
                <a:solidFill>
                  <a:schemeClr val="tx1"/>
                </a:solidFill>
                <a:latin typeface="Times New Roman" panose="02020603050405020304" pitchFamily="18" charset="0"/>
                <a:cs typeface="Times New Roman" panose="02020603050405020304" pitchFamily="18" charset="0"/>
              </a:rPr>
              <a:t> техника </a:t>
            </a:r>
            <a:r>
              <a:rPr lang="ru-RU" sz="1600" dirty="0" err="1">
                <a:solidFill>
                  <a:schemeClr val="tx1"/>
                </a:solidFill>
                <a:latin typeface="Times New Roman" panose="02020603050405020304" pitchFamily="18" charset="0"/>
                <a:cs typeface="Times New Roman" panose="02020603050405020304" pitchFamily="18" charset="0"/>
              </a:rPr>
              <a:t>хавфсизлиги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билан</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таъминлаш</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минимал</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даражадан</a:t>
            </a:r>
            <a:r>
              <a:rPr lang="ru-RU" sz="1600" dirty="0">
                <a:solidFill>
                  <a:schemeClr val="tx1"/>
                </a:solidFill>
                <a:latin typeface="Times New Roman" panose="02020603050405020304" pitchFamily="18" charset="0"/>
                <a:cs typeface="Times New Roman" panose="02020603050405020304" pitchFamily="18" charset="0"/>
              </a:rPr>
              <a:t> паст </a:t>
            </a:r>
            <a:r>
              <a:rPr lang="ru-RU" sz="1600" dirty="0" err="1">
                <a:solidFill>
                  <a:schemeClr val="tx1"/>
                </a:solidFill>
                <a:latin typeface="Times New Roman" panose="02020603050405020304" pitchFamily="18" charset="0"/>
                <a:cs typeface="Times New Roman" panose="02020603050405020304" pitchFamily="18" charset="0"/>
              </a:rPr>
              <a:t>бўлмаган</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иш</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ҳаққини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кафолатлаш</a:t>
            </a:r>
            <a:r>
              <a:rPr lang="ru-RU" sz="1600" dirty="0">
                <a:solidFill>
                  <a:schemeClr val="tx1"/>
                </a:solidFill>
                <a:latin typeface="Times New Roman" panose="02020603050405020304" pitchFamily="18" charset="0"/>
                <a:cs typeface="Times New Roman" panose="02020603050405020304" pitchFamily="18" charset="0"/>
              </a:rPr>
              <a:t> (6-модда); </a:t>
            </a:r>
            <a:r>
              <a:rPr lang="ru-RU" sz="1600" dirty="0" err="1">
                <a:solidFill>
                  <a:schemeClr val="tx1"/>
                </a:solidFill>
                <a:latin typeface="Times New Roman" panose="02020603050405020304" pitchFamily="18" charset="0"/>
                <a:cs typeface="Times New Roman" panose="02020603050405020304" pitchFamily="18" charset="0"/>
              </a:rPr>
              <a:t>меҳнат</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муҳожирлари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меҳнат</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шартномаси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шартлари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асосида</a:t>
            </a:r>
            <a:r>
              <a:rPr lang="ru-RU" sz="1600" dirty="0">
                <a:solidFill>
                  <a:schemeClr val="tx1"/>
                </a:solidFill>
                <a:latin typeface="Times New Roman" panose="02020603050405020304" pitchFamily="18" charset="0"/>
                <a:cs typeface="Times New Roman" panose="02020603050405020304" pitchFamily="18" charset="0"/>
              </a:rPr>
              <a:t> Россия </a:t>
            </a:r>
            <a:r>
              <a:rPr lang="ru-RU" sz="1600" dirty="0" err="1">
                <a:solidFill>
                  <a:schemeClr val="tx1"/>
                </a:solidFill>
                <a:latin typeface="Times New Roman" panose="02020603050405020304" pitchFamily="18" charset="0"/>
                <a:cs typeface="Times New Roman" panose="02020603050405020304" pitchFamily="18" charset="0"/>
              </a:rPr>
              <a:t>Федерацияси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қонунчилигига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мувофиқ</a:t>
            </a:r>
            <a:r>
              <a:rPr lang="ru-RU" sz="1600" dirty="0">
                <a:solidFill>
                  <a:schemeClr val="tx1"/>
                </a:solidFill>
                <a:latin typeface="Times New Roman" panose="02020603050405020304" pitchFamily="18" charset="0"/>
                <a:cs typeface="Times New Roman" panose="02020603050405020304" pitchFamily="18" charset="0"/>
              </a:rPr>
              <a:t> дам </a:t>
            </a:r>
            <a:r>
              <a:rPr lang="ru-RU" sz="1600" dirty="0" err="1">
                <a:solidFill>
                  <a:schemeClr val="tx1"/>
                </a:solidFill>
                <a:latin typeface="Times New Roman" panose="02020603050405020304" pitchFamily="18" charset="0"/>
                <a:cs typeface="Times New Roman" panose="02020603050405020304" pitchFamily="18" charset="0"/>
              </a:rPr>
              <a:t>олиш</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ҳуқуқи</a:t>
            </a:r>
            <a:r>
              <a:rPr lang="ru-RU" sz="1600" dirty="0">
                <a:solidFill>
                  <a:schemeClr val="tx1"/>
                </a:solidFill>
                <a:latin typeface="Times New Roman" panose="02020603050405020304" pitchFamily="18" charset="0"/>
                <a:cs typeface="Times New Roman" panose="02020603050405020304" pitchFamily="18" charset="0"/>
              </a:rPr>
              <a:t> (7-модда) </a:t>
            </a:r>
            <a:r>
              <a:rPr lang="ru-RU" sz="1600" dirty="0" err="1">
                <a:solidFill>
                  <a:schemeClr val="tx1"/>
                </a:solidFill>
                <a:latin typeface="Times New Roman" panose="02020603050405020304" pitchFamily="18" charset="0"/>
                <a:cs typeface="Times New Roman" panose="02020603050405020304" pitchFamily="18" charset="0"/>
              </a:rPr>
              <a:t>каби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бир</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қатор</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инсон</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ҳуқуқларига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оид</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стандартлар</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белгиланган</a:t>
            </a:r>
            <a:r>
              <a:rPr lang="ru-RU" sz="1600" dirty="0">
                <a:solidFill>
                  <a:schemeClr val="tx1"/>
                </a:solidFill>
                <a:latin typeface="Times New Roman" panose="02020603050405020304" pitchFamily="18" charset="0"/>
                <a:cs typeface="Times New Roman" panose="02020603050405020304" pitchFamily="18" charset="0"/>
              </a:rPr>
              <a:t>.</a:t>
            </a:r>
          </a:p>
        </p:txBody>
      </p:sp>
      <p:sp>
        <p:nvSpPr>
          <p:cNvPr id="2" name="Стрелка углом 1"/>
          <p:cNvSpPr/>
          <p:nvPr/>
        </p:nvSpPr>
        <p:spPr>
          <a:xfrm rot="5400000">
            <a:off x="2156792" y="754346"/>
            <a:ext cx="271776" cy="868680"/>
          </a:xfrm>
          <a:prstGeom prst="bentArrow">
            <a:avLst>
              <a:gd name="adj1" fmla="val 25000"/>
              <a:gd name="adj2" fmla="val 22149"/>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1" name="Прямоугольник 10"/>
          <p:cNvSpPr/>
          <p:nvPr/>
        </p:nvSpPr>
        <p:spPr>
          <a:xfrm>
            <a:off x="1619672" y="350266"/>
            <a:ext cx="6264696" cy="369332"/>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angle"/>
          </a:sp3d>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u-RU"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2-§.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Инсон</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ҳуқуқларига</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оид</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халқаро</a:t>
            </a:r>
            <a:r>
              <a:rPr lang="ru-RU"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стандартлар</a:t>
            </a:r>
            <a:r>
              <a:rPr lang="ru-RU"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турлари</a:t>
            </a:r>
            <a:endParaRPr lang="ru-RU" dirty="0">
              <a:solidFill>
                <a:srgbClr val="FF0000"/>
              </a:solidFill>
            </a:endParaRPr>
          </a:p>
        </p:txBody>
      </p:sp>
    </p:spTree>
    <p:extLst>
      <p:ext uri="{BB962C8B-B14F-4D97-AF65-F5344CB8AC3E}">
        <p14:creationId xmlns:p14="http://schemas.microsoft.com/office/powerpoint/2010/main" val="744902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pic>
        <p:nvPicPr>
          <p:cNvPr id="1030" name="Picture 6" descr="Доброум - Люди – рабы государства? Не раз обсуждал на форумах эту тему и  далее намерен корректно показать, что да, рабы. Только оговорка: рабство –  не дискретное, а “аналоговое” состояние, у него"/>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5670" y="7441117"/>
            <a:ext cx="912543" cy="528976"/>
          </a:xfrm>
          <a:prstGeom prst="rect">
            <a:avLst/>
          </a:prstGeom>
          <a:noFill/>
          <a:extLst>
            <a:ext uri="{909E8E84-426E-40DD-AFC4-6F175D3DCCD1}">
              <a14:hiddenFill xmlns:a14="http://schemas.microsoft.com/office/drawing/2010/main">
                <a:solidFill>
                  <a:srgbClr val="FFFFFF"/>
                </a:solidFill>
              </a14:hiddenFill>
            </a:ext>
          </a:extLst>
        </p:spPr>
      </p:pic>
      <p:grpSp>
        <p:nvGrpSpPr>
          <p:cNvPr id="6" name="Группа 5"/>
          <p:cNvGrpSpPr/>
          <p:nvPr/>
        </p:nvGrpSpPr>
        <p:grpSpPr>
          <a:xfrm>
            <a:off x="335136" y="390916"/>
            <a:ext cx="3240360" cy="1093868"/>
            <a:chOff x="221605" y="0"/>
            <a:chExt cx="2599231" cy="1579211"/>
          </a:xfrm>
        </p:grpSpPr>
        <p:sp>
          <p:nvSpPr>
            <p:cNvPr id="7" name="Скругленный прямоугольник 6"/>
            <p:cNvSpPr/>
            <p:nvPr/>
          </p:nvSpPr>
          <p:spPr>
            <a:xfrm>
              <a:off x="221605" y="0"/>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8" name="Скругленный прямоугольник 4"/>
            <p:cNvSpPr txBox="1"/>
            <p:nvPr/>
          </p:nvSpPr>
          <p:spPr>
            <a:xfrm>
              <a:off x="298709" y="281223"/>
              <a:ext cx="2445021" cy="10167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k-UA" sz="2800" b="1" i="1" kern="1200" dirty="0" err="1" smtClean="0"/>
                <a:t>Хавфсизлик</a:t>
              </a:r>
              <a:r>
                <a:rPr lang="uk-UA" sz="2800" b="1" i="1" kern="1200" dirty="0" smtClean="0"/>
                <a:t> </a:t>
              </a:r>
              <a:r>
                <a:rPr lang="uk-UA" sz="2800" b="1" i="1" kern="1200" dirty="0" err="1" smtClean="0"/>
                <a:t>кенгаши</a:t>
              </a:r>
              <a:endParaRPr lang="ru-RU" sz="2800" kern="1200" dirty="0"/>
            </a:p>
          </p:txBody>
        </p:sp>
      </p:grpSp>
      <p:sp>
        <p:nvSpPr>
          <p:cNvPr id="3" name="Прямоугольник 2"/>
          <p:cNvSpPr/>
          <p:nvPr/>
        </p:nvSpPr>
        <p:spPr>
          <a:xfrm>
            <a:off x="3966430" y="1090413"/>
            <a:ext cx="4970107" cy="923330"/>
          </a:xfrm>
          <a:prstGeom prst="rect">
            <a:avLst/>
          </a:prstGeom>
        </p:spPr>
        <p:txBody>
          <a:bodyPr wrap="square">
            <a:spAutoFit/>
          </a:bodyPr>
          <a:lstStyle/>
          <a:p>
            <a:pPr algn="just"/>
            <a:r>
              <a:rPr lang="uk-UA" dirty="0" err="1"/>
              <a:t>БМТга</a:t>
            </a:r>
            <a:r>
              <a:rPr lang="uk-UA" dirty="0"/>
              <a:t> </a:t>
            </a:r>
            <a:r>
              <a:rPr lang="uk-UA" dirty="0" err="1"/>
              <a:t>аъзо</a:t>
            </a:r>
            <a:r>
              <a:rPr lang="uk-UA" dirty="0"/>
              <a:t> </a:t>
            </a:r>
            <a:r>
              <a:rPr lang="uk-UA" dirty="0" err="1"/>
              <a:t>давлатлар</a:t>
            </a:r>
            <a:r>
              <a:rPr lang="uk-UA" dirty="0"/>
              <a:t> </a:t>
            </a:r>
            <a:r>
              <a:rPr lang="uk-UA" dirty="0" err="1"/>
              <a:t>Хавфсизлик</a:t>
            </a:r>
            <a:r>
              <a:rPr lang="uk-UA" dirty="0"/>
              <a:t> </a:t>
            </a:r>
            <a:r>
              <a:rPr lang="uk-UA" dirty="0" err="1"/>
              <a:t>Кенгашига</a:t>
            </a:r>
            <a:r>
              <a:rPr lang="uk-UA" dirty="0"/>
              <a:t> </a:t>
            </a:r>
            <a:r>
              <a:rPr lang="uk-UA" dirty="0" err="1"/>
              <a:t>халқаро</a:t>
            </a:r>
            <a:r>
              <a:rPr lang="uk-UA" dirty="0"/>
              <a:t> </a:t>
            </a:r>
            <a:r>
              <a:rPr lang="uk-UA" dirty="0" err="1"/>
              <a:t>тинчлик</a:t>
            </a:r>
            <a:r>
              <a:rPr lang="uk-UA" dirty="0"/>
              <a:t> ва </a:t>
            </a:r>
            <a:r>
              <a:rPr lang="uk-UA" dirty="0" err="1"/>
              <a:t>хавфсизликни</a:t>
            </a:r>
            <a:r>
              <a:rPr lang="uk-UA" dirty="0"/>
              <a:t> </a:t>
            </a:r>
            <a:r>
              <a:rPr lang="uk-UA" dirty="0" err="1"/>
              <a:t>сақлаш</a:t>
            </a:r>
            <a:r>
              <a:rPr lang="uk-UA" dirty="0"/>
              <a:t> </a:t>
            </a:r>
            <a:r>
              <a:rPr lang="uk-UA" dirty="0" err="1"/>
              <a:t>учун</a:t>
            </a:r>
            <a:r>
              <a:rPr lang="uk-UA" dirty="0"/>
              <a:t> </a:t>
            </a:r>
            <a:r>
              <a:rPr lang="uk-UA" dirty="0" err="1"/>
              <a:t>бош</a:t>
            </a:r>
            <a:r>
              <a:rPr lang="uk-UA" dirty="0"/>
              <a:t> </a:t>
            </a:r>
            <a:r>
              <a:rPr lang="uk-UA" dirty="0" err="1"/>
              <a:t>жавобгарликни</a:t>
            </a:r>
            <a:r>
              <a:rPr lang="uk-UA" dirty="0"/>
              <a:t> </a:t>
            </a:r>
            <a:r>
              <a:rPr lang="uk-UA" dirty="0" err="1" smtClean="0"/>
              <a:t>юклайди</a:t>
            </a:r>
            <a:r>
              <a:rPr lang="uk-UA" dirty="0" smtClean="0"/>
              <a:t>.</a:t>
            </a:r>
            <a:endParaRPr lang="uz-Cyrl-UZ" dirty="0" smtClean="0"/>
          </a:p>
        </p:txBody>
      </p:sp>
      <p:sp>
        <p:nvSpPr>
          <p:cNvPr id="2" name="Стрелка углом вверх 1"/>
          <p:cNvSpPr/>
          <p:nvPr/>
        </p:nvSpPr>
        <p:spPr>
          <a:xfrm rot="5400000">
            <a:off x="3542755" y="1183252"/>
            <a:ext cx="425196" cy="54926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a:off x="327372" y="2398065"/>
            <a:ext cx="8601401" cy="3970318"/>
          </a:xfrm>
          <a:prstGeom prst="rect">
            <a:avLst/>
          </a:prstGeom>
        </p:spPr>
        <p:txBody>
          <a:bodyPr wrap="square">
            <a:spAutoFit/>
          </a:bodyPr>
          <a:lstStyle/>
          <a:p>
            <a:pPr algn="just"/>
            <a:r>
              <a:rPr lang="uz-Cyrl-UZ" dirty="0">
                <a:solidFill>
                  <a:srgbClr val="202122"/>
                </a:solidFill>
                <a:latin typeface="Times New Roman" panose="02020603050405020304" pitchFamily="18" charset="0"/>
                <a:ea typeface="Calibri" panose="020F0502020204030204" pitchFamily="34" charset="0"/>
              </a:rPr>
              <a:t>	Хавфсизлик кенгаши ўн бешта аъзодан иборат, уларнинг беш нафари доимий аъзо ҳисобланади (АҚШ, Буюк Британия, Россия, Хитой ва Франция). Фақатгина Кенгашнинг доимий аъзолари бўлган ушбу «катта бешлик» </a:t>
            </a:r>
            <a:r>
              <a:rPr lang="uz-Cyrl-UZ" b="1" dirty="0">
                <a:solidFill>
                  <a:srgbClr val="FF0000"/>
                </a:solidFill>
                <a:latin typeface="Times New Roman" panose="02020603050405020304" pitchFamily="18" charset="0"/>
                <a:ea typeface="Calibri" panose="020F0502020204030204" pitchFamily="34" charset="0"/>
              </a:rPr>
              <a:t>вето (маън этиш)</a:t>
            </a:r>
            <a:r>
              <a:rPr lang="uz-Cyrl-UZ" dirty="0">
                <a:solidFill>
                  <a:srgbClr val="202122"/>
                </a:solidFill>
                <a:latin typeface="Times New Roman" panose="02020603050405020304" pitchFamily="18" charset="0"/>
                <a:ea typeface="Calibri" panose="020F0502020204030204" pitchFamily="34" charset="0"/>
              </a:rPr>
              <a:t> хуқуқига эга. </a:t>
            </a:r>
            <a:endParaRPr lang="uz-Cyrl-UZ" dirty="0" smtClean="0">
              <a:solidFill>
                <a:srgbClr val="202122"/>
              </a:solidFill>
              <a:latin typeface="Times New Roman" panose="02020603050405020304" pitchFamily="18" charset="0"/>
              <a:ea typeface="Calibri" panose="020F0502020204030204" pitchFamily="34" charset="0"/>
            </a:endParaRPr>
          </a:p>
          <a:p>
            <a:pPr algn="just"/>
            <a:r>
              <a:rPr lang="uz-Cyrl-UZ" dirty="0" smtClean="0">
                <a:solidFill>
                  <a:srgbClr val="202122"/>
                </a:solidFill>
                <a:latin typeface="Times New Roman" panose="02020603050405020304" pitchFamily="18" charset="0"/>
                <a:ea typeface="Calibri" panose="020F0502020204030204" pitchFamily="34" charset="0"/>
              </a:rPr>
              <a:t>	Хавфсизлик </a:t>
            </a:r>
            <a:r>
              <a:rPr lang="uz-Cyrl-UZ" dirty="0">
                <a:solidFill>
                  <a:srgbClr val="202122"/>
                </a:solidFill>
                <a:latin typeface="Times New Roman" panose="02020603050405020304" pitchFamily="18" charset="0"/>
                <a:ea typeface="Calibri" panose="020F0502020204030204" pitchFamily="34" charset="0"/>
              </a:rPr>
              <a:t>Кенгашида муҳокама қилинадиган масалалар Кенгаш аъзоларининг бир фикрда бўлишини талаб қилади. Улардан бирортаси муҳокама қилинаётган қарорнинг қабул қилинишига розилик билдирмаса, қарор рад қилинган ҳисобланади. </a:t>
            </a:r>
            <a:endParaRPr lang="uz-Cyrl-UZ" dirty="0" smtClean="0">
              <a:solidFill>
                <a:srgbClr val="202122"/>
              </a:solidFill>
              <a:latin typeface="Times New Roman" panose="02020603050405020304" pitchFamily="18" charset="0"/>
              <a:ea typeface="Calibri" panose="020F0502020204030204" pitchFamily="34" charset="0"/>
            </a:endParaRPr>
          </a:p>
          <a:p>
            <a:pPr algn="just"/>
            <a:r>
              <a:rPr lang="uz-Cyrl-UZ" dirty="0">
                <a:solidFill>
                  <a:srgbClr val="202122"/>
                </a:solidFill>
                <a:latin typeface="Times New Roman" panose="02020603050405020304" pitchFamily="18" charset="0"/>
                <a:ea typeface="Calibri" panose="020F0502020204030204" pitchFamily="34" charset="0"/>
              </a:rPr>
              <a:t>	</a:t>
            </a:r>
            <a:r>
              <a:rPr lang="uz-Cyrl-UZ" dirty="0" smtClean="0">
                <a:solidFill>
                  <a:srgbClr val="202122"/>
                </a:solidFill>
                <a:latin typeface="Times New Roman" panose="02020603050405020304" pitchFamily="18" charset="0"/>
                <a:ea typeface="Calibri" panose="020F0502020204030204" pitchFamily="34" charset="0"/>
              </a:rPr>
              <a:t>Хавфсизлик </a:t>
            </a:r>
            <a:r>
              <a:rPr lang="uz-Cyrl-UZ" dirty="0">
                <a:solidFill>
                  <a:srgbClr val="202122"/>
                </a:solidFill>
                <a:latin typeface="Times New Roman" panose="02020603050405020304" pitchFamily="18" charset="0"/>
                <a:ea typeface="Calibri" panose="020F0502020204030204" pitchFamily="34" charset="0"/>
              </a:rPr>
              <a:t>кенгаши резолюция(қарор)лари қабул қилиниши учун Кенгашнинг тўққиз аъзоси ёқлаб овоз бериши керак. Агар доимий аъзоларининг биттаси қарши овоз берса, резолюция(қарор) қабул қилинмайди</a:t>
            </a:r>
          </a:p>
          <a:p>
            <a:pPr algn="just"/>
            <a:r>
              <a:rPr lang="uz-Cyrl-UZ" dirty="0" smtClean="0">
                <a:solidFill>
                  <a:srgbClr val="202122"/>
                </a:solidFill>
                <a:latin typeface="Times New Roman" panose="02020603050405020304" pitchFamily="18" charset="0"/>
                <a:ea typeface="Calibri" panose="020F0502020204030204" pitchFamily="34" charset="0"/>
              </a:rPr>
              <a:t>	Ҳар қандай давлатни Ташкилот Аъзолигига қабул қилиш Хавфсизлик Кенгашининг тавсиясига мувофиқ Бош Ассамблея қарори билан амалга оширилади (БМТ Низоми 4-моддаси).</a:t>
            </a:r>
            <a:endParaRPr lang="ru-RU" dirty="0"/>
          </a:p>
        </p:txBody>
      </p:sp>
    </p:spTree>
    <p:extLst>
      <p:ext uri="{BB962C8B-B14F-4D97-AF65-F5344CB8AC3E}">
        <p14:creationId xmlns:p14="http://schemas.microsoft.com/office/powerpoint/2010/main" val="41579153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pic>
        <p:nvPicPr>
          <p:cNvPr id="1030" name="Picture 6" descr="Доброум - Люди – рабы государства? Не раз обсуждал на форумах эту тему и  далее намерен корректно показать, что да, рабы. Только оговорка: рабство –  не дискретное, а “аналоговое” состояние, у него"/>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5670" y="7441117"/>
            <a:ext cx="912543" cy="528976"/>
          </a:xfrm>
          <a:prstGeom prst="rect">
            <a:avLst/>
          </a:prstGeom>
          <a:noFill/>
          <a:extLst>
            <a:ext uri="{909E8E84-426E-40DD-AFC4-6F175D3DCCD1}">
              <a14:hiddenFill xmlns:a14="http://schemas.microsoft.com/office/drawing/2010/main">
                <a:solidFill>
                  <a:srgbClr val="FFFFFF"/>
                </a:solidFill>
              </a14:hiddenFill>
            </a:ext>
          </a:extLst>
        </p:spPr>
      </p:pic>
      <p:grpSp>
        <p:nvGrpSpPr>
          <p:cNvPr id="6" name="Группа 5"/>
          <p:cNvGrpSpPr/>
          <p:nvPr/>
        </p:nvGrpSpPr>
        <p:grpSpPr>
          <a:xfrm>
            <a:off x="179512" y="332656"/>
            <a:ext cx="2232248" cy="864096"/>
            <a:chOff x="73147" y="-96862"/>
            <a:chExt cx="2599231" cy="1579211"/>
          </a:xfrm>
        </p:grpSpPr>
        <p:sp>
          <p:nvSpPr>
            <p:cNvPr id="7" name="Скругленный прямоугольник 6"/>
            <p:cNvSpPr/>
            <p:nvPr/>
          </p:nvSpPr>
          <p:spPr>
            <a:xfrm>
              <a:off x="73147" y="-96862"/>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8" name="Скругленный прямоугольник 4"/>
            <p:cNvSpPr txBox="1"/>
            <p:nvPr/>
          </p:nvSpPr>
          <p:spPr>
            <a:xfrm>
              <a:off x="298709" y="281223"/>
              <a:ext cx="1903897" cy="8191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k-UA" sz="2000" b="1" i="1" kern="1200" dirty="0" err="1" smtClean="0"/>
                <a:t>Хавфсизлик</a:t>
              </a:r>
              <a:r>
                <a:rPr lang="uk-UA" sz="2000" b="1" i="1" kern="1200" dirty="0" smtClean="0"/>
                <a:t> </a:t>
              </a:r>
              <a:r>
                <a:rPr lang="uk-UA" sz="2000" b="1" i="1" kern="1200" dirty="0" err="1" smtClean="0"/>
                <a:t>кенгаши</a:t>
              </a:r>
              <a:endParaRPr lang="ru-RU" sz="2000" kern="1200" dirty="0"/>
            </a:p>
          </p:txBody>
        </p:sp>
      </p:grpSp>
      <p:sp>
        <p:nvSpPr>
          <p:cNvPr id="4" name="Прямоугольник 3"/>
          <p:cNvSpPr/>
          <p:nvPr/>
        </p:nvSpPr>
        <p:spPr>
          <a:xfrm>
            <a:off x="267895" y="3215516"/>
            <a:ext cx="8712968" cy="313932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just"/>
            <a:r>
              <a:rPr lang="ru-RU" dirty="0" smtClean="0">
                <a:latin typeface="Times New Roman" panose="02020603050405020304" pitchFamily="18" charset="0"/>
                <a:ea typeface="Calibri" panose="020F0502020204030204" pitchFamily="34" charset="0"/>
                <a:cs typeface="Times New Roman" panose="02020603050405020304" pitchFamily="18" charset="0"/>
              </a:rPr>
              <a:t>	</a:t>
            </a:r>
            <a:r>
              <a:rPr lang="ru-RU" dirty="0" err="1" smtClean="0">
                <a:latin typeface="Times New Roman" panose="02020603050405020304" pitchFamily="18" charset="0"/>
                <a:ea typeface="Calibri" panose="020F0502020204030204" pitchFamily="34" charset="0"/>
                <a:cs typeface="Times New Roman" panose="02020603050405020304" pitchFamily="18" charset="0"/>
              </a:rPr>
              <a:t>Ташкилотнинг</a:t>
            </a:r>
            <a:r>
              <a:rPr lang="ru-RU" dirty="0" smtClean="0">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БМТ </a:t>
            </a:r>
            <a:r>
              <a:rPr lang="ru-RU" dirty="0" err="1">
                <a:latin typeface="Times New Roman" panose="02020603050405020304" pitchFamily="18" charset="0"/>
                <a:ea typeface="Calibri" panose="020F0502020204030204" pitchFamily="34" charset="0"/>
                <a:cs typeface="Times New Roman" panose="02020603050405020304" pitchFamily="18" charset="0"/>
              </a:rPr>
              <a:t>Низомида</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кўрсатилган</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принципларни</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муттасил</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равишда</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бузиб</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келган</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Аъзоси</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Хавфсизлик</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Кенгашининг</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тавсиясига</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биноан</a:t>
            </a:r>
            <a:r>
              <a:rPr lang="ru-RU" dirty="0">
                <a:latin typeface="Times New Roman" panose="02020603050405020304" pitchFamily="18" charset="0"/>
                <a:ea typeface="Calibri" panose="020F0502020204030204" pitchFamily="34" charset="0"/>
                <a:cs typeface="Times New Roman" panose="02020603050405020304" pitchFamily="18" charset="0"/>
              </a:rPr>
              <a:t> Бош Ассамблея </a:t>
            </a:r>
            <a:r>
              <a:rPr lang="ru-RU" dirty="0" err="1">
                <a:latin typeface="Times New Roman" panose="02020603050405020304" pitchFamily="18" charset="0"/>
                <a:ea typeface="Calibri" panose="020F0502020204030204" pitchFamily="34" charset="0"/>
                <a:cs typeface="Times New Roman" panose="02020603050405020304" pitchFamily="18" charset="0"/>
              </a:rPr>
              <a:t>Ташкилотидан</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чиқарилиши</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мумкин</a:t>
            </a:r>
            <a:r>
              <a:rPr lang="ru-RU" dirty="0">
                <a:latin typeface="Times New Roman" panose="02020603050405020304" pitchFamily="18" charset="0"/>
                <a:ea typeface="Calibri" panose="020F0502020204030204" pitchFamily="34" charset="0"/>
                <a:cs typeface="Times New Roman" panose="02020603050405020304" pitchFamily="18" charset="0"/>
              </a:rPr>
              <a:t> (БМТ </a:t>
            </a:r>
            <a:r>
              <a:rPr lang="ru-RU" dirty="0" err="1">
                <a:latin typeface="Times New Roman" panose="02020603050405020304" pitchFamily="18" charset="0"/>
                <a:ea typeface="Calibri" panose="020F0502020204030204" pitchFamily="34" charset="0"/>
                <a:cs typeface="Times New Roman" panose="02020603050405020304" pitchFamily="18" charset="0"/>
              </a:rPr>
              <a:t>Низоми</a:t>
            </a:r>
            <a:r>
              <a:rPr lang="ru-RU" dirty="0">
                <a:latin typeface="Times New Roman" panose="02020603050405020304" pitchFamily="18" charset="0"/>
                <a:ea typeface="Calibri" panose="020F0502020204030204" pitchFamily="34" charset="0"/>
                <a:cs typeface="Times New Roman" panose="02020603050405020304" pitchFamily="18" charset="0"/>
              </a:rPr>
              <a:t> 6-моддаси</a:t>
            </a:r>
            <a:r>
              <a:rPr lang="ru-RU"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uz-Cyrl-UZ" dirty="0" smtClean="0">
                <a:solidFill>
                  <a:srgbClr val="202122"/>
                </a:solidFill>
                <a:latin typeface="Times New Roman" panose="02020603050405020304" pitchFamily="18" charset="0"/>
                <a:ea typeface="Calibri" panose="020F0502020204030204" pitchFamily="34" charset="0"/>
                <a:cs typeface="Arial" panose="020B0604020202020204" pitchFamily="34" charset="0"/>
              </a:rPr>
              <a:t>	</a:t>
            </a:r>
            <a:r>
              <a:rPr lang="uz-Cyrl-UZ" b="1" dirty="0" smtClean="0">
                <a:solidFill>
                  <a:srgbClr val="7030A0"/>
                </a:solidFill>
                <a:latin typeface="Times New Roman" panose="02020603050405020304" pitchFamily="18" charset="0"/>
                <a:ea typeface="Calibri" panose="020F0502020204030204" pitchFamily="34" charset="0"/>
                <a:cs typeface="Arial" panose="020B0604020202020204" pitchFamily="34" charset="0"/>
              </a:rPr>
              <a:t>Хавфсизлик </a:t>
            </a:r>
            <a:r>
              <a:rPr lang="uz-Cyrl-UZ" b="1" dirty="0">
                <a:solidFill>
                  <a:srgbClr val="7030A0"/>
                </a:solidFill>
                <a:latin typeface="Times New Roman" panose="02020603050405020304" pitchFamily="18" charset="0"/>
                <a:ea typeface="Calibri" panose="020F0502020204030204" pitchFamily="34" charset="0"/>
                <a:cs typeface="Arial" panose="020B0604020202020204" pitchFamily="34" charset="0"/>
              </a:rPr>
              <a:t>Кенгаши ўз қарорларини амалга ошириш учун қуролли кучлардан фойдаланиш билан алоқадор бўлмаган </a:t>
            </a:r>
            <a:r>
              <a:rPr lang="uz-Cyrl-UZ" b="1" dirty="0" smtClean="0">
                <a:solidFill>
                  <a:srgbClr val="7030A0"/>
                </a:solidFill>
                <a:latin typeface="Times New Roman" panose="02020603050405020304" pitchFamily="18" charset="0"/>
                <a:ea typeface="Calibri" panose="020F0502020204030204" pitchFamily="34" charset="0"/>
                <a:cs typeface="Arial" panose="020B0604020202020204" pitchFamily="34" charset="0"/>
              </a:rPr>
              <a:t>ҳар қандай </a:t>
            </a:r>
            <a:r>
              <a:rPr lang="uz-Cyrl-UZ" b="1" dirty="0">
                <a:solidFill>
                  <a:srgbClr val="7030A0"/>
                </a:solidFill>
                <a:latin typeface="Times New Roman" panose="02020603050405020304" pitchFamily="18" charset="0"/>
                <a:ea typeface="Calibri" panose="020F0502020204030204" pitchFamily="34" charset="0"/>
                <a:cs typeface="Arial" panose="020B0604020202020204" pitchFamily="34" charset="0"/>
              </a:rPr>
              <a:t>чоралар кўриш кераклигини ҳал этишга вакил қилинади ва у Ташкилот Аъзоларидан шундай чораларни кўришни талаб қила олади. Бу чораларга иқтисодий муносабатларни, темир йўл, денгиз, ҳаво, почта, телеграф, радио ёки бошқа алоқа воситаларини тўла ёки қисман тўхтатиш, шунингдек, дипломатик муносабатларни узиб қўйиш кириши </a:t>
            </a:r>
            <a:r>
              <a:rPr lang="uz-Cyrl-UZ" b="1" dirty="0" smtClean="0">
                <a:solidFill>
                  <a:srgbClr val="7030A0"/>
                </a:solidFill>
                <a:latin typeface="Times New Roman" panose="02020603050405020304" pitchFamily="18" charset="0"/>
                <a:ea typeface="Calibri" panose="020F0502020204030204" pitchFamily="34" charset="0"/>
                <a:cs typeface="Arial" panose="020B0604020202020204" pitchFamily="34" charset="0"/>
              </a:rPr>
              <a:t>мумкин </a:t>
            </a:r>
            <a:r>
              <a:rPr lang="uz-Cyrl-UZ"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a:t>
            </a:r>
            <a:r>
              <a:rPr lang="uz-Cyrl-UZ" dirty="0">
                <a:solidFill>
                  <a:srgbClr val="FF0000"/>
                </a:solidFill>
                <a:latin typeface="Times New Roman" panose="02020603050405020304" pitchFamily="18" charset="0"/>
                <a:ea typeface="Calibri" panose="020F0502020204030204" pitchFamily="34" charset="0"/>
                <a:cs typeface="Arial" panose="020B0604020202020204" pitchFamily="34" charset="0"/>
              </a:rPr>
              <a:t>БМТ Низоми 41-моддаси).</a:t>
            </a:r>
            <a:endParaRPr lang="ru-RU" sz="1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Прямоугольник 4"/>
          <p:cNvSpPr/>
          <p:nvPr/>
        </p:nvSpPr>
        <p:spPr>
          <a:xfrm>
            <a:off x="295530" y="1454956"/>
            <a:ext cx="8657698" cy="1754326"/>
          </a:xfrm>
          <a:prstGeom prst="rect">
            <a:avLst/>
          </a:prstGeom>
        </p:spPr>
        <p:txBody>
          <a:bodyPr wrap="square">
            <a:spAutoFit/>
          </a:bodyPr>
          <a:lstStyle/>
          <a:p>
            <a:pPr algn="just"/>
            <a:r>
              <a:rPr lang="uz-Cyrl-UZ" dirty="0" smtClean="0">
                <a:solidFill>
                  <a:srgbClr val="202122"/>
                </a:solidFill>
                <a:latin typeface="Times New Roman" panose="02020603050405020304" pitchFamily="18" charset="0"/>
                <a:ea typeface="Calibri" panose="020F0502020204030204" pitchFamily="34" charset="0"/>
                <a:cs typeface="Arial" panose="020B0604020202020204" pitchFamily="34" charset="0"/>
              </a:rPr>
              <a:t>	Агар </a:t>
            </a:r>
            <a:r>
              <a:rPr lang="uz-Cyrl-UZ" dirty="0">
                <a:solidFill>
                  <a:srgbClr val="202122"/>
                </a:solidFill>
                <a:latin typeface="Times New Roman" panose="02020603050405020304" pitchFamily="18" charset="0"/>
                <a:ea typeface="Calibri" panose="020F0502020204030204" pitchFamily="34" charset="0"/>
                <a:cs typeface="Arial" panose="020B0604020202020204" pitchFamily="34" charset="0"/>
              </a:rPr>
              <a:t>Хавфсизлик Кенгаши Ташкилотнинг бирон-бир Аъзосига қарши огоҳлантирувчи ёки мажбурловчи характердаги чораларни кўрган бўлса, Бош Ассамблея Хавфсизлик Кенгашининг тавсиясига мувофиқ, унинг Ташкилот Аъзоси сифатидаги тегишли ҳуқуқ ва имтиёзларидан фойдаланишини тўхтатиб </a:t>
            </a:r>
            <a:r>
              <a:rPr lang="uz-Cyrl-UZ"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қўйишга ҳақли. Бу ҳуқуқ ва имтиёзлардан фойдаланишни Хавфсизлик Кенгаши қайта тиклаши мумкин(БМТ Низоми 5-моддаси).</a:t>
            </a:r>
            <a:endParaRPr lang="ru-RU" dirty="0"/>
          </a:p>
        </p:txBody>
      </p:sp>
    </p:spTree>
    <p:extLst>
      <p:ext uri="{BB962C8B-B14F-4D97-AF65-F5344CB8AC3E}">
        <p14:creationId xmlns:p14="http://schemas.microsoft.com/office/powerpoint/2010/main" val="3004005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Доброум - Люди – рабы государства? Не раз обсуждал на форумах эту тему и  далее намерен корректно показать, что да, рабы. Только оговорка: рабство –  не дискретное, а “аналоговое” состояние, у него"/>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5670" y="7441117"/>
            <a:ext cx="912543" cy="528976"/>
          </a:xfrm>
          <a:prstGeom prst="rect">
            <a:avLst/>
          </a:prstGeom>
          <a:noFill/>
          <a:extLst>
            <a:ext uri="{909E8E84-426E-40DD-AFC4-6F175D3DCCD1}">
              <a14:hiddenFill xmlns:a14="http://schemas.microsoft.com/office/drawing/2010/main">
                <a:solidFill>
                  <a:srgbClr val="FFFFFF"/>
                </a:solidFill>
              </a14:hiddenFill>
            </a:ext>
          </a:extLst>
        </p:spPr>
      </p:pic>
      <p:sp>
        <p:nvSpPr>
          <p:cNvPr id="13" name="Скругленный прямоугольник 12"/>
          <p:cNvSpPr/>
          <p:nvPr/>
        </p:nvSpPr>
        <p:spPr>
          <a:xfrm>
            <a:off x="738943" y="216854"/>
            <a:ext cx="7448772" cy="309634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z-Cyrl-UZ" sz="1500" i="1" dirty="0">
                <a:solidFill>
                  <a:schemeClr val="tx1"/>
                </a:solidFill>
                <a:latin typeface="Times New Roman" panose="02020603050405020304" pitchFamily="18" charset="0"/>
                <a:cs typeface="Times New Roman" panose="02020603050405020304" pitchFamily="18" charset="0"/>
              </a:rPr>
              <a:t>Давлатларнинг халқаро ташкилотларга аъзо бўлиши уларнинг халқаро ташкилотлар томонидан қабул қилинган халқаро шартномалар нормаларига амал қилишга мажбурлигини англатмайди. </a:t>
            </a:r>
            <a:endParaRPr lang="uz-Cyrl-UZ" sz="1500" i="1" dirty="0" smtClean="0">
              <a:solidFill>
                <a:schemeClr val="tx1"/>
              </a:solidFill>
              <a:latin typeface="Times New Roman" panose="02020603050405020304" pitchFamily="18" charset="0"/>
              <a:cs typeface="Times New Roman" panose="02020603050405020304" pitchFamily="18" charset="0"/>
            </a:endParaRPr>
          </a:p>
          <a:p>
            <a:pPr algn="just"/>
            <a:r>
              <a:rPr lang="uz-Cyrl-UZ" sz="1500" i="1" dirty="0" smtClean="0">
                <a:solidFill>
                  <a:schemeClr val="tx1"/>
                </a:solidFill>
                <a:latin typeface="Times New Roman" panose="02020603050405020304" pitchFamily="18" charset="0"/>
                <a:cs typeface="Times New Roman" panose="02020603050405020304" pitchFamily="18" charset="0"/>
              </a:rPr>
              <a:t>БМТ </a:t>
            </a:r>
            <a:r>
              <a:rPr lang="uz-Cyrl-UZ" sz="1500" i="1" dirty="0">
                <a:solidFill>
                  <a:schemeClr val="tx1"/>
                </a:solidFill>
                <a:latin typeface="Times New Roman" panose="02020603050405020304" pitchFamily="18" charset="0"/>
                <a:cs typeface="Times New Roman" panose="02020603050405020304" pitchFamily="18" charset="0"/>
              </a:rPr>
              <a:t>Конвенцияларига қўшилиш аъзо давлатларга конвенцияларда </a:t>
            </a:r>
            <a:r>
              <a:rPr lang="uz-Cyrl-UZ" sz="1500" i="1" dirty="0" smtClean="0">
                <a:solidFill>
                  <a:schemeClr val="tx1"/>
                </a:solidFill>
                <a:latin typeface="Times New Roman" panose="02020603050405020304" pitchFamily="18" charset="0"/>
                <a:cs typeface="Times New Roman" panose="02020603050405020304" pitchFamily="18" charset="0"/>
              </a:rPr>
              <a:t>белгиланган </a:t>
            </a:r>
            <a:r>
              <a:rPr lang="uz-Cyrl-UZ" sz="1500" i="1" dirty="0">
                <a:solidFill>
                  <a:schemeClr val="tx1"/>
                </a:solidFill>
                <a:latin typeface="Times New Roman" panose="02020603050405020304" pitchFamily="18" charset="0"/>
                <a:cs typeface="Times New Roman" panose="02020603050405020304" pitchFamily="18" charset="0"/>
              </a:rPr>
              <a:t>қоидаларни бажариш мажбуриятини юклайди</a:t>
            </a:r>
            <a:r>
              <a:rPr lang="uz-Cyrl-UZ" sz="1500" i="1" dirty="0" smtClean="0">
                <a:solidFill>
                  <a:schemeClr val="tx1"/>
                </a:solidFill>
                <a:latin typeface="Times New Roman" panose="02020603050405020304" pitchFamily="18" charset="0"/>
                <a:cs typeface="Times New Roman" panose="02020603050405020304" pitchFamily="18" charset="0"/>
              </a:rPr>
              <a:t>.</a:t>
            </a:r>
          </a:p>
          <a:p>
            <a:pPr algn="just"/>
            <a:r>
              <a:rPr lang="uz-Cyrl-UZ" sz="1500" i="1" dirty="0" smtClean="0">
                <a:solidFill>
                  <a:schemeClr val="tx1"/>
                </a:solidFill>
                <a:latin typeface="Times New Roman" panose="02020603050405020304" pitchFamily="18" charset="0"/>
                <a:cs typeface="Times New Roman" panose="02020603050405020304" pitchFamily="18" charset="0"/>
              </a:rPr>
              <a:t> </a:t>
            </a:r>
            <a:r>
              <a:rPr lang="uz-Cyrl-UZ" sz="1500" i="1" dirty="0">
                <a:solidFill>
                  <a:schemeClr val="tx1"/>
                </a:solidFill>
                <a:latin typeface="Times New Roman" panose="02020603050405020304" pitchFamily="18" charset="0"/>
                <a:cs typeface="Times New Roman" panose="02020603050405020304" pitchFamily="18" charset="0"/>
              </a:rPr>
              <a:t>Халқаро ташкилотлар томонидан қабул қилинган халқаро шартномалар нормалари мазкур шартномага қўшилган давлатлар учунгина мажбурий аҳамият касб этади. </a:t>
            </a:r>
            <a:r>
              <a:rPr lang="uz-Cyrl-UZ" sz="1500" i="1" dirty="0">
                <a:solidFill>
                  <a:srgbClr val="7030A0"/>
                </a:solidFill>
                <a:latin typeface="Times New Roman" panose="02020603050405020304" pitchFamily="18" charset="0"/>
                <a:cs typeface="Times New Roman" panose="02020603050405020304" pitchFamily="18" charset="0"/>
              </a:rPr>
              <a:t>Профессор А.Гефтер “агар давлат ўз фуқароларининг ҳуқуқ ва эркинликларини топтаса, ушбу давлат билан алоқани тўхтатиш лозим. Бироқ унинг ички ишларига қуролли кучлар билан аралашмаслик лозим”- деб, </a:t>
            </a:r>
            <a:r>
              <a:rPr lang="uz-Cyrl-UZ" sz="1500" i="1" dirty="0" smtClean="0">
                <a:solidFill>
                  <a:srgbClr val="7030A0"/>
                </a:solidFill>
                <a:latin typeface="Times New Roman" panose="02020603050405020304" pitchFamily="18" charset="0"/>
                <a:cs typeface="Times New Roman" panose="02020603050405020304" pitchFamily="18" charset="0"/>
              </a:rPr>
              <a:t>таъкидлайди.</a:t>
            </a:r>
          </a:p>
        </p:txBody>
      </p:sp>
      <p:sp>
        <p:nvSpPr>
          <p:cNvPr id="2" name="Прямоугольник 1"/>
          <p:cNvSpPr/>
          <p:nvPr/>
        </p:nvSpPr>
        <p:spPr>
          <a:xfrm>
            <a:off x="933847" y="3602071"/>
            <a:ext cx="7088732" cy="923330"/>
          </a:xfrm>
          <a:prstGeom prst="rect">
            <a:avLst/>
          </a:prstGeom>
        </p:spPr>
        <p:txBody>
          <a:bodyPr wrap="square">
            <a:spAutoFit/>
          </a:bodyPr>
          <a:lstStyle/>
          <a:p>
            <a:pPr algn="just"/>
            <a:r>
              <a:rPr lang="uz-Cyrl-UZ" b="1" dirty="0" smtClean="0">
                <a:latin typeface="Times New Roman" panose="02020603050405020304" pitchFamily="18" charset="0"/>
                <a:ea typeface="Calibri" panose="020F0502020204030204" pitchFamily="34" charset="0"/>
              </a:rPr>
              <a:t>Бироқ, </a:t>
            </a:r>
            <a:r>
              <a:rPr lang="uz-Cyrl-UZ" i="1" dirty="0">
                <a:latin typeface="Times New Roman" panose="02020603050405020304" pitchFamily="18" charset="0"/>
                <a:cs typeface="Times New Roman" panose="02020603050405020304" pitchFamily="18" charset="0"/>
              </a:rPr>
              <a:t>1969 йилда қабул қилинган </a:t>
            </a:r>
            <a:r>
              <a:rPr lang="uz-Cyrl-UZ" b="1" i="1" dirty="0">
                <a:latin typeface="Times New Roman" panose="02020603050405020304" pitchFamily="18" charset="0"/>
                <a:cs typeface="Times New Roman" panose="02020603050405020304" pitchFamily="18" charset="0"/>
              </a:rPr>
              <a:t>“Халқаро шартномалар ҳуқуқи тўғрисида”ги</a:t>
            </a:r>
            <a:r>
              <a:rPr lang="uz-Cyrl-UZ" i="1" dirty="0">
                <a:latin typeface="Times New Roman" panose="02020603050405020304" pitchFamily="18" charset="0"/>
                <a:cs typeface="Times New Roman" panose="02020603050405020304" pitchFamily="18" charset="0"/>
              </a:rPr>
              <a:t> Вена конвенцияси халқаро ҳуқуқнинг барча субъектларига тааллуқли</a:t>
            </a:r>
            <a:r>
              <a:rPr lang="uz-Cyrl-UZ" i="1" dirty="0" smtClean="0">
                <a:latin typeface="Times New Roman" panose="02020603050405020304" pitchFamily="18" charset="0"/>
                <a:cs typeface="Times New Roman" panose="02020603050405020304" pitchFamily="18" charset="0"/>
              </a:rPr>
              <a:t>.</a:t>
            </a:r>
            <a:endParaRPr lang="ru-RU" b="1" dirty="0"/>
          </a:p>
        </p:txBody>
      </p:sp>
      <p:sp>
        <p:nvSpPr>
          <p:cNvPr id="5" name="Выгнутая влево стрелка 4"/>
          <p:cNvSpPr/>
          <p:nvPr/>
        </p:nvSpPr>
        <p:spPr>
          <a:xfrm rot="20818445">
            <a:off x="354476" y="2619336"/>
            <a:ext cx="548232" cy="15398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7" name="Прямоугольник 6"/>
          <p:cNvSpPr/>
          <p:nvPr/>
        </p:nvSpPr>
        <p:spPr>
          <a:xfrm>
            <a:off x="3572457" y="5301208"/>
            <a:ext cx="1003801" cy="369332"/>
          </a:xfrm>
          <a:prstGeom prst="rect">
            <a:avLst/>
          </a:prstGeom>
        </p:spPr>
        <p:txBody>
          <a:bodyPr wrap="none">
            <a:spAutoFit/>
          </a:bodyPr>
          <a:lstStyle/>
          <a:p>
            <a:r>
              <a:rPr lang="uz-Cyrl-UZ" b="1" dirty="0" smtClean="0">
                <a:latin typeface="Times New Roman" panose="02020603050405020304" pitchFamily="18" charset="0"/>
                <a:ea typeface="Calibri" panose="020F0502020204030204" pitchFamily="34" charset="0"/>
              </a:rPr>
              <a:t>Сабаби </a:t>
            </a:r>
            <a:endParaRPr lang="ru-RU" b="1" dirty="0"/>
          </a:p>
        </p:txBody>
      </p:sp>
    </p:spTree>
    <p:extLst>
      <p:ext uri="{BB962C8B-B14F-4D97-AF65-F5344CB8AC3E}">
        <p14:creationId xmlns:p14="http://schemas.microsoft.com/office/powerpoint/2010/main" val="410728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heel(1)">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3779912" y="404664"/>
            <a:ext cx="1008112" cy="369332"/>
          </a:xfrm>
          <a:prstGeom prst="rect">
            <a:avLst/>
          </a:prstGeom>
        </p:spPr>
        <p:txBody>
          <a:bodyPr wrap="square">
            <a:spAutoFit/>
          </a:bodyPr>
          <a:lstStyle/>
          <a:p>
            <a:pPr lvl="0" algn="just"/>
            <a:r>
              <a:rPr lang="uz-Cyrl-UZ" b="1" dirty="0" smtClean="0">
                <a:latin typeface="Times New Roman" panose="02020603050405020304" pitchFamily="18" charset="0"/>
                <a:ea typeface="Calibri" panose="020F0502020204030204" pitchFamily="34" charset="0"/>
              </a:rPr>
              <a:t>Сабаб</a:t>
            </a:r>
            <a:r>
              <a:rPr lang="uz-Cyrl-UZ" sz="1600" b="1" dirty="0" smtClean="0">
                <a:latin typeface="Times New Roman" panose="02020603050405020304" pitchFamily="18" charset="0"/>
                <a:ea typeface="Calibri" panose="020F0502020204030204" pitchFamily="34" charset="0"/>
                <a:cs typeface="Times New Roman" panose="02020603050405020304" pitchFamily="18" charset="0"/>
              </a:rPr>
              <a:t>и,</a:t>
            </a:r>
            <a:r>
              <a:rPr lang="uz-Cyrl-UZ" sz="1600" dirty="0">
                <a:latin typeface="Times New Roman" panose="02020603050405020304" pitchFamily="18" charset="0"/>
                <a:cs typeface="Times New Roman" panose="02020603050405020304" pitchFamily="18" charset="0"/>
              </a:rPr>
              <a:t> </a:t>
            </a:r>
            <a:endParaRPr lang="uz-Cyrl-UZ" sz="1600" dirty="0" smtClean="0">
              <a:latin typeface="Times New Roman" panose="02020603050405020304" pitchFamily="18" charset="0"/>
              <a:cs typeface="Times New Roman" panose="02020603050405020304" pitchFamily="18" charset="0"/>
            </a:endParaRPr>
          </a:p>
        </p:txBody>
      </p:sp>
      <p:sp>
        <p:nvSpPr>
          <p:cNvPr id="9" name="Скругленный прямоугольник 8"/>
          <p:cNvSpPr/>
          <p:nvPr/>
        </p:nvSpPr>
        <p:spPr>
          <a:xfrm>
            <a:off x="477177" y="1340768"/>
            <a:ext cx="2016224" cy="3168353"/>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uz-Cyrl-UZ" sz="1400" dirty="0" smtClean="0">
                <a:solidFill>
                  <a:srgbClr val="7030A0"/>
                </a:solidFill>
                <a:latin typeface="Times New Roman" panose="02020603050405020304" pitchFamily="18" charset="0"/>
                <a:cs typeface="Times New Roman" panose="02020603050405020304" pitchFamily="18" charset="0"/>
              </a:rPr>
              <a:t>Халқаро ҳуқуқнинг </a:t>
            </a:r>
            <a:r>
              <a:rPr lang="uz-Cyrl-UZ" sz="1400" dirty="0">
                <a:solidFill>
                  <a:srgbClr val="7030A0"/>
                </a:solidFill>
                <a:latin typeface="Times New Roman" panose="02020603050405020304" pitchFamily="18" charset="0"/>
                <a:cs typeface="Times New Roman" panose="02020603050405020304" pitchFamily="18" charset="0"/>
              </a:rPr>
              <a:t>барча субъектлари учун мажбурийлиги. БМТ Низомининг 2-моддаси 6-бандига мувофиқ ташкилот аъзоси ҳисобланмаган давлатларнинг ушбу принципларга мувофиқ ҳаракат қилишларини </a:t>
            </a:r>
            <a:r>
              <a:rPr lang="uz-Cyrl-UZ" sz="1400" dirty="0" smtClean="0">
                <a:solidFill>
                  <a:srgbClr val="7030A0"/>
                </a:solidFill>
                <a:latin typeface="Times New Roman" panose="02020603050405020304" pitchFamily="18" charset="0"/>
                <a:cs typeface="Times New Roman" panose="02020603050405020304" pitchFamily="18" charset="0"/>
              </a:rPr>
              <a:t>таъминлайди</a:t>
            </a:r>
            <a:endParaRPr lang="uz-Cyrl-UZ" sz="1400" dirty="0">
              <a:solidFill>
                <a:srgbClr val="7030A0"/>
              </a:solidFill>
              <a:latin typeface="Times New Roman" panose="02020603050405020304" pitchFamily="18" charset="0"/>
              <a:cs typeface="Times New Roman" panose="02020603050405020304" pitchFamily="18" charset="0"/>
            </a:endParaRPr>
          </a:p>
        </p:txBody>
      </p:sp>
      <p:sp>
        <p:nvSpPr>
          <p:cNvPr id="10" name="Скругленный прямоугольник 9"/>
          <p:cNvSpPr/>
          <p:nvPr/>
        </p:nvSpPr>
        <p:spPr>
          <a:xfrm>
            <a:off x="6371526" y="1340768"/>
            <a:ext cx="2533248" cy="3168353"/>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uz-Cyrl-UZ" sz="1400" dirty="0" smtClean="0">
                <a:solidFill>
                  <a:srgbClr val="7030A0"/>
                </a:solidFill>
                <a:latin typeface="Times New Roman" panose="02020603050405020304" pitchFamily="18" charset="0"/>
                <a:cs typeface="Times New Roman" panose="02020603050405020304" pitchFamily="18" charset="0"/>
              </a:rPr>
              <a:t>Ҳар қандай </a:t>
            </a:r>
            <a:r>
              <a:rPr lang="uz-Cyrl-UZ" sz="1400" dirty="0">
                <a:solidFill>
                  <a:srgbClr val="7030A0"/>
                </a:solidFill>
                <a:latin typeface="Times New Roman" panose="02020603050405020304" pitchFamily="18" charset="0"/>
                <a:cs typeface="Times New Roman" panose="02020603050405020304" pitchFamily="18" charset="0"/>
              </a:rPr>
              <a:t>амалдаги шартнома ёки умумий халқаро ҳуқуқда бирор бир янги пайдо бўлган императив (буюрувчи) норма Вена конвенциясига зид бўлса, ундай шартнома ёки нормаларнинг бекор қилиниши ёки ҳақиқий ҳисобланмаслиги (Вена конвенциясининг 64-моддаси).</a:t>
            </a:r>
            <a:r>
              <a:rPr lang="uz-Cyrl-UZ" sz="1400"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rPr>
              <a:t>  </a:t>
            </a:r>
            <a:endParaRPr lang="ru-RU" sz="1400" b="1" dirty="0">
              <a:solidFill>
                <a:srgbClr val="7030A0"/>
              </a:solidFill>
              <a:latin typeface="Times New Roman" panose="02020603050405020304" pitchFamily="18" charset="0"/>
              <a:cs typeface="Times New Roman" panose="02020603050405020304" pitchFamily="18" charset="0"/>
            </a:endParaRPr>
          </a:p>
          <a:p>
            <a:pPr algn="ctr"/>
            <a:endParaRPr lang="uz-Cyrl-UZ" sz="1600" dirty="0">
              <a:solidFill>
                <a:schemeClr val="tx1"/>
              </a:solidFill>
              <a:latin typeface="Times New Roman" panose="02020603050405020304" pitchFamily="18" charset="0"/>
              <a:cs typeface="Times New Roman" panose="02020603050405020304" pitchFamily="18" charset="0"/>
            </a:endParaRPr>
          </a:p>
        </p:txBody>
      </p:sp>
      <p:sp>
        <p:nvSpPr>
          <p:cNvPr id="14" name="Скругленный прямоугольник 13"/>
          <p:cNvSpPr/>
          <p:nvPr/>
        </p:nvSpPr>
        <p:spPr>
          <a:xfrm>
            <a:off x="3554801" y="1340768"/>
            <a:ext cx="1800200" cy="3168353"/>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uz-Cyrl-UZ" sz="1400" dirty="0" smtClean="0">
                <a:solidFill>
                  <a:srgbClr val="7030A0"/>
                </a:solidFill>
                <a:latin typeface="Times New Roman" panose="02020603050405020304" pitchFamily="18" charset="0"/>
                <a:cs typeface="Times New Roman" panose="02020603050405020304" pitchFamily="18" charset="0"/>
              </a:rPr>
              <a:t>Халқаро ҳуқуқнинг </a:t>
            </a:r>
            <a:r>
              <a:rPr lang="uz-Cyrl-UZ" sz="1400" dirty="0">
                <a:solidFill>
                  <a:srgbClr val="7030A0"/>
                </a:solidFill>
                <a:latin typeface="Times New Roman" panose="02020603050405020304" pitchFamily="18" charset="0"/>
                <a:cs typeface="Times New Roman" panose="02020603050405020304" pitchFamily="18" charset="0"/>
              </a:rPr>
              <a:t>қолган барча принципларига нисбатан биринчи даражадаги аҳамиятлилиги (БМТ Низомининг 3-моддаси, 1969 йилги Вена конвенциясининг 53-моддаси</a:t>
            </a:r>
            <a:r>
              <a:rPr lang="uz-Cyrl-UZ" sz="1400" dirty="0" smtClean="0">
                <a:solidFill>
                  <a:srgbClr val="7030A0"/>
                </a:solidFill>
                <a:latin typeface="Times New Roman" panose="02020603050405020304" pitchFamily="18" charset="0"/>
                <a:cs typeface="Times New Roman" panose="02020603050405020304" pitchFamily="18" charset="0"/>
              </a:rPr>
              <a:t>)</a:t>
            </a:r>
            <a:endParaRPr lang="uz-Cyrl-UZ" sz="1400" dirty="0">
              <a:solidFill>
                <a:srgbClr val="7030A0"/>
              </a:solidFill>
              <a:latin typeface="Times New Roman" panose="02020603050405020304" pitchFamily="18" charset="0"/>
              <a:cs typeface="Times New Roman" panose="02020603050405020304" pitchFamily="18" charset="0"/>
            </a:endParaRPr>
          </a:p>
          <a:p>
            <a:pPr algn="ctr"/>
            <a:endParaRPr lang="uz-Cyrl-UZ" sz="1600" dirty="0">
              <a:solidFill>
                <a:schemeClr val="tx1"/>
              </a:solidFill>
              <a:latin typeface="Times New Roman" panose="02020603050405020304" pitchFamily="18" charset="0"/>
              <a:cs typeface="Times New Roman" panose="02020603050405020304" pitchFamily="18" charset="0"/>
            </a:endParaRPr>
          </a:p>
        </p:txBody>
      </p:sp>
      <p:sp>
        <p:nvSpPr>
          <p:cNvPr id="3" name="Стрелка вправо 2"/>
          <p:cNvSpPr/>
          <p:nvPr/>
        </p:nvSpPr>
        <p:spPr>
          <a:xfrm>
            <a:off x="2525282" y="2492896"/>
            <a:ext cx="978408" cy="320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Стрелка вправо 14"/>
          <p:cNvSpPr/>
          <p:nvPr/>
        </p:nvSpPr>
        <p:spPr>
          <a:xfrm>
            <a:off x="5374059" y="2492896"/>
            <a:ext cx="978408" cy="320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53488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heel(1)">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heel(1)">
                                      <p:cBhvr>
                                        <p:cTn id="1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Углы">
  <a:themeElements>
    <a:clrScheme name="Углы">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Углы">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Углы">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Angles</Template>
  <TotalTime>27531</TotalTime>
  <Words>4524</Words>
  <Application>Microsoft Office PowerPoint</Application>
  <PresentationFormat>Экран (4:3)</PresentationFormat>
  <Paragraphs>455</Paragraphs>
  <Slides>50</Slides>
  <Notes>2</Notes>
  <HiddenSlides>0</HiddenSlides>
  <MMClips>0</MMClips>
  <ScaleCrop>false</ScaleCrop>
  <HeadingPairs>
    <vt:vector size="6" baseType="variant">
      <vt:variant>
        <vt:lpstr>Использованные шрифты</vt:lpstr>
      </vt:variant>
      <vt:variant>
        <vt:i4>11</vt:i4>
      </vt:variant>
      <vt:variant>
        <vt:lpstr>Тема</vt:lpstr>
      </vt:variant>
      <vt:variant>
        <vt:i4>1</vt:i4>
      </vt:variant>
      <vt:variant>
        <vt:lpstr>Заголовки слайдов</vt:lpstr>
      </vt:variant>
      <vt:variant>
        <vt:i4>50</vt:i4>
      </vt:variant>
    </vt:vector>
  </HeadingPairs>
  <TitlesOfParts>
    <vt:vector size="62" baseType="lpstr">
      <vt:lpstr>Arial</vt:lpstr>
      <vt:lpstr>Calibri</vt:lpstr>
      <vt:lpstr>Franklin Gothic Book</vt:lpstr>
      <vt:lpstr>Franklin Gothic Medium</vt:lpstr>
      <vt:lpstr>Montserrat</vt:lpstr>
      <vt:lpstr>Montserrat-Bold</vt:lpstr>
      <vt:lpstr>RobotoCondensed-Regular</vt:lpstr>
      <vt:lpstr>Tahoma</vt:lpstr>
      <vt:lpstr>Times New Roman</vt:lpstr>
      <vt:lpstr>Tunga</vt:lpstr>
      <vt:lpstr>Wingdings</vt:lpstr>
      <vt:lpstr>Углы</vt:lpstr>
      <vt:lpstr>«ИНСОН ҲУҚУҚЛАРИ ва ХАЛҚАРО ҲУҚУҚ» КАФЕДРАСИ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Инсон ҳуқуқлари ва халқаро ҳуқуқ</dc:title>
  <dc:creator>user</dc:creator>
  <cp:lastModifiedBy>User</cp:lastModifiedBy>
  <cp:revision>473</cp:revision>
  <cp:lastPrinted>2022-10-26T07:16:03Z</cp:lastPrinted>
  <dcterms:created xsi:type="dcterms:W3CDTF">2021-05-06T04:11:15Z</dcterms:created>
  <dcterms:modified xsi:type="dcterms:W3CDTF">2023-09-19T07:16:02Z</dcterms:modified>
</cp:coreProperties>
</file>