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custShowLst>
    <p:custShow name="Произвольный показ 1" id="0">
      <p:sldLst>
        <p:sld r:id="rId2"/>
        <p:sld r:id="rId3"/>
        <p:sld r:id="rId4"/>
        <p:sld r:id="rId5"/>
        <p:sld r:id="rId6"/>
        <p:sld r:id="rId7"/>
        <p:sld r:id="rId8"/>
        <p:sld r:id="rId9"/>
        <p:sld r:id="rId10"/>
        <p:sld r:id="rId11"/>
        <p:sld r:id="rId12"/>
        <p:sld r:id="rId13"/>
        <p:sld r:id="rId14"/>
        <p:sld r:id="rId15"/>
        <p:sld r:id="rId16"/>
      </p:sldLst>
    </p:custShow>
  </p:custShow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 clrIdx="0">
    <p:extLst>
      <p:ext uri="{19B8F6BF-5375-455C-9EA6-DF929625EA0E}">
        <p15:presenceInfo xmlns:p15="http://schemas.microsoft.com/office/powerpoint/2012/main" userId="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64" d="100"/>
          <a:sy n="64" d="100"/>
        </p:scale>
        <p:origin x="66"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D7E699-AB84-4426-9071-30AC7F73A05A}" type="doc">
      <dgm:prSet loTypeId="urn:microsoft.com/office/officeart/2005/8/layout/vList2" loCatId="list" qsTypeId="urn:microsoft.com/office/officeart/2005/8/quickstyle/3d2" qsCatId="3D" csTypeId="urn:microsoft.com/office/officeart/2005/8/colors/accent1_2" csCatId="accent1" phldr="1"/>
      <dgm:spPr/>
      <dgm:t>
        <a:bodyPr/>
        <a:lstStyle/>
        <a:p>
          <a:endParaRPr lang="ru-RU"/>
        </a:p>
      </dgm:t>
    </dgm:pt>
    <dgm:pt modelId="{BD8771AD-EA94-45C3-A811-887037F83342}">
      <dgm:prSet phldrT="[Текст]" custT="1"/>
      <dgm:spPr/>
      <dgm:t>
        <a:bodyPr anchor="t"/>
        <a:lstStyle/>
        <a:p>
          <a:r>
            <a:rPr lang="uz-Cyrl-UZ" sz="2800" dirty="0"/>
            <a:t>КИРИШ</a:t>
          </a:r>
          <a:endParaRPr lang="ru-RU" sz="1800" dirty="0"/>
        </a:p>
      </dgm:t>
    </dgm:pt>
    <dgm:pt modelId="{36083712-2D51-4B2C-8151-EDACB228BB06}" type="parTrans" cxnId="{4D7F84A5-9EE9-4C0B-8D8E-500E820A3E27}">
      <dgm:prSet/>
      <dgm:spPr/>
      <dgm:t>
        <a:bodyPr/>
        <a:lstStyle/>
        <a:p>
          <a:endParaRPr lang="ru-RU"/>
        </a:p>
      </dgm:t>
    </dgm:pt>
    <dgm:pt modelId="{DABDE728-3B69-4E12-88AC-4D7440316B9F}" type="sibTrans" cxnId="{4D7F84A5-9EE9-4C0B-8D8E-500E820A3E27}">
      <dgm:prSet/>
      <dgm:spPr/>
      <dgm:t>
        <a:bodyPr/>
        <a:lstStyle/>
        <a:p>
          <a:endParaRPr lang="ru-RU"/>
        </a:p>
      </dgm:t>
    </dgm:pt>
    <dgm:pt modelId="{E5E93BC6-8533-4046-9C71-9238A52CB7C4}">
      <dgm:prSet phldrT="[Текст]" custT="1"/>
      <dgm:spPr/>
      <dgm:t>
        <a:bodyPr anchor="t"/>
        <a:lstStyle/>
        <a:p>
          <a:pPr>
            <a:buFont typeface="+mj-lt"/>
            <a:buNone/>
          </a:pPr>
          <a:r>
            <a:rPr lang="uz-Cyrl-UZ" sz="2400" dirty="0"/>
            <a:t>Васиятнома бўйича ворисликнинг ўзига xос хусусиятлари</a:t>
          </a:r>
          <a:endParaRPr lang="ru-RU" sz="2400" dirty="0"/>
        </a:p>
      </dgm:t>
    </dgm:pt>
    <dgm:pt modelId="{80D91729-065B-44FD-A5CC-25AA0C9B0062}" type="parTrans" cxnId="{B4F441DD-A4F6-4C6A-B592-550D31E68FD6}">
      <dgm:prSet/>
      <dgm:spPr/>
      <dgm:t>
        <a:bodyPr/>
        <a:lstStyle/>
        <a:p>
          <a:endParaRPr lang="ru-RU"/>
        </a:p>
      </dgm:t>
    </dgm:pt>
    <dgm:pt modelId="{22C497F9-149E-4E18-82B1-12D176BB6EB5}" type="sibTrans" cxnId="{B4F441DD-A4F6-4C6A-B592-550D31E68FD6}">
      <dgm:prSet/>
      <dgm:spPr/>
      <dgm:t>
        <a:bodyPr/>
        <a:lstStyle/>
        <a:p>
          <a:endParaRPr lang="ru-RU"/>
        </a:p>
      </dgm:t>
    </dgm:pt>
    <dgm:pt modelId="{8BA6AEA9-BD59-4199-8319-6BF2BD3A87B4}">
      <dgm:prSet phldrT="[Текст]" custT="1"/>
      <dgm:spPr/>
      <dgm:t>
        <a:bodyPr anchor="t"/>
        <a:lstStyle/>
        <a:p>
          <a:pPr>
            <a:buFont typeface="+mj-lt"/>
            <a:buNone/>
          </a:pPr>
          <a:r>
            <a:rPr lang="uz-Cyrl-UZ" sz="2400" dirty="0"/>
            <a:t>Хулоса</a:t>
          </a:r>
          <a:endParaRPr lang="ru-RU" sz="2400" dirty="0"/>
        </a:p>
      </dgm:t>
    </dgm:pt>
    <dgm:pt modelId="{266151E7-7CC3-4378-BCF3-857A1C2DA144}" type="parTrans" cxnId="{67C08AD1-A8D6-4D6D-BE1F-C6E5B3652887}">
      <dgm:prSet/>
      <dgm:spPr/>
      <dgm:t>
        <a:bodyPr/>
        <a:lstStyle/>
        <a:p>
          <a:endParaRPr lang="ru-RU"/>
        </a:p>
      </dgm:t>
    </dgm:pt>
    <dgm:pt modelId="{FB4910EE-FB91-41F2-9FCE-ACB48C25D512}" type="sibTrans" cxnId="{67C08AD1-A8D6-4D6D-BE1F-C6E5B3652887}">
      <dgm:prSet/>
      <dgm:spPr/>
      <dgm:t>
        <a:bodyPr/>
        <a:lstStyle/>
        <a:p>
          <a:endParaRPr lang="ru-RU"/>
        </a:p>
      </dgm:t>
    </dgm:pt>
    <dgm:pt modelId="{557626CA-3D2E-4EAB-96C9-38883A6C5EB3}">
      <dgm:prSet phldrT="[Текст]" custT="1"/>
      <dgm:spPr/>
      <dgm:t>
        <a:bodyPr anchor="t"/>
        <a:lstStyle/>
        <a:p>
          <a:pPr algn="l">
            <a:buFont typeface="+mj-lt"/>
            <a:buNone/>
          </a:pPr>
          <a:r>
            <a:rPr lang="uz-Cyrl-UZ" sz="2400" dirty="0"/>
            <a:t>Қонун бўйича ворисликс</a:t>
          </a:r>
          <a:endParaRPr lang="ru-RU" sz="2400" dirty="0"/>
        </a:p>
      </dgm:t>
    </dgm:pt>
    <dgm:pt modelId="{01DC2D0E-5BF4-44B6-9669-DDC0CB80E814}" type="parTrans" cxnId="{3EF1843C-B7C2-4CC6-8124-7ABD1C7A0F28}">
      <dgm:prSet/>
      <dgm:spPr/>
      <dgm:t>
        <a:bodyPr/>
        <a:lstStyle/>
        <a:p>
          <a:endParaRPr lang="ru-RU"/>
        </a:p>
      </dgm:t>
    </dgm:pt>
    <dgm:pt modelId="{AFEA0A7F-3810-408A-BFEE-506799661EF4}" type="sibTrans" cxnId="{3EF1843C-B7C2-4CC6-8124-7ABD1C7A0F28}">
      <dgm:prSet/>
      <dgm:spPr/>
      <dgm:t>
        <a:bodyPr/>
        <a:lstStyle/>
        <a:p>
          <a:endParaRPr lang="ru-RU"/>
        </a:p>
      </dgm:t>
    </dgm:pt>
    <dgm:pt modelId="{98B221CA-CB0D-457B-B405-899C239E88E8}">
      <dgm:prSet phldrT="[Текст]" custT="1"/>
      <dgm:spPr/>
      <dgm:t>
        <a:bodyPr anchor="t"/>
        <a:lstStyle/>
        <a:p>
          <a:pPr>
            <a:buFont typeface="+mj-lt"/>
            <a:buNone/>
          </a:pPr>
          <a:r>
            <a:rPr lang="uz-Cyrl-UZ" sz="2400" dirty="0"/>
            <a:t>Ворислик тушунчаси ва унинг ҳуқуқий тартибга солиниши</a:t>
          </a:r>
          <a:endParaRPr lang="ru-RU" sz="1800" dirty="0"/>
        </a:p>
      </dgm:t>
    </dgm:pt>
    <dgm:pt modelId="{23118BC1-DB5E-4F49-BFAC-05E52BF67CAD}" type="parTrans" cxnId="{266D2659-9E9C-4029-A432-3346AD7C2401}">
      <dgm:prSet/>
      <dgm:spPr/>
      <dgm:t>
        <a:bodyPr/>
        <a:lstStyle/>
        <a:p>
          <a:endParaRPr lang="ru-RU"/>
        </a:p>
      </dgm:t>
    </dgm:pt>
    <dgm:pt modelId="{5D2F05E9-9A8C-4A49-B2F0-C1F33318265B}" type="sibTrans" cxnId="{266D2659-9E9C-4029-A432-3346AD7C2401}">
      <dgm:prSet/>
      <dgm:spPr/>
      <dgm:t>
        <a:bodyPr/>
        <a:lstStyle/>
        <a:p>
          <a:endParaRPr lang="ru-RU"/>
        </a:p>
      </dgm:t>
    </dgm:pt>
    <dgm:pt modelId="{223D6450-1AFD-490A-AAAF-327B2F7A6070}">
      <dgm:prSet phldrT="[Текст]" custT="1"/>
      <dgm:spPr>
        <a:noFill/>
        <a:ln>
          <a:noFill/>
        </a:ln>
        <a:effectLst/>
      </dgm:spPr>
      <dgm:t>
        <a:bodyPr spcFirstLastPara="0" vert="horz" wrap="square" lIns="317050" tIns="29210" rIns="163576" bIns="29210" numCol="1" spcCol="1270" anchor="t" anchorCtr="0"/>
        <a:lstStyle/>
        <a:p>
          <a:pPr marL="171450" lvl="1" indent="-171450" algn="l" defTabSz="800100">
            <a:lnSpc>
              <a:spcPct val="90000"/>
            </a:lnSpc>
            <a:spcBef>
              <a:spcPct val="0"/>
            </a:spcBef>
            <a:spcAft>
              <a:spcPct val="20000"/>
            </a:spcAft>
            <a:buFont typeface="+mj-lt"/>
            <a:buNone/>
          </a:pPr>
          <a:r>
            <a:rPr lang="uz-Cyrl-UZ" sz="2400" kern="1200" dirty="0">
              <a:solidFill>
                <a:schemeClr val="tx1"/>
              </a:solidFill>
            </a:rPr>
            <a:t>Фойдаланилган адабиётлар</a:t>
          </a:r>
          <a:endParaRPr lang="ru-RU" sz="2400" kern="1200" dirty="0">
            <a:solidFill>
              <a:schemeClr val="tx1"/>
            </a:solidFill>
            <a:latin typeface="Trebuchet MS" panose="020B0603020202020204"/>
            <a:ea typeface="+mn-ea"/>
            <a:cs typeface="+mn-cs"/>
          </a:endParaRPr>
        </a:p>
      </dgm:t>
    </dgm:pt>
    <dgm:pt modelId="{E8CA7254-85CD-48BF-9FCB-0DD6B1CD9330}" type="parTrans" cxnId="{C95E943A-880D-4DEE-AFDB-47F355FA3D7E}">
      <dgm:prSet/>
      <dgm:spPr/>
      <dgm:t>
        <a:bodyPr/>
        <a:lstStyle/>
        <a:p>
          <a:endParaRPr lang="ru-RU"/>
        </a:p>
      </dgm:t>
    </dgm:pt>
    <dgm:pt modelId="{D4FFE2DF-8532-4ECD-87C1-71842216EF14}" type="sibTrans" cxnId="{C95E943A-880D-4DEE-AFDB-47F355FA3D7E}">
      <dgm:prSet/>
      <dgm:spPr/>
      <dgm:t>
        <a:bodyPr/>
        <a:lstStyle/>
        <a:p>
          <a:endParaRPr lang="ru-RU"/>
        </a:p>
      </dgm:t>
    </dgm:pt>
    <dgm:pt modelId="{DC64C8B5-0E37-4777-A9FF-A8AACE96E3A0}" type="pres">
      <dgm:prSet presAssocID="{15D7E699-AB84-4426-9071-30AC7F73A05A}" presName="linear" presStyleCnt="0">
        <dgm:presLayoutVars>
          <dgm:animLvl val="lvl"/>
          <dgm:resizeHandles val="exact"/>
        </dgm:presLayoutVars>
      </dgm:prSet>
      <dgm:spPr/>
      <dgm:t>
        <a:bodyPr/>
        <a:lstStyle/>
        <a:p>
          <a:endParaRPr lang="ru-RU"/>
        </a:p>
      </dgm:t>
    </dgm:pt>
    <dgm:pt modelId="{277B769E-854C-4197-8F77-476FA5889CEC}" type="pres">
      <dgm:prSet presAssocID="{BD8771AD-EA94-45C3-A811-887037F83342}" presName="parentText" presStyleLbl="node1" presStyleIdx="0" presStyleCnt="4" custScaleY="50756" custLinFactY="-45504" custLinFactNeighborX="2135" custLinFactNeighborY="-100000">
        <dgm:presLayoutVars>
          <dgm:chMax val="0"/>
          <dgm:bulletEnabled val="1"/>
        </dgm:presLayoutVars>
      </dgm:prSet>
      <dgm:spPr/>
      <dgm:t>
        <a:bodyPr/>
        <a:lstStyle/>
        <a:p>
          <a:endParaRPr lang="ru-RU"/>
        </a:p>
      </dgm:t>
    </dgm:pt>
    <dgm:pt modelId="{D6413A2D-03BE-45CE-9D21-CEEBE4679E89}" type="pres">
      <dgm:prSet presAssocID="{BD8771AD-EA94-45C3-A811-887037F83342}" presName="childText" presStyleLbl="revTx" presStyleIdx="0" presStyleCnt="2" custScaleY="56712" custLinFactNeighborX="146" custLinFactNeighborY="-58306">
        <dgm:presLayoutVars>
          <dgm:bulletEnabled val="1"/>
        </dgm:presLayoutVars>
      </dgm:prSet>
      <dgm:spPr/>
      <dgm:t>
        <a:bodyPr/>
        <a:lstStyle/>
        <a:p>
          <a:endParaRPr lang="ru-RU"/>
        </a:p>
      </dgm:t>
    </dgm:pt>
    <dgm:pt modelId="{BC8C5E29-222B-4BD9-914F-3E096B49E4D1}" type="pres">
      <dgm:prSet presAssocID="{E5E93BC6-8533-4046-9C71-9238A52CB7C4}" presName="parentText" presStyleLbl="node1" presStyleIdx="1" presStyleCnt="4" custScaleY="64324" custLinFactNeighborX="-437" custLinFactNeighborY="-46617">
        <dgm:presLayoutVars>
          <dgm:chMax val="0"/>
          <dgm:bulletEnabled val="1"/>
        </dgm:presLayoutVars>
      </dgm:prSet>
      <dgm:spPr/>
      <dgm:t>
        <a:bodyPr/>
        <a:lstStyle/>
        <a:p>
          <a:endParaRPr lang="ru-RU"/>
        </a:p>
      </dgm:t>
    </dgm:pt>
    <dgm:pt modelId="{72D6322D-4689-4B3B-95AD-FD0D661307F3}" type="pres">
      <dgm:prSet presAssocID="{E5E93BC6-8533-4046-9C71-9238A52CB7C4}" presName="childText" presStyleLbl="revTx" presStyleIdx="1" presStyleCnt="2" custScaleY="48190" custLinFactNeighborX="-146" custLinFactNeighborY="-28937">
        <dgm:presLayoutVars>
          <dgm:bulletEnabled val="1"/>
        </dgm:presLayoutVars>
      </dgm:prSet>
      <dgm:spPr/>
      <dgm:t>
        <a:bodyPr/>
        <a:lstStyle/>
        <a:p>
          <a:endParaRPr lang="ru-RU"/>
        </a:p>
      </dgm:t>
    </dgm:pt>
    <dgm:pt modelId="{F3C559AF-9E6A-4D5F-9BBD-67526F64777B}" type="pres">
      <dgm:prSet presAssocID="{8BA6AEA9-BD59-4199-8319-6BF2BD3A87B4}" presName="parentText" presStyleLbl="node1" presStyleIdx="2" presStyleCnt="4" custScaleY="66445" custLinFactNeighborX="-582" custLinFactNeighborY="-56537">
        <dgm:presLayoutVars>
          <dgm:chMax val="0"/>
          <dgm:bulletEnabled val="1"/>
        </dgm:presLayoutVars>
      </dgm:prSet>
      <dgm:spPr/>
      <dgm:t>
        <a:bodyPr/>
        <a:lstStyle/>
        <a:p>
          <a:endParaRPr lang="ru-RU"/>
        </a:p>
      </dgm:t>
    </dgm:pt>
    <dgm:pt modelId="{807BF4D2-B68E-431A-A10C-DC7D3FA3C80B}" type="pres">
      <dgm:prSet presAssocID="{FB4910EE-FB91-41F2-9FCE-ACB48C25D512}" presName="spacer" presStyleCnt="0"/>
      <dgm:spPr/>
    </dgm:pt>
    <dgm:pt modelId="{F0EB3487-B575-4D2F-B2E0-53932CAED9E2}" type="pres">
      <dgm:prSet presAssocID="{223D6450-1AFD-490A-AAAF-327B2F7A6070}" presName="parentText" presStyleLbl="node1" presStyleIdx="3" presStyleCnt="4" custAng="10800000" custFlipVert="1" custScaleY="48920" custLinFactNeighborX="-4758" custLinFactNeighborY="-75705">
        <dgm:presLayoutVars>
          <dgm:chMax val="0"/>
          <dgm:bulletEnabled val="1"/>
        </dgm:presLayoutVars>
      </dgm:prSet>
      <dgm:spPr>
        <a:xfrm rot="10800000" flipV="1">
          <a:off x="0" y="4180111"/>
          <a:ext cx="9985829" cy="779220"/>
        </a:xfrm>
        <a:prstGeom prst="roundRect">
          <a:avLst/>
        </a:prstGeom>
      </dgm:spPr>
      <dgm:t>
        <a:bodyPr/>
        <a:lstStyle/>
        <a:p>
          <a:endParaRPr lang="ru-RU"/>
        </a:p>
      </dgm:t>
    </dgm:pt>
  </dgm:ptLst>
  <dgm:cxnLst>
    <dgm:cxn modelId="{3EF1843C-B7C2-4CC6-8124-7ABD1C7A0F28}" srcId="{E5E93BC6-8533-4046-9C71-9238A52CB7C4}" destId="{557626CA-3D2E-4EAB-96C9-38883A6C5EB3}" srcOrd="0" destOrd="0" parTransId="{01DC2D0E-5BF4-44B6-9669-DDC0CB80E814}" sibTransId="{AFEA0A7F-3810-408A-BFEE-506799661EF4}"/>
    <dgm:cxn modelId="{67C08AD1-A8D6-4D6D-BE1F-C6E5B3652887}" srcId="{15D7E699-AB84-4426-9071-30AC7F73A05A}" destId="{8BA6AEA9-BD59-4199-8319-6BF2BD3A87B4}" srcOrd="2" destOrd="0" parTransId="{266151E7-7CC3-4378-BCF3-857A1C2DA144}" sibTransId="{FB4910EE-FB91-41F2-9FCE-ACB48C25D512}"/>
    <dgm:cxn modelId="{4D7F84A5-9EE9-4C0B-8D8E-500E820A3E27}" srcId="{15D7E699-AB84-4426-9071-30AC7F73A05A}" destId="{BD8771AD-EA94-45C3-A811-887037F83342}" srcOrd="0" destOrd="0" parTransId="{36083712-2D51-4B2C-8151-EDACB228BB06}" sibTransId="{DABDE728-3B69-4E12-88AC-4D7440316B9F}"/>
    <dgm:cxn modelId="{E5D2573C-87FF-46A2-8A33-EE990BD0B85F}" type="presOf" srcId="{15D7E699-AB84-4426-9071-30AC7F73A05A}" destId="{DC64C8B5-0E37-4777-A9FF-A8AACE96E3A0}" srcOrd="0" destOrd="0" presId="urn:microsoft.com/office/officeart/2005/8/layout/vList2"/>
    <dgm:cxn modelId="{B4F441DD-A4F6-4C6A-B592-550D31E68FD6}" srcId="{15D7E699-AB84-4426-9071-30AC7F73A05A}" destId="{E5E93BC6-8533-4046-9C71-9238A52CB7C4}" srcOrd="1" destOrd="0" parTransId="{80D91729-065B-44FD-A5CC-25AA0C9B0062}" sibTransId="{22C497F9-149E-4E18-82B1-12D176BB6EB5}"/>
    <dgm:cxn modelId="{266D2659-9E9C-4029-A432-3346AD7C2401}" srcId="{BD8771AD-EA94-45C3-A811-887037F83342}" destId="{98B221CA-CB0D-457B-B405-899C239E88E8}" srcOrd="0" destOrd="0" parTransId="{23118BC1-DB5E-4F49-BFAC-05E52BF67CAD}" sibTransId="{5D2F05E9-9A8C-4A49-B2F0-C1F33318265B}"/>
    <dgm:cxn modelId="{564AB6AC-FBDF-43D3-AFA1-A8058F620BE5}" type="presOf" srcId="{8BA6AEA9-BD59-4199-8319-6BF2BD3A87B4}" destId="{F3C559AF-9E6A-4D5F-9BBD-67526F64777B}" srcOrd="0" destOrd="0" presId="urn:microsoft.com/office/officeart/2005/8/layout/vList2"/>
    <dgm:cxn modelId="{864A8CAC-D316-452C-ACB0-252DC4C1E9A8}" type="presOf" srcId="{557626CA-3D2E-4EAB-96C9-38883A6C5EB3}" destId="{72D6322D-4689-4B3B-95AD-FD0D661307F3}" srcOrd="0" destOrd="0" presId="urn:microsoft.com/office/officeart/2005/8/layout/vList2"/>
    <dgm:cxn modelId="{697FCDCC-142E-479E-BC2D-23E6C30D4C9E}" type="presOf" srcId="{223D6450-1AFD-490A-AAAF-327B2F7A6070}" destId="{F0EB3487-B575-4D2F-B2E0-53932CAED9E2}" srcOrd="0" destOrd="0" presId="urn:microsoft.com/office/officeart/2005/8/layout/vList2"/>
    <dgm:cxn modelId="{C5874CB8-DE9D-49C4-8DC1-627E3D90B425}" type="presOf" srcId="{E5E93BC6-8533-4046-9C71-9238A52CB7C4}" destId="{BC8C5E29-222B-4BD9-914F-3E096B49E4D1}" srcOrd="0" destOrd="0" presId="urn:microsoft.com/office/officeart/2005/8/layout/vList2"/>
    <dgm:cxn modelId="{C95E943A-880D-4DEE-AFDB-47F355FA3D7E}" srcId="{15D7E699-AB84-4426-9071-30AC7F73A05A}" destId="{223D6450-1AFD-490A-AAAF-327B2F7A6070}" srcOrd="3" destOrd="0" parTransId="{E8CA7254-85CD-48BF-9FCB-0DD6B1CD9330}" sibTransId="{D4FFE2DF-8532-4ECD-87C1-71842216EF14}"/>
    <dgm:cxn modelId="{08040A68-F3F6-4D0D-8C4D-D0B330E54C4F}" type="presOf" srcId="{BD8771AD-EA94-45C3-A811-887037F83342}" destId="{277B769E-854C-4197-8F77-476FA5889CEC}" srcOrd="0" destOrd="0" presId="urn:microsoft.com/office/officeart/2005/8/layout/vList2"/>
    <dgm:cxn modelId="{245E6A4E-8A0F-47D8-929E-E967798A21FA}" type="presOf" srcId="{98B221CA-CB0D-457B-B405-899C239E88E8}" destId="{D6413A2D-03BE-45CE-9D21-CEEBE4679E89}" srcOrd="0" destOrd="0" presId="urn:microsoft.com/office/officeart/2005/8/layout/vList2"/>
    <dgm:cxn modelId="{6ED337D5-7030-40A6-A728-39553ACC1719}" type="presParOf" srcId="{DC64C8B5-0E37-4777-A9FF-A8AACE96E3A0}" destId="{277B769E-854C-4197-8F77-476FA5889CEC}" srcOrd="0" destOrd="0" presId="urn:microsoft.com/office/officeart/2005/8/layout/vList2"/>
    <dgm:cxn modelId="{3FB495CD-E32C-4BDB-B6BE-32F0740B6E35}" type="presParOf" srcId="{DC64C8B5-0E37-4777-A9FF-A8AACE96E3A0}" destId="{D6413A2D-03BE-45CE-9D21-CEEBE4679E89}" srcOrd="1" destOrd="0" presId="urn:microsoft.com/office/officeart/2005/8/layout/vList2"/>
    <dgm:cxn modelId="{F279BA7E-106F-45EA-B142-E183FBBCCD54}" type="presParOf" srcId="{DC64C8B5-0E37-4777-A9FF-A8AACE96E3A0}" destId="{BC8C5E29-222B-4BD9-914F-3E096B49E4D1}" srcOrd="2" destOrd="0" presId="urn:microsoft.com/office/officeart/2005/8/layout/vList2"/>
    <dgm:cxn modelId="{291E4D77-8039-4D7A-998A-31464FFDFB38}" type="presParOf" srcId="{DC64C8B5-0E37-4777-A9FF-A8AACE96E3A0}" destId="{72D6322D-4689-4B3B-95AD-FD0D661307F3}" srcOrd="3" destOrd="0" presId="urn:microsoft.com/office/officeart/2005/8/layout/vList2"/>
    <dgm:cxn modelId="{D75403BC-8AB7-4D06-B16C-068F9E63D45A}" type="presParOf" srcId="{DC64C8B5-0E37-4777-A9FF-A8AACE96E3A0}" destId="{F3C559AF-9E6A-4D5F-9BBD-67526F64777B}" srcOrd="4" destOrd="0" presId="urn:microsoft.com/office/officeart/2005/8/layout/vList2"/>
    <dgm:cxn modelId="{A166D099-A48A-4A15-AFD1-836FFC0DE9B1}" type="presParOf" srcId="{DC64C8B5-0E37-4777-A9FF-A8AACE96E3A0}" destId="{807BF4D2-B68E-431A-A10C-DC7D3FA3C80B}" srcOrd="5" destOrd="0" presId="urn:microsoft.com/office/officeart/2005/8/layout/vList2"/>
    <dgm:cxn modelId="{AD02069F-F2D4-4356-9E03-A8661C9A5434}" type="presParOf" srcId="{DC64C8B5-0E37-4777-A9FF-A8AACE96E3A0}" destId="{F0EB3487-B575-4D2F-B2E0-53932CAED9E2}"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CAF4584-6AD9-4AE3-ABC0-DCD46B230DC2}" type="doc">
      <dgm:prSet loTypeId="urn:microsoft.com/office/officeart/2005/8/layout/radial2" loCatId="relationship" qsTypeId="urn:microsoft.com/office/officeart/2005/8/quickstyle/simple1" qsCatId="simple" csTypeId="urn:microsoft.com/office/officeart/2005/8/colors/accent1_2" csCatId="accent1" phldr="1"/>
      <dgm:spPr/>
      <dgm:t>
        <a:bodyPr/>
        <a:lstStyle/>
        <a:p>
          <a:endParaRPr lang="ru-RU"/>
        </a:p>
      </dgm:t>
    </dgm:pt>
    <dgm:pt modelId="{3530F21B-2CC3-4A34-88CF-661BCA87B031}">
      <dgm:prSet phldrT="[Текст]" custT="1"/>
      <dgm:spPr/>
      <dgm:t>
        <a:bodyPr/>
        <a:lstStyle/>
        <a:p>
          <a:r>
            <a:rPr lang="ru-RU" sz="1800" dirty="0">
              <a:solidFill>
                <a:schemeClr val="tx1"/>
              </a:solidFill>
            </a:rPr>
            <a:t>нотариус </a:t>
          </a:r>
          <a:r>
            <a:rPr lang="ru-RU" sz="1800" dirty="0" err="1">
              <a:solidFill>
                <a:schemeClr val="tx1"/>
              </a:solidFill>
            </a:rPr>
            <a:t>ёки</a:t>
          </a:r>
          <a:r>
            <a:rPr lang="ru-RU" sz="1800" dirty="0">
              <a:solidFill>
                <a:schemeClr val="tx1"/>
              </a:solidFill>
            </a:rPr>
            <a:t> </a:t>
          </a:r>
          <a:r>
            <a:rPr lang="ru-RU" sz="1800" dirty="0" err="1">
              <a:solidFill>
                <a:schemeClr val="tx1"/>
              </a:solidFill>
            </a:rPr>
            <a:t>васиятномани</a:t>
          </a:r>
          <a:r>
            <a:rPr lang="ru-RU" sz="1800" dirty="0">
              <a:solidFill>
                <a:schemeClr val="tx1"/>
              </a:solidFill>
            </a:rPr>
            <a:t> </a:t>
          </a:r>
          <a:r>
            <a:rPr lang="ru-RU" sz="1800" dirty="0" err="1">
              <a:solidFill>
                <a:schemeClr val="tx1"/>
              </a:solidFill>
            </a:rPr>
            <a:t>тасдиқловчи</a:t>
          </a:r>
          <a:r>
            <a:rPr lang="ru-RU" sz="1800" dirty="0">
              <a:solidFill>
                <a:schemeClr val="tx1"/>
              </a:solidFill>
            </a:rPr>
            <a:t> </a:t>
          </a:r>
          <a:r>
            <a:rPr lang="ru-RU" sz="1800" dirty="0" err="1">
              <a:solidFill>
                <a:schemeClr val="tx1"/>
              </a:solidFill>
            </a:rPr>
            <a:t>бошқа</a:t>
          </a:r>
          <a:r>
            <a:rPr lang="ru-RU" sz="1800" dirty="0">
              <a:solidFill>
                <a:schemeClr val="tx1"/>
              </a:solidFill>
            </a:rPr>
            <a:t> </a:t>
          </a:r>
          <a:r>
            <a:rPr lang="ru-RU" sz="1800" dirty="0" err="1">
              <a:solidFill>
                <a:schemeClr val="tx1"/>
              </a:solidFill>
            </a:rPr>
            <a:t>шахс</a:t>
          </a:r>
          <a:r>
            <a:rPr lang="ru-RU" sz="1800" dirty="0">
              <a:solidFill>
                <a:schemeClr val="tx1"/>
              </a:solidFill>
            </a:rPr>
            <a:t>; </a:t>
          </a:r>
        </a:p>
      </dgm:t>
    </dgm:pt>
    <dgm:pt modelId="{A83EA8ED-4225-43E0-84C4-9659130C9E3F}" type="parTrans" cxnId="{03E26B8D-D2EA-4C78-B82D-229617B612B9}">
      <dgm:prSet/>
      <dgm:spPr/>
      <dgm:t>
        <a:bodyPr/>
        <a:lstStyle/>
        <a:p>
          <a:endParaRPr lang="ru-RU"/>
        </a:p>
      </dgm:t>
    </dgm:pt>
    <dgm:pt modelId="{DE9C5694-5CD2-4924-8DC3-4D622372FF2F}" type="sibTrans" cxnId="{03E26B8D-D2EA-4C78-B82D-229617B612B9}">
      <dgm:prSet/>
      <dgm:spPr/>
      <dgm:t>
        <a:bodyPr/>
        <a:lstStyle/>
        <a:p>
          <a:endParaRPr lang="ru-RU"/>
        </a:p>
      </dgm:t>
    </dgm:pt>
    <dgm:pt modelId="{46877094-8104-4194-84CA-7E698D8E865C}">
      <dgm:prSet phldrT="[Текст]" custT="1"/>
      <dgm:spPr/>
      <dgm:t>
        <a:bodyPr/>
        <a:lstStyle/>
        <a:p>
          <a:r>
            <a:rPr lang="ru-RU" sz="1600" dirty="0" err="1">
              <a:solidFill>
                <a:schemeClr val="tx1"/>
              </a:solidFill>
            </a:rPr>
            <a:t>васиятнома</a:t>
          </a:r>
          <a:r>
            <a:rPr lang="ru-RU" sz="1600" dirty="0">
              <a:solidFill>
                <a:schemeClr val="tx1"/>
              </a:solidFill>
            </a:rPr>
            <a:t> </a:t>
          </a:r>
          <a:r>
            <a:rPr lang="ru-RU" sz="1600" dirty="0" err="1">
              <a:solidFill>
                <a:schemeClr val="tx1"/>
              </a:solidFill>
            </a:rPr>
            <a:t>кимнинг</a:t>
          </a:r>
          <a:r>
            <a:rPr lang="ru-RU" sz="1600" dirty="0">
              <a:solidFill>
                <a:schemeClr val="tx1"/>
              </a:solidFill>
            </a:rPr>
            <a:t> </a:t>
          </a:r>
          <a:r>
            <a:rPr lang="ru-RU" sz="1600" dirty="0" err="1">
              <a:solidFill>
                <a:schemeClr val="tx1"/>
              </a:solidFill>
            </a:rPr>
            <a:t>фойдасига</a:t>
          </a:r>
          <a:r>
            <a:rPr lang="ru-RU" sz="1600" dirty="0">
              <a:solidFill>
                <a:schemeClr val="tx1"/>
              </a:solidFill>
            </a:rPr>
            <a:t> </a:t>
          </a:r>
          <a:r>
            <a:rPr lang="ru-RU" sz="1600" dirty="0" err="1">
              <a:solidFill>
                <a:schemeClr val="tx1"/>
              </a:solidFill>
            </a:rPr>
            <a:t>тузилган</a:t>
          </a:r>
          <a:r>
            <a:rPr lang="ru-RU" sz="1600" dirty="0">
              <a:solidFill>
                <a:schemeClr val="tx1"/>
              </a:solidFill>
            </a:rPr>
            <a:t> </a:t>
          </a:r>
          <a:r>
            <a:rPr lang="ru-RU" sz="1600" dirty="0" err="1">
              <a:solidFill>
                <a:schemeClr val="tx1"/>
              </a:solidFill>
            </a:rPr>
            <a:t>ёки</a:t>
          </a:r>
          <a:r>
            <a:rPr lang="ru-RU" sz="1600" dirty="0">
              <a:solidFill>
                <a:schemeClr val="tx1"/>
              </a:solidFill>
            </a:rPr>
            <a:t> </a:t>
          </a:r>
          <a:r>
            <a:rPr lang="ru-RU" sz="1600" dirty="0" err="1">
              <a:solidFill>
                <a:schemeClr val="tx1"/>
              </a:solidFill>
            </a:rPr>
            <a:t>кимга</a:t>
          </a:r>
          <a:r>
            <a:rPr lang="ru-RU" sz="1600" dirty="0">
              <a:solidFill>
                <a:schemeClr val="tx1"/>
              </a:solidFill>
            </a:rPr>
            <a:t> </a:t>
          </a:r>
          <a:r>
            <a:rPr lang="ru-RU" sz="1600" dirty="0" err="1">
              <a:solidFill>
                <a:schemeClr val="tx1"/>
              </a:solidFill>
            </a:rPr>
            <a:t>нисбатан</a:t>
          </a:r>
          <a:r>
            <a:rPr lang="ru-RU" sz="1600" dirty="0">
              <a:solidFill>
                <a:schemeClr val="tx1"/>
              </a:solidFill>
            </a:rPr>
            <a:t> </a:t>
          </a:r>
          <a:r>
            <a:rPr lang="ru-RU" sz="1600" dirty="0" err="1">
              <a:solidFill>
                <a:schemeClr val="tx1"/>
              </a:solidFill>
            </a:rPr>
            <a:t>васият</a:t>
          </a:r>
          <a:r>
            <a:rPr lang="ru-RU" sz="1600" dirty="0">
              <a:solidFill>
                <a:schemeClr val="tx1"/>
              </a:solidFill>
            </a:rPr>
            <a:t> </a:t>
          </a:r>
          <a:r>
            <a:rPr lang="ru-RU" sz="1600" dirty="0" err="1">
              <a:solidFill>
                <a:schemeClr val="tx1"/>
              </a:solidFill>
            </a:rPr>
            <a:t>мажбурияти</a:t>
          </a:r>
          <a:r>
            <a:rPr lang="ru-RU" sz="1600" dirty="0">
              <a:solidFill>
                <a:schemeClr val="tx1"/>
              </a:solidFill>
            </a:rPr>
            <a:t> </a:t>
          </a:r>
          <a:r>
            <a:rPr lang="ru-RU" sz="1600" dirty="0" err="1">
              <a:solidFill>
                <a:schemeClr val="tx1"/>
              </a:solidFill>
            </a:rPr>
            <a:t>юклатилган</a:t>
          </a:r>
          <a:r>
            <a:rPr lang="ru-RU" sz="1600" dirty="0">
              <a:solidFill>
                <a:schemeClr val="tx1"/>
              </a:solidFill>
            </a:rPr>
            <a:t> </a:t>
          </a:r>
          <a:r>
            <a:rPr lang="ru-RU" sz="1600" dirty="0" err="1">
              <a:solidFill>
                <a:schemeClr val="tx1"/>
              </a:solidFill>
            </a:rPr>
            <a:t>бўлса</a:t>
          </a:r>
          <a:r>
            <a:rPr lang="ru-RU" sz="1600" dirty="0">
              <a:solidFill>
                <a:schemeClr val="tx1"/>
              </a:solidFill>
            </a:rPr>
            <a:t>, </a:t>
          </a:r>
          <a:r>
            <a:rPr lang="ru-RU" sz="1600" dirty="0" err="1">
              <a:solidFill>
                <a:schemeClr val="tx1"/>
              </a:solidFill>
            </a:rPr>
            <a:t>ўша</a:t>
          </a:r>
          <a:r>
            <a:rPr lang="ru-RU" sz="1600" dirty="0">
              <a:solidFill>
                <a:schemeClr val="tx1"/>
              </a:solidFill>
            </a:rPr>
            <a:t> </a:t>
          </a:r>
          <a:r>
            <a:rPr lang="ru-RU" sz="1600" dirty="0" err="1">
              <a:solidFill>
                <a:schemeClr val="tx1"/>
              </a:solidFill>
            </a:rPr>
            <a:t>шахс</a:t>
          </a:r>
          <a:r>
            <a:rPr lang="ru-RU" sz="1600" dirty="0">
              <a:solidFill>
                <a:schemeClr val="tx1"/>
              </a:solidFill>
            </a:rPr>
            <a:t>, </a:t>
          </a:r>
          <a:r>
            <a:rPr lang="ru-RU" sz="1600" dirty="0" err="1">
              <a:solidFill>
                <a:schemeClr val="tx1"/>
              </a:solidFill>
            </a:rPr>
            <a:t>унинг</a:t>
          </a:r>
          <a:r>
            <a:rPr lang="ru-RU" sz="1600" dirty="0">
              <a:solidFill>
                <a:schemeClr val="tx1"/>
              </a:solidFill>
            </a:rPr>
            <a:t> </a:t>
          </a:r>
          <a:r>
            <a:rPr lang="ru-RU" sz="1600" dirty="0" err="1">
              <a:solidFill>
                <a:schemeClr val="tx1"/>
              </a:solidFill>
            </a:rPr>
            <a:t>эри</a:t>
          </a:r>
          <a:r>
            <a:rPr lang="ru-RU" sz="1600" dirty="0">
              <a:solidFill>
                <a:schemeClr val="tx1"/>
              </a:solidFill>
            </a:rPr>
            <a:t> (</a:t>
          </a:r>
          <a:r>
            <a:rPr lang="ru-RU" sz="1600" dirty="0" err="1">
              <a:solidFill>
                <a:schemeClr val="tx1"/>
              </a:solidFill>
            </a:rPr>
            <a:t>хотини</a:t>
          </a:r>
          <a:r>
            <a:rPr lang="ru-RU" sz="1600" dirty="0">
              <a:solidFill>
                <a:schemeClr val="tx1"/>
              </a:solidFill>
            </a:rPr>
            <a:t>), </a:t>
          </a:r>
          <a:r>
            <a:rPr lang="ru-RU" sz="1600" dirty="0" err="1">
              <a:solidFill>
                <a:schemeClr val="tx1"/>
              </a:solidFill>
            </a:rPr>
            <a:t>болалари</a:t>
          </a:r>
          <a:r>
            <a:rPr lang="ru-RU" sz="1600" dirty="0">
              <a:solidFill>
                <a:schemeClr val="tx1"/>
              </a:solidFill>
            </a:rPr>
            <a:t>, </a:t>
          </a:r>
          <a:r>
            <a:rPr lang="ru-RU" sz="1600" dirty="0" err="1">
              <a:solidFill>
                <a:schemeClr val="tx1"/>
              </a:solidFill>
            </a:rPr>
            <a:t>ота-онаси</a:t>
          </a:r>
          <a:r>
            <a:rPr lang="ru-RU" sz="1600" dirty="0">
              <a:solidFill>
                <a:schemeClr val="tx1"/>
              </a:solidFill>
            </a:rPr>
            <a:t>, </a:t>
          </a:r>
          <a:r>
            <a:rPr lang="ru-RU" sz="1600" dirty="0" err="1">
              <a:solidFill>
                <a:schemeClr val="tx1"/>
              </a:solidFill>
            </a:rPr>
            <a:t>неваралари</a:t>
          </a:r>
          <a:r>
            <a:rPr lang="ru-RU" sz="1600" dirty="0">
              <a:solidFill>
                <a:schemeClr val="tx1"/>
              </a:solidFill>
            </a:rPr>
            <a:t> </a:t>
          </a:r>
          <a:r>
            <a:rPr lang="ru-RU" sz="1600" dirty="0" err="1">
              <a:solidFill>
                <a:schemeClr val="tx1"/>
              </a:solidFill>
            </a:rPr>
            <a:t>ва</a:t>
          </a:r>
          <a:r>
            <a:rPr lang="ru-RU" sz="1600" dirty="0">
              <a:solidFill>
                <a:schemeClr val="tx1"/>
              </a:solidFill>
            </a:rPr>
            <a:t> </a:t>
          </a:r>
          <a:r>
            <a:rPr lang="ru-RU" sz="1600" dirty="0" err="1">
              <a:solidFill>
                <a:schemeClr val="tx1"/>
              </a:solidFill>
            </a:rPr>
            <a:t>чеваралари</a:t>
          </a:r>
          <a:r>
            <a:rPr lang="ru-RU" sz="1600" dirty="0">
              <a:solidFill>
                <a:schemeClr val="tx1"/>
              </a:solidFill>
            </a:rPr>
            <a:t>, </a:t>
          </a:r>
          <a:r>
            <a:rPr lang="ru-RU" sz="1600" dirty="0" err="1">
              <a:solidFill>
                <a:schemeClr val="tx1"/>
              </a:solidFill>
            </a:rPr>
            <a:t>шунингдек</a:t>
          </a:r>
          <a:r>
            <a:rPr lang="ru-RU" sz="1600" dirty="0">
              <a:solidFill>
                <a:schemeClr val="tx1"/>
              </a:solidFill>
            </a:rPr>
            <a:t> </a:t>
          </a:r>
          <a:r>
            <a:rPr lang="ru-RU" sz="1600" dirty="0" err="1">
              <a:solidFill>
                <a:schemeClr val="tx1"/>
              </a:solidFill>
            </a:rPr>
            <a:t>васият</a:t>
          </a:r>
          <a:r>
            <a:rPr lang="ru-RU" sz="1600" dirty="0">
              <a:solidFill>
                <a:schemeClr val="tx1"/>
              </a:solidFill>
            </a:rPr>
            <a:t> </a:t>
          </a:r>
          <a:r>
            <a:rPr lang="ru-RU" sz="1600" dirty="0" err="1">
              <a:solidFill>
                <a:schemeClr val="tx1"/>
              </a:solidFill>
            </a:rPr>
            <a:t>қилувчининг</a:t>
          </a:r>
          <a:r>
            <a:rPr lang="ru-RU" sz="1600" dirty="0">
              <a:solidFill>
                <a:schemeClr val="tx1"/>
              </a:solidFill>
            </a:rPr>
            <a:t> </a:t>
          </a:r>
          <a:r>
            <a:rPr lang="ru-RU" sz="1600" dirty="0" err="1">
              <a:solidFill>
                <a:schemeClr val="tx1"/>
              </a:solidFill>
            </a:rPr>
            <a:t>қонун</a:t>
          </a:r>
          <a:r>
            <a:rPr lang="ru-RU" sz="1600" dirty="0">
              <a:solidFill>
                <a:schemeClr val="tx1"/>
              </a:solidFill>
            </a:rPr>
            <a:t> </a:t>
          </a:r>
          <a:r>
            <a:rPr lang="ru-RU" sz="1600" dirty="0" err="1">
              <a:solidFill>
                <a:schemeClr val="tx1"/>
              </a:solidFill>
            </a:rPr>
            <a:t>бўйича</a:t>
          </a:r>
          <a:r>
            <a:rPr lang="ru-RU" sz="1600" dirty="0">
              <a:solidFill>
                <a:schemeClr val="tx1"/>
              </a:solidFill>
            </a:rPr>
            <a:t> </a:t>
          </a:r>
          <a:r>
            <a:rPr lang="ru-RU" sz="1600" dirty="0" err="1">
              <a:solidFill>
                <a:schemeClr val="tx1"/>
              </a:solidFill>
            </a:rPr>
            <a:t>меросхўрлари</a:t>
          </a:r>
          <a:r>
            <a:rPr lang="ru-RU" sz="1000" dirty="0"/>
            <a:t>; </a:t>
          </a:r>
        </a:p>
      </dgm:t>
    </dgm:pt>
    <dgm:pt modelId="{AECBFFA4-9975-4207-8A7C-7907C5B75E74}" type="parTrans" cxnId="{AF6B5662-9F2F-4B4A-B3FF-7E4CE57E5D42}">
      <dgm:prSet/>
      <dgm:spPr/>
      <dgm:t>
        <a:bodyPr/>
        <a:lstStyle/>
        <a:p>
          <a:endParaRPr lang="ru-RU"/>
        </a:p>
      </dgm:t>
    </dgm:pt>
    <dgm:pt modelId="{1DDC069C-01AF-4C3D-A55F-8619590DA252}" type="sibTrans" cxnId="{AF6B5662-9F2F-4B4A-B3FF-7E4CE57E5D42}">
      <dgm:prSet/>
      <dgm:spPr/>
      <dgm:t>
        <a:bodyPr/>
        <a:lstStyle/>
        <a:p>
          <a:endParaRPr lang="ru-RU"/>
        </a:p>
      </dgm:t>
    </dgm:pt>
    <dgm:pt modelId="{8BB9AE2E-5FCF-45AC-B979-52942C15027D}">
      <dgm:prSet phldrT="[Текст]"/>
      <dgm:spPr/>
      <dgm:t>
        <a:bodyPr/>
        <a:lstStyle/>
        <a:p>
          <a:r>
            <a:rPr lang="ru-RU" dirty="0" err="1">
              <a:solidFill>
                <a:schemeClr val="tx1"/>
              </a:solidFill>
            </a:rPr>
            <a:t>тўлиқ</a:t>
          </a:r>
          <a:r>
            <a:rPr lang="ru-RU" dirty="0">
              <a:solidFill>
                <a:schemeClr val="tx1"/>
              </a:solidFill>
            </a:rPr>
            <a:t> </a:t>
          </a:r>
          <a:r>
            <a:rPr lang="ru-RU" dirty="0" err="1">
              <a:solidFill>
                <a:schemeClr val="tx1"/>
              </a:solidFill>
            </a:rPr>
            <a:t>муомала</a:t>
          </a:r>
          <a:r>
            <a:rPr lang="ru-RU" dirty="0">
              <a:solidFill>
                <a:schemeClr val="tx1"/>
              </a:solidFill>
            </a:rPr>
            <a:t> </a:t>
          </a:r>
          <a:r>
            <a:rPr lang="ru-RU" dirty="0" err="1">
              <a:solidFill>
                <a:schemeClr val="tx1"/>
              </a:solidFill>
            </a:rPr>
            <a:t>лаёқатига</a:t>
          </a:r>
          <a:r>
            <a:rPr lang="ru-RU" dirty="0">
              <a:solidFill>
                <a:schemeClr val="tx1"/>
              </a:solidFill>
            </a:rPr>
            <a:t> </a:t>
          </a:r>
          <a:r>
            <a:rPr lang="ru-RU" dirty="0" err="1">
              <a:solidFill>
                <a:schemeClr val="tx1"/>
              </a:solidFill>
            </a:rPr>
            <a:t>эга</a:t>
          </a:r>
          <a:r>
            <a:rPr lang="ru-RU" dirty="0">
              <a:solidFill>
                <a:schemeClr val="tx1"/>
              </a:solidFill>
            </a:rPr>
            <a:t> </a:t>
          </a:r>
          <a:r>
            <a:rPr lang="ru-RU" dirty="0" err="1">
              <a:solidFill>
                <a:schemeClr val="tx1"/>
              </a:solidFill>
            </a:rPr>
            <a:t>бўлмаган</a:t>
          </a:r>
          <a:r>
            <a:rPr lang="ru-RU" dirty="0">
              <a:solidFill>
                <a:schemeClr val="tx1"/>
              </a:solidFill>
            </a:rPr>
            <a:t> </a:t>
          </a:r>
          <a:r>
            <a:rPr lang="ru-RU" dirty="0" err="1">
              <a:solidFill>
                <a:schemeClr val="tx1"/>
              </a:solidFill>
            </a:rPr>
            <a:t>фуқаролар</a:t>
          </a:r>
          <a:r>
            <a:rPr lang="ru-RU" dirty="0">
              <a:solidFill>
                <a:schemeClr val="tx1"/>
              </a:solidFill>
            </a:rPr>
            <a:t>; – </a:t>
          </a:r>
          <a:r>
            <a:rPr lang="ru-RU" dirty="0" err="1">
              <a:solidFill>
                <a:schemeClr val="tx1"/>
              </a:solidFill>
            </a:rPr>
            <a:t>саводсизлар</a:t>
          </a:r>
          <a:r>
            <a:rPr lang="ru-RU" dirty="0">
              <a:solidFill>
                <a:schemeClr val="tx1"/>
              </a:solidFill>
            </a:rPr>
            <a:t> </a:t>
          </a:r>
          <a:r>
            <a:rPr lang="ru-RU" dirty="0" err="1">
              <a:solidFill>
                <a:schemeClr val="tx1"/>
              </a:solidFill>
            </a:rPr>
            <a:t>ва</a:t>
          </a:r>
          <a:r>
            <a:rPr lang="ru-RU" dirty="0">
              <a:solidFill>
                <a:schemeClr val="tx1"/>
              </a:solidFill>
            </a:rPr>
            <a:t> </a:t>
          </a:r>
          <a:r>
            <a:rPr lang="ru-RU" dirty="0" err="1">
              <a:solidFill>
                <a:schemeClr val="tx1"/>
              </a:solidFill>
            </a:rPr>
            <a:t>васиятномани</a:t>
          </a:r>
          <a:r>
            <a:rPr lang="ru-RU" dirty="0">
              <a:solidFill>
                <a:schemeClr val="tx1"/>
              </a:solidFill>
            </a:rPr>
            <a:t> </a:t>
          </a:r>
          <a:r>
            <a:rPr lang="ru-RU" dirty="0" err="1">
              <a:solidFill>
                <a:schemeClr val="tx1"/>
              </a:solidFill>
            </a:rPr>
            <a:t>ўқий</a:t>
          </a:r>
          <a:r>
            <a:rPr lang="ru-RU" dirty="0">
              <a:solidFill>
                <a:schemeClr val="tx1"/>
              </a:solidFill>
            </a:rPr>
            <a:t> </a:t>
          </a:r>
          <a:r>
            <a:rPr lang="ru-RU" dirty="0" err="1">
              <a:solidFill>
                <a:schemeClr val="tx1"/>
              </a:solidFill>
            </a:rPr>
            <a:t>олмайдиган</a:t>
          </a:r>
          <a:r>
            <a:rPr lang="ru-RU" dirty="0">
              <a:solidFill>
                <a:schemeClr val="tx1"/>
              </a:solidFill>
            </a:rPr>
            <a:t> </a:t>
          </a:r>
          <a:r>
            <a:rPr lang="ru-RU" dirty="0" err="1">
              <a:solidFill>
                <a:schemeClr val="tx1"/>
              </a:solidFill>
            </a:rPr>
            <a:t>бошқа</a:t>
          </a:r>
          <a:r>
            <a:rPr lang="ru-RU" dirty="0">
              <a:solidFill>
                <a:schemeClr val="tx1"/>
              </a:solidFill>
            </a:rPr>
            <a:t> </a:t>
          </a:r>
          <a:r>
            <a:rPr lang="ru-RU" dirty="0" err="1">
              <a:solidFill>
                <a:schemeClr val="tx1"/>
              </a:solidFill>
            </a:rPr>
            <a:t>шахслар</a:t>
          </a:r>
          <a:r>
            <a:rPr lang="ru-RU" dirty="0">
              <a:solidFill>
                <a:schemeClr val="tx1"/>
              </a:solidFill>
            </a:rPr>
            <a:t>; </a:t>
          </a:r>
        </a:p>
      </dgm:t>
    </dgm:pt>
    <dgm:pt modelId="{E960B929-C630-4322-9CA1-76FC78A309A4}" type="parTrans" cxnId="{ABDC551D-542B-4483-A3FB-EF386AA14686}">
      <dgm:prSet/>
      <dgm:spPr/>
      <dgm:t>
        <a:bodyPr/>
        <a:lstStyle/>
        <a:p>
          <a:endParaRPr lang="ru-RU"/>
        </a:p>
      </dgm:t>
    </dgm:pt>
    <dgm:pt modelId="{1D325A5B-8C44-47D0-A49B-BECC70FF6DCE}" type="sibTrans" cxnId="{ABDC551D-542B-4483-A3FB-EF386AA14686}">
      <dgm:prSet/>
      <dgm:spPr/>
      <dgm:t>
        <a:bodyPr/>
        <a:lstStyle/>
        <a:p>
          <a:endParaRPr lang="ru-RU"/>
        </a:p>
      </dgm:t>
    </dgm:pt>
    <dgm:pt modelId="{4EAC5CEB-F5F7-4679-899C-725AAF6F1256}">
      <dgm:prSet phldrT="[Текст]" custT="1"/>
      <dgm:spPr/>
      <dgm:t>
        <a:bodyPr/>
        <a:lstStyle/>
        <a:p>
          <a:r>
            <a:rPr lang="ru-RU" sz="1800" dirty="0" err="1">
              <a:solidFill>
                <a:schemeClr val="tx1"/>
              </a:solidFill>
            </a:rPr>
            <a:t>ёлғон</a:t>
          </a:r>
          <a:r>
            <a:rPr lang="ru-RU" sz="1800" dirty="0">
              <a:solidFill>
                <a:schemeClr val="tx1"/>
              </a:solidFill>
            </a:rPr>
            <a:t> </a:t>
          </a:r>
          <a:r>
            <a:rPr lang="ru-RU" sz="1800" dirty="0" err="1">
              <a:solidFill>
                <a:schemeClr val="tx1"/>
              </a:solidFill>
            </a:rPr>
            <a:t>гувоҳлик</a:t>
          </a:r>
          <a:r>
            <a:rPr lang="ru-RU" sz="1800" dirty="0">
              <a:solidFill>
                <a:schemeClr val="tx1"/>
              </a:solidFill>
            </a:rPr>
            <a:t> </a:t>
          </a:r>
          <a:r>
            <a:rPr lang="ru-RU" sz="1800" dirty="0" err="1">
              <a:solidFill>
                <a:schemeClr val="tx1"/>
              </a:solidFill>
            </a:rPr>
            <a:t>берганлик</a:t>
          </a:r>
          <a:r>
            <a:rPr lang="ru-RU" sz="1800" dirty="0">
              <a:solidFill>
                <a:schemeClr val="tx1"/>
              </a:solidFill>
            </a:rPr>
            <a:t> </a:t>
          </a:r>
          <a:r>
            <a:rPr lang="ru-RU" sz="1800" dirty="0" err="1">
              <a:solidFill>
                <a:schemeClr val="tx1"/>
              </a:solidFill>
            </a:rPr>
            <a:t>учун</a:t>
          </a:r>
          <a:r>
            <a:rPr lang="ru-RU" sz="1800" dirty="0">
              <a:solidFill>
                <a:schemeClr val="tx1"/>
              </a:solidFill>
            </a:rPr>
            <a:t> </a:t>
          </a:r>
          <a:r>
            <a:rPr lang="ru-RU" sz="1800" dirty="0" err="1">
              <a:solidFill>
                <a:schemeClr val="tx1"/>
              </a:solidFill>
            </a:rPr>
            <a:t>муқаддам</a:t>
          </a:r>
          <a:r>
            <a:rPr lang="ru-RU" sz="1800" dirty="0">
              <a:solidFill>
                <a:schemeClr val="tx1"/>
              </a:solidFill>
            </a:rPr>
            <a:t> </a:t>
          </a:r>
          <a:r>
            <a:rPr lang="ru-RU" sz="1800" dirty="0" err="1">
              <a:solidFill>
                <a:schemeClr val="tx1"/>
              </a:solidFill>
            </a:rPr>
            <a:t>судланган</a:t>
          </a:r>
          <a:r>
            <a:rPr lang="ru-RU" sz="1800" dirty="0">
              <a:solidFill>
                <a:schemeClr val="tx1"/>
              </a:solidFill>
            </a:rPr>
            <a:t> </a:t>
          </a:r>
          <a:r>
            <a:rPr lang="ru-RU" sz="1800" dirty="0" err="1">
              <a:solidFill>
                <a:schemeClr val="tx1"/>
              </a:solidFill>
            </a:rPr>
            <a:t>шахслар</a:t>
          </a:r>
          <a:r>
            <a:rPr lang="ru-RU" sz="1800" dirty="0">
              <a:solidFill>
                <a:schemeClr val="tx1"/>
              </a:solidFill>
            </a:rPr>
            <a:t>. </a:t>
          </a:r>
        </a:p>
      </dgm:t>
    </dgm:pt>
    <dgm:pt modelId="{638D22A9-0D21-4A03-A749-49A7F55C8EF0}" type="parTrans" cxnId="{B4AFAA1C-553B-4C1C-8FF4-7AD922E5E678}">
      <dgm:prSet/>
      <dgm:spPr/>
      <dgm:t>
        <a:bodyPr/>
        <a:lstStyle/>
        <a:p>
          <a:endParaRPr lang="ru-RU"/>
        </a:p>
      </dgm:t>
    </dgm:pt>
    <dgm:pt modelId="{179FC1DE-2AF0-4942-BA73-C01B94792F82}" type="sibTrans" cxnId="{B4AFAA1C-553B-4C1C-8FF4-7AD922E5E678}">
      <dgm:prSet/>
      <dgm:spPr/>
      <dgm:t>
        <a:bodyPr/>
        <a:lstStyle/>
        <a:p>
          <a:endParaRPr lang="ru-RU"/>
        </a:p>
      </dgm:t>
    </dgm:pt>
    <dgm:pt modelId="{FDE7E22D-6742-4B97-AB89-4655E021D6F7}" type="pres">
      <dgm:prSet presAssocID="{ACAF4584-6AD9-4AE3-ABC0-DCD46B230DC2}" presName="composite" presStyleCnt="0">
        <dgm:presLayoutVars>
          <dgm:chMax val="5"/>
          <dgm:dir/>
          <dgm:animLvl val="ctr"/>
          <dgm:resizeHandles val="exact"/>
        </dgm:presLayoutVars>
      </dgm:prSet>
      <dgm:spPr/>
      <dgm:t>
        <a:bodyPr/>
        <a:lstStyle/>
        <a:p>
          <a:endParaRPr lang="ru-RU"/>
        </a:p>
      </dgm:t>
    </dgm:pt>
    <dgm:pt modelId="{E566BB4D-B30F-4436-82A7-C5C89ED43E91}" type="pres">
      <dgm:prSet presAssocID="{ACAF4584-6AD9-4AE3-ABC0-DCD46B230DC2}" presName="cycle" presStyleCnt="0"/>
      <dgm:spPr/>
    </dgm:pt>
    <dgm:pt modelId="{A1B0B25C-E23C-4D0A-8621-1C809C94B173}" type="pres">
      <dgm:prSet presAssocID="{ACAF4584-6AD9-4AE3-ABC0-DCD46B230DC2}" presName="centerShape" presStyleCnt="0"/>
      <dgm:spPr/>
    </dgm:pt>
    <dgm:pt modelId="{9122E1A0-AAAD-467C-BB8C-8462EF7A2B0B}" type="pres">
      <dgm:prSet presAssocID="{ACAF4584-6AD9-4AE3-ABC0-DCD46B230DC2}" presName="connSite" presStyleLbl="node1" presStyleIdx="0" presStyleCnt="5"/>
      <dgm:spPr/>
    </dgm:pt>
    <dgm:pt modelId="{2396C7E4-C44D-42AD-AEB1-D8BAFAEA5564}" type="pres">
      <dgm:prSet presAssocID="{ACAF4584-6AD9-4AE3-ABC0-DCD46B230DC2}" presName="visible" presStyleLbl="node1" presStyleIdx="0" presStyleCnt="5" custScaleX="172533" custScaleY="125198" custLinFactNeighborX="-49315" custLinFactNeighborY="-1011"/>
      <dgm:spPr>
        <a:prstGeom prst="ellipse">
          <a:avLst/>
        </a:prstGeom>
        <a:solidFill>
          <a:schemeClr val="accent1">
            <a:hueOff val="0"/>
            <a:satOff val="0"/>
            <a:lumOff val="0"/>
          </a:schemeClr>
        </a:solidFill>
        <a:ln>
          <a:solidFill>
            <a:schemeClr val="lt1">
              <a:hueOff val="0"/>
              <a:satOff val="0"/>
              <a:lumOff val="0"/>
            </a:schemeClr>
          </a:solidFill>
        </a:ln>
      </dgm:spPr>
    </dgm:pt>
    <dgm:pt modelId="{17CBACC7-D094-41A4-9F9D-009224A9B633}" type="pres">
      <dgm:prSet presAssocID="{A83EA8ED-4225-43E0-84C4-9659130C9E3F}" presName="Name25" presStyleLbl="parChTrans1D1" presStyleIdx="0" presStyleCnt="4"/>
      <dgm:spPr/>
      <dgm:t>
        <a:bodyPr/>
        <a:lstStyle/>
        <a:p>
          <a:endParaRPr lang="ru-RU"/>
        </a:p>
      </dgm:t>
    </dgm:pt>
    <dgm:pt modelId="{947415D8-E0A8-41D0-A9FC-AA3C8C5F7421}" type="pres">
      <dgm:prSet presAssocID="{3530F21B-2CC3-4A34-88CF-661BCA87B031}" presName="node" presStyleCnt="0"/>
      <dgm:spPr/>
    </dgm:pt>
    <dgm:pt modelId="{DED3B694-A779-47C7-8355-2C1F27007BDB}" type="pres">
      <dgm:prSet presAssocID="{3530F21B-2CC3-4A34-88CF-661BCA87B031}" presName="parentNode" presStyleLbl="node1" presStyleIdx="1" presStyleCnt="5" custScaleX="306048" custScaleY="110186" custLinFactNeighborX="93210" custLinFactNeighborY="15502">
        <dgm:presLayoutVars>
          <dgm:chMax val="1"/>
          <dgm:bulletEnabled val="1"/>
        </dgm:presLayoutVars>
      </dgm:prSet>
      <dgm:spPr/>
      <dgm:t>
        <a:bodyPr/>
        <a:lstStyle/>
        <a:p>
          <a:endParaRPr lang="ru-RU"/>
        </a:p>
      </dgm:t>
    </dgm:pt>
    <dgm:pt modelId="{10417C3C-C884-41E6-B30C-D83F2C423350}" type="pres">
      <dgm:prSet presAssocID="{3530F21B-2CC3-4A34-88CF-661BCA87B031}" presName="childNode" presStyleLbl="revTx" presStyleIdx="0" presStyleCnt="0">
        <dgm:presLayoutVars>
          <dgm:bulletEnabled val="1"/>
        </dgm:presLayoutVars>
      </dgm:prSet>
      <dgm:spPr/>
    </dgm:pt>
    <dgm:pt modelId="{4021A924-45B8-4ED8-A727-C29BA1AB24C8}" type="pres">
      <dgm:prSet presAssocID="{AECBFFA4-9975-4207-8A7C-7907C5B75E74}" presName="Name25" presStyleLbl="parChTrans1D1" presStyleIdx="1" presStyleCnt="4"/>
      <dgm:spPr/>
      <dgm:t>
        <a:bodyPr/>
        <a:lstStyle/>
        <a:p>
          <a:endParaRPr lang="ru-RU"/>
        </a:p>
      </dgm:t>
    </dgm:pt>
    <dgm:pt modelId="{3BF72FFE-E079-4B32-8A80-CD03F7DBEA22}" type="pres">
      <dgm:prSet presAssocID="{46877094-8104-4194-84CA-7E698D8E865C}" presName="node" presStyleCnt="0"/>
      <dgm:spPr/>
    </dgm:pt>
    <dgm:pt modelId="{29583F55-3FFC-4596-9E2A-01108E2CDC8C}" type="pres">
      <dgm:prSet presAssocID="{46877094-8104-4194-84CA-7E698D8E865C}" presName="parentNode" presStyleLbl="node1" presStyleIdx="2" presStyleCnt="5" custScaleX="451397" custScaleY="187360" custLinFactX="200000" custLinFactNeighborX="223543" custLinFactNeighborY="-2475">
        <dgm:presLayoutVars>
          <dgm:chMax val="1"/>
          <dgm:bulletEnabled val="1"/>
        </dgm:presLayoutVars>
      </dgm:prSet>
      <dgm:spPr/>
      <dgm:t>
        <a:bodyPr/>
        <a:lstStyle/>
        <a:p>
          <a:endParaRPr lang="ru-RU"/>
        </a:p>
      </dgm:t>
    </dgm:pt>
    <dgm:pt modelId="{9B05C622-F472-4D7A-AFCD-09D0AF867CEE}" type="pres">
      <dgm:prSet presAssocID="{46877094-8104-4194-84CA-7E698D8E865C}" presName="childNode" presStyleLbl="revTx" presStyleIdx="0" presStyleCnt="0">
        <dgm:presLayoutVars>
          <dgm:bulletEnabled val="1"/>
        </dgm:presLayoutVars>
      </dgm:prSet>
      <dgm:spPr/>
    </dgm:pt>
    <dgm:pt modelId="{AFC223D1-4261-456E-AB79-40A60E961764}" type="pres">
      <dgm:prSet presAssocID="{E960B929-C630-4322-9CA1-76FC78A309A4}" presName="Name25" presStyleLbl="parChTrans1D1" presStyleIdx="2" presStyleCnt="4"/>
      <dgm:spPr/>
      <dgm:t>
        <a:bodyPr/>
        <a:lstStyle/>
        <a:p>
          <a:endParaRPr lang="ru-RU"/>
        </a:p>
      </dgm:t>
    </dgm:pt>
    <dgm:pt modelId="{F4904110-E883-4B52-A290-0E9F18391AE4}" type="pres">
      <dgm:prSet presAssocID="{8BB9AE2E-5FCF-45AC-B979-52942C15027D}" presName="node" presStyleCnt="0"/>
      <dgm:spPr/>
    </dgm:pt>
    <dgm:pt modelId="{A53DD041-65B2-4846-BC38-308F2D7FE01F}" type="pres">
      <dgm:prSet presAssocID="{8BB9AE2E-5FCF-45AC-B979-52942C15027D}" presName="parentNode" presStyleLbl="node1" presStyleIdx="3" presStyleCnt="5" custScaleX="354905" custScaleY="134069" custLinFactX="120900" custLinFactNeighborX="200000" custLinFactNeighborY="32475">
        <dgm:presLayoutVars>
          <dgm:chMax val="1"/>
          <dgm:bulletEnabled val="1"/>
        </dgm:presLayoutVars>
      </dgm:prSet>
      <dgm:spPr/>
      <dgm:t>
        <a:bodyPr/>
        <a:lstStyle/>
        <a:p>
          <a:endParaRPr lang="ru-RU"/>
        </a:p>
      </dgm:t>
    </dgm:pt>
    <dgm:pt modelId="{D5EEE552-232A-4CEE-A38A-9EC30CF14C2F}" type="pres">
      <dgm:prSet presAssocID="{8BB9AE2E-5FCF-45AC-B979-52942C15027D}" presName="childNode" presStyleLbl="revTx" presStyleIdx="0" presStyleCnt="0">
        <dgm:presLayoutVars>
          <dgm:bulletEnabled val="1"/>
        </dgm:presLayoutVars>
      </dgm:prSet>
      <dgm:spPr/>
    </dgm:pt>
    <dgm:pt modelId="{D11BCBC1-DEE5-4209-9795-08352EBA32CF}" type="pres">
      <dgm:prSet presAssocID="{638D22A9-0D21-4A03-A749-49A7F55C8EF0}" presName="Name25" presStyleLbl="parChTrans1D1" presStyleIdx="3" presStyleCnt="4"/>
      <dgm:spPr/>
      <dgm:t>
        <a:bodyPr/>
        <a:lstStyle/>
        <a:p>
          <a:endParaRPr lang="ru-RU"/>
        </a:p>
      </dgm:t>
    </dgm:pt>
    <dgm:pt modelId="{DAF24952-5CE4-4329-9F84-B680AE286882}" type="pres">
      <dgm:prSet presAssocID="{4EAC5CEB-F5F7-4679-899C-725AAF6F1256}" presName="node" presStyleCnt="0"/>
      <dgm:spPr/>
    </dgm:pt>
    <dgm:pt modelId="{D08E8D7F-5D0D-4DE4-91DC-6B8A9AE17F8E}" type="pres">
      <dgm:prSet presAssocID="{4EAC5CEB-F5F7-4679-899C-725AAF6F1256}" presName="parentNode" presStyleLbl="node1" presStyleIdx="4" presStyleCnt="5" custScaleX="313935" custScaleY="109519" custLinFactX="20207" custLinFactNeighborX="100000" custLinFactNeighborY="-3069">
        <dgm:presLayoutVars>
          <dgm:chMax val="1"/>
          <dgm:bulletEnabled val="1"/>
        </dgm:presLayoutVars>
      </dgm:prSet>
      <dgm:spPr/>
      <dgm:t>
        <a:bodyPr/>
        <a:lstStyle/>
        <a:p>
          <a:endParaRPr lang="ru-RU"/>
        </a:p>
      </dgm:t>
    </dgm:pt>
    <dgm:pt modelId="{A31CD44D-0F8D-437D-B4A9-F1E34CBCE3A9}" type="pres">
      <dgm:prSet presAssocID="{4EAC5CEB-F5F7-4679-899C-725AAF6F1256}" presName="childNode" presStyleLbl="revTx" presStyleIdx="0" presStyleCnt="0">
        <dgm:presLayoutVars>
          <dgm:bulletEnabled val="1"/>
        </dgm:presLayoutVars>
      </dgm:prSet>
      <dgm:spPr/>
    </dgm:pt>
  </dgm:ptLst>
  <dgm:cxnLst>
    <dgm:cxn modelId="{F6477116-46F9-48BE-9204-86F37DA41E2E}" type="presOf" srcId="{4EAC5CEB-F5F7-4679-899C-725AAF6F1256}" destId="{D08E8D7F-5D0D-4DE4-91DC-6B8A9AE17F8E}" srcOrd="0" destOrd="0" presId="urn:microsoft.com/office/officeart/2005/8/layout/radial2"/>
    <dgm:cxn modelId="{C10F4AE1-A866-46D7-8935-44F8F3FD5323}" type="presOf" srcId="{ACAF4584-6AD9-4AE3-ABC0-DCD46B230DC2}" destId="{FDE7E22D-6742-4B97-AB89-4655E021D6F7}" srcOrd="0" destOrd="0" presId="urn:microsoft.com/office/officeart/2005/8/layout/radial2"/>
    <dgm:cxn modelId="{27F878DA-CFA9-47ED-931D-162B1DCAE4A0}" type="presOf" srcId="{A83EA8ED-4225-43E0-84C4-9659130C9E3F}" destId="{17CBACC7-D094-41A4-9F9D-009224A9B633}" srcOrd="0" destOrd="0" presId="urn:microsoft.com/office/officeart/2005/8/layout/radial2"/>
    <dgm:cxn modelId="{ABDC551D-542B-4483-A3FB-EF386AA14686}" srcId="{ACAF4584-6AD9-4AE3-ABC0-DCD46B230DC2}" destId="{8BB9AE2E-5FCF-45AC-B979-52942C15027D}" srcOrd="2" destOrd="0" parTransId="{E960B929-C630-4322-9CA1-76FC78A309A4}" sibTransId="{1D325A5B-8C44-47D0-A49B-BECC70FF6DCE}"/>
    <dgm:cxn modelId="{844AE1C3-F85A-4040-A52B-9151136757C9}" type="presOf" srcId="{AECBFFA4-9975-4207-8A7C-7907C5B75E74}" destId="{4021A924-45B8-4ED8-A727-C29BA1AB24C8}" srcOrd="0" destOrd="0" presId="urn:microsoft.com/office/officeart/2005/8/layout/radial2"/>
    <dgm:cxn modelId="{B4AFAA1C-553B-4C1C-8FF4-7AD922E5E678}" srcId="{ACAF4584-6AD9-4AE3-ABC0-DCD46B230DC2}" destId="{4EAC5CEB-F5F7-4679-899C-725AAF6F1256}" srcOrd="3" destOrd="0" parTransId="{638D22A9-0D21-4A03-A749-49A7F55C8EF0}" sibTransId="{179FC1DE-2AF0-4942-BA73-C01B94792F82}"/>
    <dgm:cxn modelId="{AF6B5662-9F2F-4B4A-B3FF-7E4CE57E5D42}" srcId="{ACAF4584-6AD9-4AE3-ABC0-DCD46B230DC2}" destId="{46877094-8104-4194-84CA-7E698D8E865C}" srcOrd="1" destOrd="0" parTransId="{AECBFFA4-9975-4207-8A7C-7907C5B75E74}" sibTransId="{1DDC069C-01AF-4C3D-A55F-8619590DA252}"/>
    <dgm:cxn modelId="{9F92D4F0-3FDF-489D-9D24-C0F0D614CA3E}" type="presOf" srcId="{E960B929-C630-4322-9CA1-76FC78A309A4}" destId="{AFC223D1-4261-456E-AB79-40A60E961764}" srcOrd="0" destOrd="0" presId="urn:microsoft.com/office/officeart/2005/8/layout/radial2"/>
    <dgm:cxn modelId="{467A68B6-7FDB-4219-BB19-869235697F76}" type="presOf" srcId="{3530F21B-2CC3-4A34-88CF-661BCA87B031}" destId="{DED3B694-A779-47C7-8355-2C1F27007BDB}" srcOrd="0" destOrd="0" presId="urn:microsoft.com/office/officeart/2005/8/layout/radial2"/>
    <dgm:cxn modelId="{03E26B8D-D2EA-4C78-B82D-229617B612B9}" srcId="{ACAF4584-6AD9-4AE3-ABC0-DCD46B230DC2}" destId="{3530F21B-2CC3-4A34-88CF-661BCA87B031}" srcOrd="0" destOrd="0" parTransId="{A83EA8ED-4225-43E0-84C4-9659130C9E3F}" sibTransId="{DE9C5694-5CD2-4924-8DC3-4D622372FF2F}"/>
    <dgm:cxn modelId="{5B77913E-8D85-4754-9338-FDCC8497D5C7}" type="presOf" srcId="{8BB9AE2E-5FCF-45AC-B979-52942C15027D}" destId="{A53DD041-65B2-4846-BC38-308F2D7FE01F}" srcOrd="0" destOrd="0" presId="urn:microsoft.com/office/officeart/2005/8/layout/radial2"/>
    <dgm:cxn modelId="{56C51368-D23F-40E4-8F06-86D8C57CA3B5}" type="presOf" srcId="{638D22A9-0D21-4A03-A749-49A7F55C8EF0}" destId="{D11BCBC1-DEE5-4209-9795-08352EBA32CF}" srcOrd="0" destOrd="0" presId="urn:microsoft.com/office/officeart/2005/8/layout/radial2"/>
    <dgm:cxn modelId="{E6A077E5-7C39-4CB2-9ACE-8B0618D25BF5}" type="presOf" srcId="{46877094-8104-4194-84CA-7E698D8E865C}" destId="{29583F55-3FFC-4596-9E2A-01108E2CDC8C}" srcOrd="0" destOrd="0" presId="urn:microsoft.com/office/officeart/2005/8/layout/radial2"/>
    <dgm:cxn modelId="{DF87A8F1-237C-430B-8DD2-FDF19B328048}" type="presParOf" srcId="{FDE7E22D-6742-4B97-AB89-4655E021D6F7}" destId="{E566BB4D-B30F-4436-82A7-C5C89ED43E91}" srcOrd="0" destOrd="0" presId="urn:microsoft.com/office/officeart/2005/8/layout/radial2"/>
    <dgm:cxn modelId="{1F367350-4CDF-474E-8151-FF19A8E56F79}" type="presParOf" srcId="{E566BB4D-B30F-4436-82A7-C5C89ED43E91}" destId="{A1B0B25C-E23C-4D0A-8621-1C809C94B173}" srcOrd="0" destOrd="0" presId="urn:microsoft.com/office/officeart/2005/8/layout/radial2"/>
    <dgm:cxn modelId="{BD8D9674-5E77-4043-8727-E4F3E69FE176}" type="presParOf" srcId="{A1B0B25C-E23C-4D0A-8621-1C809C94B173}" destId="{9122E1A0-AAAD-467C-BB8C-8462EF7A2B0B}" srcOrd="0" destOrd="0" presId="urn:microsoft.com/office/officeart/2005/8/layout/radial2"/>
    <dgm:cxn modelId="{9EB6ECA8-1057-4CEB-9E7F-319B7A148482}" type="presParOf" srcId="{A1B0B25C-E23C-4D0A-8621-1C809C94B173}" destId="{2396C7E4-C44D-42AD-AEB1-D8BAFAEA5564}" srcOrd="1" destOrd="0" presId="urn:microsoft.com/office/officeart/2005/8/layout/radial2"/>
    <dgm:cxn modelId="{CACC637F-23F3-47C5-B7D0-9200F4A60668}" type="presParOf" srcId="{E566BB4D-B30F-4436-82A7-C5C89ED43E91}" destId="{17CBACC7-D094-41A4-9F9D-009224A9B633}" srcOrd="1" destOrd="0" presId="urn:microsoft.com/office/officeart/2005/8/layout/radial2"/>
    <dgm:cxn modelId="{42D0A0C5-F78E-4468-8249-2A9874F5F15A}" type="presParOf" srcId="{E566BB4D-B30F-4436-82A7-C5C89ED43E91}" destId="{947415D8-E0A8-41D0-A9FC-AA3C8C5F7421}" srcOrd="2" destOrd="0" presId="urn:microsoft.com/office/officeart/2005/8/layout/radial2"/>
    <dgm:cxn modelId="{BEA4100A-0100-4CE0-B505-BC012713C782}" type="presParOf" srcId="{947415D8-E0A8-41D0-A9FC-AA3C8C5F7421}" destId="{DED3B694-A779-47C7-8355-2C1F27007BDB}" srcOrd="0" destOrd="0" presId="urn:microsoft.com/office/officeart/2005/8/layout/radial2"/>
    <dgm:cxn modelId="{3C531626-7C7F-46FD-A5F9-32B4CB3CB86E}" type="presParOf" srcId="{947415D8-E0A8-41D0-A9FC-AA3C8C5F7421}" destId="{10417C3C-C884-41E6-B30C-D83F2C423350}" srcOrd="1" destOrd="0" presId="urn:microsoft.com/office/officeart/2005/8/layout/radial2"/>
    <dgm:cxn modelId="{B67FAFDB-A053-4704-844B-E76AF6F15ABE}" type="presParOf" srcId="{E566BB4D-B30F-4436-82A7-C5C89ED43E91}" destId="{4021A924-45B8-4ED8-A727-C29BA1AB24C8}" srcOrd="3" destOrd="0" presId="urn:microsoft.com/office/officeart/2005/8/layout/radial2"/>
    <dgm:cxn modelId="{0F976EC6-FCEE-44DE-9FEB-F6BC68EC0A36}" type="presParOf" srcId="{E566BB4D-B30F-4436-82A7-C5C89ED43E91}" destId="{3BF72FFE-E079-4B32-8A80-CD03F7DBEA22}" srcOrd="4" destOrd="0" presId="urn:microsoft.com/office/officeart/2005/8/layout/radial2"/>
    <dgm:cxn modelId="{AD0EBC3D-CD38-4D78-830A-3ABAE16C172E}" type="presParOf" srcId="{3BF72FFE-E079-4B32-8A80-CD03F7DBEA22}" destId="{29583F55-3FFC-4596-9E2A-01108E2CDC8C}" srcOrd="0" destOrd="0" presId="urn:microsoft.com/office/officeart/2005/8/layout/radial2"/>
    <dgm:cxn modelId="{4514DAB8-672D-4A62-94E8-F97C31B7E09A}" type="presParOf" srcId="{3BF72FFE-E079-4B32-8A80-CD03F7DBEA22}" destId="{9B05C622-F472-4D7A-AFCD-09D0AF867CEE}" srcOrd="1" destOrd="0" presId="urn:microsoft.com/office/officeart/2005/8/layout/radial2"/>
    <dgm:cxn modelId="{F53DE251-E6D3-45F2-8E9A-8728550AD790}" type="presParOf" srcId="{E566BB4D-B30F-4436-82A7-C5C89ED43E91}" destId="{AFC223D1-4261-456E-AB79-40A60E961764}" srcOrd="5" destOrd="0" presId="urn:microsoft.com/office/officeart/2005/8/layout/radial2"/>
    <dgm:cxn modelId="{29F00674-0DF0-45E9-8FFD-4D9E965F919D}" type="presParOf" srcId="{E566BB4D-B30F-4436-82A7-C5C89ED43E91}" destId="{F4904110-E883-4B52-A290-0E9F18391AE4}" srcOrd="6" destOrd="0" presId="urn:microsoft.com/office/officeart/2005/8/layout/radial2"/>
    <dgm:cxn modelId="{06553DBC-FE5F-4B40-A871-5D9BB97AC6F5}" type="presParOf" srcId="{F4904110-E883-4B52-A290-0E9F18391AE4}" destId="{A53DD041-65B2-4846-BC38-308F2D7FE01F}" srcOrd="0" destOrd="0" presId="urn:microsoft.com/office/officeart/2005/8/layout/radial2"/>
    <dgm:cxn modelId="{00FBECC7-018D-4F4B-8718-0DCD5D1BBEAA}" type="presParOf" srcId="{F4904110-E883-4B52-A290-0E9F18391AE4}" destId="{D5EEE552-232A-4CEE-A38A-9EC30CF14C2F}" srcOrd="1" destOrd="0" presId="urn:microsoft.com/office/officeart/2005/8/layout/radial2"/>
    <dgm:cxn modelId="{CA6DBE5E-23DA-4572-8821-216E8196C648}" type="presParOf" srcId="{E566BB4D-B30F-4436-82A7-C5C89ED43E91}" destId="{D11BCBC1-DEE5-4209-9795-08352EBA32CF}" srcOrd="7" destOrd="0" presId="urn:microsoft.com/office/officeart/2005/8/layout/radial2"/>
    <dgm:cxn modelId="{184842F9-D3EC-40CC-B09B-CB09B4379984}" type="presParOf" srcId="{E566BB4D-B30F-4436-82A7-C5C89ED43E91}" destId="{DAF24952-5CE4-4329-9F84-B680AE286882}" srcOrd="8" destOrd="0" presId="urn:microsoft.com/office/officeart/2005/8/layout/radial2"/>
    <dgm:cxn modelId="{D0C2F6E0-2EF0-46CA-9D34-522F0C113167}" type="presParOf" srcId="{DAF24952-5CE4-4329-9F84-B680AE286882}" destId="{D08E8D7F-5D0D-4DE4-91DC-6B8A9AE17F8E}" srcOrd="0" destOrd="0" presId="urn:microsoft.com/office/officeart/2005/8/layout/radial2"/>
    <dgm:cxn modelId="{5502E2BC-A93B-409A-8986-EC6942D6ADA7}" type="presParOf" srcId="{DAF24952-5CE4-4329-9F84-B680AE286882}" destId="{A31CD44D-0F8D-437D-B4A9-F1E34CBCE3A9}" srcOrd="1" destOrd="0" presId="urn:microsoft.com/office/officeart/2005/8/layout/radial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CAF4584-6AD9-4AE3-ABC0-DCD46B230DC2}" type="doc">
      <dgm:prSet loTypeId="urn:microsoft.com/office/officeart/2005/8/layout/radial2" loCatId="relationship" qsTypeId="urn:microsoft.com/office/officeart/2005/8/quickstyle/simple1" qsCatId="simple" csTypeId="urn:microsoft.com/office/officeart/2005/8/colors/accent1_2" csCatId="accent1" phldr="1"/>
      <dgm:spPr/>
      <dgm:t>
        <a:bodyPr/>
        <a:lstStyle/>
        <a:p>
          <a:endParaRPr lang="ru-RU"/>
        </a:p>
      </dgm:t>
    </dgm:pt>
    <dgm:pt modelId="{3530F21B-2CC3-4A34-88CF-661BCA87B031}">
      <dgm:prSet phldrT="[Текст]" custT="1"/>
      <dgm:spPr/>
      <dgm:t>
        <a:bodyPr/>
        <a:lstStyle/>
        <a:p>
          <a:r>
            <a:rPr lang="uz-Cyrl-UZ" sz="1600" dirty="0">
              <a:solidFill>
                <a:schemeClr val="tx1"/>
              </a:solidFill>
            </a:rPr>
            <a:t>агар васиятнома тузилмаган ёки васиятнома ҳақиқий эмас деб топилган бўлса, ёхуд васиятнома мерос таркибига кирувчи молмулкларнинг бир қисми бўйича расмийлаштирилган тақдирда</a:t>
          </a:r>
          <a:endParaRPr lang="ru-RU" sz="1600" dirty="0">
            <a:solidFill>
              <a:schemeClr val="tx1"/>
            </a:solidFill>
          </a:endParaRPr>
        </a:p>
      </dgm:t>
    </dgm:pt>
    <dgm:pt modelId="{A83EA8ED-4225-43E0-84C4-9659130C9E3F}" type="parTrans" cxnId="{03E26B8D-D2EA-4C78-B82D-229617B612B9}">
      <dgm:prSet/>
      <dgm:spPr/>
      <dgm:t>
        <a:bodyPr/>
        <a:lstStyle/>
        <a:p>
          <a:endParaRPr lang="ru-RU"/>
        </a:p>
      </dgm:t>
    </dgm:pt>
    <dgm:pt modelId="{DE9C5694-5CD2-4924-8DC3-4D622372FF2F}" type="sibTrans" cxnId="{03E26B8D-D2EA-4C78-B82D-229617B612B9}">
      <dgm:prSet/>
      <dgm:spPr/>
      <dgm:t>
        <a:bodyPr/>
        <a:lstStyle/>
        <a:p>
          <a:endParaRPr lang="ru-RU"/>
        </a:p>
      </dgm:t>
    </dgm:pt>
    <dgm:pt modelId="{46877094-8104-4194-84CA-7E698D8E865C}">
      <dgm:prSet phldrT="[Текст]" custT="1"/>
      <dgm:spPr/>
      <dgm:t>
        <a:bodyPr/>
        <a:lstStyle/>
        <a:p>
          <a:r>
            <a:rPr lang="uz-Cyrl-UZ" sz="1600" dirty="0">
              <a:solidFill>
                <a:schemeClr val="tx1"/>
              </a:solidFill>
            </a:rPr>
            <a:t>агар васиятнома бўйича меросхўрлар меросдан воз кечган ёки нолойиқ меросхўр деб топилган бўлса</a:t>
          </a:r>
          <a:r>
            <a:rPr lang="ru-RU" sz="1600" dirty="0">
              <a:solidFill>
                <a:schemeClr val="tx1"/>
              </a:solidFill>
            </a:rPr>
            <a:t> </a:t>
          </a:r>
        </a:p>
      </dgm:t>
    </dgm:pt>
    <dgm:pt modelId="{AECBFFA4-9975-4207-8A7C-7907C5B75E74}" type="parTrans" cxnId="{AF6B5662-9F2F-4B4A-B3FF-7E4CE57E5D42}">
      <dgm:prSet/>
      <dgm:spPr/>
      <dgm:t>
        <a:bodyPr/>
        <a:lstStyle/>
        <a:p>
          <a:endParaRPr lang="ru-RU"/>
        </a:p>
      </dgm:t>
    </dgm:pt>
    <dgm:pt modelId="{1DDC069C-01AF-4C3D-A55F-8619590DA252}" type="sibTrans" cxnId="{AF6B5662-9F2F-4B4A-B3FF-7E4CE57E5D42}">
      <dgm:prSet/>
      <dgm:spPr/>
      <dgm:t>
        <a:bodyPr/>
        <a:lstStyle/>
        <a:p>
          <a:endParaRPr lang="ru-RU"/>
        </a:p>
      </dgm:t>
    </dgm:pt>
    <dgm:pt modelId="{8BB9AE2E-5FCF-45AC-B979-52942C15027D}">
      <dgm:prSet phldrT="[Текст]" custT="1"/>
      <dgm:spPr/>
      <dgm:t>
        <a:bodyPr/>
        <a:lstStyle/>
        <a:p>
          <a:r>
            <a:rPr lang="uz-Cyrl-UZ" sz="2000" dirty="0">
              <a:solidFill>
                <a:schemeClr val="tx1"/>
              </a:solidFill>
            </a:rPr>
            <a:t>агар мажбурий улушга эга бўлган шахслар мавжуд бўлса</a:t>
          </a:r>
          <a:endParaRPr lang="ru-RU" sz="2000" dirty="0">
            <a:solidFill>
              <a:schemeClr val="tx1"/>
            </a:solidFill>
          </a:endParaRPr>
        </a:p>
      </dgm:t>
    </dgm:pt>
    <dgm:pt modelId="{E960B929-C630-4322-9CA1-76FC78A309A4}" type="parTrans" cxnId="{ABDC551D-542B-4483-A3FB-EF386AA14686}">
      <dgm:prSet/>
      <dgm:spPr/>
      <dgm:t>
        <a:bodyPr/>
        <a:lstStyle/>
        <a:p>
          <a:endParaRPr lang="ru-RU"/>
        </a:p>
      </dgm:t>
    </dgm:pt>
    <dgm:pt modelId="{1D325A5B-8C44-47D0-A49B-BECC70FF6DCE}" type="sibTrans" cxnId="{ABDC551D-542B-4483-A3FB-EF386AA14686}">
      <dgm:prSet/>
      <dgm:spPr/>
      <dgm:t>
        <a:bodyPr/>
        <a:lstStyle/>
        <a:p>
          <a:endParaRPr lang="ru-RU"/>
        </a:p>
      </dgm:t>
    </dgm:pt>
    <dgm:pt modelId="{FDE7E22D-6742-4B97-AB89-4655E021D6F7}" type="pres">
      <dgm:prSet presAssocID="{ACAF4584-6AD9-4AE3-ABC0-DCD46B230DC2}" presName="composite" presStyleCnt="0">
        <dgm:presLayoutVars>
          <dgm:chMax val="5"/>
          <dgm:dir/>
          <dgm:animLvl val="ctr"/>
          <dgm:resizeHandles val="exact"/>
        </dgm:presLayoutVars>
      </dgm:prSet>
      <dgm:spPr/>
      <dgm:t>
        <a:bodyPr/>
        <a:lstStyle/>
        <a:p>
          <a:endParaRPr lang="ru-RU"/>
        </a:p>
      </dgm:t>
    </dgm:pt>
    <dgm:pt modelId="{E566BB4D-B30F-4436-82A7-C5C89ED43E91}" type="pres">
      <dgm:prSet presAssocID="{ACAF4584-6AD9-4AE3-ABC0-DCD46B230DC2}" presName="cycle" presStyleCnt="0"/>
      <dgm:spPr/>
    </dgm:pt>
    <dgm:pt modelId="{A1B0B25C-E23C-4D0A-8621-1C809C94B173}" type="pres">
      <dgm:prSet presAssocID="{ACAF4584-6AD9-4AE3-ABC0-DCD46B230DC2}" presName="centerShape" presStyleCnt="0"/>
      <dgm:spPr/>
    </dgm:pt>
    <dgm:pt modelId="{9122E1A0-AAAD-467C-BB8C-8462EF7A2B0B}" type="pres">
      <dgm:prSet presAssocID="{ACAF4584-6AD9-4AE3-ABC0-DCD46B230DC2}" presName="connSite" presStyleLbl="node1" presStyleIdx="0" presStyleCnt="4"/>
      <dgm:spPr/>
    </dgm:pt>
    <dgm:pt modelId="{2396C7E4-C44D-42AD-AEB1-D8BAFAEA5564}" type="pres">
      <dgm:prSet presAssocID="{ACAF4584-6AD9-4AE3-ABC0-DCD46B230DC2}" presName="visible" presStyleLbl="node1" presStyleIdx="0" presStyleCnt="4" custScaleX="107272" custScaleY="106624" custLinFactNeighborX="7032" custLinFactNeighborY="3582"/>
      <dgm:spPr>
        <a:prstGeom prst="ellipse">
          <a:avLst/>
        </a:prstGeom>
        <a:solidFill>
          <a:schemeClr val="accent1">
            <a:hueOff val="0"/>
            <a:satOff val="0"/>
            <a:lumOff val="0"/>
          </a:schemeClr>
        </a:solidFill>
        <a:ln>
          <a:solidFill>
            <a:schemeClr val="lt1">
              <a:hueOff val="0"/>
              <a:satOff val="0"/>
              <a:lumOff val="0"/>
            </a:schemeClr>
          </a:solidFill>
        </a:ln>
      </dgm:spPr>
    </dgm:pt>
    <dgm:pt modelId="{17CBACC7-D094-41A4-9F9D-009224A9B633}" type="pres">
      <dgm:prSet presAssocID="{A83EA8ED-4225-43E0-84C4-9659130C9E3F}" presName="Name25" presStyleLbl="parChTrans1D1" presStyleIdx="0" presStyleCnt="3"/>
      <dgm:spPr/>
      <dgm:t>
        <a:bodyPr/>
        <a:lstStyle/>
        <a:p>
          <a:endParaRPr lang="ru-RU"/>
        </a:p>
      </dgm:t>
    </dgm:pt>
    <dgm:pt modelId="{947415D8-E0A8-41D0-A9FC-AA3C8C5F7421}" type="pres">
      <dgm:prSet presAssocID="{3530F21B-2CC3-4A34-88CF-661BCA87B031}" presName="node" presStyleCnt="0"/>
      <dgm:spPr/>
    </dgm:pt>
    <dgm:pt modelId="{DED3B694-A779-47C7-8355-2C1F27007BDB}" type="pres">
      <dgm:prSet presAssocID="{3530F21B-2CC3-4A34-88CF-661BCA87B031}" presName="parentNode" presStyleLbl="node1" presStyleIdx="1" presStyleCnt="4" custScaleX="339483" custScaleY="112288" custLinFactX="29502" custLinFactNeighborX="100000" custLinFactNeighborY="9735">
        <dgm:presLayoutVars>
          <dgm:chMax val="1"/>
          <dgm:bulletEnabled val="1"/>
        </dgm:presLayoutVars>
      </dgm:prSet>
      <dgm:spPr/>
      <dgm:t>
        <a:bodyPr/>
        <a:lstStyle/>
        <a:p>
          <a:endParaRPr lang="ru-RU"/>
        </a:p>
      </dgm:t>
    </dgm:pt>
    <dgm:pt modelId="{10417C3C-C884-41E6-B30C-D83F2C423350}" type="pres">
      <dgm:prSet presAssocID="{3530F21B-2CC3-4A34-88CF-661BCA87B031}" presName="childNode" presStyleLbl="revTx" presStyleIdx="0" presStyleCnt="0">
        <dgm:presLayoutVars>
          <dgm:bulletEnabled val="1"/>
        </dgm:presLayoutVars>
      </dgm:prSet>
      <dgm:spPr/>
    </dgm:pt>
    <dgm:pt modelId="{4021A924-45B8-4ED8-A727-C29BA1AB24C8}" type="pres">
      <dgm:prSet presAssocID="{AECBFFA4-9975-4207-8A7C-7907C5B75E74}" presName="Name25" presStyleLbl="parChTrans1D1" presStyleIdx="1" presStyleCnt="3"/>
      <dgm:spPr/>
      <dgm:t>
        <a:bodyPr/>
        <a:lstStyle/>
        <a:p>
          <a:endParaRPr lang="ru-RU"/>
        </a:p>
      </dgm:t>
    </dgm:pt>
    <dgm:pt modelId="{3BF72FFE-E079-4B32-8A80-CD03F7DBEA22}" type="pres">
      <dgm:prSet presAssocID="{46877094-8104-4194-84CA-7E698D8E865C}" presName="node" presStyleCnt="0"/>
      <dgm:spPr/>
    </dgm:pt>
    <dgm:pt modelId="{29583F55-3FFC-4596-9E2A-01108E2CDC8C}" type="pres">
      <dgm:prSet presAssocID="{46877094-8104-4194-84CA-7E698D8E865C}" presName="parentNode" presStyleLbl="node1" presStyleIdx="2" presStyleCnt="4" custScaleX="356671" custScaleY="114076" custLinFactX="100000" custLinFactNeighborX="173434" custLinFactNeighborY="-3816">
        <dgm:presLayoutVars>
          <dgm:chMax val="1"/>
          <dgm:bulletEnabled val="1"/>
        </dgm:presLayoutVars>
      </dgm:prSet>
      <dgm:spPr/>
      <dgm:t>
        <a:bodyPr/>
        <a:lstStyle/>
        <a:p>
          <a:endParaRPr lang="ru-RU"/>
        </a:p>
      </dgm:t>
    </dgm:pt>
    <dgm:pt modelId="{9B05C622-F472-4D7A-AFCD-09D0AF867CEE}" type="pres">
      <dgm:prSet presAssocID="{46877094-8104-4194-84CA-7E698D8E865C}" presName="childNode" presStyleLbl="revTx" presStyleIdx="0" presStyleCnt="0">
        <dgm:presLayoutVars>
          <dgm:bulletEnabled val="1"/>
        </dgm:presLayoutVars>
      </dgm:prSet>
      <dgm:spPr/>
    </dgm:pt>
    <dgm:pt modelId="{AFC223D1-4261-456E-AB79-40A60E961764}" type="pres">
      <dgm:prSet presAssocID="{E960B929-C630-4322-9CA1-76FC78A309A4}" presName="Name25" presStyleLbl="parChTrans1D1" presStyleIdx="2" presStyleCnt="3"/>
      <dgm:spPr/>
      <dgm:t>
        <a:bodyPr/>
        <a:lstStyle/>
        <a:p>
          <a:endParaRPr lang="ru-RU"/>
        </a:p>
      </dgm:t>
    </dgm:pt>
    <dgm:pt modelId="{F4904110-E883-4B52-A290-0E9F18391AE4}" type="pres">
      <dgm:prSet presAssocID="{8BB9AE2E-5FCF-45AC-B979-52942C15027D}" presName="node" presStyleCnt="0"/>
      <dgm:spPr/>
    </dgm:pt>
    <dgm:pt modelId="{A53DD041-65B2-4846-BC38-308F2D7FE01F}" type="pres">
      <dgm:prSet presAssocID="{8BB9AE2E-5FCF-45AC-B979-52942C15027D}" presName="parentNode" presStyleLbl="node1" presStyleIdx="3" presStyleCnt="4" custScaleX="299336" custScaleY="90990" custLinFactX="120900" custLinFactNeighborX="200000" custLinFactNeighborY="32475">
        <dgm:presLayoutVars>
          <dgm:chMax val="1"/>
          <dgm:bulletEnabled val="1"/>
        </dgm:presLayoutVars>
      </dgm:prSet>
      <dgm:spPr/>
      <dgm:t>
        <a:bodyPr/>
        <a:lstStyle/>
        <a:p>
          <a:endParaRPr lang="ru-RU"/>
        </a:p>
      </dgm:t>
    </dgm:pt>
    <dgm:pt modelId="{D5EEE552-232A-4CEE-A38A-9EC30CF14C2F}" type="pres">
      <dgm:prSet presAssocID="{8BB9AE2E-5FCF-45AC-B979-52942C15027D}" presName="childNode" presStyleLbl="revTx" presStyleIdx="0" presStyleCnt="0">
        <dgm:presLayoutVars>
          <dgm:bulletEnabled val="1"/>
        </dgm:presLayoutVars>
      </dgm:prSet>
      <dgm:spPr/>
    </dgm:pt>
  </dgm:ptLst>
  <dgm:cxnLst>
    <dgm:cxn modelId="{E6A077E5-7C39-4CB2-9ACE-8B0618D25BF5}" type="presOf" srcId="{46877094-8104-4194-84CA-7E698D8E865C}" destId="{29583F55-3FFC-4596-9E2A-01108E2CDC8C}" srcOrd="0" destOrd="0" presId="urn:microsoft.com/office/officeart/2005/8/layout/radial2"/>
    <dgm:cxn modelId="{ABDC551D-542B-4483-A3FB-EF386AA14686}" srcId="{ACAF4584-6AD9-4AE3-ABC0-DCD46B230DC2}" destId="{8BB9AE2E-5FCF-45AC-B979-52942C15027D}" srcOrd="2" destOrd="0" parTransId="{E960B929-C630-4322-9CA1-76FC78A309A4}" sibTransId="{1D325A5B-8C44-47D0-A49B-BECC70FF6DCE}"/>
    <dgm:cxn modelId="{27F878DA-CFA9-47ED-931D-162B1DCAE4A0}" type="presOf" srcId="{A83EA8ED-4225-43E0-84C4-9659130C9E3F}" destId="{17CBACC7-D094-41A4-9F9D-009224A9B633}" srcOrd="0" destOrd="0" presId="urn:microsoft.com/office/officeart/2005/8/layout/radial2"/>
    <dgm:cxn modelId="{467A68B6-7FDB-4219-BB19-869235697F76}" type="presOf" srcId="{3530F21B-2CC3-4A34-88CF-661BCA87B031}" destId="{DED3B694-A779-47C7-8355-2C1F27007BDB}" srcOrd="0" destOrd="0" presId="urn:microsoft.com/office/officeart/2005/8/layout/radial2"/>
    <dgm:cxn modelId="{03E26B8D-D2EA-4C78-B82D-229617B612B9}" srcId="{ACAF4584-6AD9-4AE3-ABC0-DCD46B230DC2}" destId="{3530F21B-2CC3-4A34-88CF-661BCA87B031}" srcOrd="0" destOrd="0" parTransId="{A83EA8ED-4225-43E0-84C4-9659130C9E3F}" sibTransId="{DE9C5694-5CD2-4924-8DC3-4D622372FF2F}"/>
    <dgm:cxn modelId="{9F92D4F0-3FDF-489D-9D24-C0F0D614CA3E}" type="presOf" srcId="{E960B929-C630-4322-9CA1-76FC78A309A4}" destId="{AFC223D1-4261-456E-AB79-40A60E961764}" srcOrd="0" destOrd="0" presId="urn:microsoft.com/office/officeart/2005/8/layout/radial2"/>
    <dgm:cxn modelId="{AF6B5662-9F2F-4B4A-B3FF-7E4CE57E5D42}" srcId="{ACAF4584-6AD9-4AE3-ABC0-DCD46B230DC2}" destId="{46877094-8104-4194-84CA-7E698D8E865C}" srcOrd="1" destOrd="0" parTransId="{AECBFFA4-9975-4207-8A7C-7907C5B75E74}" sibTransId="{1DDC069C-01AF-4C3D-A55F-8619590DA252}"/>
    <dgm:cxn modelId="{5B77913E-8D85-4754-9338-FDCC8497D5C7}" type="presOf" srcId="{8BB9AE2E-5FCF-45AC-B979-52942C15027D}" destId="{A53DD041-65B2-4846-BC38-308F2D7FE01F}" srcOrd="0" destOrd="0" presId="urn:microsoft.com/office/officeart/2005/8/layout/radial2"/>
    <dgm:cxn modelId="{C10F4AE1-A866-46D7-8935-44F8F3FD5323}" type="presOf" srcId="{ACAF4584-6AD9-4AE3-ABC0-DCD46B230DC2}" destId="{FDE7E22D-6742-4B97-AB89-4655E021D6F7}" srcOrd="0" destOrd="0" presId="urn:microsoft.com/office/officeart/2005/8/layout/radial2"/>
    <dgm:cxn modelId="{844AE1C3-F85A-4040-A52B-9151136757C9}" type="presOf" srcId="{AECBFFA4-9975-4207-8A7C-7907C5B75E74}" destId="{4021A924-45B8-4ED8-A727-C29BA1AB24C8}" srcOrd="0" destOrd="0" presId="urn:microsoft.com/office/officeart/2005/8/layout/radial2"/>
    <dgm:cxn modelId="{DF87A8F1-237C-430B-8DD2-FDF19B328048}" type="presParOf" srcId="{FDE7E22D-6742-4B97-AB89-4655E021D6F7}" destId="{E566BB4D-B30F-4436-82A7-C5C89ED43E91}" srcOrd="0" destOrd="0" presId="urn:microsoft.com/office/officeart/2005/8/layout/radial2"/>
    <dgm:cxn modelId="{1F367350-4CDF-474E-8151-FF19A8E56F79}" type="presParOf" srcId="{E566BB4D-B30F-4436-82A7-C5C89ED43E91}" destId="{A1B0B25C-E23C-4D0A-8621-1C809C94B173}" srcOrd="0" destOrd="0" presId="urn:microsoft.com/office/officeart/2005/8/layout/radial2"/>
    <dgm:cxn modelId="{BD8D9674-5E77-4043-8727-E4F3E69FE176}" type="presParOf" srcId="{A1B0B25C-E23C-4D0A-8621-1C809C94B173}" destId="{9122E1A0-AAAD-467C-BB8C-8462EF7A2B0B}" srcOrd="0" destOrd="0" presId="urn:microsoft.com/office/officeart/2005/8/layout/radial2"/>
    <dgm:cxn modelId="{9EB6ECA8-1057-4CEB-9E7F-319B7A148482}" type="presParOf" srcId="{A1B0B25C-E23C-4D0A-8621-1C809C94B173}" destId="{2396C7E4-C44D-42AD-AEB1-D8BAFAEA5564}" srcOrd="1" destOrd="0" presId="urn:microsoft.com/office/officeart/2005/8/layout/radial2"/>
    <dgm:cxn modelId="{CACC637F-23F3-47C5-B7D0-9200F4A60668}" type="presParOf" srcId="{E566BB4D-B30F-4436-82A7-C5C89ED43E91}" destId="{17CBACC7-D094-41A4-9F9D-009224A9B633}" srcOrd="1" destOrd="0" presId="urn:microsoft.com/office/officeart/2005/8/layout/radial2"/>
    <dgm:cxn modelId="{42D0A0C5-F78E-4468-8249-2A9874F5F15A}" type="presParOf" srcId="{E566BB4D-B30F-4436-82A7-C5C89ED43E91}" destId="{947415D8-E0A8-41D0-A9FC-AA3C8C5F7421}" srcOrd="2" destOrd="0" presId="urn:microsoft.com/office/officeart/2005/8/layout/radial2"/>
    <dgm:cxn modelId="{BEA4100A-0100-4CE0-B505-BC012713C782}" type="presParOf" srcId="{947415D8-E0A8-41D0-A9FC-AA3C8C5F7421}" destId="{DED3B694-A779-47C7-8355-2C1F27007BDB}" srcOrd="0" destOrd="0" presId="urn:microsoft.com/office/officeart/2005/8/layout/radial2"/>
    <dgm:cxn modelId="{3C531626-7C7F-46FD-A5F9-32B4CB3CB86E}" type="presParOf" srcId="{947415D8-E0A8-41D0-A9FC-AA3C8C5F7421}" destId="{10417C3C-C884-41E6-B30C-D83F2C423350}" srcOrd="1" destOrd="0" presId="urn:microsoft.com/office/officeart/2005/8/layout/radial2"/>
    <dgm:cxn modelId="{B67FAFDB-A053-4704-844B-E76AF6F15ABE}" type="presParOf" srcId="{E566BB4D-B30F-4436-82A7-C5C89ED43E91}" destId="{4021A924-45B8-4ED8-A727-C29BA1AB24C8}" srcOrd="3" destOrd="0" presId="urn:microsoft.com/office/officeart/2005/8/layout/radial2"/>
    <dgm:cxn modelId="{0F976EC6-FCEE-44DE-9FEB-F6BC68EC0A36}" type="presParOf" srcId="{E566BB4D-B30F-4436-82A7-C5C89ED43E91}" destId="{3BF72FFE-E079-4B32-8A80-CD03F7DBEA22}" srcOrd="4" destOrd="0" presId="urn:microsoft.com/office/officeart/2005/8/layout/radial2"/>
    <dgm:cxn modelId="{AD0EBC3D-CD38-4D78-830A-3ABAE16C172E}" type="presParOf" srcId="{3BF72FFE-E079-4B32-8A80-CD03F7DBEA22}" destId="{29583F55-3FFC-4596-9E2A-01108E2CDC8C}" srcOrd="0" destOrd="0" presId="urn:microsoft.com/office/officeart/2005/8/layout/radial2"/>
    <dgm:cxn modelId="{4514DAB8-672D-4A62-94E8-F97C31B7E09A}" type="presParOf" srcId="{3BF72FFE-E079-4B32-8A80-CD03F7DBEA22}" destId="{9B05C622-F472-4D7A-AFCD-09D0AF867CEE}" srcOrd="1" destOrd="0" presId="urn:microsoft.com/office/officeart/2005/8/layout/radial2"/>
    <dgm:cxn modelId="{F53DE251-E6D3-45F2-8E9A-8728550AD790}" type="presParOf" srcId="{E566BB4D-B30F-4436-82A7-C5C89ED43E91}" destId="{AFC223D1-4261-456E-AB79-40A60E961764}" srcOrd="5" destOrd="0" presId="urn:microsoft.com/office/officeart/2005/8/layout/radial2"/>
    <dgm:cxn modelId="{29F00674-0DF0-45E9-8FFD-4D9E965F919D}" type="presParOf" srcId="{E566BB4D-B30F-4436-82A7-C5C89ED43E91}" destId="{F4904110-E883-4B52-A290-0E9F18391AE4}" srcOrd="6" destOrd="0" presId="urn:microsoft.com/office/officeart/2005/8/layout/radial2"/>
    <dgm:cxn modelId="{06553DBC-FE5F-4B40-A871-5D9BB97AC6F5}" type="presParOf" srcId="{F4904110-E883-4B52-A290-0E9F18391AE4}" destId="{A53DD041-65B2-4846-BC38-308F2D7FE01F}" srcOrd="0" destOrd="0" presId="urn:microsoft.com/office/officeart/2005/8/layout/radial2"/>
    <dgm:cxn modelId="{00FBECC7-018D-4F4B-8718-0DCD5D1BBEAA}" type="presParOf" srcId="{F4904110-E883-4B52-A290-0E9F18391AE4}" destId="{D5EEE552-232A-4CEE-A38A-9EC30CF14C2F}" srcOrd="1" destOrd="0" presId="urn:microsoft.com/office/officeart/2005/8/layout/radial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7B769E-854C-4197-8F77-476FA5889CEC}">
      <dsp:nvSpPr>
        <dsp:cNvPr id="0" name=""/>
        <dsp:cNvSpPr/>
      </dsp:nvSpPr>
      <dsp:spPr>
        <a:xfrm>
          <a:off x="0" y="0"/>
          <a:ext cx="9971315" cy="608097"/>
        </a:xfrm>
        <a:prstGeom prst="round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lang="uz-Cyrl-UZ" sz="2800" kern="1200" dirty="0"/>
            <a:t>КИРИШ</a:t>
          </a:r>
          <a:endParaRPr lang="ru-RU" sz="1800" kern="1200" dirty="0"/>
        </a:p>
      </dsp:txBody>
      <dsp:txXfrm>
        <a:off x="29685" y="29685"/>
        <a:ext cx="9911945" cy="548727"/>
      </dsp:txXfrm>
    </dsp:sp>
    <dsp:sp modelId="{D6413A2D-03BE-45CE-9D21-CEEBE4679E89}">
      <dsp:nvSpPr>
        <dsp:cNvPr id="0" name=""/>
        <dsp:cNvSpPr/>
      </dsp:nvSpPr>
      <dsp:spPr>
        <a:xfrm>
          <a:off x="0" y="849202"/>
          <a:ext cx="9971315" cy="6010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6589" tIns="30480" rIns="170688" bIns="30480" numCol="1" spcCol="1270" anchor="t" anchorCtr="0">
          <a:noAutofit/>
        </a:bodyPr>
        <a:lstStyle/>
        <a:p>
          <a:pPr marL="228600" lvl="1" indent="-228600" algn="l" defTabSz="1066800">
            <a:lnSpc>
              <a:spcPct val="90000"/>
            </a:lnSpc>
            <a:spcBef>
              <a:spcPct val="0"/>
            </a:spcBef>
            <a:spcAft>
              <a:spcPct val="20000"/>
            </a:spcAft>
            <a:buFont typeface="+mj-lt"/>
            <a:buChar char="••"/>
          </a:pPr>
          <a:r>
            <a:rPr lang="uz-Cyrl-UZ" sz="2400" kern="1200" dirty="0"/>
            <a:t>Ворислик тушунчаси ва унинг ҳуқуқий тартибга солиниши</a:t>
          </a:r>
          <a:endParaRPr lang="ru-RU" sz="1800" kern="1200" dirty="0"/>
        </a:p>
      </dsp:txBody>
      <dsp:txXfrm>
        <a:off x="0" y="849202"/>
        <a:ext cx="9971315" cy="601056"/>
      </dsp:txXfrm>
    </dsp:sp>
    <dsp:sp modelId="{BC8C5E29-222B-4BD9-914F-3E096B49E4D1}">
      <dsp:nvSpPr>
        <dsp:cNvPr id="0" name=""/>
        <dsp:cNvSpPr/>
      </dsp:nvSpPr>
      <dsp:spPr>
        <a:xfrm>
          <a:off x="0" y="1654745"/>
          <a:ext cx="9971315" cy="770652"/>
        </a:xfrm>
        <a:prstGeom prst="round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buFont typeface="+mj-lt"/>
            <a:buNone/>
          </a:pPr>
          <a:r>
            <a:rPr lang="uz-Cyrl-UZ" sz="2400" kern="1200" dirty="0"/>
            <a:t>Васиятнома бўйича ворисликнинг ўзига xос хусусиятлари</a:t>
          </a:r>
          <a:endParaRPr lang="ru-RU" sz="2400" kern="1200" dirty="0"/>
        </a:p>
      </dsp:txBody>
      <dsp:txXfrm>
        <a:off x="37620" y="1692365"/>
        <a:ext cx="9896075" cy="695412"/>
      </dsp:txXfrm>
    </dsp:sp>
    <dsp:sp modelId="{72D6322D-4689-4B3B-95AD-FD0D661307F3}">
      <dsp:nvSpPr>
        <dsp:cNvPr id="0" name=""/>
        <dsp:cNvSpPr/>
      </dsp:nvSpPr>
      <dsp:spPr>
        <a:xfrm>
          <a:off x="0" y="2572776"/>
          <a:ext cx="9971315" cy="5107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6589" tIns="30480" rIns="170688" bIns="30480" numCol="1" spcCol="1270" anchor="t" anchorCtr="0">
          <a:noAutofit/>
        </a:bodyPr>
        <a:lstStyle/>
        <a:p>
          <a:pPr marL="228600" lvl="1" indent="-228600" algn="l" defTabSz="1066800">
            <a:lnSpc>
              <a:spcPct val="90000"/>
            </a:lnSpc>
            <a:spcBef>
              <a:spcPct val="0"/>
            </a:spcBef>
            <a:spcAft>
              <a:spcPct val="20000"/>
            </a:spcAft>
            <a:buFont typeface="+mj-lt"/>
            <a:buChar char="••"/>
          </a:pPr>
          <a:r>
            <a:rPr lang="uz-Cyrl-UZ" sz="2400" kern="1200" dirty="0"/>
            <a:t>Қонун бўйича ворисликс</a:t>
          </a:r>
          <a:endParaRPr lang="ru-RU" sz="2400" kern="1200" dirty="0"/>
        </a:p>
      </dsp:txBody>
      <dsp:txXfrm>
        <a:off x="0" y="2572776"/>
        <a:ext cx="9971315" cy="510736"/>
      </dsp:txXfrm>
    </dsp:sp>
    <dsp:sp modelId="{F3C559AF-9E6A-4D5F-9BBD-67526F64777B}">
      <dsp:nvSpPr>
        <dsp:cNvPr id="0" name=""/>
        <dsp:cNvSpPr/>
      </dsp:nvSpPr>
      <dsp:spPr>
        <a:xfrm>
          <a:off x="0" y="3325992"/>
          <a:ext cx="9971315" cy="796064"/>
        </a:xfrm>
        <a:prstGeom prst="round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buFont typeface="+mj-lt"/>
            <a:buNone/>
          </a:pPr>
          <a:r>
            <a:rPr lang="uz-Cyrl-UZ" sz="2400" kern="1200" dirty="0"/>
            <a:t>Хулоса</a:t>
          </a:r>
          <a:endParaRPr lang="ru-RU" sz="2400" kern="1200" dirty="0"/>
        </a:p>
      </dsp:txBody>
      <dsp:txXfrm>
        <a:off x="38861" y="3364853"/>
        <a:ext cx="9893593" cy="718342"/>
      </dsp:txXfrm>
    </dsp:sp>
    <dsp:sp modelId="{F0EB3487-B575-4D2F-B2E0-53932CAED9E2}">
      <dsp:nvSpPr>
        <dsp:cNvPr id="0" name=""/>
        <dsp:cNvSpPr/>
      </dsp:nvSpPr>
      <dsp:spPr>
        <a:xfrm rot="10800000" flipV="1">
          <a:off x="0" y="4271046"/>
          <a:ext cx="9971315" cy="586100"/>
        </a:xfrm>
        <a:prstGeom prst="roundRect">
          <a:avLst/>
        </a:prstGeom>
        <a:no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17050" tIns="29210" rIns="163576" bIns="29210" numCol="1" spcCol="1270" anchor="t" anchorCtr="0">
          <a:noAutofit/>
        </a:bodyPr>
        <a:lstStyle/>
        <a:p>
          <a:pPr marL="171450" lvl="1" indent="-171450" algn="l" defTabSz="800100">
            <a:lnSpc>
              <a:spcPct val="90000"/>
            </a:lnSpc>
            <a:spcBef>
              <a:spcPct val="0"/>
            </a:spcBef>
            <a:spcAft>
              <a:spcPct val="20000"/>
            </a:spcAft>
            <a:buFont typeface="+mj-lt"/>
            <a:buNone/>
          </a:pPr>
          <a:r>
            <a:rPr lang="uz-Cyrl-UZ" sz="2400" kern="1200" dirty="0">
              <a:solidFill>
                <a:schemeClr val="tx1"/>
              </a:solidFill>
            </a:rPr>
            <a:t>Фойдаланилган адабиётлар</a:t>
          </a:r>
          <a:endParaRPr lang="ru-RU" sz="2400" kern="1200" dirty="0">
            <a:solidFill>
              <a:schemeClr val="tx1"/>
            </a:solidFill>
            <a:latin typeface="Trebuchet MS" panose="020B0603020202020204"/>
            <a:ea typeface="+mn-ea"/>
            <a:cs typeface="+mn-cs"/>
          </a:endParaRPr>
        </a:p>
      </dsp:txBody>
      <dsp:txXfrm rot="-10800000">
        <a:off x="28611" y="4299657"/>
        <a:ext cx="9914093" cy="5288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1BCBC1-DEE5-4209-9795-08352EBA32CF}">
      <dsp:nvSpPr>
        <dsp:cNvPr id="0" name=""/>
        <dsp:cNvSpPr/>
      </dsp:nvSpPr>
      <dsp:spPr>
        <a:xfrm rot="2543493">
          <a:off x="3543613" y="3883856"/>
          <a:ext cx="1266774" cy="32343"/>
        </a:xfrm>
        <a:custGeom>
          <a:avLst/>
          <a:gdLst/>
          <a:ahLst/>
          <a:cxnLst/>
          <a:rect l="0" t="0" r="0" b="0"/>
          <a:pathLst>
            <a:path>
              <a:moveTo>
                <a:pt x="0" y="16171"/>
              </a:moveTo>
              <a:lnTo>
                <a:pt x="1266774" y="16171"/>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FC223D1-4261-456E-AB79-40A60E961764}">
      <dsp:nvSpPr>
        <dsp:cNvPr id="0" name=""/>
        <dsp:cNvSpPr/>
      </dsp:nvSpPr>
      <dsp:spPr>
        <a:xfrm rot="730088">
          <a:off x="3675346" y="3269626"/>
          <a:ext cx="3014550" cy="32343"/>
        </a:xfrm>
        <a:custGeom>
          <a:avLst/>
          <a:gdLst/>
          <a:ahLst/>
          <a:cxnLst/>
          <a:rect l="0" t="0" r="0" b="0"/>
          <a:pathLst>
            <a:path>
              <a:moveTo>
                <a:pt x="0" y="16171"/>
              </a:moveTo>
              <a:lnTo>
                <a:pt x="3014550" y="16171"/>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021A924-45B8-4ED8-A727-C29BA1AB24C8}">
      <dsp:nvSpPr>
        <dsp:cNvPr id="0" name=""/>
        <dsp:cNvSpPr/>
      </dsp:nvSpPr>
      <dsp:spPr>
        <a:xfrm rot="21104304">
          <a:off x="3696841" y="2519371"/>
          <a:ext cx="2383593" cy="32343"/>
        </a:xfrm>
        <a:custGeom>
          <a:avLst/>
          <a:gdLst/>
          <a:ahLst/>
          <a:cxnLst/>
          <a:rect l="0" t="0" r="0" b="0"/>
          <a:pathLst>
            <a:path>
              <a:moveTo>
                <a:pt x="0" y="16171"/>
              </a:moveTo>
              <a:lnTo>
                <a:pt x="2383593" y="16171"/>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7CBACC7-D094-41A4-9F9D-009224A9B633}">
      <dsp:nvSpPr>
        <dsp:cNvPr id="0" name=""/>
        <dsp:cNvSpPr/>
      </dsp:nvSpPr>
      <dsp:spPr>
        <a:xfrm rot="18931316">
          <a:off x="3577846" y="1763412"/>
          <a:ext cx="917083" cy="32343"/>
        </a:xfrm>
        <a:custGeom>
          <a:avLst/>
          <a:gdLst/>
          <a:ahLst/>
          <a:cxnLst/>
          <a:rect l="0" t="0" r="0" b="0"/>
          <a:pathLst>
            <a:path>
              <a:moveTo>
                <a:pt x="0" y="16171"/>
              </a:moveTo>
              <a:lnTo>
                <a:pt x="917083" y="16171"/>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396C7E4-C44D-42AD-AEB1-D8BAFAEA5564}">
      <dsp:nvSpPr>
        <dsp:cNvPr id="0" name=""/>
        <dsp:cNvSpPr/>
      </dsp:nvSpPr>
      <dsp:spPr>
        <a:xfrm>
          <a:off x="179807" y="1495827"/>
          <a:ext cx="3569779" cy="2590398"/>
        </a:xfrm>
        <a:prstGeom prst="ellipse">
          <a:avLst/>
        </a:prstGeom>
        <a:solidFill>
          <a:schemeClr val="accent1">
            <a:hueOff val="0"/>
            <a:satOff val="0"/>
            <a:lumOff val="0"/>
          </a:schemeClr>
        </a:solidFill>
        <a:ln w="19050" cap="rnd" cmpd="sng" algn="ctr">
          <a:solidFill>
            <a:schemeClr val="lt1">
              <a:hueOff val="0"/>
              <a:satOff val="0"/>
              <a:lum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ED3B694-A779-47C7-8355-2C1F27007BDB}">
      <dsp:nvSpPr>
        <dsp:cNvPr id="0" name=""/>
        <dsp:cNvSpPr/>
      </dsp:nvSpPr>
      <dsp:spPr>
        <a:xfrm>
          <a:off x="3117832" y="132237"/>
          <a:ext cx="3799356" cy="1367876"/>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kern="1200" dirty="0">
              <a:solidFill>
                <a:schemeClr val="tx1"/>
              </a:solidFill>
            </a:rPr>
            <a:t>нотариус </a:t>
          </a:r>
          <a:r>
            <a:rPr lang="ru-RU" sz="1800" kern="1200" dirty="0" err="1">
              <a:solidFill>
                <a:schemeClr val="tx1"/>
              </a:solidFill>
            </a:rPr>
            <a:t>ёки</a:t>
          </a:r>
          <a:r>
            <a:rPr lang="ru-RU" sz="1800" kern="1200" dirty="0">
              <a:solidFill>
                <a:schemeClr val="tx1"/>
              </a:solidFill>
            </a:rPr>
            <a:t> </a:t>
          </a:r>
          <a:r>
            <a:rPr lang="ru-RU" sz="1800" kern="1200" dirty="0" err="1">
              <a:solidFill>
                <a:schemeClr val="tx1"/>
              </a:solidFill>
            </a:rPr>
            <a:t>васиятномани</a:t>
          </a:r>
          <a:r>
            <a:rPr lang="ru-RU" sz="1800" kern="1200" dirty="0">
              <a:solidFill>
                <a:schemeClr val="tx1"/>
              </a:solidFill>
            </a:rPr>
            <a:t> </a:t>
          </a:r>
          <a:r>
            <a:rPr lang="ru-RU" sz="1800" kern="1200" dirty="0" err="1">
              <a:solidFill>
                <a:schemeClr val="tx1"/>
              </a:solidFill>
            </a:rPr>
            <a:t>тасдиқловчи</a:t>
          </a:r>
          <a:r>
            <a:rPr lang="ru-RU" sz="1800" kern="1200" dirty="0">
              <a:solidFill>
                <a:schemeClr val="tx1"/>
              </a:solidFill>
            </a:rPr>
            <a:t> </a:t>
          </a:r>
          <a:r>
            <a:rPr lang="ru-RU" sz="1800" kern="1200" dirty="0" err="1">
              <a:solidFill>
                <a:schemeClr val="tx1"/>
              </a:solidFill>
            </a:rPr>
            <a:t>бошқа</a:t>
          </a:r>
          <a:r>
            <a:rPr lang="ru-RU" sz="1800" kern="1200" dirty="0">
              <a:solidFill>
                <a:schemeClr val="tx1"/>
              </a:solidFill>
            </a:rPr>
            <a:t> </a:t>
          </a:r>
          <a:r>
            <a:rPr lang="ru-RU" sz="1800" kern="1200" dirty="0" err="1">
              <a:solidFill>
                <a:schemeClr val="tx1"/>
              </a:solidFill>
            </a:rPr>
            <a:t>шахс</a:t>
          </a:r>
          <a:r>
            <a:rPr lang="ru-RU" sz="1800" kern="1200" dirty="0">
              <a:solidFill>
                <a:schemeClr val="tx1"/>
              </a:solidFill>
            </a:rPr>
            <a:t>; </a:t>
          </a:r>
        </a:p>
      </dsp:txBody>
      <dsp:txXfrm>
        <a:off x="3674235" y="332558"/>
        <a:ext cx="2686550" cy="967234"/>
      </dsp:txXfrm>
    </dsp:sp>
    <dsp:sp modelId="{29583F55-3FFC-4596-9E2A-01108E2CDC8C}">
      <dsp:nvSpPr>
        <dsp:cNvPr id="0" name=""/>
        <dsp:cNvSpPr/>
      </dsp:nvSpPr>
      <dsp:spPr>
        <a:xfrm>
          <a:off x="5910911" y="817310"/>
          <a:ext cx="5603754" cy="2325933"/>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ru-RU" sz="1600" kern="1200" dirty="0" err="1">
              <a:solidFill>
                <a:schemeClr val="tx1"/>
              </a:solidFill>
            </a:rPr>
            <a:t>васиятнома</a:t>
          </a:r>
          <a:r>
            <a:rPr lang="ru-RU" sz="1600" kern="1200" dirty="0">
              <a:solidFill>
                <a:schemeClr val="tx1"/>
              </a:solidFill>
            </a:rPr>
            <a:t> </a:t>
          </a:r>
          <a:r>
            <a:rPr lang="ru-RU" sz="1600" kern="1200" dirty="0" err="1">
              <a:solidFill>
                <a:schemeClr val="tx1"/>
              </a:solidFill>
            </a:rPr>
            <a:t>кимнинг</a:t>
          </a:r>
          <a:r>
            <a:rPr lang="ru-RU" sz="1600" kern="1200" dirty="0">
              <a:solidFill>
                <a:schemeClr val="tx1"/>
              </a:solidFill>
            </a:rPr>
            <a:t> </a:t>
          </a:r>
          <a:r>
            <a:rPr lang="ru-RU" sz="1600" kern="1200" dirty="0" err="1">
              <a:solidFill>
                <a:schemeClr val="tx1"/>
              </a:solidFill>
            </a:rPr>
            <a:t>фойдасига</a:t>
          </a:r>
          <a:r>
            <a:rPr lang="ru-RU" sz="1600" kern="1200" dirty="0">
              <a:solidFill>
                <a:schemeClr val="tx1"/>
              </a:solidFill>
            </a:rPr>
            <a:t> </a:t>
          </a:r>
          <a:r>
            <a:rPr lang="ru-RU" sz="1600" kern="1200" dirty="0" err="1">
              <a:solidFill>
                <a:schemeClr val="tx1"/>
              </a:solidFill>
            </a:rPr>
            <a:t>тузилган</a:t>
          </a:r>
          <a:r>
            <a:rPr lang="ru-RU" sz="1600" kern="1200" dirty="0">
              <a:solidFill>
                <a:schemeClr val="tx1"/>
              </a:solidFill>
            </a:rPr>
            <a:t> </a:t>
          </a:r>
          <a:r>
            <a:rPr lang="ru-RU" sz="1600" kern="1200" dirty="0" err="1">
              <a:solidFill>
                <a:schemeClr val="tx1"/>
              </a:solidFill>
            </a:rPr>
            <a:t>ёки</a:t>
          </a:r>
          <a:r>
            <a:rPr lang="ru-RU" sz="1600" kern="1200" dirty="0">
              <a:solidFill>
                <a:schemeClr val="tx1"/>
              </a:solidFill>
            </a:rPr>
            <a:t> </a:t>
          </a:r>
          <a:r>
            <a:rPr lang="ru-RU" sz="1600" kern="1200" dirty="0" err="1">
              <a:solidFill>
                <a:schemeClr val="tx1"/>
              </a:solidFill>
            </a:rPr>
            <a:t>кимга</a:t>
          </a:r>
          <a:r>
            <a:rPr lang="ru-RU" sz="1600" kern="1200" dirty="0">
              <a:solidFill>
                <a:schemeClr val="tx1"/>
              </a:solidFill>
            </a:rPr>
            <a:t> </a:t>
          </a:r>
          <a:r>
            <a:rPr lang="ru-RU" sz="1600" kern="1200" dirty="0" err="1">
              <a:solidFill>
                <a:schemeClr val="tx1"/>
              </a:solidFill>
            </a:rPr>
            <a:t>нисбатан</a:t>
          </a:r>
          <a:r>
            <a:rPr lang="ru-RU" sz="1600" kern="1200" dirty="0">
              <a:solidFill>
                <a:schemeClr val="tx1"/>
              </a:solidFill>
            </a:rPr>
            <a:t> </a:t>
          </a:r>
          <a:r>
            <a:rPr lang="ru-RU" sz="1600" kern="1200" dirty="0" err="1">
              <a:solidFill>
                <a:schemeClr val="tx1"/>
              </a:solidFill>
            </a:rPr>
            <a:t>васият</a:t>
          </a:r>
          <a:r>
            <a:rPr lang="ru-RU" sz="1600" kern="1200" dirty="0">
              <a:solidFill>
                <a:schemeClr val="tx1"/>
              </a:solidFill>
            </a:rPr>
            <a:t> </a:t>
          </a:r>
          <a:r>
            <a:rPr lang="ru-RU" sz="1600" kern="1200" dirty="0" err="1">
              <a:solidFill>
                <a:schemeClr val="tx1"/>
              </a:solidFill>
            </a:rPr>
            <a:t>мажбурияти</a:t>
          </a:r>
          <a:r>
            <a:rPr lang="ru-RU" sz="1600" kern="1200" dirty="0">
              <a:solidFill>
                <a:schemeClr val="tx1"/>
              </a:solidFill>
            </a:rPr>
            <a:t> </a:t>
          </a:r>
          <a:r>
            <a:rPr lang="ru-RU" sz="1600" kern="1200" dirty="0" err="1">
              <a:solidFill>
                <a:schemeClr val="tx1"/>
              </a:solidFill>
            </a:rPr>
            <a:t>юклатилган</a:t>
          </a:r>
          <a:r>
            <a:rPr lang="ru-RU" sz="1600" kern="1200" dirty="0">
              <a:solidFill>
                <a:schemeClr val="tx1"/>
              </a:solidFill>
            </a:rPr>
            <a:t> </a:t>
          </a:r>
          <a:r>
            <a:rPr lang="ru-RU" sz="1600" kern="1200" dirty="0" err="1">
              <a:solidFill>
                <a:schemeClr val="tx1"/>
              </a:solidFill>
            </a:rPr>
            <a:t>бўлса</a:t>
          </a:r>
          <a:r>
            <a:rPr lang="ru-RU" sz="1600" kern="1200" dirty="0">
              <a:solidFill>
                <a:schemeClr val="tx1"/>
              </a:solidFill>
            </a:rPr>
            <a:t>, </a:t>
          </a:r>
          <a:r>
            <a:rPr lang="ru-RU" sz="1600" kern="1200" dirty="0" err="1">
              <a:solidFill>
                <a:schemeClr val="tx1"/>
              </a:solidFill>
            </a:rPr>
            <a:t>ўша</a:t>
          </a:r>
          <a:r>
            <a:rPr lang="ru-RU" sz="1600" kern="1200" dirty="0">
              <a:solidFill>
                <a:schemeClr val="tx1"/>
              </a:solidFill>
            </a:rPr>
            <a:t> </a:t>
          </a:r>
          <a:r>
            <a:rPr lang="ru-RU" sz="1600" kern="1200" dirty="0" err="1">
              <a:solidFill>
                <a:schemeClr val="tx1"/>
              </a:solidFill>
            </a:rPr>
            <a:t>шахс</a:t>
          </a:r>
          <a:r>
            <a:rPr lang="ru-RU" sz="1600" kern="1200" dirty="0">
              <a:solidFill>
                <a:schemeClr val="tx1"/>
              </a:solidFill>
            </a:rPr>
            <a:t>, </a:t>
          </a:r>
          <a:r>
            <a:rPr lang="ru-RU" sz="1600" kern="1200" dirty="0" err="1">
              <a:solidFill>
                <a:schemeClr val="tx1"/>
              </a:solidFill>
            </a:rPr>
            <a:t>унинг</a:t>
          </a:r>
          <a:r>
            <a:rPr lang="ru-RU" sz="1600" kern="1200" dirty="0">
              <a:solidFill>
                <a:schemeClr val="tx1"/>
              </a:solidFill>
            </a:rPr>
            <a:t> </a:t>
          </a:r>
          <a:r>
            <a:rPr lang="ru-RU" sz="1600" kern="1200" dirty="0" err="1">
              <a:solidFill>
                <a:schemeClr val="tx1"/>
              </a:solidFill>
            </a:rPr>
            <a:t>эри</a:t>
          </a:r>
          <a:r>
            <a:rPr lang="ru-RU" sz="1600" kern="1200" dirty="0">
              <a:solidFill>
                <a:schemeClr val="tx1"/>
              </a:solidFill>
            </a:rPr>
            <a:t> (</a:t>
          </a:r>
          <a:r>
            <a:rPr lang="ru-RU" sz="1600" kern="1200" dirty="0" err="1">
              <a:solidFill>
                <a:schemeClr val="tx1"/>
              </a:solidFill>
            </a:rPr>
            <a:t>хотини</a:t>
          </a:r>
          <a:r>
            <a:rPr lang="ru-RU" sz="1600" kern="1200" dirty="0">
              <a:solidFill>
                <a:schemeClr val="tx1"/>
              </a:solidFill>
            </a:rPr>
            <a:t>), </a:t>
          </a:r>
          <a:r>
            <a:rPr lang="ru-RU" sz="1600" kern="1200" dirty="0" err="1">
              <a:solidFill>
                <a:schemeClr val="tx1"/>
              </a:solidFill>
            </a:rPr>
            <a:t>болалари</a:t>
          </a:r>
          <a:r>
            <a:rPr lang="ru-RU" sz="1600" kern="1200" dirty="0">
              <a:solidFill>
                <a:schemeClr val="tx1"/>
              </a:solidFill>
            </a:rPr>
            <a:t>, </a:t>
          </a:r>
          <a:r>
            <a:rPr lang="ru-RU" sz="1600" kern="1200" dirty="0" err="1">
              <a:solidFill>
                <a:schemeClr val="tx1"/>
              </a:solidFill>
            </a:rPr>
            <a:t>ота-онаси</a:t>
          </a:r>
          <a:r>
            <a:rPr lang="ru-RU" sz="1600" kern="1200" dirty="0">
              <a:solidFill>
                <a:schemeClr val="tx1"/>
              </a:solidFill>
            </a:rPr>
            <a:t>, </a:t>
          </a:r>
          <a:r>
            <a:rPr lang="ru-RU" sz="1600" kern="1200" dirty="0" err="1">
              <a:solidFill>
                <a:schemeClr val="tx1"/>
              </a:solidFill>
            </a:rPr>
            <a:t>неваралари</a:t>
          </a:r>
          <a:r>
            <a:rPr lang="ru-RU" sz="1600" kern="1200" dirty="0">
              <a:solidFill>
                <a:schemeClr val="tx1"/>
              </a:solidFill>
            </a:rPr>
            <a:t> </a:t>
          </a:r>
          <a:r>
            <a:rPr lang="ru-RU" sz="1600" kern="1200" dirty="0" err="1">
              <a:solidFill>
                <a:schemeClr val="tx1"/>
              </a:solidFill>
            </a:rPr>
            <a:t>ва</a:t>
          </a:r>
          <a:r>
            <a:rPr lang="ru-RU" sz="1600" kern="1200" dirty="0">
              <a:solidFill>
                <a:schemeClr val="tx1"/>
              </a:solidFill>
            </a:rPr>
            <a:t> </a:t>
          </a:r>
          <a:r>
            <a:rPr lang="ru-RU" sz="1600" kern="1200" dirty="0" err="1">
              <a:solidFill>
                <a:schemeClr val="tx1"/>
              </a:solidFill>
            </a:rPr>
            <a:t>чеваралари</a:t>
          </a:r>
          <a:r>
            <a:rPr lang="ru-RU" sz="1600" kern="1200" dirty="0">
              <a:solidFill>
                <a:schemeClr val="tx1"/>
              </a:solidFill>
            </a:rPr>
            <a:t>, </a:t>
          </a:r>
          <a:r>
            <a:rPr lang="ru-RU" sz="1600" kern="1200" dirty="0" err="1">
              <a:solidFill>
                <a:schemeClr val="tx1"/>
              </a:solidFill>
            </a:rPr>
            <a:t>шунингдек</a:t>
          </a:r>
          <a:r>
            <a:rPr lang="ru-RU" sz="1600" kern="1200" dirty="0">
              <a:solidFill>
                <a:schemeClr val="tx1"/>
              </a:solidFill>
            </a:rPr>
            <a:t> </a:t>
          </a:r>
          <a:r>
            <a:rPr lang="ru-RU" sz="1600" kern="1200" dirty="0" err="1">
              <a:solidFill>
                <a:schemeClr val="tx1"/>
              </a:solidFill>
            </a:rPr>
            <a:t>васият</a:t>
          </a:r>
          <a:r>
            <a:rPr lang="ru-RU" sz="1600" kern="1200" dirty="0">
              <a:solidFill>
                <a:schemeClr val="tx1"/>
              </a:solidFill>
            </a:rPr>
            <a:t> </a:t>
          </a:r>
          <a:r>
            <a:rPr lang="ru-RU" sz="1600" kern="1200" dirty="0" err="1">
              <a:solidFill>
                <a:schemeClr val="tx1"/>
              </a:solidFill>
            </a:rPr>
            <a:t>қилувчининг</a:t>
          </a:r>
          <a:r>
            <a:rPr lang="ru-RU" sz="1600" kern="1200" dirty="0">
              <a:solidFill>
                <a:schemeClr val="tx1"/>
              </a:solidFill>
            </a:rPr>
            <a:t> </a:t>
          </a:r>
          <a:r>
            <a:rPr lang="ru-RU" sz="1600" kern="1200" dirty="0" err="1">
              <a:solidFill>
                <a:schemeClr val="tx1"/>
              </a:solidFill>
            </a:rPr>
            <a:t>қонун</a:t>
          </a:r>
          <a:r>
            <a:rPr lang="ru-RU" sz="1600" kern="1200" dirty="0">
              <a:solidFill>
                <a:schemeClr val="tx1"/>
              </a:solidFill>
            </a:rPr>
            <a:t> </a:t>
          </a:r>
          <a:r>
            <a:rPr lang="ru-RU" sz="1600" kern="1200" dirty="0" err="1">
              <a:solidFill>
                <a:schemeClr val="tx1"/>
              </a:solidFill>
            </a:rPr>
            <a:t>бўйича</a:t>
          </a:r>
          <a:r>
            <a:rPr lang="ru-RU" sz="1600" kern="1200" dirty="0">
              <a:solidFill>
                <a:schemeClr val="tx1"/>
              </a:solidFill>
            </a:rPr>
            <a:t> </a:t>
          </a:r>
          <a:r>
            <a:rPr lang="ru-RU" sz="1600" kern="1200" dirty="0" err="1">
              <a:solidFill>
                <a:schemeClr val="tx1"/>
              </a:solidFill>
            </a:rPr>
            <a:t>меросхўрлари</a:t>
          </a:r>
          <a:r>
            <a:rPr lang="ru-RU" sz="1000" kern="1200" dirty="0"/>
            <a:t>; </a:t>
          </a:r>
        </a:p>
      </dsp:txBody>
      <dsp:txXfrm>
        <a:off x="6731562" y="1157935"/>
        <a:ext cx="3962452" cy="1644683"/>
      </dsp:txXfrm>
    </dsp:sp>
    <dsp:sp modelId="{A53DD041-65B2-4846-BC38-308F2D7FE01F}">
      <dsp:nvSpPr>
        <dsp:cNvPr id="0" name=""/>
        <dsp:cNvSpPr/>
      </dsp:nvSpPr>
      <dsp:spPr>
        <a:xfrm>
          <a:off x="6366298" y="3183856"/>
          <a:ext cx="4405879" cy="1664365"/>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ru-RU" sz="1600" kern="1200" dirty="0" err="1">
              <a:solidFill>
                <a:schemeClr val="tx1"/>
              </a:solidFill>
            </a:rPr>
            <a:t>тўлиқ</a:t>
          </a:r>
          <a:r>
            <a:rPr lang="ru-RU" sz="1600" kern="1200" dirty="0">
              <a:solidFill>
                <a:schemeClr val="tx1"/>
              </a:solidFill>
            </a:rPr>
            <a:t> </a:t>
          </a:r>
          <a:r>
            <a:rPr lang="ru-RU" sz="1600" kern="1200" dirty="0" err="1">
              <a:solidFill>
                <a:schemeClr val="tx1"/>
              </a:solidFill>
            </a:rPr>
            <a:t>муомала</a:t>
          </a:r>
          <a:r>
            <a:rPr lang="ru-RU" sz="1600" kern="1200" dirty="0">
              <a:solidFill>
                <a:schemeClr val="tx1"/>
              </a:solidFill>
            </a:rPr>
            <a:t> </a:t>
          </a:r>
          <a:r>
            <a:rPr lang="ru-RU" sz="1600" kern="1200" dirty="0" err="1">
              <a:solidFill>
                <a:schemeClr val="tx1"/>
              </a:solidFill>
            </a:rPr>
            <a:t>лаёқатига</a:t>
          </a:r>
          <a:r>
            <a:rPr lang="ru-RU" sz="1600" kern="1200" dirty="0">
              <a:solidFill>
                <a:schemeClr val="tx1"/>
              </a:solidFill>
            </a:rPr>
            <a:t> </a:t>
          </a:r>
          <a:r>
            <a:rPr lang="ru-RU" sz="1600" kern="1200" dirty="0" err="1">
              <a:solidFill>
                <a:schemeClr val="tx1"/>
              </a:solidFill>
            </a:rPr>
            <a:t>эга</a:t>
          </a:r>
          <a:r>
            <a:rPr lang="ru-RU" sz="1600" kern="1200" dirty="0">
              <a:solidFill>
                <a:schemeClr val="tx1"/>
              </a:solidFill>
            </a:rPr>
            <a:t> </a:t>
          </a:r>
          <a:r>
            <a:rPr lang="ru-RU" sz="1600" kern="1200" dirty="0" err="1">
              <a:solidFill>
                <a:schemeClr val="tx1"/>
              </a:solidFill>
            </a:rPr>
            <a:t>бўлмаган</a:t>
          </a:r>
          <a:r>
            <a:rPr lang="ru-RU" sz="1600" kern="1200" dirty="0">
              <a:solidFill>
                <a:schemeClr val="tx1"/>
              </a:solidFill>
            </a:rPr>
            <a:t> </a:t>
          </a:r>
          <a:r>
            <a:rPr lang="ru-RU" sz="1600" kern="1200" dirty="0" err="1">
              <a:solidFill>
                <a:schemeClr val="tx1"/>
              </a:solidFill>
            </a:rPr>
            <a:t>фуқаролар</a:t>
          </a:r>
          <a:r>
            <a:rPr lang="ru-RU" sz="1600" kern="1200" dirty="0">
              <a:solidFill>
                <a:schemeClr val="tx1"/>
              </a:solidFill>
            </a:rPr>
            <a:t>; – </a:t>
          </a:r>
          <a:r>
            <a:rPr lang="ru-RU" sz="1600" kern="1200" dirty="0" err="1">
              <a:solidFill>
                <a:schemeClr val="tx1"/>
              </a:solidFill>
            </a:rPr>
            <a:t>саводсизлар</a:t>
          </a:r>
          <a:r>
            <a:rPr lang="ru-RU" sz="1600" kern="1200" dirty="0">
              <a:solidFill>
                <a:schemeClr val="tx1"/>
              </a:solidFill>
            </a:rPr>
            <a:t> </a:t>
          </a:r>
          <a:r>
            <a:rPr lang="ru-RU" sz="1600" kern="1200" dirty="0" err="1">
              <a:solidFill>
                <a:schemeClr val="tx1"/>
              </a:solidFill>
            </a:rPr>
            <a:t>ва</a:t>
          </a:r>
          <a:r>
            <a:rPr lang="ru-RU" sz="1600" kern="1200" dirty="0">
              <a:solidFill>
                <a:schemeClr val="tx1"/>
              </a:solidFill>
            </a:rPr>
            <a:t> </a:t>
          </a:r>
          <a:r>
            <a:rPr lang="ru-RU" sz="1600" kern="1200" dirty="0" err="1">
              <a:solidFill>
                <a:schemeClr val="tx1"/>
              </a:solidFill>
            </a:rPr>
            <a:t>васиятномани</a:t>
          </a:r>
          <a:r>
            <a:rPr lang="ru-RU" sz="1600" kern="1200" dirty="0">
              <a:solidFill>
                <a:schemeClr val="tx1"/>
              </a:solidFill>
            </a:rPr>
            <a:t> </a:t>
          </a:r>
          <a:r>
            <a:rPr lang="ru-RU" sz="1600" kern="1200" dirty="0" err="1">
              <a:solidFill>
                <a:schemeClr val="tx1"/>
              </a:solidFill>
            </a:rPr>
            <a:t>ўқий</a:t>
          </a:r>
          <a:r>
            <a:rPr lang="ru-RU" sz="1600" kern="1200" dirty="0">
              <a:solidFill>
                <a:schemeClr val="tx1"/>
              </a:solidFill>
            </a:rPr>
            <a:t> </a:t>
          </a:r>
          <a:r>
            <a:rPr lang="ru-RU" sz="1600" kern="1200" dirty="0" err="1">
              <a:solidFill>
                <a:schemeClr val="tx1"/>
              </a:solidFill>
            </a:rPr>
            <a:t>олмайдиган</a:t>
          </a:r>
          <a:r>
            <a:rPr lang="ru-RU" sz="1600" kern="1200" dirty="0">
              <a:solidFill>
                <a:schemeClr val="tx1"/>
              </a:solidFill>
            </a:rPr>
            <a:t> </a:t>
          </a:r>
          <a:r>
            <a:rPr lang="ru-RU" sz="1600" kern="1200" dirty="0" err="1">
              <a:solidFill>
                <a:schemeClr val="tx1"/>
              </a:solidFill>
            </a:rPr>
            <a:t>бошқа</a:t>
          </a:r>
          <a:r>
            <a:rPr lang="ru-RU" sz="1600" kern="1200" dirty="0">
              <a:solidFill>
                <a:schemeClr val="tx1"/>
              </a:solidFill>
            </a:rPr>
            <a:t> </a:t>
          </a:r>
          <a:r>
            <a:rPr lang="ru-RU" sz="1600" kern="1200" dirty="0" err="1">
              <a:solidFill>
                <a:schemeClr val="tx1"/>
              </a:solidFill>
            </a:rPr>
            <a:t>шахслар</a:t>
          </a:r>
          <a:r>
            <a:rPr lang="ru-RU" sz="1600" kern="1200" dirty="0">
              <a:solidFill>
                <a:schemeClr val="tx1"/>
              </a:solidFill>
            </a:rPr>
            <a:t>; </a:t>
          </a:r>
        </a:p>
      </dsp:txBody>
      <dsp:txXfrm>
        <a:off x="7011524" y="3427597"/>
        <a:ext cx="3115427" cy="1176883"/>
      </dsp:txXfrm>
    </dsp:sp>
    <dsp:sp modelId="{D08E8D7F-5D0D-4DE4-91DC-6B8A9AE17F8E}">
      <dsp:nvSpPr>
        <dsp:cNvPr id="0" name=""/>
        <dsp:cNvSpPr/>
      </dsp:nvSpPr>
      <dsp:spPr>
        <a:xfrm>
          <a:off x="3391785" y="4282262"/>
          <a:ext cx="3897267" cy="1359596"/>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kern="1200" dirty="0" err="1">
              <a:solidFill>
                <a:schemeClr val="tx1"/>
              </a:solidFill>
            </a:rPr>
            <a:t>ёлғон</a:t>
          </a:r>
          <a:r>
            <a:rPr lang="ru-RU" sz="1800" kern="1200" dirty="0">
              <a:solidFill>
                <a:schemeClr val="tx1"/>
              </a:solidFill>
            </a:rPr>
            <a:t> </a:t>
          </a:r>
          <a:r>
            <a:rPr lang="ru-RU" sz="1800" kern="1200" dirty="0" err="1">
              <a:solidFill>
                <a:schemeClr val="tx1"/>
              </a:solidFill>
            </a:rPr>
            <a:t>гувоҳлик</a:t>
          </a:r>
          <a:r>
            <a:rPr lang="ru-RU" sz="1800" kern="1200" dirty="0">
              <a:solidFill>
                <a:schemeClr val="tx1"/>
              </a:solidFill>
            </a:rPr>
            <a:t> </a:t>
          </a:r>
          <a:r>
            <a:rPr lang="ru-RU" sz="1800" kern="1200" dirty="0" err="1">
              <a:solidFill>
                <a:schemeClr val="tx1"/>
              </a:solidFill>
            </a:rPr>
            <a:t>берганлик</a:t>
          </a:r>
          <a:r>
            <a:rPr lang="ru-RU" sz="1800" kern="1200" dirty="0">
              <a:solidFill>
                <a:schemeClr val="tx1"/>
              </a:solidFill>
            </a:rPr>
            <a:t> </a:t>
          </a:r>
          <a:r>
            <a:rPr lang="ru-RU" sz="1800" kern="1200" dirty="0" err="1">
              <a:solidFill>
                <a:schemeClr val="tx1"/>
              </a:solidFill>
            </a:rPr>
            <a:t>учун</a:t>
          </a:r>
          <a:r>
            <a:rPr lang="ru-RU" sz="1800" kern="1200" dirty="0">
              <a:solidFill>
                <a:schemeClr val="tx1"/>
              </a:solidFill>
            </a:rPr>
            <a:t> </a:t>
          </a:r>
          <a:r>
            <a:rPr lang="ru-RU" sz="1800" kern="1200" dirty="0" err="1">
              <a:solidFill>
                <a:schemeClr val="tx1"/>
              </a:solidFill>
            </a:rPr>
            <a:t>муқаддам</a:t>
          </a:r>
          <a:r>
            <a:rPr lang="ru-RU" sz="1800" kern="1200" dirty="0">
              <a:solidFill>
                <a:schemeClr val="tx1"/>
              </a:solidFill>
            </a:rPr>
            <a:t> </a:t>
          </a:r>
          <a:r>
            <a:rPr lang="ru-RU" sz="1800" kern="1200" dirty="0" err="1">
              <a:solidFill>
                <a:schemeClr val="tx1"/>
              </a:solidFill>
            </a:rPr>
            <a:t>судланган</a:t>
          </a:r>
          <a:r>
            <a:rPr lang="ru-RU" sz="1800" kern="1200" dirty="0">
              <a:solidFill>
                <a:schemeClr val="tx1"/>
              </a:solidFill>
            </a:rPr>
            <a:t> </a:t>
          </a:r>
          <a:r>
            <a:rPr lang="ru-RU" sz="1800" kern="1200" dirty="0" err="1">
              <a:solidFill>
                <a:schemeClr val="tx1"/>
              </a:solidFill>
            </a:rPr>
            <a:t>шахслар</a:t>
          </a:r>
          <a:r>
            <a:rPr lang="ru-RU" sz="1800" kern="1200" dirty="0">
              <a:solidFill>
                <a:schemeClr val="tx1"/>
              </a:solidFill>
            </a:rPr>
            <a:t>. </a:t>
          </a:r>
        </a:p>
      </dsp:txBody>
      <dsp:txXfrm>
        <a:off x="3962527" y="4481370"/>
        <a:ext cx="2755783" cy="9613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C223D1-4261-456E-AB79-40A60E961764}">
      <dsp:nvSpPr>
        <dsp:cNvPr id="0" name=""/>
        <dsp:cNvSpPr/>
      </dsp:nvSpPr>
      <dsp:spPr>
        <a:xfrm rot="960533">
          <a:off x="3135468" y="3813874"/>
          <a:ext cx="4488121" cy="41528"/>
        </a:xfrm>
        <a:custGeom>
          <a:avLst/>
          <a:gdLst/>
          <a:ahLst/>
          <a:cxnLst/>
          <a:rect l="0" t="0" r="0" b="0"/>
          <a:pathLst>
            <a:path>
              <a:moveTo>
                <a:pt x="0" y="20764"/>
              </a:moveTo>
              <a:lnTo>
                <a:pt x="4488121" y="20764"/>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021A924-45B8-4ED8-A727-C29BA1AB24C8}">
      <dsp:nvSpPr>
        <dsp:cNvPr id="0" name=""/>
        <dsp:cNvSpPr/>
      </dsp:nvSpPr>
      <dsp:spPr>
        <a:xfrm rot="21567734">
          <a:off x="3222434" y="2897453"/>
          <a:ext cx="2797004" cy="41528"/>
        </a:xfrm>
        <a:custGeom>
          <a:avLst/>
          <a:gdLst/>
          <a:ahLst/>
          <a:cxnLst/>
          <a:rect l="0" t="0" r="0" b="0"/>
          <a:pathLst>
            <a:path>
              <a:moveTo>
                <a:pt x="0" y="20764"/>
              </a:moveTo>
              <a:lnTo>
                <a:pt x="2797004" y="20764"/>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7CBACC7-D094-41A4-9F9D-009224A9B633}">
      <dsp:nvSpPr>
        <dsp:cNvPr id="0" name=""/>
        <dsp:cNvSpPr/>
      </dsp:nvSpPr>
      <dsp:spPr>
        <a:xfrm rot="20041875">
          <a:off x="3149282" y="2134551"/>
          <a:ext cx="1450248" cy="41528"/>
        </a:xfrm>
        <a:custGeom>
          <a:avLst/>
          <a:gdLst/>
          <a:ahLst/>
          <a:cxnLst/>
          <a:rect l="0" t="0" r="0" b="0"/>
          <a:pathLst>
            <a:path>
              <a:moveTo>
                <a:pt x="0" y="20764"/>
              </a:moveTo>
              <a:lnTo>
                <a:pt x="1450248" y="20764"/>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396C7E4-C44D-42AD-AEB1-D8BAFAEA5564}">
      <dsp:nvSpPr>
        <dsp:cNvPr id="0" name=""/>
        <dsp:cNvSpPr/>
      </dsp:nvSpPr>
      <dsp:spPr>
        <a:xfrm>
          <a:off x="984481" y="1576492"/>
          <a:ext cx="2941967" cy="2924195"/>
        </a:xfrm>
        <a:prstGeom prst="ellipse">
          <a:avLst/>
        </a:prstGeom>
        <a:solidFill>
          <a:schemeClr val="accent1">
            <a:hueOff val="0"/>
            <a:satOff val="0"/>
            <a:lumOff val="0"/>
          </a:schemeClr>
        </a:solidFill>
        <a:ln w="19050" cap="rnd" cmpd="sng" algn="ctr">
          <a:solidFill>
            <a:schemeClr val="lt1">
              <a:hueOff val="0"/>
              <a:satOff val="0"/>
              <a:lum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ED3B694-A779-47C7-8355-2C1F27007BDB}">
      <dsp:nvSpPr>
        <dsp:cNvPr id="0" name=""/>
        <dsp:cNvSpPr/>
      </dsp:nvSpPr>
      <dsp:spPr>
        <a:xfrm>
          <a:off x="3302373" y="149654"/>
          <a:ext cx="5586254" cy="1847719"/>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uz-Cyrl-UZ" sz="1600" kern="1200" dirty="0">
              <a:solidFill>
                <a:schemeClr val="tx1"/>
              </a:solidFill>
            </a:rPr>
            <a:t>агар васиятнома тузилмаган ёки васиятнома ҳақиқий эмас деб топилган бўлса, ёхуд васиятнома мерос таркибига кирувчи молмулкларнинг бир қисми бўйича расмийлаштирилган тақдирда</a:t>
          </a:r>
          <a:endParaRPr lang="ru-RU" sz="1600" kern="1200" dirty="0">
            <a:solidFill>
              <a:schemeClr val="tx1"/>
            </a:solidFill>
          </a:endParaRPr>
        </a:p>
      </dsp:txBody>
      <dsp:txXfrm>
        <a:off x="4120461" y="420246"/>
        <a:ext cx="3950078" cy="1306535"/>
      </dsp:txXfrm>
    </dsp:sp>
    <dsp:sp modelId="{29583F55-3FFC-4596-9E2A-01108E2CDC8C}">
      <dsp:nvSpPr>
        <dsp:cNvPr id="0" name=""/>
        <dsp:cNvSpPr/>
      </dsp:nvSpPr>
      <dsp:spPr>
        <a:xfrm>
          <a:off x="6018113" y="1938989"/>
          <a:ext cx="5869086" cy="1877141"/>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uz-Cyrl-UZ" sz="1600" kern="1200" dirty="0">
              <a:solidFill>
                <a:schemeClr val="tx1"/>
              </a:solidFill>
            </a:rPr>
            <a:t>агар васиятнома бўйича меросхўрлар меросдан воз кечган ёки нолойиқ меросхўр деб топилган бўлса</a:t>
          </a:r>
          <a:r>
            <a:rPr lang="ru-RU" sz="1600" kern="1200" dirty="0">
              <a:solidFill>
                <a:schemeClr val="tx1"/>
              </a:solidFill>
            </a:rPr>
            <a:t> </a:t>
          </a:r>
        </a:p>
      </dsp:txBody>
      <dsp:txXfrm>
        <a:off x="6877621" y="2213890"/>
        <a:ext cx="4150070" cy="1327339"/>
      </dsp:txXfrm>
    </dsp:sp>
    <dsp:sp modelId="{A53DD041-65B2-4846-BC38-308F2D7FE01F}">
      <dsp:nvSpPr>
        <dsp:cNvPr id="0" name=""/>
        <dsp:cNvSpPr/>
      </dsp:nvSpPr>
      <dsp:spPr>
        <a:xfrm>
          <a:off x="6864754" y="4218754"/>
          <a:ext cx="4925628" cy="1497256"/>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uz-Cyrl-UZ" sz="2000" kern="1200" dirty="0">
              <a:solidFill>
                <a:schemeClr val="tx1"/>
              </a:solidFill>
            </a:rPr>
            <a:t>агар мажбурий улушга эга бўлган шахслар мавжуд бўлса</a:t>
          </a:r>
          <a:endParaRPr lang="ru-RU" sz="2000" kern="1200" dirty="0">
            <a:solidFill>
              <a:schemeClr val="tx1"/>
            </a:solidFill>
          </a:endParaRPr>
        </a:p>
      </dsp:txBody>
      <dsp:txXfrm>
        <a:off x="7586096" y="4438022"/>
        <a:ext cx="3482944" cy="105872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10/5/2023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2A54C80-263E-416B-A8E0-580EDEADCBDC}" type="datetimeFigureOut">
              <a:rPr lang="en-US" dirty="0"/>
              <a:t>10/5/2023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10/5/2023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10/5/2023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6671E44-4D72-984E-0BE1-4CDF1F2E93EE}"/>
              </a:ext>
            </a:extLst>
          </p:cNvPr>
          <p:cNvSpPr>
            <a:spLocks noGrp="1"/>
          </p:cNvSpPr>
          <p:nvPr>
            <p:ph type="ctrTitle"/>
          </p:nvPr>
        </p:nvSpPr>
        <p:spPr>
          <a:xfrm>
            <a:off x="1507067" y="2605849"/>
            <a:ext cx="7766936" cy="1646302"/>
          </a:xfrm>
        </p:spPr>
        <p:txBody>
          <a:bodyPr/>
          <a:lstStyle/>
          <a:p>
            <a:pPr>
              <a:lnSpc>
                <a:spcPct val="115000"/>
              </a:lnSpc>
              <a:spcAft>
                <a:spcPts val="1000"/>
              </a:spcAft>
            </a:pPr>
            <a:r>
              <a:rPr lang="uz-Cyrl-UZ" sz="1800" b="1" dirty="0">
                <a:effectLst/>
                <a:latin typeface="Cambria" panose="02040503050406030204" pitchFamily="18" charset="0"/>
                <a:ea typeface="Times New Roman" panose="02020603050405020304" pitchFamily="18" charset="0"/>
                <a:cs typeface="Times New Roman" panose="02020603050405020304" pitchFamily="18" charset="0"/>
              </a:rPr>
              <a:t/>
            </a:r>
            <a:br>
              <a:rPr lang="uz-Cyrl-UZ" sz="1800" b="1" dirty="0">
                <a:effectLst/>
                <a:latin typeface="Cambria" panose="02040503050406030204" pitchFamily="18" charset="0"/>
                <a:ea typeface="Times New Roman" panose="02020603050405020304" pitchFamily="18" charset="0"/>
                <a:cs typeface="Times New Roman" panose="02020603050405020304" pitchFamily="18" charset="0"/>
              </a:rPr>
            </a:br>
            <a:r>
              <a:rPr lang="uz-Cyrl-UZ" sz="1800" b="1" dirty="0">
                <a:effectLst/>
                <a:latin typeface="Cambria" panose="02040503050406030204" pitchFamily="18" charset="0"/>
                <a:ea typeface="Times New Roman" panose="02020603050405020304" pitchFamily="18" charset="0"/>
                <a:cs typeface="Times New Roman" panose="02020603050405020304" pitchFamily="18" charset="0"/>
              </a:rPr>
              <a:t/>
            </a:r>
            <a:br>
              <a:rPr lang="uz-Cyrl-UZ" sz="1800" b="1" dirty="0">
                <a:effectLst/>
                <a:latin typeface="Cambria" panose="02040503050406030204" pitchFamily="18" charset="0"/>
                <a:ea typeface="Times New Roman" panose="02020603050405020304" pitchFamily="18" charset="0"/>
                <a:cs typeface="Times New Roman" panose="02020603050405020304" pitchFamily="18" charset="0"/>
              </a:rPr>
            </a:br>
            <a:endParaRPr lang="ru-RU" dirty="0"/>
          </a:p>
        </p:txBody>
      </p:sp>
      <p:sp>
        <p:nvSpPr>
          <p:cNvPr id="3" name="Подзаголовок 2">
            <a:extLst>
              <a:ext uri="{FF2B5EF4-FFF2-40B4-BE49-F238E27FC236}">
                <a16:creationId xmlns:a16="http://schemas.microsoft.com/office/drawing/2014/main" id="{19C607E0-ECC9-1381-F7C6-6E17A97EBB89}"/>
              </a:ext>
            </a:extLst>
          </p:cNvPr>
          <p:cNvSpPr>
            <a:spLocks noGrp="1"/>
          </p:cNvSpPr>
          <p:nvPr>
            <p:ph type="subTitle" idx="1"/>
          </p:nvPr>
        </p:nvSpPr>
        <p:spPr/>
        <p:txBody>
          <a:bodyPr>
            <a:normAutofit fontScale="92500" lnSpcReduction="10000"/>
          </a:bodyPr>
          <a:lstStyle/>
          <a:p>
            <a:pPr algn="ctr"/>
            <a:endParaRPr lang="ru-RU" sz="7200" b="1" dirty="0">
              <a:solidFill>
                <a:schemeClr val="accent1"/>
              </a:solidFill>
              <a:latin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3147930730"/>
      </p:ext>
    </p:extLst>
  </p:cSld>
  <p:clrMapOvr>
    <a:masterClrMapping/>
  </p:clrMapOvr>
  <mc:AlternateContent xmlns:mc="http://schemas.openxmlformats.org/markup-compatibility/2006" xmlns:p14="http://schemas.microsoft.com/office/powerpoint/2010/main">
    <mc:Choice Requires="p14">
      <p:transition spd="slow" p14:dur="2000" advTm="5725"/>
    </mc:Choice>
    <mc:Fallback xmlns="">
      <p:transition spd="slow" advTm="5725"/>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Схема 5">
            <a:extLst>
              <a:ext uri="{FF2B5EF4-FFF2-40B4-BE49-F238E27FC236}">
                <a16:creationId xmlns:a16="http://schemas.microsoft.com/office/drawing/2014/main" id="{1F9E59BD-D860-153F-8C14-C39122FBAD35}"/>
              </a:ext>
            </a:extLst>
          </p:cNvPr>
          <p:cNvGraphicFramePr/>
          <p:nvPr>
            <p:extLst>
              <p:ext uri="{D42A27DB-BD31-4B8C-83A1-F6EECF244321}">
                <p14:modId xmlns:p14="http://schemas.microsoft.com/office/powerpoint/2010/main" val="3328089150"/>
              </p:ext>
            </p:extLst>
          </p:nvPr>
        </p:nvGraphicFramePr>
        <p:xfrm>
          <a:off x="677334" y="619125"/>
          <a:ext cx="11514666" cy="56197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a:extLst>
              <a:ext uri="{FF2B5EF4-FFF2-40B4-BE49-F238E27FC236}">
                <a16:creationId xmlns:a16="http://schemas.microsoft.com/office/drawing/2014/main" id="{D2E39B5A-F7DE-4372-BBD9-F69F362F922E}"/>
              </a:ext>
            </a:extLst>
          </p:cNvPr>
          <p:cNvSpPr txBox="1"/>
          <p:nvPr/>
        </p:nvSpPr>
        <p:spPr>
          <a:xfrm>
            <a:off x="1714500" y="2413337"/>
            <a:ext cx="1771650" cy="2031325"/>
          </a:xfrm>
          <a:prstGeom prst="rect">
            <a:avLst/>
          </a:prstGeom>
          <a:noFill/>
        </p:spPr>
        <p:txBody>
          <a:bodyPr wrap="square" rtlCol="0">
            <a:spAutoFit/>
          </a:bodyPr>
          <a:lstStyle/>
          <a:p>
            <a:pPr algn="ctr"/>
            <a:r>
              <a:rPr lang="ru-RU" sz="1800" b="1" dirty="0" err="1">
                <a:effectLst/>
                <a:latin typeface="Cambria" panose="02040503050406030204" pitchFamily="18" charset="0"/>
                <a:ea typeface="Times New Roman" panose="02020603050405020304" pitchFamily="18" charset="0"/>
                <a:cs typeface="Times New Roman" panose="02020603050405020304" pitchFamily="18" charset="0"/>
              </a:rPr>
              <a:t>Қуйидагилар</a:t>
            </a:r>
            <a:r>
              <a:rPr lang="ru-RU" sz="1800" b="1"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1800" b="1" dirty="0" err="1">
                <a:effectLst/>
                <a:latin typeface="Cambria" panose="02040503050406030204" pitchFamily="18" charset="0"/>
                <a:ea typeface="Times New Roman" panose="02020603050405020304" pitchFamily="18" charset="0"/>
                <a:cs typeface="Times New Roman" panose="02020603050405020304" pitchFamily="18" charset="0"/>
              </a:rPr>
              <a:t>васият</a:t>
            </a:r>
            <a:r>
              <a:rPr lang="ru-RU" sz="1800" b="1"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1800" b="1" dirty="0" err="1">
                <a:effectLst/>
                <a:latin typeface="Cambria" panose="02040503050406030204" pitchFamily="18" charset="0"/>
                <a:ea typeface="Times New Roman" panose="02020603050405020304" pitchFamily="18" charset="0"/>
                <a:cs typeface="Times New Roman" panose="02020603050405020304" pitchFamily="18" charset="0"/>
              </a:rPr>
              <a:t>қилувчининг</a:t>
            </a:r>
            <a:r>
              <a:rPr lang="ru-RU" sz="1800" b="1"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1800" b="1" dirty="0" err="1">
                <a:effectLst/>
                <a:latin typeface="Cambria" panose="02040503050406030204" pitchFamily="18" charset="0"/>
                <a:ea typeface="Times New Roman" panose="02020603050405020304" pitchFamily="18" charset="0"/>
                <a:cs typeface="Times New Roman" panose="02020603050405020304" pitchFamily="18" charset="0"/>
              </a:rPr>
              <a:t>ўрнига</a:t>
            </a:r>
            <a:r>
              <a:rPr lang="ru-RU" sz="1800" b="1"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1800" b="1" dirty="0" err="1">
                <a:effectLst/>
                <a:latin typeface="Cambria" panose="02040503050406030204" pitchFamily="18" charset="0"/>
                <a:ea typeface="Times New Roman" panose="02020603050405020304" pitchFamily="18" charset="0"/>
                <a:cs typeface="Times New Roman" panose="02020603050405020304" pitchFamily="18" charset="0"/>
              </a:rPr>
              <a:t>васиятномани</a:t>
            </a:r>
            <a:r>
              <a:rPr lang="ru-RU" sz="1800" b="1"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1800" b="1" dirty="0" err="1">
                <a:effectLst/>
                <a:latin typeface="Cambria" panose="02040503050406030204" pitchFamily="18" charset="0"/>
                <a:ea typeface="Times New Roman" panose="02020603050405020304" pitchFamily="18" charset="0"/>
                <a:cs typeface="Times New Roman" panose="02020603050405020304" pitchFamily="18" charset="0"/>
              </a:rPr>
              <a:t>имзолаши</a:t>
            </a:r>
            <a:r>
              <a:rPr lang="ru-RU" sz="1800" b="1"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1800" b="1" dirty="0" err="1">
                <a:effectLst/>
                <a:latin typeface="Cambria" panose="02040503050406030204" pitchFamily="18" charset="0"/>
                <a:ea typeface="Times New Roman" panose="02020603050405020304" pitchFamily="18" charset="0"/>
                <a:cs typeface="Times New Roman" panose="02020603050405020304" pitchFamily="18" charset="0"/>
              </a:rPr>
              <a:t>мумкин</a:t>
            </a:r>
            <a:r>
              <a:rPr lang="ru-RU" sz="1800" b="1"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1800" b="1" dirty="0" err="1">
                <a:effectLst/>
                <a:latin typeface="Cambria" panose="02040503050406030204" pitchFamily="18" charset="0"/>
                <a:ea typeface="Times New Roman" panose="02020603050405020304" pitchFamily="18" charset="0"/>
                <a:cs typeface="Times New Roman" panose="02020603050405020304" pitchFamily="18" charset="0"/>
              </a:rPr>
              <a:t>эмас</a:t>
            </a:r>
            <a:r>
              <a:rPr lang="ru-RU" sz="1800" b="1" dirty="0">
                <a:effectLst/>
                <a:latin typeface="Cambria" panose="02040503050406030204" pitchFamily="18" charset="0"/>
                <a:ea typeface="Times New Roman" panose="02020603050405020304" pitchFamily="18" charset="0"/>
                <a:cs typeface="Times New Roman" panose="02020603050405020304" pitchFamily="18" charset="0"/>
              </a:rPr>
              <a:t>:</a:t>
            </a:r>
            <a:endParaRPr lang="ru-RU" b="1" dirty="0"/>
          </a:p>
        </p:txBody>
      </p:sp>
    </p:spTree>
    <p:extLst>
      <p:ext uri="{BB962C8B-B14F-4D97-AF65-F5344CB8AC3E}">
        <p14:creationId xmlns:p14="http://schemas.microsoft.com/office/powerpoint/2010/main" val="3932742028"/>
      </p:ext>
    </p:extLst>
  </p:cSld>
  <p:clrMapOvr>
    <a:masterClrMapping/>
  </p:clrMapOvr>
  <mc:AlternateContent xmlns:mc="http://schemas.openxmlformats.org/markup-compatibility/2006" xmlns:p14="http://schemas.microsoft.com/office/powerpoint/2010/main">
    <mc:Choice Requires="p14">
      <p:transition spd="slow" p14:dur="2000" advTm="14558"/>
    </mc:Choice>
    <mc:Fallback xmlns="">
      <p:transition spd="slow" advTm="14558"/>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2008751-A273-7EBB-C699-8F376F6E67A3}"/>
              </a:ext>
            </a:extLst>
          </p:cNvPr>
          <p:cNvSpPr>
            <a:spLocks noGrp="1"/>
          </p:cNvSpPr>
          <p:nvPr>
            <p:ph type="title"/>
          </p:nvPr>
        </p:nvSpPr>
        <p:spPr/>
        <p:txBody>
          <a:bodyPr>
            <a:normAutofit/>
          </a:bodyPr>
          <a:lstStyle/>
          <a:p>
            <a:pPr algn="ctr"/>
            <a:r>
              <a:rPr lang="uz-Cyrl-UZ" sz="5400" b="1" dirty="0">
                <a:effectLst/>
                <a:latin typeface="Cambria" panose="02040503050406030204" pitchFamily="18" charset="0"/>
                <a:ea typeface="Times New Roman" panose="02020603050405020304" pitchFamily="18" charset="0"/>
                <a:cs typeface="Times New Roman" panose="02020603050405020304" pitchFamily="18" charset="0"/>
              </a:rPr>
              <a:t>Қонун бўйича ворислик</a:t>
            </a:r>
            <a:endParaRPr lang="ru-RU" sz="8800" dirty="0"/>
          </a:p>
        </p:txBody>
      </p:sp>
      <p:sp>
        <p:nvSpPr>
          <p:cNvPr id="3" name="Объект 2">
            <a:extLst>
              <a:ext uri="{FF2B5EF4-FFF2-40B4-BE49-F238E27FC236}">
                <a16:creationId xmlns:a16="http://schemas.microsoft.com/office/drawing/2014/main" id="{366B4A07-EA43-145A-266E-9A9285A6A148}"/>
              </a:ext>
            </a:extLst>
          </p:cNvPr>
          <p:cNvSpPr>
            <a:spLocks noGrp="1"/>
          </p:cNvSpPr>
          <p:nvPr>
            <p:ph idx="1"/>
          </p:nvPr>
        </p:nvSpPr>
        <p:spPr/>
        <p:txBody>
          <a:bodyPr>
            <a:normAutofit/>
          </a:bodyPr>
          <a:lstStyle/>
          <a:p>
            <a:r>
              <a:rPr lang="uz-Cyrl-UZ" sz="2000" b="1" dirty="0">
                <a:effectLst/>
                <a:latin typeface="Cambria" panose="02040503050406030204" pitchFamily="18" charset="0"/>
                <a:ea typeface="Times New Roman" panose="02020603050405020304" pitchFamily="18" charset="0"/>
                <a:cs typeface="Times New Roman" panose="02020603050405020304" pitchFamily="18" charset="0"/>
              </a:rPr>
              <a:t>Васиятнома бўйича ворислик фақат мерос қолдирувчининг хоҳиширодасига асосан амалга оширилади. Қонун бўйича ворислик эса мерос қолдирувчининг хоҳиш-иродаси билан боғлиқ эмас. </a:t>
            </a:r>
            <a:r>
              <a:rPr lang="uz-Cyrl-UZ" sz="2000" dirty="0">
                <a:effectLst/>
                <a:latin typeface="Cambria" panose="02040503050406030204" pitchFamily="18" charset="0"/>
                <a:ea typeface="Times New Roman" panose="02020603050405020304" pitchFamily="18" charset="0"/>
                <a:cs typeface="Times New Roman" panose="02020603050405020304" pitchFamily="18" charset="0"/>
              </a:rPr>
              <a:t>Амалиёт шуни кўрсатмоқдаки, кўпчилик ҳолатларда мерос қолдирувчи томонидан васиятнома тузилмайди ёки расмийлаштирилган васиятномада мерос таркибига кирадиган айрим мол-мулкларнинг тақдири ҳал қилинмасдан қолади. Бу ҳолатда мерос қолдирувчининг вафотидан кейин қоладиган ва васиятномада белгиланмаган мероснинг тақдирини ҳал қилиш лозим бўлади. Шунинг учун Фуқаролик кодексида қонун бўйича ворисликнинг асослари, тартиби, қонун бўйича ворислар навбати ва бошқа ҳолатлар назарда тутилган. </a:t>
            </a:r>
            <a:endParaRPr lang="ru-RU" sz="20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8022031"/>
      </p:ext>
    </p:extLst>
  </p:cSld>
  <p:clrMapOvr>
    <a:masterClrMapping/>
  </p:clrMapOvr>
  <mc:AlternateContent xmlns:mc="http://schemas.openxmlformats.org/markup-compatibility/2006" xmlns:p14="http://schemas.microsoft.com/office/powerpoint/2010/main">
    <mc:Choice Requires="p14">
      <p:transition spd="slow" p14:dur="2000" advTm="10218"/>
    </mc:Choice>
    <mc:Fallback xmlns="">
      <p:transition spd="slow" advTm="10218"/>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Схема 5">
            <a:extLst>
              <a:ext uri="{FF2B5EF4-FFF2-40B4-BE49-F238E27FC236}">
                <a16:creationId xmlns:a16="http://schemas.microsoft.com/office/drawing/2014/main" id="{1F9E59BD-D860-153F-8C14-C39122FBAD35}"/>
              </a:ext>
            </a:extLst>
          </p:cNvPr>
          <p:cNvGraphicFramePr/>
          <p:nvPr>
            <p:extLst>
              <p:ext uri="{D42A27DB-BD31-4B8C-83A1-F6EECF244321}">
                <p14:modId xmlns:p14="http://schemas.microsoft.com/office/powerpoint/2010/main" val="331503349"/>
              </p:ext>
            </p:extLst>
          </p:nvPr>
        </p:nvGraphicFramePr>
        <p:xfrm>
          <a:off x="285750" y="576262"/>
          <a:ext cx="11887200" cy="57054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a:extLst>
              <a:ext uri="{FF2B5EF4-FFF2-40B4-BE49-F238E27FC236}">
                <a16:creationId xmlns:a16="http://schemas.microsoft.com/office/drawing/2014/main" id="{D2E39B5A-F7DE-4372-BBD9-F69F362F922E}"/>
              </a:ext>
            </a:extLst>
          </p:cNvPr>
          <p:cNvSpPr txBox="1"/>
          <p:nvPr/>
        </p:nvSpPr>
        <p:spPr>
          <a:xfrm>
            <a:off x="1181100" y="2972109"/>
            <a:ext cx="2990850" cy="1346010"/>
          </a:xfrm>
          <a:prstGeom prst="rect">
            <a:avLst/>
          </a:prstGeom>
          <a:noFill/>
        </p:spPr>
        <p:txBody>
          <a:bodyPr wrap="square" rtlCol="0" anchor="ctr">
            <a:spAutoFit/>
          </a:bodyPr>
          <a:lstStyle/>
          <a:p>
            <a:pPr indent="449580" algn="ctr">
              <a:lnSpc>
                <a:spcPct val="115000"/>
              </a:lnSpc>
              <a:spcAft>
                <a:spcPts val="1000"/>
              </a:spcAft>
            </a:pPr>
            <a:r>
              <a:rPr lang="uz-Cyrl-UZ" sz="1800" b="1" dirty="0">
                <a:effectLst/>
                <a:latin typeface="Cambria" panose="02040503050406030204" pitchFamily="18" charset="0"/>
                <a:ea typeface="Times New Roman" panose="02020603050405020304" pitchFamily="18" charset="0"/>
                <a:cs typeface="Times New Roman" panose="02020603050405020304" pitchFamily="18" charset="0"/>
              </a:rPr>
              <a:t>Қонун бўйича ворислик қуйидаги ҳолатларда вужудга келади:</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1690132"/>
      </p:ext>
    </p:extLst>
  </p:cSld>
  <p:clrMapOvr>
    <a:masterClrMapping/>
  </p:clrMapOvr>
  <mc:AlternateContent xmlns:mc="http://schemas.openxmlformats.org/markup-compatibility/2006" xmlns:p14="http://schemas.microsoft.com/office/powerpoint/2010/main">
    <mc:Choice Requires="p14">
      <p:transition spd="slow" p14:dur="2000" advTm="11273"/>
    </mc:Choice>
    <mc:Fallback xmlns="">
      <p:transition spd="slow" advTm="11273"/>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D238D58-3E66-98EE-9627-9A4E3A47157B}"/>
              </a:ext>
            </a:extLst>
          </p:cNvPr>
          <p:cNvSpPr>
            <a:spLocks noGrp="1"/>
          </p:cNvSpPr>
          <p:nvPr>
            <p:ph type="title"/>
          </p:nvPr>
        </p:nvSpPr>
        <p:spPr>
          <a:xfrm>
            <a:off x="677334" y="287339"/>
            <a:ext cx="8596668" cy="1320800"/>
          </a:xfrm>
        </p:spPr>
        <p:txBody>
          <a:bodyPr/>
          <a:lstStyle/>
          <a:p>
            <a:pPr algn="ctr"/>
            <a:r>
              <a:rPr lang="ru-RU" sz="6000" b="1" dirty="0">
                <a:effectLst/>
                <a:latin typeface="Cambria" panose="02040503050406030204" pitchFamily="18" charset="0"/>
                <a:ea typeface="Times New Roman" panose="02020603050405020304" pitchFamily="18" charset="0"/>
                <a:cs typeface="Times New Roman" panose="02020603050405020304" pitchFamily="18" charset="0"/>
              </a:rPr>
              <a:t>ХУЛОСА</a:t>
            </a:r>
            <a:endParaRPr lang="ru-RU" dirty="0"/>
          </a:p>
        </p:txBody>
      </p:sp>
      <p:sp>
        <p:nvSpPr>
          <p:cNvPr id="3" name="Объект 2">
            <a:extLst>
              <a:ext uri="{FF2B5EF4-FFF2-40B4-BE49-F238E27FC236}">
                <a16:creationId xmlns:a16="http://schemas.microsoft.com/office/drawing/2014/main" id="{D21723B4-249C-789F-20DF-F939382D15BF}"/>
              </a:ext>
            </a:extLst>
          </p:cNvPr>
          <p:cNvSpPr>
            <a:spLocks noGrp="1"/>
          </p:cNvSpPr>
          <p:nvPr>
            <p:ph idx="1"/>
          </p:nvPr>
        </p:nvSpPr>
        <p:spPr>
          <a:xfrm>
            <a:off x="319617" y="1322389"/>
            <a:ext cx="11552766" cy="5097461"/>
          </a:xfrm>
        </p:spPr>
        <p:txBody>
          <a:bodyPr>
            <a:normAutofit/>
          </a:bodyPr>
          <a:lstStyle/>
          <a:p>
            <a:pPr indent="449580" algn="just">
              <a:lnSpc>
                <a:spcPct val="115000"/>
              </a:lnSpc>
              <a:spcAft>
                <a:spcPts val="1000"/>
              </a:spcAft>
            </a:pPr>
            <a:r>
              <a:rPr lang="uz-Cyrl-UZ" sz="1600" dirty="0">
                <a:effectLst/>
                <a:latin typeface="Cambria" panose="02040503050406030204" pitchFamily="18" charset="0"/>
                <a:ea typeface="Times New Roman" panose="02020603050405020304" pitchFamily="18" charset="0"/>
                <a:cs typeface="Times New Roman" panose="02020603050405020304" pitchFamily="18" charset="0"/>
              </a:rPr>
              <a:t>Мерос ҳуқуқи билан боғлиқ муносабатлар ўзининг хилма-хиллиги ва мураккаблиги билан алоҳида аҳамиятга эга бўлиб, уни тартибга солувчи қонунчиликни доимий равишда такомиллаштириб бориш ва ушбу муносабатлар билан боғлиқ раҳбарий кўрсатмаларни ишлаб чиқиш лозим.</a:t>
            </a:r>
            <a:endParaRPr lang="ru-RU" sz="1600" dirty="0">
              <a:effectLst/>
              <a:latin typeface="Calibri" panose="020F0502020204030204" pitchFamily="34" charset="0"/>
              <a:ea typeface="Times New Roman" panose="02020603050405020304" pitchFamily="18" charset="0"/>
              <a:cs typeface="Times New Roman" panose="02020603050405020304" pitchFamily="18" charset="0"/>
            </a:endParaRPr>
          </a:p>
          <a:p>
            <a:pPr indent="449580" algn="just">
              <a:lnSpc>
                <a:spcPct val="115000"/>
              </a:lnSpc>
              <a:spcAft>
                <a:spcPts val="1000"/>
              </a:spcAft>
            </a:pPr>
            <a:r>
              <a:rPr lang="uz-Cyrl-UZ" sz="1600" dirty="0">
                <a:effectLst/>
                <a:latin typeface="Cambria" panose="02040503050406030204" pitchFamily="18" charset="0"/>
                <a:ea typeface="Times New Roman" panose="02020603050405020304" pitchFamily="18" charset="0"/>
                <a:cs typeface="Times New Roman" panose="02020603050405020304" pitchFamily="18" charset="0"/>
              </a:rPr>
              <a:t>Шу муносабат билан мерос ҳуқуқи билан боғлиқ айрим муаммоли масалаларни тартибга солишга қаратилган қуйидаги фикр-мулоҳазаларни илгари суришни мақсадга мувофиқ деб ҳисоблаймиз.</a:t>
            </a:r>
            <a:endParaRPr lang="ru-RU" sz="1600" dirty="0">
              <a:effectLst/>
              <a:latin typeface="Calibri" panose="020F0502020204030204" pitchFamily="34" charset="0"/>
              <a:ea typeface="Times New Roman" panose="02020603050405020304" pitchFamily="18" charset="0"/>
              <a:cs typeface="Times New Roman" panose="02020603050405020304" pitchFamily="18" charset="0"/>
            </a:endParaRPr>
          </a:p>
          <a:p>
            <a:pPr indent="449580" algn="just">
              <a:lnSpc>
                <a:spcPct val="115000"/>
              </a:lnSpc>
              <a:spcAft>
                <a:spcPts val="1000"/>
              </a:spcAft>
            </a:pPr>
            <a:r>
              <a:rPr lang="uz-Cyrl-UZ" sz="1600" dirty="0">
                <a:effectLst/>
                <a:latin typeface="Cambria" panose="02040503050406030204" pitchFamily="18" charset="0"/>
                <a:ea typeface="Times New Roman" panose="02020603050405020304" pitchFamily="18" charset="0"/>
                <a:cs typeface="Times New Roman" panose="02020603050405020304" pitchFamily="18" charset="0"/>
              </a:rPr>
              <a:t>Маълумки, Ўзбекистон Республикаси ФКнинг 1147-моддасига асосан мерос улушидан воз кечиш нотариал идорага ариза бериш йўли билан амалга оширилади.</a:t>
            </a:r>
            <a:endParaRPr lang="ru-RU" sz="16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uz-Cyrl-UZ" sz="1600" dirty="0">
                <a:effectLst/>
                <a:latin typeface="Cambria" panose="02040503050406030204" pitchFamily="18" charset="0"/>
                <a:ea typeface="Times New Roman" panose="02020603050405020304" pitchFamily="18" charset="0"/>
                <a:cs typeface="Times New Roman" panose="02020603050405020304" pitchFamily="18" charset="0"/>
              </a:rPr>
              <a:t>Суд амалиётида меросхўр деб топиш ва мерос улушларини белгилаш ҳақидаги низоли ишларни кўриш чоғида айрим меросхўрлар мерос улуши унга керак эмаслиги, мерос улушидан (бошқа меросхўрни аниқ кўрсатган ҳолда ёки кўрсатмаган ҳолда) воз кечиши ва бунинг учун нотариусга боришни, нотариал ҳаракат учун давлат божи тўловини амалга оширишни истамаслиги ҳақидаги фикрини баён қилиб, судга ўзининг ёзма аризасини тақдим қилади. Лекин қонунда меросдан воз кечишнинг тартиби қатъий белгиланганлиги, яъни меросдан воз кечиш фақат нотариал идора орқали амалга оширилиши белгиланганлиги сабабли мазкур ҳолат мерос улушидан воз кечаётган меросхўрлар учун ортиқча оворагарчиликни (нотариал идорага бориш, навбат кутиш, давлат божи тўловини амалга ошириш ва бошқалар), суд учун эса меросхўр мерос улушидан нотариал тартибда воз кечиб келиши учун ишни кўришни кейинга қолдириш ва ишни кўриш муддатининг чўзилиши каби ҳолатларни юзага келтиради.</a:t>
            </a:r>
            <a:endParaRPr lang="ru-RU" sz="1600" dirty="0"/>
          </a:p>
        </p:txBody>
      </p:sp>
    </p:spTree>
    <p:extLst>
      <p:ext uri="{BB962C8B-B14F-4D97-AF65-F5344CB8AC3E}">
        <p14:creationId xmlns:p14="http://schemas.microsoft.com/office/powerpoint/2010/main" val="2906557367"/>
      </p:ext>
    </p:extLst>
  </p:cSld>
  <p:clrMapOvr>
    <a:masterClrMapping/>
  </p:clrMapOvr>
  <mc:AlternateContent xmlns:mc="http://schemas.openxmlformats.org/markup-compatibility/2006" xmlns:p14="http://schemas.microsoft.com/office/powerpoint/2010/main">
    <mc:Choice Requires="p14">
      <p:transition spd="slow" p14:dur="2000" advTm="16045"/>
    </mc:Choice>
    <mc:Fallback xmlns="">
      <p:transition spd="slow" advTm="16045"/>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3FFBE1A-1EB2-511A-E71B-70BE70074E46}"/>
              </a:ext>
            </a:extLst>
          </p:cNvPr>
          <p:cNvSpPr>
            <a:spLocks noGrp="1"/>
          </p:cNvSpPr>
          <p:nvPr>
            <p:ph type="title"/>
          </p:nvPr>
        </p:nvSpPr>
        <p:spPr/>
        <p:txBody>
          <a:bodyPr>
            <a:normAutofit/>
          </a:bodyPr>
          <a:lstStyle/>
          <a:p>
            <a:pPr algn="ctr"/>
            <a:r>
              <a:rPr lang="uz-Cyrl-UZ" sz="4000" b="1" dirty="0">
                <a:effectLst/>
                <a:latin typeface="Cambria" panose="02040503050406030204" pitchFamily="18" charset="0"/>
                <a:ea typeface="Times New Roman" panose="02020603050405020304" pitchFamily="18" charset="0"/>
                <a:cs typeface="Times New Roman" panose="02020603050405020304" pitchFamily="18" charset="0"/>
              </a:rPr>
              <a:t>Фойдаланилган адабиётлар рўйхати</a:t>
            </a:r>
            <a:endParaRPr lang="ru-RU" sz="6600" dirty="0"/>
          </a:p>
        </p:txBody>
      </p:sp>
      <p:sp>
        <p:nvSpPr>
          <p:cNvPr id="3" name="Объект 2">
            <a:extLst>
              <a:ext uri="{FF2B5EF4-FFF2-40B4-BE49-F238E27FC236}">
                <a16:creationId xmlns:a16="http://schemas.microsoft.com/office/drawing/2014/main" id="{D6F696D0-A8F1-FEEC-4382-306A7F3091B2}"/>
              </a:ext>
            </a:extLst>
          </p:cNvPr>
          <p:cNvSpPr>
            <a:spLocks noGrp="1"/>
          </p:cNvSpPr>
          <p:nvPr>
            <p:ph idx="1"/>
          </p:nvPr>
        </p:nvSpPr>
        <p:spPr>
          <a:xfrm>
            <a:off x="677334" y="2160589"/>
            <a:ext cx="9304866" cy="4335461"/>
          </a:xfrm>
        </p:spPr>
        <p:txBody>
          <a:bodyPr>
            <a:normAutofit/>
          </a:bodyPr>
          <a:lstStyle/>
          <a:p>
            <a:pPr marL="342900" lvl="0" indent="-342900" algn="just">
              <a:lnSpc>
                <a:spcPct val="115000"/>
              </a:lnSpc>
              <a:spcAft>
                <a:spcPts val="1000"/>
              </a:spcAft>
              <a:buFont typeface="+mj-lt"/>
              <a:buAutoNum type="arabicParenR"/>
            </a:pPr>
            <a:r>
              <a:rPr lang="uz-Cyrl-UZ" sz="1800" dirty="0">
                <a:effectLst/>
                <a:latin typeface="Cambria" panose="02040503050406030204" pitchFamily="18" charset="0"/>
                <a:ea typeface="Times New Roman" panose="02020603050405020304" pitchFamily="18" charset="0"/>
                <a:cs typeface="Times New Roman" panose="02020603050405020304" pitchFamily="18" charset="0"/>
              </a:rPr>
              <a:t>Ўзбекистон Республикаси Фуқаролик кодекси 1995 йил 21 декабрь</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mj-lt"/>
              <a:buAutoNum type="arabicParenR"/>
            </a:pPr>
            <a:r>
              <a:rPr lang="uz-Cyrl-UZ" sz="1800" dirty="0">
                <a:effectLst/>
                <a:latin typeface="Cambria" panose="02040503050406030204" pitchFamily="18" charset="0"/>
                <a:ea typeface="Times New Roman" panose="02020603050405020304" pitchFamily="18" charset="0"/>
                <a:cs typeface="Times New Roman" panose="02020603050405020304" pitchFamily="18" charset="0"/>
              </a:rPr>
              <a:t>Нотариат тўрисидаги Ўзбекистон Республикаси Қонуни 1996 йил 26 декабрь</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mj-lt"/>
              <a:buAutoNum type="arabicParenR"/>
            </a:pPr>
            <a:r>
              <a:rPr lang="uz-Cyrl-UZ" sz="1800" dirty="0">
                <a:effectLst/>
                <a:latin typeface="Cambria" panose="02040503050406030204" pitchFamily="18" charset="0"/>
                <a:ea typeface="Times New Roman" panose="02020603050405020304" pitchFamily="18" charset="0"/>
                <a:cs typeface="Times New Roman" panose="02020603050405020304" pitchFamily="18" charset="0"/>
              </a:rPr>
              <a:t>Ўзбекистон Республикаси Олий суди Пленумининг “Судлар томонидан мерос ҳуқуқига оид қонунчиликнинг қўлланилиши тўғрисида”ги 5-сонли қарори 2011 йил 20 июль</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mj-lt"/>
              <a:buAutoNum type="arabicParenR"/>
            </a:pPr>
            <a:r>
              <a:rPr lang="uz-Cyrl-UZ" sz="1800" dirty="0">
                <a:effectLst/>
                <a:latin typeface="Cambria" panose="02040503050406030204" pitchFamily="18" charset="0"/>
                <a:ea typeface="Times New Roman" panose="02020603050405020304" pitchFamily="18" charset="0"/>
                <a:cs typeface="Times New Roman" panose="02020603050405020304" pitchFamily="18" charset="0"/>
              </a:rPr>
              <a:t>ВОРИСЛИК ҲУҚУҚИ Амалий қўлланма 2017 йил</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4114327560"/>
      </p:ext>
    </p:extLst>
  </p:cSld>
  <p:clrMapOvr>
    <a:masterClrMapping/>
  </p:clrMapOvr>
  <mc:AlternateContent xmlns:mc="http://schemas.openxmlformats.org/markup-compatibility/2006" xmlns:p14="http://schemas.microsoft.com/office/powerpoint/2010/main">
    <mc:Choice Requires="p14">
      <p:transition spd="slow" p14:dur="2000" advTm="9584"/>
    </mc:Choice>
    <mc:Fallback xmlns="">
      <p:transition spd="slow" advTm="9584"/>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5DE4BDF-25E9-5B8A-E358-3F8FCDA08578}"/>
              </a:ext>
            </a:extLst>
          </p:cNvPr>
          <p:cNvSpPr>
            <a:spLocks noGrp="1"/>
          </p:cNvSpPr>
          <p:nvPr>
            <p:ph type="title"/>
          </p:nvPr>
        </p:nvSpPr>
        <p:spPr>
          <a:xfrm>
            <a:off x="905934" y="2609850"/>
            <a:ext cx="8596668" cy="1320800"/>
          </a:xfrm>
        </p:spPr>
        <p:txBody>
          <a:bodyPr>
            <a:normAutofit fontScale="90000"/>
          </a:bodyPr>
          <a:lstStyle/>
          <a:p>
            <a:pPr algn="ctr"/>
            <a:r>
              <a:rPr lang="uz-Cyrl-UZ" sz="5400" dirty="0"/>
              <a:t>Эътиборингиз учун рахмат!!!</a:t>
            </a:r>
            <a:endParaRPr lang="ru-RU" sz="5400" dirty="0"/>
          </a:p>
        </p:txBody>
      </p:sp>
    </p:spTree>
    <p:extLst>
      <p:ext uri="{BB962C8B-B14F-4D97-AF65-F5344CB8AC3E}">
        <p14:creationId xmlns:p14="http://schemas.microsoft.com/office/powerpoint/2010/main" val="1427489307"/>
      </p:ext>
    </p:extLst>
  </p:cSld>
  <p:clrMapOvr>
    <a:masterClrMapping/>
  </p:clrMapOvr>
  <mc:AlternateContent xmlns:mc="http://schemas.openxmlformats.org/markup-compatibility/2006" xmlns:p14="http://schemas.microsoft.com/office/powerpoint/2010/main">
    <mc:Choice Requires="p14">
      <p:transition spd="slow" p14:dur="2000" advTm="3473"/>
    </mc:Choice>
    <mc:Fallback xmlns="">
      <p:transition spd="slow" advTm="3473"/>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8FC4836-E0F0-370B-7812-13562B038871}"/>
              </a:ext>
            </a:extLst>
          </p:cNvPr>
          <p:cNvSpPr>
            <a:spLocks noGrp="1"/>
          </p:cNvSpPr>
          <p:nvPr>
            <p:ph type="title"/>
          </p:nvPr>
        </p:nvSpPr>
        <p:spPr>
          <a:xfrm>
            <a:off x="648305" y="304800"/>
            <a:ext cx="8596668" cy="682171"/>
          </a:xfrm>
        </p:spPr>
        <p:txBody>
          <a:bodyPr/>
          <a:lstStyle/>
          <a:p>
            <a:r>
              <a:rPr lang="uz-Cyrl-UZ" b="1" dirty="0">
                <a:effectLst/>
                <a:latin typeface="Cambria" panose="02040503050406030204" pitchFamily="18" charset="0"/>
                <a:ea typeface="Times New Roman" panose="02020603050405020304" pitchFamily="18" charset="0"/>
                <a:cs typeface="Times New Roman" panose="02020603050405020304" pitchFamily="18" charset="0"/>
              </a:rPr>
              <a:t>РЕЖА:</a:t>
            </a:r>
            <a:endParaRPr lang="ru-RU" dirty="0"/>
          </a:p>
        </p:txBody>
      </p:sp>
      <p:graphicFrame>
        <p:nvGraphicFramePr>
          <p:cNvPr id="4" name="Объект 3">
            <a:extLst>
              <a:ext uri="{FF2B5EF4-FFF2-40B4-BE49-F238E27FC236}">
                <a16:creationId xmlns:a16="http://schemas.microsoft.com/office/drawing/2014/main" id="{5F72CF1E-FCEB-7E9F-1694-61F6A12FB587}"/>
              </a:ext>
            </a:extLst>
          </p:cNvPr>
          <p:cNvGraphicFramePr>
            <a:graphicFrameLocks noGrp="1"/>
          </p:cNvGraphicFramePr>
          <p:nvPr>
            <p:ph idx="1"/>
            <p:extLst>
              <p:ext uri="{D42A27DB-BD31-4B8C-83A1-F6EECF244321}">
                <p14:modId xmlns:p14="http://schemas.microsoft.com/office/powerpoint/2010/main" val="2114702323"/>
              </p:ext>
            </p:extLst>
          </p:nvPr>
        </p:nvGraphicFramePr>
        <p:xfrm>
          <a:off x="435428" y="986971"/>
          <a:ext cx="9971315" cy="5936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81474417"/>
      </p:ext>
    </p:extLst>
  </p:cSld>
  <p:clrMapOvr>
    <a:masterClrMapping/>
  </p:clrMapOvr>
  <mc:AlternateContent xmlns:mc="http://schemas.openxmlformats.org/markup-compatibility/2006" xmlns:p14="http://schemas.microsoft.com/office/powerpoint/2010/main">
    <mc:Choice Requires="p14">
      <p:transition spd="slow" p14:dur="2000" advTm="5769"/>
    </mc:Choice>
    <mc:Fallback xmlns="">
      <p:transition spd="slow" advTm="5769"/>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CB470AE-45DB-4EC3-59AB-3A64432253BC}"/>
              </a:ext>
            </a:extLst>
          </p:cNvPr>
          <p:cNvSpPr>
            <a:spLocks noGrp="1"/>
          </p:cNvSpPr>
          <p:nvPr>
            <p:ph type="title"/>
          </p:nvPr>
        </p:nvSpPr>
        <p:spPr>
          <a:xfrm>
            <a:off x="677334" y="609600"/>
            <a:ext cx="8596668" cy="812800"/>
          </a:xfrm>
        </p:spPr>
        <p:txBody>
          <a:bodyPr/>
          <a:lstStyle/>
          <a:p>
            <a:pPr algn="ctr"/>
            <a:r>
              <a:rPr lang="uz-Cyrl-UZ" sz="4000" b="1" dirty="0">
                <a:effectLst/>
                <a:latin typeface="Cambria" panose="02040503050406030204" pitchFamily="18" charset="0"/>
                <a:ea typeface="Times New Roman" panose="02020603050405020304" pitchFamily="18" charset="0"/>
                <a:cs typeface="Times New Roman" panose="02020603050405020304" pitchFamily="18" charset="0"/>
              </a:rPr>
              <a:t>КИРИШ</a:t>
            </a:r>
            <a:endParaRPr lang="ru-RU" dirty="0"/>
          </a:p>
        </p:txBody>
      </p:sp>
      <p:sp>
        <p:nvSpPr>
          <p:cNvPr id="3" name="Объект 2">
            <a:extLst>
              <a:ext uri="{FF2B5EF4-FFF2-40B4-BE49-F238E27FC236}">
                <a16:creationId xmlns:a16="http://schemas.microsoft.com/office/drawing/2014/main" id="{86A31656-BDBA-3EDE-401B-13CBEBE9645A}"/>
              </a:ext>
            </a:extLst>
          </p:cNvPr>
          <p:cNvSpPr>
            <a:spLocks noGrp="1"/>
          </p:cNvSpPr>
          <p:nvPr>
            <p:ph idx="1"/>
          </p:nvPr>
        </p:nvSpPr>
        <p:spPr>
          <a:xfrm>
            <a:off x="677334" y="1422400"/>
            <a:ext cx="11021180" cy="5464629"/>
          </a:xfrm>
        </p:spPr>
        <p:txBody>
          <a:bodyPr>
            <a:normAutofit/>
          </a:bodyPr>
          <a:lstStyle/>
          <a:p>
            <a:r>
              <a:rPr lang="uz-Cyrl-UZ" sz="2000" dirty="0">
                <a:effectLst/>
                <a:latin typeface="Cambria" panose="02040503050406030204" pitchFamily="18" charset="0"/>
                <a:ea typeface="Times New Roman" panose="02020603050405020304" pitchFamily="18" charset="0"/>
                <a:cs typeface="Times New Roman" panose="02020603050405020304" pitchFamily="18" charset="0"/>
              </a:rPr>
              <a:t>Хусусий мулк эгасининг вафотидан кейин ундан қолган мол-мулк тақдирини белгилаш, уни кимнинг эгалигига бериш масаласига ўтган барча даврда ҳал қилиниши лозим бўлган муҳим масала сифатида қаралиб, турли йўллар билан ҳал қилиб келинган. Қадимда биргина ер участкаси, уй-жой, рўзғор буюмлари, иш қуроли ва чорва молларига нисбатан хусусий мулкчилик мавжуд бўлиб, шахснинг вафотидан кейин ушбу мол-мулклар урф-одат бўйича марҳумнинг фарзандлари эгалигига ўтган. Шунингдек, айрим мажбурият ҳуқуқлари, масалан марҳум ҳаётлигида олган қарзини қайтариш ҳам фарзандлар зиммасига юкланган. Бундан ташқари, марҳумнинг мулки тақдири, асосан, шариат қоидаларига кўра ҳал қилинган. Жумладан, мусулмон ҳуқуқида вафот этган шахснинг мол-мулки шариат қоидалари ёки васият бўйича мерос бўлиб ўтиши, мерос очилган пайтда тирик бўлган барча қариндошлар меросхўр ҳисобланиши ҳамда ҳар бир меросхўрнинг ўз ҳиссасига эга бўлиши назарда тутилган. Шариат қоидаларида, хусусан Қуръонда меросга доир масалалар ҳам ёритилган бўлиб, унга кўра марҳум қариндошларининг барчаси биргаликда эмас, балки улар марҳумга қариндошлигининг узоқ яқинлиги ҳисобга олинган ҳолда, яъни навбати билан мерос олишга чақирилган. Марҳумнинг фарзандлари ва унинг авлоди энг яқин қариндошлар ҳисобланиб, ота-онаси вафот этган ҳолдагина набиралар бобосининг мулкига нисбатан меросхўр ҳисобланган.</a:t>
            </a:r>
            <a:endParaRPr lang="ru-RU" sz="2000" dirty="0"/>
          </a:p>
        </p:txBody>
      </p:sp>
    </p:spTree>
    <p:extLst>
      <p:ext uri="{BB962C8B-B14F-4D97-AF65-F5344CB8AC3E}">
        <p14:creationId xmlns:p14="http://schemas.microsoft.com/office/powerpoint/2010/main" val="971726634"/>
      </p:ext>
    </p:extLst>
  </p:cSld>
  <p:clrMapOvr>
    <a:masterClrMapping/>
  </p:clrMapOvr>
  <mc:AlternateContent xmlns:mc="http://schemas.openxmlformats.org/markup-compatibility/2006" xmlns:p14="http://schemas.microsoft.com/office/powerpoint/2010/main">
    <mc:Choice Requires="p14">
      <p:transition spd="slow" p14:dur="2000" advTm="6104"/>
    </mc:Choice>
    <mc:Fallback xmlns="">
      <p:transition spd="slow" advTm="6104"/>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0E8070D-BF18-34DB-41EC-D17E19349700}"/>
              </a:ext>
            </a:extLst>
          </p:cNvPr>
          <p:cNvSpPr>
            <a:spLocks noGrp="1"/>
          </p:cNvSpPr>
          <p:nvPr>
            <p:ph type="title"/>
          </p:nvPr>
        </p:nvSpPr>
        <p:spPr/>
        <p:txBody>
          <a:bodyPr/>
          <a:lstStyle/>
          <a:p>
            <a:pPr algn="ctr"/>
            <a:r>
              <a:rPr lang="uz-Cyrl-UZ" sz="2800" b="1" dirty="0">
                <a:effectLst/>
                <a:latin typeface="Cambria" panose="02040503050406030204" pitchFamily="18" charset="0"/>
                <a:ea typeface="Times New Roman" panose="02020603050405020304" pitchFamily="18" charset="0"/>
                <a:cs typeface="Times New Roman" panose="02020603050405020304" pitchFamily="18" charset="0"/>
              </a:rPr>
              <a:t>Ворислик тушунчаси ва унинг ҳуқуқий тартибга солиниши</a:t>
            </a:r>
            <a:endParaRPr lang="ru-RU" dirty="0"/>
          </a:p>
        </p:txBody>
      </p:sp>
      <p:sp>
        <p:nvSpPr>
          <p:cNvPr id="3" name="Объект 2">
            <a:extLst>
              <a:ext uri="{FF2B5EF4-FFF2-40B4-BE49-F238E27FC236}">
                <a16:creationId xmlns:a16="http://schemas.microsoft.com/office/drawing/2014/main" id="{30C55E74-FF7B-AA53-8ED6-6EFD46E868D8}"/>
              </a:ext>
            </a:extLst>
          </p:cNvPr>
          <p:cNvSpPr>
            <a:spLocks noGrp="1"/>
          </p:cNvSpPr>
          <p:nvPr>
            <p:ph idx="1"/>
          </p:nvPr>
        </p:nvSpPr>
        <p:spPr>
          <a:xfrm>
            <a:off x="677334" y="1611086"/>
            <a:ext cx="9381066" cy="5246913"/>
          </a:xfrm>
        </p:spPr>
        <p:txBody>
          <a:bodyPr>
            <a:normAutofit fontScale="85000" lnSpcReduction="20000"/>
          </a:bodyPr>
          <a:lstStyle/>
          <a:p>
            <a:pPr indent="449580" algn="just">
              <a:lnSpc>
                <a:spcPct val="115000"/>
              </a:lnSpc>
              <a:spcAft>
                <a:spcPts val="1000"/>
              </a:spcAft>
            </a:pPr>
            <a:r>
              <a:rPr lang="uz-Cyrl-UZ" sz="1800" dirty="0">
                <a:effectLst/>
                <a:latin typeface="Cambria" panose="02040503050406030204" pitchFamily="18" charset="0"/>
                <a:ea typeface="Times New Roman" panose="02020603050405020304" pitchFamily="18" charset="0"/>
                <a:cs typeface="Times New Roman" panose="02020603050405020304" pitchFamily="18" charset="0"/>
              </a:rPr>
              <a:t>Ворислик деганда вафот этган шахс (мерос қолдирувчи)нинг мулкий ва айрим номулкий ҳуқуқларини қонунда белгиланган асосларда ва тартибда бошқа шахс (меросхўр)га ўтишини тушуниш лозим.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uz-Cyrl-UZ" sz="1800" dirty="0">
                <a:effectLst/>
                <a:latin typeface="Cambria" panose="02040503050406030204" pitchFamily="18" charset="0"/>
                <a:ea typeface="Times New Roman" panose="02020603050405020304" pitchFamily="18" charset="0"/>
                <a:cs typeface="Times New Roman" panose="02020603050405020304" pitchFamily="18" charset="0"/>
              </a:rPr>
              <a:t>Мустақиллик даврида Ўзбекистонда олиб борилган ислоҳотлар натижасида қисқа вақт ичида жамиятда мулкдорлар синфи вужудга келди. Мулкдорлар синфи вужудга келиши билан бир вақтда мавжуд мулкнинг авлоддан-авлодга ўтишини ҳуқуқий тартибга солиш зарурияти туғилди. Хусусий мулк эгасининг ўз мулкига нисбатан эрки, манфаатлари ва ҳуқуқлари муҳофазаси Ўзбекистон Республикаси Конституцияси, Фуқаролик кодекси ва бошқа қонун ҳужжатлар орқали мустаҳкамланди.</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uz-Cyrl-UZ" sz="1800" dirty="0">
                <a:effectLst/>
                <a:latin typeface="Cambria" panose="02040503050406030204" pitchFamily="18" charset="0"/>
                <a:ea typeface="Times New Roman" panose="02020603050405020304" pitchFamily="18" charset="0"/>
                <a:cs typeface="Times New Roman" panose="02020603050405020304" pitchFamily="18" charset="0"/>
              </a:rPr>
              <a:t>Мерос ҳуқуқий муносабатларини тартибга солувчи айрим нормалар Ўзбекистон Республикаси Конституцияси 36, 54-моддалар, Ўзбекистон Республикаси Фуқаролик кодекси (V бўлим), Ўзбекистон Республикаси Олий Мажлисининг “Ўзбекистон Республикаси Фуқаролик кодексини амалга киритиш тартиби тўғрисида”ги 257-1 сонли Қарори, Ўзбекистон Республикасининг айрим қонун ҳужжатлари Ўзбекистон Республикасининг Ер кодекси (19-моддаси), Ўзбекистон Республикаси “Фермер хўжалиги тўғрисида”ги Қонун (13-моддаси), Ўзбекистон Республикасининг “Муаллифлик ва турдош ҳуқуқлар тўғрисида”ги Қонуни (36-моддаси), Ўзбекистон Республикаси Олий суди Пленумининг “Судлар томонидан мерос ҳуқуқига оид қонунчиликнинг қўлланиши тўғрисида”ги 2011 йил 20 июлдаги 5-сонли Қарори ва Ўзбекистон Республикасининг қонун ости ҳужжатлари. Хусусан, Ўзбекистон Республикаси Конституциясининг 36-моддасида ҳар бир шахс мулкдор бўлишга ҳақли эканлиги, банкка қўйилган омонатлар сир тутилиши ва мерос ҳуқуқи қонун билан кафолатланиши, 53-моддасида хусусий мулк бошқа мулк шакллари каби дахлсиз ва давлат ҳимоясида эканлиги, 54-моддасида мулкдорнинг ўз мулкига ўз хоҳишича эгалик қилиш, ундан фойдаланиш ва тасарруф қилиш ҳуқуқи белгиланган. </a:t>
            </a:r>
            <a:endParaRPr lang="ru-RU" dirty="0"/>
          </a:p>
        </p:txBody>
      </p:sp>
    </p:spTree>
    <p:extLst>
      <p:ext uri="{BB962C8B-B14F-4D97-AF65-F5344CB8AC3E}">
        <p14:creationId xmlns:p14="http://schemas.microsoft.com/office/powerpoint/2010/main" val="30260688"/>
      </p:ext>
    </p:extLst>
  </p:cSld>
  <p:clrMapOvr>
    <a:masterClrMapping/>
  </p:clrMapOvr>
  <mc:AlternateContent xmlns:mc="http://schemas.openxmlformats.org/markup-compatibility/2006" xmlns:p14="http://schemas.microsoft.com/office/powerpoint/2010/main">
    <mc:Choice Requires="p14">
      <p:transition spd="slow" p14:dur="2000" advTm="5919"/>
    </mc:Choice>
    <mc:Fallback xmlns="">
      <p:transition spd="slow" advTm="5919"/>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EE1D3AC-8981-D486-F821-2E9C66AD798D}"/>
              </a:ext>
            </a:extLst>
          </p:cNvPr>
          <p:cNvSpPr>
            <a:spLocks noGrp="1"/>
          </p:cNvSpPr>
          <p:nvPr>
            <p:ph type="title"/>
          </p:nvPr>
        </p:nvSpPr>
        <p:spPr/>
        <p:txBody>
          <a:bodyPr/>
          <a:lstStyle/>
          <a:p>
            <a:pPr algn="ctr"/>
            <a:r>
              <a:rPr lang="uz-Cyrl-UZ" sz="4800" b="1" dirty="0">
                <a:effectLst/>
                <a:latin typeface="Cambria" panose="02040503050406030204" pitchFamily="18" charset="0"/>
                <a:ea typeface="Times New Roman" panose="02020603050405020304" pitchFamily="18" charset="0"/>
                <a:cs typeface="Times New Roman" panose="02020603050405020304" pitchFamily="18" charset="0"/>
              </a:rPr>
              <a:t>Мерос ҳуқуқи</a:t>
            </a:r>
            <a:endParaRPr lang="ru-RU" dirty="0"/>
          </a:p>
        </p:txBody>
      </p:sp>
      <p:sp>
        <p:nvSpPr>
          <p:cNvPr id="3" name="Объект 2">
            <a:extLst>
              <a:ext uri="{FF2B5EF4-FFF2-40B4-BE49-F238E27FC236}">
                <a16:creationId xmlns:a16="http://schemas.microsoft.com/office/drawing/2014/main" id="{08D34DF3-9338-3920-C05C-35343076FFB3}"/>
              </a:ext>
            </a:extLst>
          </p:cNvPr>
          <p:cNvSpPr>
            <a:spLocks noGrp="1"/>
          </p:cNvSpPr>
          <p:nvPr>
            <p:ph sz="half" idx="1"/>
          </p:nvPr>
        </p:nvSpPr>
        <p:spPr/>
        <p:txBody>
          <a:bodyPr/>
          <a:lstStyle/>
          <a:p>
            <a:pPr algn="just"/>
            <a:r>
              <a:rPr lang="uz-Cyrl-UZ" sz="2000" dirty="0">
                <a:effectLst/>
                <a:latin typeface="Cambria" panose="02040503050406030204" pitchFamily="18" charset="0"/>
                <a:ea typeface="Times New Roman" panose="02020603050405020304" pitchFamily="18" charset="0"/>
                <a:cs typeface="Times New Roman" panose="02020603050405020304" pitchFamily="18" charset="0"/>
              </a:rPr>
              <a:t>-</a:t>
            </a:r>
            <a:r>
              <a:rPr lang="uz-Cyrl-UZ" sz="2000" b="1" dirty="0">
                <a:effectLst/>
                <a:latin typeface="Cambria" panose="02040503050406030204" pitchFamily="18" charset="0"/>
                <a:ea typeface="Times New Roman" panose="02020603050405020304" pitchFamily="18" charset="0"/>
                <a:cs typeface="Times New Roman" panose="02020603050405020304" pitchFamily="18" charset="0"/>
              </a:rPr>
              <a:t>ОБЪЕКТИВ мазмуни</a:t>
            </a:r>
            <a:r>
              <a:rPr lang="uz-Cyrl-UZ" sz="2000" dirty="0">
                <a:effectLst/>
                <a:latin typeface="Cambria" panose="02040503050406030204" pitchFamily="18" charset="0"/>
                <a:ea typeface="Times New Roman" panose="02020603050405020304" pitchFamily="18" charset="0"/>
                <a:cs typeface="Times New Roman" panose="02020603050405020304" pitchFamily="18" charset="0"/>
              </a:rPr>
              <a:t> мерос ҳуқуқи вафот этган шахснинг ҳуқуқ ва мажбуриятларининг бошқа шахсларга универсал ва бевосита ҳуқуқий ворислик асосида ўсиши билан боғлиқ ҳуқуқий нормалар йиғиндисидир</a:t>
            </a:r>
            <a:r>
              <a:rPr lang="uz-Cyrl-UZ" sz="1800" dirty="0">
                <a:effectLst/>
                <a:latin typeface="Cambria" panose="02040503050406030204" pitchFamily="18" charset="0"/>
                <a:ea typeface="Times New Roman" panose="02020603050405020304" pitchFamily="18" charset="0"/>
                <a:cs typeface="Times New Roman" panose="02020603050405020304" pitchFamily="18" charset="0"/>
              </a:rPr>
              <a:t>.</a:t>
            </a:r>
            <a:endParaRPr lang="ru-RU" dirty="0"/>
          </a:p>
        </p:txBody>
      </p:sp>
      <p:sp>
        <p:nvSpPr>
          <p:cNvPr id="4" name="Объект 3">
            <a:extLst>
              <a:ext uri="{FF2B5EF4-FFF2-40B4-BE49-F238E27FC236}">
                <a16:creationId xmlns:a16="http://schemas.microsoft.com/office/drawing/2014/main" id="{6CB6904F-3AE5-E881-EED3-7BDB935633F5}"/>
              </a:ext>
            </a:extLst>
          </p:cNvPr>
          <p:cNvSpPr>
            <a:spLocks noGrp="1"/>
          </p:cNvSpPr>
          <p:nvPr>
            <p:ph sz="half" idx="2"/>
          </p:nvPr>
        </p:nvSpPr>
        <p:spPr>
          <a:xfrm>
            <a:off x="5597970" y="2160588"/>
            <a:ext cx="4184034" cy="3880773"/>
          </a:xfrm>
        </p:spPr>
        <p:txBody>
          <a:bodyPr>
            <a:normAutofit/>
          </a:bodyPr>
          <a:lstStyle/>
          <a:p>
            <a:r>
              <a:rPr lang="uz-Cyrl-UZ" sz="2000" dirty="0">
                <a:effectLst/>
                <a:latin typeface="Cambria" panose="02040503050406030204" pitchFamily="18" charset="0"/>
                <a:ea typeface="Times New Roman" panose="02020603050405020304" pitchFamily="18" charset="0"/>
                <a:cs typeface="Times New Roman" panose="02020603050405020304" pitchFamily="18" charset="0"/>
              </a:rPr>
              <a:t>-</a:t>
            </a:r>
            <a:r>
              <a:rPr lang="uz-Cyrl-UZ" sz="2000" b="1" dirty="0">
                <a:effectLst/>
                <a:latin typeface="Cambria" panose="02040503050406030204" pitchFamily="18" charset="0"/>
                <a:ea typeface="Times New Roman" panose="02020603050405020304" pitchFamily="18" charset="0"/>
                <a:cs typeface="Times New Roman" panose="02020603050405020304" pitchFamily="18" charset="0"/>
              </a:rPr>
              <a:t>СУБЪЕКТИВ мазмуни</a:t>
            </a:r>
            <a:r>
              <a:rPr lang="uz-Cyrl-UZ" sz="2000" dirty="0">
                <a:effectLst/>
                <a:latin typeface="Cambria" panose="02040503050406030204" pitchFamily="18" charset="0"/>
                <a:ea typeface="Times New Roman" panose="02020603050405020304" pitchFamily="18" charset="0"/>
                <a:cs typeface="Times New Roman" panose="02020603050405020304" pitchFamily="18" charset="0"/>
              </a:rPr>
              <a:t> мерос ҳуқуқи деганда шахснинг меросга чақирилиш ҳуқуқи ҳамда шахснинг меросни қабул қилгандан кейинги ваколатлари тушунилади.</a:t>
            </a:r>
            <a:endParaRPr lang="ru-RU" sz="20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436977"/>
      </p:ext>
    </p:extLst>
  </p:cSld>
  <p:clrMapOvr>
    <a:masterClrMapping/>
  </p:clrMapOvr>
  <mc:AlternateContent xmlns:mc="http://schemas.openxmlformats.org/markup-compatibility/2006" xmlns:p14="http://schemas.microsoft.com/office/powerpoint/2010/main">
    <mc:Choice Requires="p14">
      <p:transition spd="slow" p14:dur="2000" advTm="5598"/>
    </mc:Choice>
    <mc:Fallback xmlns="">
      <p:transition spd="slow" advTm="5598"/>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1FCABF5-910D-CCB6-F27C-91738FBAE9ED}"/>
              </a:ext>
            </a:extLst>
          </p:cNvPr>
          <p:cNvSpPr>
            <a:spLocks noGrp="1"/>
          </p:cNvSpPr>
          <p:nvPr>
            <p:ph type="title"/>
          </p:nvPr>
        </p:nvSpPr>
        <p:spPr>
          <a:xfrm>
            <a:off x="677334" y="609600"/>
            <a:ext cx="8596668" cy="885371"/>
          </a:xfrm>
        </p:spPr>
        <p:txBody>
          <a:bodyPr/>
          <a:lstStyle/>
          <a:p>
            <a:pPr algn="ctr"/>
            <a:r>
              <a:rPr lang="uz-Cyrl-UZ" sz="4000" b="1" dirty="0">
                <a:effectLst/>
                <a:latin typeface="Cambria" panose="02040503050406030204" pitchFamily="18" charset="0"/>
                <a:ea typeface="Times New Roman" panose="02020603050405020304" pitchFamily="18" charset="0"/>
                <a:cs typeface="Times New Roman" panose="02020603050405020304" pitchFamily="18" charset="0"/>
              </a:rPr>
              <a:t>Мерос таркиби </a:t>
            </a:r>
            <a:endParaRPr lang="ru-RU" dirty="0"/>
          </a:p>
        </p:txBody>
      </p:sp>
      <p:sp>
        <p:nvSpPr>
          <p:cNvPr id="3" name="Текст 2">
            <a:extLst>
              <a:ext uri="{FF2B5EF4-FFF2-40B4-BE49-F238E27FC236}">
                <a16:creationId xmlns:a16="http://schemas.microsoft.com/office/drawing/2014/main" id="{D010CA03-6F47-9787-3787-F65CBFA98941}"/>
              </a:ext>
            </a:extLst>
          </p:cNvPr>
          <p:cNvSpPr>
            <a:spLocks noGrp="1"/>
          </p:cNvSpPr>
          <p:nvPr>
            <p:ph type="body" idx="1"/>
          </p:nvPr>
        </p:nvSpPr>
        <p:spPr/>
        <p:txBody>
          <a:bodyPr/>
          <a:lstStyle/>
          <a:p>
            <a:r>
              <a:rPr lang="uz-Cyrl-UZ" sz="1800" b="1" dirty="0">
                <a:effectLst/>
                <a:latin typeface="Cambria" panose="02040503050406030204" pitchFamily="18" charset="0"/>
                <a:ea typeface="Times New Roman" panose="02020603050405020304" pitchFamily="18" charset="0"/>
                <a:cs typeface="Times New Roman" panose="02020603050405020304" pitchFamily="18" charset="0"/>
              </a:rPr>
              <a:t> </a:t>
            </a:r>
            <a:r>
              <a:rPr lang="uz-Cyrl-UZ" b="1" dirty="0">
                <a:effectLst/>
                <a:latin typeface="Cambria" panose="02040503050406030204" pitchFamily="18" charset="0"/>
                <a:ea typeface="Times New Roman" panose="02020603050405020304" pitchFamily="18" charset="0"/>
                <a:cs typeface="Times New Roman" panose="02020603050405020304" pitchFamily="18" charset="0"/>
              </a:rPr>
              <a:t>Мерос таркибига киради</a:t>
            </a:r>
            <a:endParaRPr lang="ru-RU" dirty="0"/>
          </a:p>
        </p:txBody>
      </p:sp>
      <p:sp>
        <p:nvSpPr>
          <p:cNvPr id="4" name="Объект 3">
            <a:extLst>
              <a:ext uri="{FF2B5EF4-FFF2-40B4-BE49-F238E27FC236}">
                <a16:creationId xmlns:a16="http://schemas.microsoft.com/office/drawing/2014/main" id="{6C9B461D-DEF3-183C-0EE3-B28032F06D5C}"/>
              </a:ext>
            </a:extLst>
          </p:cNvPr>
          <p:cNvSpPr>
            <a:spLocks noGrp="1"/>
          </p:cNvSpPr>
          <p:nvPr>
            <p:ph sz="half" idx="2"/>
          </p:nvPr>
        </p:nvSpPr>
        <p:spPr>
          <a:xfrm>
            <a:off x="675745" y="2737245"/>
            <a:ext cx="4185623" cy="3968355"/>
          </a:xfrm>
        </p:spPr>
        <p:txBody>
          <a:bodyPr>
            <a:normAutofit fontScale="92500" lnSpcReduction="20000"/>
          </a:bodyPr>
          <a:lstStyle/>
          <a:p>
            <a:r>
              <a:rPr lang="uz-Cyrl-UZ" sz="1800" dirty="0">
                <a:effectLst/>
                <a:latin typeface="Cambria" panose="02040503050406030204" pitchFamily="18" charset="0"/>
                <a:ea typeface="Times New Roman" panose="02020603050405020304" pitchFamily="18" charset="0"/>
                <a:cs typeface="Times New Roman" panose="02020603050405020304" pitchFamily="18" charset="0"/>
              </a:rPr>
              <a:t>Ашёлар, шу жумладан пул ва қимматли қоғозлар</a:t>
            </a:r>
          </a:p>
          <a:p>
            <a:r>
              <a:rPr lang="uz-Cyrl-UZ" sz="1800" dirty="0">
                <a:effectLst/>
                <a:latin typeface="Cambria" panose="02040503050406030204" pitchFamily="18" charset="0"/>
                <a:ea typeface="Times New Roman" panose="02020603050405020304" pitchFamily="18" charset="0"/>
                <a:cs typeface="Times New Roman" panose="02020603050405020304" pitchFamily="18" charset="0"/>
              </a:rPr>
              <a:t>Мулкий ҳуқуқлар (шу жумладан мерос қолдирувчи томонидан тузилган шартномалар (агарда қонунда ёки шартномада бошқача белгиланган бўлмаса), интеллектуал мулк объектларига ёки хусусий аломатларни акс эттирувчи воситага нисбатан бўлган мутлоқ ҳуқуқлар, мерос қолдирувчи олиши белгиланган, лекин у томонидан олинмаган пул маблағлари)</a:t>
            </a:r>
          </a:p>
          <a:p>
            <a:r>
              <a:rPr lang="uz-Cyrl-UZ" sz="1800" dirty="0">
                <a:effectLst/>
                <a:latin typeface="Cambria" panose="02040503050406030204" pitchFamily="18" charset="0"/>
                <a:ea typeface="Times New Roman" panose="02020603050405020304" pitchFamily="18" charset="0"/>
                <a:cs typeface="Times New Roman" panose="02020603050405020304" pitchFamily="18" charset="0"/>
              </a:rPr>
              <a:t>мулкий мажбуриятлар, шу жумладан қарзлар (меросхўрларга қолдирилаётган мерос қиймати доирасида)</a:t>
            </a:r>
            <a:endParaRPr lang="ru-RU" dirty="0"/>
          </a:p>
        </p:txBody>
      </p:sp>
      <p:sp>
        <p:nvSpPr>
          <p:cNvPr id="5" name="Текст 4">
            <a:extLst>
              <a:ext uri="{FF2B5EF4-FFF2-40B4-BE49-F238E27FC236}">
                <a16:creationId xmlns:a16="http://schemas.microsoft.com/office/drawing/2014/main" id="{6016AA96-2A82-BA8F-2878-17A398D4D6F6}"/>
              </a:ext>
            </a:extLst>
          </p:cNvPr>
          <p:cNvSpPr>
            <a:spLocks noGrp="1"/>
          </p:cNvSpPr>
          <p:nvPr>
            <p:ph type="body" sz="quarter" idx="3"/>
          </p:nvPr>
        </p:nvSpPr>
        <p:spPr>
          <a:xfrm>
            <a:off x="5088382" y="2160983"/>
            <a:ext cx="4868417" cy="576262"/>
          </a:xfrm>
        </p:spPr>
        <p:txBody>
          <a:bodyPr/>
          <a:lstStyle/>
          <a:p>
            <a:r>
              <a:rPr lang="uz-Cyrl-UZ" b="1" dirty="0">
                <a:effectLst/>
                <a:latin typeface="Cambria" panose="02040503050406030204" pitchFamily="18" charset="0"/>
                <a:ea typeface="Times New Roman" panose="02020603050405020304" pitchFamily="18" charset="0"/>
                <a:cs typeface="Times New Roman" panose="02020603050405020304" pitchFamily="18" charset="0"/>
              </a:rPr>
              <a:t>Мерос таркибига кирмайди</a:t>
            </a:r>
            <a:endParaRPr lang="ru-RU" sz="3200" dirty="0"/>
          </a:p>
        </p:txBody>
      </p:sp>
      <p:sp>
        <p:nvSpPr>
          <p:cNvPr id="6" name="Объект 5">
            <a:extLst>
              <a:ext uri="{FF2B5EF4-FFF2-40B4-BE49-F238E27FC236}">
                <a16:creationId xmlns:a16="http://schemas.microsoft.com/office/drawing/2014/main" id="{7B46433B-C107-9500-9942-5DFD20148738}"/>
              </a:ext>
            </a:extLst>
          </p:cNvPr>
          <p:cNvSpPr>
            <a:spLocks noGrp="1"/>
          </p:cNvSpPr>
          <p:nvPr>
            <p:ph sz="quarter" idx="4"/>
          </p:nvPr>
        </p:nvSpPr>
        <p:spPr>
          <a:xfrm>
            <a:off x="5088384" y="2737245"/>
            <a:ext cx="4185618" cy="3968355"/>
          </a:xfrm>
        </p:spPr>
        <p:txBody>
          <a:bodyPr>
            <a:normAutofit fontScale="77500" lnSpcReduction="20000"/>
          </a:bodyPr>
          <a:lstStyle/>
          <a:p>
            <a:r>
              <a:rPr lang="uz-Cyrl-UZ" sz="1800" dirty="0">
                <a:effectLst/>
                <a:latin typeface="Cambria" panose="02040503050406030204" pitchFamily="18" charset="0"/>
                <a:ea typeface="Times New Roman" panose="02020603050405020304" pitchFamily="18" charset="0"/>
                <a:cs typeface="Times New Roman" panose="02020603050405020304" pitchFamily="18" charset="0"/>
              </a:rPr>
              <a:t>мерос қолдирувчининг юридик шахс ҳисобланган тижорат ташкилотлари ва бошқа ташкилотларга аъзолиги, уларда иштирок этиш ҳуқуқлари (агар қонун ёки шартномада бошқа ҳол белгиланган бўлмаса)</a:t>
            </a:r>
          </a:p>
          <a:p>
            <a:r>
              <a:rPr lang="uz-Cyrl-UZ" sz="1800" dirty="0">
                <a:effectLst/>
                <a:latin typeface="Cambria" panose="02040503050406030204" pitchFamily="18" charset="0"/>
                <a:ea typeface="Times New Roman" panose="02020603050405020304" pitchFamily="18" charset="0"/>
                <a:cs typeface="Times New Roman" panose="02020603050405020304" pitchFamily="18" charset="0"/>
              </a:rPr>
              <a:t>мерос қолдирувчининг ҳаётига ёки соғлигига етказилган зарар учун товон ундириш ҳуқуқи</a:t>
            </a:r>
            <a:endParaRPr lang="uz-Cyrl-UZ" dirty="0">
              <a:latin typeface="Cambria" panose="02040503050406030204" pitchFamily="18" charset="0"/>
              <a:ea typeface="Times New Roman" panose="02020603050405020304" pitchFamily="18" charset="0"/>
              <a:cs typeface="Times New Roman" panose="02020603050405020304" pitchFamily="18" charset="0"/>
            </a:endParaRPr>
          </a:p>
          <a:p>
            <a:r>
              <a:rPr lang="uz-Cyrl-UZ" sz="1800" dirty="0">
                <a:effectLst/>
                <a:latin typeface="Cambria" panose="02040503050406030204" pitchFamily="18" charset="0"/>
                <a:ea typeface="Times New Roman" panose="02020603050405020304" pitchFamily="18" charset="0"/>
                <a:cs typeface="Times New Roman" panose="02020603050405020304" pitchFamily="18" charset="0"/>
              </a:rPr>
              <a:t>мерос қолдирувчининг алимент мажбуриятлари туфайли юзага келган ҳуқуқ ва мажбуриятлари</a:t>
            </a:r>
          </a:p>
          <a:p>
            <a:r>
              <a:rPr lang="uz-Cyrl-UZ" sz="1800" dirty="0">
                <a:effectLst/>
                <a:latin typeface="Cambria" panose="02040503050406030204" pitchFamily="18" charset="0"/>
                <a:ea typeface="Times New Roman" panose="02020603050405020304" pitchFamily="18" charset="0"/>
                <a:cs typeface="Times New Roman" panose="02020603050405020304" pitchFamily="18" charset="0"/>
              </a:rPr>
              <a:t>мерос қолдирувчининг меҳнат ва ижтимоий таъминот тўғрисидаги қонун ҳужжатлари асосида пенсия, нафақа ва бошқа тўловлар олиш ҳуқуқи</a:t>
            </a:r>
          </a:p>
          <a:p>
            <a:r>
              <a:rPr lang="uz-Cyrl-UZ" sz="1800" dirty="0">
                <a:effectLst/>
                <a:latin typeface="Cambria" panose="02040503050406030204" pitchFamily="18" charset="0"/>
                <a:ea typeface="Times New Roman" panose="02020603050405020304" pitchFamily="18" charset="0"/>
                <a:cs typeface="Times New Roman" panose="02020603050405020304" pitchFamily="18" charset="0"/>
              </a:rPr>
              <a:t>мерос қолдирувчининг мулкий ҳуқуқлар билан боғлиқ бўлмаган шахсий номулкий ҳуқуқлари</a:t>
            </a:r>
            <a:endParaRPr lang="ru-RU" dirty="0"/>
          </a:p>
        </p:txBody>
      </p:sp>
    </p:spTree>
    <p:extLst>
      <p:ext uri="{BB962C8B-B14F-4D97-AF65-F5344CB8AC3E}">
        <p14:creationId xmlns:p14="http://schemas.microsoft.com/office/powerpoint/2010/main" val="554026174"/>
      </p:ext>
    </p:extLst>
  </p:cSld>
  <p:clrMapOvr>
    <a:masterClrMapping/>
  </p:clrMapOvr>
  <mc:AlternateContent xmlns:mc="http://schemas.openxmlformats.org/markup-compatibility/2006" xmlns:p14="http://schemas.microsoft.com/office/powerpoint/2010/main">
    <mc:Choice Requires="p14">
      <p:transition spd="slow" p14:dur="2000" advTm="7536"/>
    </mc:Choice>
    <mc:Fallback xmlns="">
      <p:transition spd="slow" advTm="7536"/>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75DC0E1-3169-6F9B-D966-86FF8935E5F8}"/>
              </a:ext>
            </a:extLst>
          </p:cNvPr>
          <p:cNvSpPr>
            <a:spLocks noGrp="1"/>
          </p:cNvSpPr>
          <p:nvPr>
            <p:ph type="title"/>
          </p:nvPr>
        </p:nvSpPr>
        <p:spPr>
          <a:xfrm>
            <a:off x="275772" y="1843315"/>
            <a:ext cx="4270605" cy="2452914"/>
          </a:xfrm>
        </p:spPr>
        <p:txBody>
          <a:bodyPr>
            <a:normAutofit/>
          </a:bodyPr>
          <a:lstStyle/>
          <a:p>
            <a:pPr algn="ctr">
              <a:lnSpc>
                <a:spcPct val="115000"/>
              </a:lnSpc>
              <a:spcAft>
                <a:spcPts val="1000"/>
              </a:spcAft>
            </a:pPr>
            <a:r>
              <a:rPr lang="uz-Cyrl-UZ" sz="6600" b="1" dirty="0">
                <a:effectLst/>
                <a:latin typeface="Cambria" panose="02040503050406030204" pitchFamily="18" charset="0"/>
                <a:ea typeface="Times New Roman" panose="02020603050405020304" pitchFamily="18" charset="0"/>
                <a:cs typeface="Times New Roman" panose="02020603050405020304" pitchFamily="18" charset="0"/>
              </a:rPr>
              <a:t>Суд</a:t>
            </a:r>
            <a:r>
              <a:rPr lang="ru-RU" sz="6600" dirty="0">
                <a:effectLst/>
                <a:latin typeface="Calibri" panose="020F0502020204030204" pitchFamily="34" charset="0"/>
                <a:ea typeface="Times New Roman" panose="02020603050405020304" pitchFamily="18" charset="0"/>
                <a:cs typeface="Times New Roman" panose="02020603050405020304" pitchFamily="18" charset="0"/>
              </a:rPr>
              <a:t/>
            </a:r>
            <a:br>
              <a:rPr lang="ru-RU" sz="6600" dirty="0">
                <a:effectLst/>
                <a:latin typeface="Calibri" panose="020F0502020204030204" pitchFamily="34" charset="0"/>
                <a:ea typeface="Times New Roman" panose="02020603050405020304" pitchFamily="18" charset="0"/>
                <a:cs typeface="Times New Roman" panose="02020603050405020304" pitchFamily="18" charset="0"/>
              </a:rPr>
            </a:br>
            <a:r>
              <a:rPr lang="uz-Cyrl-UZ" sz="6600" b="1" dirty="0">
                <a:effectLst/>
                <a:latin typeface="Cambria" panose="02040503050406030204" pitchFamily="18" charset="0"/>
                <a:ea typeface="Times New Roman" panose="02020603050405020304" pitchFamily="18" charset="0"/>
                <a:cs typeface="Times New Roman" panose="02020603050405020304" pitchFamily="18" charset="0"/>
              </a:rPr>
              <a:t>амалиёти</a:t>
            </a:r>
            <a:endParaRPr lang="ru-RU" sz="7200" dirty="0"/>
          </a:p>
        </p:txBody>
      </p:sp>
      <p:sp>
        <p:nvSpPr>
          <p:cNvPr id="3" name="Объект 2">
            <a:extLst>
              <a:ext uri="{FF2B5EF4-FFF2-40B4-BE49-F238E27FC236}">
                <a16:creationId xmlns:a16="http://schemas.microsoft.com/office/drawing/2014/main" id="{C2471CFC-B9D7-5AD9-AED1-58E3A37486D6}"/>
              </a:ext>
            </a:extLst>
          </p:cNvPr>
          <p:cNvSpPr>
            <a:spLocks noGrp="1"/>
          </p:cNvSpPr>
          <p:nvPr>
            <p:ph idx="1"/>
          </p:nvPr>
        </p:nvSpPr>
        <p:spPr>
          <a:xfrm>
            <a:off x="4771684" y="1505359"/>
            <a:ext cx="5980111" cy="4086104"/>
          </a:xfrm>
        </p:spPr>
        <p:txBody>
          <a:bodyPr>
            <a:normAutofit lnSpcReduction="10000"/>
          </a:bodyPr>
          <a:lstStyle/>
          <a:p>
            <a:pPr marL="0" indent="0" algn="just">
              <a:buNone/>
            </a:pPr>
            <a:r>
              <a:rPr lang="uz-Cyrl-UZ" sz="2400" dirty="0">
                <a:effectLst/>
                <a:latin typeface="Cambria" panose="02040503050406030204" pitchFamily="18" charset="0"/>
                <a:ea typeface="Times New Roman" panose="02020603050405020304" pitchFamily="18" charset="0"/>
                <a:cs typeface="Times New Roman" panose="02020603050405020304" pitchFamily="18" charset="0"/>
              </a:rPr>
              <a:t>Амалдаги Фуқаролик кодекси кучга киргунга қадар меросхўрлардан бири  мерос мулкни қабул қилган ва унга тегишли гувоҳнома берилиши натижасида, бошқа меросхўр ўзининг ҳуқуқлари бузилганлигини билдириб, ҳозирги кунга келиб  тегишли гувоҳномани ҳақиқий деб топиш ҳақида судга даъво аризаси киритса, амалдаги Фуқаролик кодексининг талаблари асосида низо ҳал қилиниши мумкин эмас.м</a:t>
            </a:r>
            <a:endParaRPr lang="ru-RU" sz="2400" dirty="0"/>
          </a:p>
        </p:txBody>
      </p:sp>
    </p:spTree>
    <p:extLst>
      <p:ext uri="{BB962C8B-B14F-4D97-AF65-F5344CB8AC3E}">
        <p14:creationId xmlns:p14="http://schemas.microsoft.com/office/powerpoint/2010/main" val="1804245289"/>
      </p:ext>
    </p:extLst>
  </p:cSld>
  <p:clrMapOvr>
    <a:masterClrMapping/>
  </p:clrMapOvr>
  <mc:AlternateContent xmlns:mc="http://schemas.openxmlformats.org/markup-compatibility/2006" xmlns:p14="http://schemas.microsoft.com/office/powerpoint/2010/main">
    <mc:Choice Requires="p14">
      <p:transition spd="slow" p14:dur="2000" advTm="7296"/>
    </mc:Choice>
    <mc:Fallback xmlns="">
      <p:transition spd="slow" advTm="7296"/>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653BE77-CF86-3062-BCF2-377CEDCA65D1}"/>
              </a:ext>
            </a:extLst>
          </p:cNvPr>
          <p:cNvSpPr>
            <a:spLocks noGrp="1"/>
          </p:cNvSpPr>
          <p:nvPr>
            <p:ph type="title"/>
          </p:nvPr>
        </p:nvSpPr>
        <p:spPr>
          <a:xfrm>
            <a:off x="677334" y="609599"/>
            <a:ext cx="8596668" cy="1550989"/>
          </a:xfrm>
        </p:spPr>
        <p:txBody>
          <a:bodyPr>
            <a:normAutofit fontScale="90000"/>
          </a:bodyPr>
          <a:lstStyle/>
          <a:p>
            <a:pPr algn="ctr"/>
            <a:r>
              <a:rPr lang="uz-Cyrl-UZ" sz="2400" b="1" dirty="0">
                <a:effectLst/>
                <a:latin typeface="Cambria" panose="02040503050406030204" pitchFamily="18" charset="0"/>
                <a:ea typeface="Times New Roman" panose="02020603050405020304" pitchFamily="18" charset="0"/>
                <a:cs typeface="Times New Roman" panose="02020603050405020304" pitchFamily="18" charset="0"/>
              </a:rPr>
              <a:t>Васиятнома бўйича ворисликнинг ўзига ҳос хусусиятлари</a:t>
            </a:r>
            <a:br>
              <a:rPr lang="uz-Cyrl-UZ" sz="2400" b="1" dirty="0">
                <a:effectLst/>
                <a:latin typeface="Cambria" panose="02040503050406030204" pitchFamily="18" charset="0"/>
                <a:ea typeface="Times New Roman" panose="02020603050405020304" pitchFamily="18" charset="0"/>
                <a:cs typeface="Times New Roman" panose="02020603050405020304" pitchFamily="18" charset="0"/>
              </a:rPr>
            </a:br>
            <a:r>
              <a:rPr lang="uz-Cyrl-UZ" sz="2400" b="1" dirty="0">
                <a:effectLst/>
                <a:latin typeface="Cambria" panose="02040503050406030204" pitchFamily="18" charset="0"/>
                <a:ea typeface="Times New Roman" panose="02020603050405020304" pitchFamily="18" charset="0"/>
                <a:cs typeface="Times New Roman" panose="02020603050405020304" pitchFamily="18" charset="0"/>
              </a:rPr>
              <a:t/>
            </a:r>
            <a:br>
              <a:rPr lang="uz-Cyrl-UZ" sz="2400" b="1" dirty="0">
                <a:effectLst/>
                <a:latin typeface="Cambria" panose="02040503050406030204" pitchFamily="18" charset="0"/>
                <a:ea typeface="Times New Roman" panose="02020603050405020304" pitchFamily="18" charset="0"/>
                <a:cs typeface="Times New Roman" panose="02020603050405020304" pitchFamily="18" charset="0"/>
              </a:rPr>
            </a:br>
            <a:r>
              <a:rPr lang="ru-RU" sz="2400" b="1" dirty="0" err="1">
                <a:effectLst/>
                <a:latin typeface="Cambria" panose="02040503050406030204" pitchFamily="18" charset="0"/>
                <a:ea typeface="Times New Roman" panose="02020603050405020304" pitchFamily="18" charset="0"/>
                <a:cs typeface="Times New Roman" panose="02020603050405020304" pitchFamily="18" charset="0"/>
              </a:rPr>
              <a:t>Ўзбекистон</a:t>
            </a:r>
            <a:r>
              <a:rPr lang="ru-RU" sz="2400" b="1"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400" b="1" dirty="0" err="1">
                <a:effectLst/>
                <a:latin typeface="Cambria" panose="02040503050406030204" pitchFamily="18" charset="0"/>
                <a:ea typeface="Times New Roman" panose="02020603050405020304" pitchFamily="18" charset="0"/>
                <a:cs typeface="Times New Roman" panose="02020603050405020304" pitchFamily="18" charset="0"/>
              </a:rPr>
              <a:t>Республикаси</a:t>
            </a:r>
            <a:r>
              <a:rPr lang="ru-RU" sz="2400" b="1"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400" b="1" dirty="0" err="1">
                <a:effectLst/>
                <a:latin typeface="Cambria" panose="02040503050406030204" pitchFamily="18" charset="0"/>
                <a:ea typeface="Times New Roman" panose="02020603050405020304" pitchFamily="18" charset="0"/>
                <a:cs typeface="Times New Roman" panose="02020603050405020304" pitchFamily="18" charset="0"/>
              </a:rPr>
              <a:t>Фуқаролик</a:t>
            </a:r>
            <a:r>
              <a:rPr lang="ru-RU" sz="2400" b="1"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400" b="1" dirty="0" err="1">
                <a:effectLst/>
                <a:latin typeface="Cambria" panose="02040503050406030204" pitchFamily="18" charset="0"/>
                <a:ea typeface="Times New Roman" panose="02020603050405020304" pitchFamily="18" charset="0"/>
                <a:cs typeface="Times New Roman" panose="02020603050405020304" pitchFamily="18" charset="0"/>
              </a:rPr>
              <a:t>кодексининг</a:t>
            </a:r>
            <a:r>
              <a:rPr lang="ru-RU" sz="2400" b="1" dirty="0">
                <a:effectLst/>
                <a:latin typeface="Cambria" panose="02040503050406030204" pitchFamily="18" charset="0"/>
                <a:ea typeface="Times New Roman" panose="02020603050405020304" pitchFamily="18" charset="0"/>
                <a:cs typeface="Times New Roman" panose="02020603050405020304" pitchFamily="18" charset="0"/>
              </a:rPr>
              <a:t> 1120-моддасида </a:t>
            </a:r>
            <a:r>
              <a:rPr lang="ru-RU" sz="2400" b="1" dirty="0" err="1">
                <a:effectLst/>
                <a:latin typeface="Cambria" panose="02040503050406030204" pitchFamily="18" charset="0"/>
                <a:ea typeface="Times New Roman" panose="02020603050405020304" pitchFamily="18" charset="0"/>
                <a:cs typeface="Times New Roman" panose="02020603050405020304" pitchFamily="18" charset="0"/>
              </a:rPr>
              <a:t>васиятнома</a:t>
            </a:r>
            <a:r>
              <a:rPr lang="ru-RU" sz="2400" b="1"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400" b="1" dirty="0" err="1">
                <a:effectLst/>
                <a:latin typeface="Cambria" panose="02040503050406030204" pitchFamily="18" charset="0"/>
                <a:ea typeface="Times New Roman" panose="02020603050405020304" pitchFamily="18" charset="0"/>
                <a:cs typeface="Times New Roman" panose="02020603050405020304" pitchFamily="18" charset="0"/>
              </a:rPr>
              <a:t>тушунчаси</a:t>
            </a:r>
            <a:r>
              <a:rPr lang="ru-RU" sz="2400" b="1"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400" b="1" dirty="0" err="1">
                <a:effectLst/>
                <a:latin typeface="Cambria" panose="02040503050406030204" pitchFamily="18" charset="0"/>
                <a:ea typeface="Times New Roman" panose="02020603050405020304" pitchFamily="18" charset="0"/>
                <a:cs typeface="Times New Roman" panose="02020603050405020304" pitchFamily="18" charset="0"/>
              </a:rPr>
              <a:t>берилган</a:t>
            </a:r>
            <a:r>
              <a:rPr lang="ru-RU" sz="2400" b="1" dirty="0">
                <a:effectLst/>
                <a:latin typeface="Cambria" panose="02040503050406030204" pitchFamily="18" charset="0"/>
                <a:ea typeface="Times New Roman" panose="02020603050405020304" pitchFamily="18" charset="0"/>
                <a:cs typeface="Times New Roman" panose="02020603050405020304" pitchFamily="18" charset="0"/>
              </a:rPr>
              <a:t>. </a:t>
            </a:r>
            <a:endParaRPr lang="ru-RU" sz="4400" dirty="0"/>
          </a:p>
        </p:txBody>
      </p:sp>
      <p:sp>
        <p:nvSpPr>
          <p:cNvPr id="3" name="Объект 2">
            <a:extLst>
              <a:ext uri="{FF2B5EF4-FFF2-40B4-BE49-F238E27FC236}">
                <a16:creationId xmlns:a16="http://schemas.microsoft.com/office/drawing/2014/main" id="{9F462BCB-5991-7AD6-1150-25218088486D}"/>
              </a:ext>
            </a:extLst>
          </p:cNvPr>
          <p:cNvSpPr>
            <a:spLocks noGrp="1"/>
          </p:cNvSpPr>
          <p:nvPr>
            <p:ph idx="1"/>
          </p:nvPr>
        </p:nvSpPr>
        <p:spPr>
          <a:xfrm>
            <a:off x="0" y="2370138"/>
            <a:ext cx="10924116" cy="4487862"/>
          </a:xfrm>
        </p:spPr>
        <p:txBody>
          <a:bodyPr>
            <a:normAutofit lnSpcReduction="10000"/>
          </a:bodyPr>
          <a:lstStyle/>
          <a:p>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Фуқаронинг</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ўзига</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тегишли</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мол-</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мулкни</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ёки</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бу</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мол-</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мулкка</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нисбатан</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ҳуқуқини</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вафот</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этган</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тақдирда</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тасарруф</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этиш</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хусусидаги</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хоҳиш</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иродаси</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васият</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деб</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эътироф</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қилинади</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Васиятнома</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шахсан</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тузилиши</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лозим</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Васиятномани</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вакил</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орқали</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тузилишига</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йўл</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қўйилмайди</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Фуқаро</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ўзининг</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барча</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мол-</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мулкини</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ёки</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унинг</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муайян</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қисмини</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қонун</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бўйича</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меросхўрлар</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доирасига</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кирадиган</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шунингдек</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кирмайдиган</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бир</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ёки</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бир</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неча</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шахсга</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шу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билан</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бирга</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юридик</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шахсларга</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давлатга</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ёки</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фуқароларнинг</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ўзини</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ўзи</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бошқариш</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органларига</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васият</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қилиши</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мумкин</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Васият</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қилувчи</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қонун</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бўйича</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меросхўрлардан</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биттасини</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бир</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нечасини</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ёки</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ҳаммасини</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изоҳ</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бермаган</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ҳолда</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меросдан</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маҳрум</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қилишга</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ҳақли</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Қонун</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бўйича</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меросхўрни</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меросдан</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маҳрум</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этиш</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агар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васиятномадан</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бошқа</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ҳол</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келиб</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чиқмаса</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бу</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васият</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қилувчининг</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тақдим</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этиш</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ҳуқуқи</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бўйича</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ворислик</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қиладиган</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авлодларига</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нисбатан</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татбиқ</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этилмайди</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Мерос</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қолдирувчи</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ҳар</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қандай</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мол-</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мулк</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тўғрисидаги</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фармойишни</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ўз</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ичига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оладиган</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васиятнома</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тузишга</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ҳақли</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Шунингдек</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мерос</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қолдирувчи</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васият</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қилаётган</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пайтида</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ўзига</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тегишли</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бўлмаган</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мол-</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мулк</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тўғрисидаги</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фармойишни</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ўз</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ичига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оладиган</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васиятнома</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тузишга</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ҳам</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ҳақли</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Агар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мерос</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очилган</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пайтга</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келиб</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бундай</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мол-</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мулк</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унга</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тегишли</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бўлиб</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қолса</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тегишли</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фармойиш</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ҳақиқий</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r>
              <a:rPr lang="ru-RU" sz="2000" dirty="0" err="1">
                <a:effectLst/>
                <a:latin typeface="Cambria" panose="02040503050406030204" pitchFamily="18" charset="0"/>
                <a:ea typeface="Times New Roman" panose="02020603050405020304" pitchFamily="18" charset="0"/>
                <a:cs typeface="Times New Roman" panose="02020603050405020304" pitchFamily="18" charset="0"/>
              </a:rPr>
              <a:t>ҳисобланади</a:t>
            </a:r>
            <a:r>
              <a:rPr lang="ru-RU" sz="2000" dirty="0">
                <a:effectLst/>
                <a:latin typeface="Cambria" panose="02040503050406030204" pitchFamily="18" charset="0"/>
                <a:ea typeface="Times New Roman" panose="02020603050405020304" pitchFamily="18" charset="0"/>
                <a:cs typeface="Times New Roman" panose="02020603050405020304" pitchFamily="18" charset="0"/>
              </a:rPr>
              <a:t>. </a:t>
            </a:r>
          </a:p>
          <a:p>
            <a:pPr marL="0" indent="0">
              <a:buNone/>
            </a:pP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3019271"/>
      </p:ext>
    </p:extLst>
  </p:cSld>
  <p:clrMapOvr>
    <a:masterClrMapping/>
  </p:clrMapOvr>
  <mc:AlternateContent xmlns:mc="http://schemas.openxmlformats.org/markup-compatibility/2006" xmlns:p14="http://schemas.microsoft.com/office/powerpoint/2010/main">
    <mc:Choice Requires="p14">
      <p:transition spd="slow" p14:dur="2000" advTm="10584"/>
    </mc:Choice>
    <mc:Fallback xmlns="">
      <p:transition spd="slow" advTm="10584"/>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64D395A-AAF7-D83B-2BF2-6A949C97B800}"/>
              </a:ext>
            </a:extLst>
          </p:cNvPr>
          <p:cNvSpPr>
            <a:spLocks noGrp="1"/>
          </p:cNvSpPr>
          <p:nvPr>
            <p:ph type="title"/>
          </p:nvPr>
        </p:nvSpPr>
        <p:spPr>
          <a:xfrm>
            <a:off x="391584" y="438150"/>
            <a:ext cx="11552766" cy="5981700"/>
          </a:xfrm>
        </p:spPr>
        <p:txBody>
          <a:bodyPr>
            <a:noAutofit/>
          </a:bodyPr>
          <a:lstStyle/>
          <a:p>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Мерос</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қолдирувчи</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васиятнома</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тузилганидан</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кейин</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уни</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истаган</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пайтда</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бекор</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қилиш</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ва</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ўзгартириш</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борасида</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эркин</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бўлиб</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бунда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бекор</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қилиш</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ёки</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ўзгартириш</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сабабларини</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кўрсатишга</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мажбур</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эмас</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Мерос</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қолдирувчи</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ўзи</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васиятномада</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меросхўр</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этиб</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тайинлаган</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шахсларга</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ўз</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навбатида</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вафот</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этишлари</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эҳтимоли</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билан</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ўзларига</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васият</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қилинган</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мол-</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мулкни</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муайян</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тарзда</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тасарруф</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этиш</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хусусида</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кўрсатма</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бериш</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мажбуриятини</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юклашга</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ҳақли</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эмас</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Олий</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суд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Пленумининг</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2011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йил</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20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июлдаги</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5-сонли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қарори</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8-бандига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мувофиқ</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васиятнома</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қонунда</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белгиланган</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тартибда</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тузилган</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ва</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васият</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қилувчининг</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вафотидан</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сўнг</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муайян</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оқибатлар</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келиб</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чиқишини</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назарда</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тутувчи</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бир</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томонлама</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битим</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ҳисобланади</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Қонунга</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биноан</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васият</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қилувчи</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ўз</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мулкини</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тўлиқ</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ёки</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қисман</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ҳар</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қандай</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шахс</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ёхуд</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бир</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неча</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шахсга</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шунингдек</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юридик</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шахсларга</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фуқароларнинг</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ўзини</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ўзи</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бошқариш</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органларига</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ёхуд</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давлатга</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васият</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қилиши</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ёинки</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бир</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бир</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неча</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ёки</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барча</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қонун</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бўйича</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меросхўрларни</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меросдан</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маҳрум</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қилиши</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мумкин</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Васиятнома</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қуйидаги</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талабларга</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жавоб</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бериши</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лозим</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васиятнома</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фақат</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битта</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шахс</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номидан</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тузилиши</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мумкин</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васиятнома</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муомала</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лаёқатига</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эга</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бўлган</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шахс</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томонидан</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тузилиши</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ёзма</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равишда</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тузилиб</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тегишли</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тартибда</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тасдиқланган</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бўлиши</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Ўзбекистон</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Республикаси</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Фуқаролик</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кодексининг</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1121-моддасига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кўра</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васият</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қилувчи</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мероснинг</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олиниши</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учун</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меросхўр</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хулқатворининг</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хусусиятини</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қонуний</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равишда</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шарт</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қилиб</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қўйишга</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200" dirty="0" err="1">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ҳақли</a:t>
            </a:r>
            <a:r>
              <a:rPr lang="ru-RU" sz="220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a:t>
            </a:r>
            <a:endParaRPr lang="ru-RU" sz="2200" dirty="0">
              <a:solidFill>
                <a:schemeClr val="tx1"/>
              </a:solidFill>
            </a:endParaRPr>
          </a:p>
        </p:txBody>
      </p:sp>
    </p:spTree>
    <p:extLst>
      <p:ext uri="{BB962C8B-B14F-4D97-AF65-F5344CB8AC3E}">
        <p14:creationId xmlns:p14="http://schemas.microsoft.com/office/powerpoint/2010/main" val="2306747154"/>
      </p:ext>
    </p:extLst>
  </p:cSld>
  <p:clrMapOvr>
    <a:masterClrMapping/>
  </p:clrMapOvr>
  <mc:AlternateContent xmlns:mc="http://schemas.openxmlformats.org/markup-compatibility/2006" xmlns:p14="http://schemas.microsoft.com/office/powerpoint/2010/main">
    <mc:Choice Requires="p14">
      <p:transition spd="slow" p14:dur="2000" advTm="14003"/>
    </mc:Choice>
    <mc:Fallback xmlns="">
      <p:transition spd="slow" advTm="14003"/>
    </mc:Fallback>
  </mc:AlternateContent>
</p:sld>
</file>

<file path=ppt/theme/theme1.xml><?xml version="1.0" encoding="utf-8"?>
<a:theme xmlns:a="http://schemas.openxmlformats.org/drawingml/2006/main" name="Аспект">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СЛАЙД</Template>
  <TotalTime>2</TotalTime>
  <Words>1560</Words>
  <Application>Microsoft Office PowerPoint</Application>
  <PresentationFormat>Широкоэкранный</PresentationFormat>
  <Paragraphs>55</Paragraphs>
  <Slides>15</Slides>
  <Notes>0</Notes>
  <HiddenSlides>0</HiddenSlides>
  <MMClips>0</MMClips>
  <ScaleCrop>false</ScaleCrop>
  <HeadingPairs>
    <vt:vector size="8" baseType="variant">
      <vt:variant>
        <vt:lpstr>Использованные шрифты</vt:lpstr>
      </vt:variant>
      <vt:variant>
        <vt:i4>6</vt:i4>
      </vt:variant>
      <vt:variant>
        <vt:lpstr>Тема</vt:lpstr>
      </vt:variant>
      <vt:variant>
        <vt:i4>1</vt:i4>
      </vt:variant>
      <vt:variant>
        <vt:lpstr>Заголовки слайдов</vt:lpstr>
      </vt:variant>
      <vt:variant>
        <vt:i4>15</vt:i4>
      </vt:variant>
      <vt:variant>
        <vt:lpstr>Произвольные показы</vt:lpstr>
      </vt:variant>
      <vt:variant>
        <vt:i4>1</vt:i4>
      </vt:variant>
    </vt:vector>
  </HeadingPairs>
  <TitlesOfParts>
    <vt:vector size="23" baseType="lpstr">
      <vt:lpstr>Arial</vt:lpstr>
      <vt:lpstr>Calibri</vt:lpstr>
      <vt:lpstr>Cambria</vt:lpstr>
      <vt:lpstr>Times New Roman</vt:lpstr>
      <vt:lpstr>Trebuchet MS</vt:lpstr>
      <vt:lpstr>Wingdings 3</vt:lpstr>
      <vt:lpstr>Аспект</vt:lpstr>
      <vt:lpstr>  </vt:lpstr>
      <vt:lpstr>РЕЖА:</vt:lpstr>
      <vt:lpstr>КИРИШ</vt:lpstr>
      <vt:lpstr>Ворислик тушунчаси ва унинг ҳуқуқий тартибга солиниши</vt:lpstr>
      <vt:lpstr>Мерос ҳуқуқи</vt:lpstr>
      <vt:lpstr>Мерос таркиби </vt:lpstr>
      <vt:lpstr>Суд амалиёти</vt:lpstr>
      <vt:lpstr>Васиятнома бўйича ворисликнинг ўзига ҳос хусусиятлари  Ўзбекистон Республикаси Фуқаролик кодексининг 1120-моддасида васиятнома тушунчаси берилган. </vt:lpstr>
      <vt:lpstr>Мерос қолдирувчи васиятнома тузилганидан кейин уни истаган пайтда бекор қилиш ва ўзгартириш борасида эркин бўлиб, бунда бекор қилиш ёки ўзгартириш сабабларини кўрсатишга мажбур эмас. Мерос қолдирувчи ўзи васиятномада меросхўр этиб тайинлаган шахсларга, ўз навбатида вафот этишлари эҳтимоли билан ўзларига васият қилинган мол-мулкни муайян тарзда тасарруф этиш хусусида кўрсатма бериш мажбуриятини юклашга ҳақли эмас. Олий суд Пленумининг 2011 йил 20 июлдаги 5-сонли қарори 8-бандига мувофиқ, васиятнома қонунда белгиланган тартибда тузилган ва васият қилувчининг вафотидан сўнг муайян оқибатлар келиб чиқишини назарда тутувчи бир томонлама битим ҳисобланади. Қонунга биноан васият қилувчи ўз мулкини тўлиқ ёки қисман ҳар қандай шахс ёхуд бир неча шахсга, шунингдек юридик шахсларга, фуқароларнинг ўзини ўзи бошқариш органларига ёхуд давлатга васият қилиши, ёинки бир, бир неча ёки барча қонун бўйича меросхўрларни меросдан маҳрум қилиши мумкин. Васиятнома қуйидаги талабларга жавоб бериши лозим: – васиятнома фақат битта шахс номидан тузилиши мумкин; – васиятнома муомала лаёқатига эга бўлган шахс томонидан тузилиши; – ёзма равишда тузилиб, тегишли тартибда тасдиқланган бўлиши. Ўзбекистон Республикаси Фуқаролик кодексининг 1121-моддасига кўра васият қилувчи мероснинг олиниши учун меросхўр хулқатворининг хусусиятини қонуний равишда шарт қилиб қўйишга ҳақли.</vt:lpstr>
      <vt:lpstr>Презентация PowerPoint</vt:lpstr>
      <vt:lpstr>Қонун бўйича ворислик</vt:lpstr>
      <vt:lpstr>Презентация PowerPoint</vt:lpstr>
      <vt:lpstr>ХУЛОСА</vt:lpstr>
      <vt:lpstr>Фойдаланилган адабиётлар рўйхати</vt:lpstr>
      <vt:lpstr>Эътиборингиз учун рахмат!!!</vt:lpstr>
      <vt:lpstr>Произвольный показ 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User</dc:creator>
  <cp:lastModifiedBy>User</cp:lastModifiedBy>
  <cp:revision>1</cp:revision>
  <dcterms:created xsi:type="dcterms:W3CDTF">2023-10-05T06:21:11Z</dcterms:created>
  <dcterms:modified xsi:type="dcterms:W3CDTF">2023-10-05T06:23:35Z</dcterms:modified>
</cp:coreProperties>
</file>