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58" r:id="rId8"/>
    <p:sldId id="263" r:id="rId9"/>
    <p:sldId id="264" r:id="rId10"/>
    <p:sldId id="265" r:id="rId11"/>
    <p:sldId id="278" r:id="rId12"/>
    <p:sldId id="284" r:id="rId13"/>
    <p:sldId id="266" r:id="rId14"/>
    <p:sldId id="285" r:id="rId15"/>
    <p:sldId id="286" r:id="rId16"/>
    <p:sldId id="267" r:id="rId17"/>
    <p:sldId id="268" r:id="rId18"/>
    <p:sldId id="269" r:id="rId19"/>
    <p:sldId id="270" r:id="rId20"/>
    <p:sldId id="271" r:id="rId21"/>
    <p:sldId id="287" r:id="rId22"/>
    <p:sldId id="279" r:id="rId23"/>
    <p:sldId id="280" r:id="rId24"/>
    <p:sldId id="281" r:id="rId25"/>
    <p:sldId id="282" r:id="rId26"/>
    <p:sldId id="283" r:id="rId27"/>
    <p:sldId id="273" r:id="rId28"/>
    <p:sldId id="274" r:id="rId29"/>
    <p:sldId id="275" r:id="rId30"/>
    <p:sldId id="276" r:id="rId31"/>
    <p:sldId id="277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 err="1"/>
              <a:t>Иқтисодий</a:t>
            </a:r>
            <a:r>
              <a:rPr lang="ru-RU" sz="4000" dirty="0"/>
              <a:t> </a:t>
            </a:r>
            <a:r>
              <a:rPr lang="ru-RU" sz="4000" dirty="0" err="1"/>
              <a:t>ишларнинг</a:t>
            </a:r>
            <a:r>
              <a:rPr lang="ru-RU" sz="4000" dirty="0"/>
              <a:t> </a:t>
            </a:r>
            <a:r>
              <a:rPr lang="ru-RU" sz="4000" dirty="0" err="1"/>
              <a:t>судга</a:t>
            </a:r>
            <a:r>
              <a:rPr lang="ru-RU" sz="4000" dirty="0"/>
              <a:t> </a:t>
            </a:r>
            <a:r>
              <a:rPr lang="ru-RU" sz="4000" dirty="0" err="1"/>
              <a:t>тааллуқлилиги</a:t>
            </a:r>
            <a:r>
              <a:rPr lang="ru-RU" sz="4000" dirty="0"/>
              <a:t> </a:t>
            </a:r>
            <a:r>
              <a:rPr lang="ru-RU" sz="4000" dirty="0" err="1"/>
              <a:t>ва</a:t>
            </a:r>
            <a:r>
              <a:rPr lang="ru-RU" sz="4000" dirty="0"/>
              <a:t> </a:t>
            </a:r>
            <a:r>
              <a:rPr lang="ru-RU" sz="4000" dirty="0" err="1"/>
              <a:t>судловга</a:t>
            </a:r>
            <a:r>
              <a:rPr lang="ru-RU" sz="4000" dirty="0"/>
              <a:t> </a:t>
            </a:r>
            <a:r>
              <a:rPr lang="ru-RU" sz="4000" dirty="0" err="1"/>
              <a:t>тегишлилиги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b="1" dirty="0" err="1"/>
              <a:t>Каландарова</a:t>
            </a:r>
            <a:r>
              <a:rPr lang="ru-RU" b="1" dirty="0"/>
              <a:t> </a:t>
            </a:r>
            <a:r>
              <a:rPr lang="ru-RU" b="1" dirty="0" err="1"/>
              <a:t>Маликахон</a:t>
            </a:r>
            <a:r>
              <a:rPr lang="ru-RU" b="1" dirty="0"/>
              <a:t> </a:t>
            </a:r>
            <a:r>
              <a:rPr lang="ru-RU" b="1" dirty="0" err="1"/>
              <a:t>Пирназаровна</a:t>
            </a:r>
            <a:r>
              <a:rPr lang="ru-RU" b="1" dirty="0"/>
              <a:t>, </a:t>
            </a:r>
          </a:p>
          <a:p>
            <a:pPr algn="r"/>
            <a:r>
              <a:rPr lang="ru-RU" b="1" dirty="0" err="1"/>
              <a:t>юридик</a:t>
            </a:r>
            <a:r>
              <a:rPr lang="ru-RU" b="1" dirty="0"/>
              <a:t> </a:t>
            </a:r>
            <a:r>
              <a:rPr lang="ru-RU" b="1" dirty="0" err="1"/>
              <a:t>фанлар</a:t>
            </a:r>
            <a:r>
              <a:rPr lang="ru-RU" b="1" dirty="0"/>
              <a:t> </a:t>
            </a:r>
            <a:r>
              <a:rPr lang="ru-RU" b="1" dirty="0" err="1"/>
              <a:t>номзоди</a:t>
            </a:r>
            <a:r>
              <a:rPr lang="ru-RU" b="1" dirty="0"/>
              <a:t>, доцент</a:t>
            </a:r>
          </a:p>
        </p:txBody>
      </p:sp>
    </p:spTree>
    <p:extLst>
      <p:ext uri="{BB962C8B-B14F-4D97-AF65-F5344CB8AC3E}">
        <p14:creationId xmlns:p14="http://schemas.microsoft.com/office/powerpoint/2010/main" val="3449080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Иқтисодий</a:t>
            </a:r>
            <a:r>
              <a:rPr lang="ru-RU" dirty="0"/>
              <a:t> </a:t>
            </a:r>
            <a:r>
              <a:rPr lang="ru-RU" dirty="0" err="1"/>
              <a:t>судга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solidFill>
                  <a:schemeClr val="tx1"/>
                </a:solidFill>
              </a:rPr>
              <a:t>Ўзаро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боғлиқ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бўлиб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баъзилари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бошқалари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эса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фуқаролик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тааллуқли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нечта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талаб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бирлаштирилган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тақдирда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барча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талаблар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фуқаролик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лозим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Ўзаро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боғлиқ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бўлиб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баъзилари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маъмурий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бошқалари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эса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тааллуқли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нечта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талабни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бирлаштиришга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йўл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қўйилмайди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Ушбу </a:t>
            </a:r>
            <a:r>
              <a:rPr lang="ru-RU" sz="2000" dirty="0" err="1">
                <a:solidFill>
                  <a:schemeClr val="tx1"/>
                </a:solidFill>
              </a:rPr>
              <a:t>модда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биринчи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қисмининг</a:t>
            </a:r>
            <a:r>
              <a:rPr lang="ru-RU" sz="2000" dirty="0">
                <a:solidFill>
                  <a:schemeClr val="tx1"/>
                </a:solidFill>
              </a:rPr>
              <a:t> 41, 5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51-бандларида </a:t>
            </a:r>
            <a:r>
              <a:rPr lang="ru-RU" sz="2000" dirty="0" err="1">
                <a:solidFill>
                  <a:schemeClr val="tx1"/>
                </a:solidFill>
              </a:rPr>
              <a:t>кўрсатилган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юзага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муносабатлар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иштирокчиси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жисмоний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бўлишидан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қатъи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назар</a:t>
            </a:r>
            <a:r>
              <a:rPr lang="ru-RU" sz="2000" dirty="0">
                <a:solidFill>
                  <a:schemeClr val="tx1"/>
                </a:solidFill>
              </a:rPr>
              <a:t>, суд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чиқилади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ИПК 13-модда. ТАХЛИЛ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08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559501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 err="1">
                <a:solidFill>
                  <a:schemeClr val="tx1"/>
                </a:solidFill>
              </a:rPr>
              <a:t>Алоҳида</a:t>
            </a:r>
            <a:r>
              <a:rPr lang="ru-RU" sz="1700" b="1" dirty="0">
                <a:solidFill>
                  <a:schemeClr val="tx1"/>
                </a:solidFill>
              </a:rPr>
              <a:t> </a:t>
            </a:r>
            <a:r>
              <a:rPr lang="ru-RU" sz="1700" b="1" dirty="0" err="1">
                <a:solidFill>
                  <a:schemeClr val="tx1"/>
                </a:solidFill>
              </a:rPr>
              <a:t>судловга</a:t>
            </a:r>
            <a:r>
              <a:rPr lang="ru-RU" sz="1700" b="1" dirty="0">
                <a:solidFill>
                  <a:schemeClr val="tx1"/>
                </a:solidFill>
              </a:rPr>
              <a:t> </a:t>
            </a:r>
            <a:r>
              <a:rPr lang="ru-RU" sz="1700" b="1" dirty="0" err="1">
                <a:solidFill>
                  <a:schemeClr val="tx1"/>
                </a:solidFill>
              </a:rPr>
              <a:t>тегишлилик</a:t>
            </a:r>
            <a:endParaRPr lang="ru-RU" sz="1700" b="1" dirty="0">
              <a:solidFill>
                <a:schemeClr val="tx1"/>
              </a:solidFill>
            </a:endParaRPr>
          </a:p>
          <a:p>
            <a:pPr algn="just"/>
            <a:r>
              <a:rPr lang="ru-RU" sz="1700" dirty="0">
                <a:solidFill>
                  <a:schemeClr val="tx1"/>
                </a:solidFill>
              </a:rPr>
              <a:t>-	</a:t>
            </a:r>
            <a:r>
              <a:rPr lang="ru-RU" sz="1700" dirty="0" err="1" smtClean="0">
                <a:solidFill>
                  <a:schemeClr val="tx1"/>
                </a:solidFill>
              </a:rPr>
              <a:t>Ҳакамлик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муҳокамаси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боғлиқ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</a:t>
            </a:r>
            <a:endParaRPr lang="ru-RU" sz="1700" dirty="0">
              <a:solidFill>
                <a:schemeClr val="tx1"/>
              </a:solidFill>
            </a:endParaRPr>
          </a:p>
          <a:p>
            <a:pPr algn="just"/>
            <a:r>
              <a:rPr lang="ru-RU" sz="1700" dirty="0" err="1">
                <a:solidFill>
                  <a:schemeClr val="tx1"/>
                </a:solidFill>
              </a:rPr>
              <a:t>Ҳакамлик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муҳокамаси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боғлиқ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жумласига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қуйидагилар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киради</a:t>
            </a:r>
            <a:r>
              <a:rPr lang="ru-RU" sz="17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</a:rPr>
              <a:t>1) </a:t>
            </a:r>
            <a:r>
              <a:rPr lang="ru-RU" sz="1700" dirty="0" err="1">
                <a:solidFill>
                  <a:schemeClr val="tx1"/>
                </a:solidFill>
              </a:rPr>
              <a:t>даъвони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таъминлаш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юзасидан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чоралар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аризалар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бўйича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</a:rPr>
              <a:t>2) </a:t>
            </a:r>
            <a:r>
              <a:rPr lang="ru-RU" sz="1700" dirty="0" err="1">
                <a:solidFill>
                  <a:schemeClr val="tx1"/>
                </a:solidFill>
              </a:rPr>
              <a:t>ҳакамлик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судларининг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қилув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юзасидан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низолашиш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ҳақидаги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аризалар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бўйича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</a:rPr>
              <a:t>3) </a:t>
            </a:r>
            <a:r>
              <a:rPr lang="ru-RU" sz="1700" dirty="0" err="1">
                <a:solidFill>
                  <a:schemeClr val="tx1"/>
                </a:solidFill>
              </a:rPr>
              <a:t>ҳакамлик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судларининг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қилув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қарорларини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мажбурий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ижро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этиш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учун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ижро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варақалари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бериш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аризалар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бўйича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700" dirty="0" err="1">
                <a:solidFill>
                  <a:schemeClr val="tx1"/>
                </a:solidFill>
              </a:rPr>
              <a:t>Иқтисодий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ушбу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модданинг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биринчи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қисмида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санаб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ўтилган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ушбу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Кодекснинг</a:t>
            </a:r>
            <a:r>
              <a:rPr lang="ru-RU" sz="1700" dirty="0">
                <a:solidFill>
                  <a:schemeClr val="tx1"/>
                </a:solidFill>
              </a:rPr>
              <a:t> 8, 28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29-бобларида </a:t>
            </a:r>
            <a:r>
              <a:rPr lang="ru-RU" sz="1700" dirty="0" err="1">
                <a:solidFill>
                  <a:schemeClr val="tx1"/>
                </a:solidFill>
              </a:rPr>
              <a:t>кўрсатилган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хусусиятлар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биргаликда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иқтисодий</a:t>
            </a:r>
            <a:r>
              <a:rPr lang="ru-RU" sz="1700" dirty="0">
                <a:solidFill>
                  <a:schemeClr val="tx1"/>
                </a:solidFill>
              </a:rPr>
              <a:t> суд </a:t>
            </a:r>
            <a:r>
              <a:rPr lang="ru-RU" sz="1700" dirty="0" err="1">
                <a:solidFill>
                  <a:schemeClr val="tx1"/>
                </a:solidFill>
              </a:rPr>
              <a:t>ишларини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юритишнинг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умумий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қоидалари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бўйича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кўриб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чиқади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416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Иқтисодий</a:t>
            </a:r>
            <a:r>
              <a:rPr lang="ru-RU" dirty="0"/>
              <a:t> </a:t>
            </a:r>
            <a:r>
              <a:rPr lang="ru-RU" dirty="0" err="1"/>
              <a:t>судга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 smtClean="0">
                <a:solidFill>
                  <a:schemeClr val="tx1"/>
                </a:solidFill>
              </a:rPr>
              <a:t>Иш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материалларини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тааллуқлилигига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бошқа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ўтказиш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Талаб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тааллуқлилик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қоидаларини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бузган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тақдирда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аризаси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ариза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тааллуқлилигига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фуқаролик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маъмурий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ўтказилади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Агар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аризаси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ариза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тааллуқлилик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қоидаларини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бузган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юритишга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қабул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қилинганлиги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жараёнида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аниқланса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суд </a:t>
            </a:r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материалларини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тааллуқлилигига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фуқаролик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маъмурий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ўтказиш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суд </a:t>
            </a:r>
            <a:r>
              <a:rPr lang="ru-RU" sz="2000" dirty="0" err="1">
                <a:solidFill>
                  <a:schemeClr val="tx1"/>
                </a:solidFill>
              </a:rPr>
              <a:t>ишини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юритишни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тугатиш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ажрим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чиқаради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аризасини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аризани</a:t>
            </a:r>
            <a:r>
              <a:rPr lang="ru-RU" sz="2000" dirty="0">
                <a:solidFill>
                  <a:schemeClr val="tx1"/>
                </a:solidFill>
              </a:rPr>
              <a:t>), </a:t>
            </a:r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материалларини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тааллуқлилигига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бошқа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ўтказиш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ажрим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устидан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шикоят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қилиниши</a:t>
            </a:r>
            <a:r>
              <a:rPr lang="ru-RU" sz="2000" dirty="0">
                <a:solidFill>
                  <a:schemeClr val="tx1"/>
                </a:solidFill>
              </a:rPr>
              <a:t> (протест </a:t>
            </a:r>
            <a:r>
              <a:rPr lang="ru-RU" sz="2000" dirty="0" err="1">
                <a:solidFill>
                  <a:schemeClr val="tx1"/>
                </a:solidFill>
              </a:rPr>
              <a:t>келтирилиши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мумкин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тааллуқлилигига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бошқа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ўтказилган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аризаси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ариза</a:t>
            </a:r>
            <a:r>
              <a:rPr lang="ru-RU" sz="2000" dirty="0">
                <a:solidFill>
                  <a:schemeClr val="tx1"/>
                </a:solidFill>
              </a:rPr>
              <a:t>), </a:t>
            </a:r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материаллари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ўзига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ўтказилган</a:t>
            </a:r>
            <a:r>
              <a:rPr lang="ru-RU" sz="2000" dirty="0">
                <a:solidFill>
                  <a:schemeClr val="tx1"/>
                </a:solidFill>
              </a:rPr>
              <a:t> суд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қабул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олиниши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керак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Ўзбекистон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Республикасида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ўртасида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тааллуқлилик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низоларга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йўл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қўйилмайди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720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СУДЛОВГА ТЕГИШЛИЛИК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solidFill>
                  <a:schemeClr val="tx1"/>
                </a:solidFill>
              </a:rPr>
              <a:t>Судловга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тегишлиликнинг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умумий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қоидалари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-	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шахсларга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нисбатан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даъволар</a:t>
            </a:r>
            <a:r>
              <a:rPr lang="ru-RU" sz="2000" dirty="0">
                <a:solidFill>
                  <a:schemeClr val="tx1"/>
                </a:solidFill>
              </a:rPr>
              <a:t> улар </a:t>
            </a:r>
            <a:r>
              <a:rPr lang="ru-RU" sz="2000" dirty="0" err="1">
                <a:solidFill>
                  <a:schemeClr val="tx1"/>
                </a:solidFill>
              </a:rPr>
              <a:t>давлат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рўйхатидан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этилади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-	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алоҳида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бўлинмалари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фаолиятидан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чиқадиган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алоҳида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бўлинмалар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давлат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рўйхатидан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этилади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-	</a:t>
            </a:r>
            <a:r>
              <a:rPr lang="ru-RU" sz="2000" dirty="0" err="1">
                <a:solidFill>
                  <a:schemeClr val="tx1"/>
                </a:solidFill>
              </a:rPr>
              <a:t>фуқароларга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нисбатан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даъволар</a:t>
            </a:r>
            <a:r>
              <a:rPr lang="ru-RU" sz="2000" dirty="0">
                <a:solidFill>
                  <a:schemeClr val="tx1"/>
                </a:solidFill>
              </a:rPr>
              <a:t> улар </a:t>
            </a:r>
            <a:r>
              <a:rPr lang="ru-RU" sz="2000" dirty="0" err="1">
                <a:solidFill>
                  <a:schemeClr val="tx1"/>
                </a:solidFill>
              </a:rPr>
              <a:t>якка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тартибдаги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тадбиркор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сифатида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давлат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рўйхатидан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этилади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46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СУДЛОВГА ТЕГИШЛИЛИК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r>
              <a:rPr lang="ru-RU" dirty="0" err="1"/>
              <a:t>Судга</a:t>
            </a:r>
            <a:r>
              <a:rPr lang="ru-RU" dirty="0"/>
              <a:t> </a:t>
            </a:r>
            <a:r>
              <a:rPr lang="ru-RU" dirty="0" err="1"/>
              <a:t>тааллуқли</a:t>
            </a:r>
            <a:r>
              <a:rPr lang="ru-RU" dirty="0"/>
              <a:t> </a:t>
            </a:r>
            <a:r>
              <a:rPr lang="ru-RU" dirty="0" err="1"/>
              <a:t>ишлар</a:t>
            </a:r>
            <a:r>
              <a:rPr lang="ru-RU" dirty="0"/>
              <a:t> </a:t>
            </a:r>
            <a:r>
              <a:rPr lang="ru-RU" dirty="0" err="1"/>
              <a:t>туманлараро</a:t>
            </a:r>
            <a:r>
              <a:rPr lang="ru-RU" dirty="0"/>
              <a:t>, туман, </a:t>
            </a:r>
            <a:r>
              <a:rPr lang="ru-RU" dirty="0" err="1"/>
              <a:t>шаҳар</a:t>
            </a:r>
            <a:r>
              <a:rPr lang="ru-RU" dirty="0"/>
              <a:t> </a:t>
            </a:r>
            <a:r>
              <a:rPr lang="ru-RU" dirty="0" err="1"/>
              <a:t>иқтисодий</a:t>
            </a:r>
            <a:r>
              <a:rPr lang="ru-RU" dirty="0"/>
              <a:t> </a:t>
            </a:r>
            <a:r>
              <a:rPr lang="ru-RU" dirty="0" err="1"/>
              <a:t>судлари</a:t>
            </a:r>
            <a:r>
              <a:rPr lang="ru-RU" dirty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кўрилади</a:t>
            </a:r>
            <a:r>
              <a:rPr lang="ru-RU" dirty="0"/>
              <a:t>, </a:t>
            </a:r>
            <a:r>
              <a:rPr lang="ru-RU" dirty="0" err="1"/>
              <a:t>бундан</a:t>
            </a:r>
            <a:r>
              <a:rPr lang="ru-RU" dirty="0"/>
              <a:t>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Олий</a:t>
            </a:r>
            <a:r>
              <a:rPr lang="ru-RU" dirty="0"/>
              <a:t> суди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Қорақалпоғистон</a:t>
            </a:r>
            <a:r>
              <a:rPr lang="ru-RU" dirty="0"/>
              <a:t> </a:t>
            </a:r>
            <a:r>
              <a:rPr lang="ru-RU" dirty="0" err="1"/>
              <a:t>Республикаси</a:t>
            </a:r>
            <a:r>
              <a:rPr lang="ru-RU" dirty="0"/>
              <a:t> суди, </a:t>
            </a:r>
            <a:r>
              <a:rPr lang="ru-RU" dirty="0" err="1"/>
              <a:t>вилоятлар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Тошкент</a:t>
            </a:r>
            <a:r>
              <a:rPr lang="ru-RU" dirty="0"/>
              <a:t> </a:t>
            </a:r>
            <a:r>
              <a:rPr lang="ru-RU" dirty="0" err="1"/>
              <a:t>шаҳар</a:t>
            </a:r>
            <a:r>
              <a:rPr lang="ru-RU" dirty="0"/>
              <a:t> </a:t>
            </a:r>
            <a:r>
              <a:rPr lang="ru-RU" dirty="0" err="1"/>
              <a:t>судлари</a:t>
            </a:r>
            <a:r>
              <a:rPr lang="ru-RU" dirty="0"/>
              <a:t> </a:t>
            </a:r>
            <a:r>
              <a:rPr lang="ru-RU" dirty="0" err="1"/>
              <a:t>судловига</a:t>
            </a:r>
            <a:r>
              <a:rPr lang="ru-RU" dirty="0"/>
              <a:t> </a:t>
            </a:r>
            <a:r>
              <a:rPr lang="ru-RU" dirty="0" err="1"/>
              <a:t>тегишли</a:t>
            </a:r>
            <a:r>
              <a:rPr lang="ru-RU" dirty="0"/>
              <a:t> </a:t>
            </a:r>
            <a:r>
              <a:rPr lang="ru-RU" dirty="0" err="1"/>
              <a:t>ишлар</a:t>
            </a:r>
            <a:r>
              <a:rPr lang="ru-RU" dirty="0"/>
              <a:t> </a:t>
            </a:r>
            <a:r>
              <a:rPr lang="ru-RU" dirty="0" err="1"/>
              <a:t>мустасно</a:t>
            </a:r>
            <a:r>
              <a:rPr lang="ru-RU" dirty="0"/>
              <a:t>.</a:t>
            </a:r>
          </a:p>
          <a:p>
            <a:r>
              <a:rPr lang="ru-RU" dirty="0" err="1" smtClean="0"/>
              <a:t>Қорақалпоғистон</a:t>
            </a:r>
            <a:r>
              <a:rPr lang="ru-RU" dirty="0" smtClean="0"/>
              <a:t> </a:t>
            </a:r>
            <a:r>
              <a:rPr lang="ru-RU" dirty="0" err="1"/>
              <a:t>Республикаси</a:t>
            </a:r>
            <a:r>
              <a:rPr lang="ru-RU" dirty="0"/>
              <a:t> суди, </a:t>
            </a:r>
            <a:r>
              <a:rPr lang="ru-RU" dirty="0" err="1"/>
              <a:t>вилоятлар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Тошкент</a:t>
            </a:r>
            <a:r>
              <a:rPr lang="ru-RU" dirty="0"/>
              <a:t> </a:t>
            </a:r>
            <a:r>
              <a:rPr lang="ru-RU" dirty="0" err="1"/>
              <a:t>шаҳар</a:t>
            </a:r>
            <a:r>
              <a:rPr lang="ru-RU" dirty="0"/>
              <a:t> </a:t>
            </a:r>
            <a:r>
              <a:rPr lang="ru-RU" dirty="0" err="1"/>
              <a:t>судлари</a:t>
            </a:r>
            <a:r>
              <a:rPr lang="ru-RU" dirty="0"/>
              <a:t>:</a:t>
            </a:r>
          </a:p>
          <a:p>
            <a:r>
              <a:rPr lang="ru-RU" dirty="0" err="1"/>
              <a:t>тарафлардан</a:t>
            </a:r>
            <a:r>
              <a:rPr lang="ru-RU" dirty="0"/>
              <a:t> </a:t>
            </a:r>
            <a:r>
              <a:rPr lang="ru-RU" dirty="0" err="1"/>
              <a:t>бири</a:t>
            </a:r>
            <a:r>
              <a:rPr lang="ru-RU" dirty="0"/>
              <a:t>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норезиденти</a:t>
            </a:r>
            <a:r>
              <a:rPr lang="ru-RU" dirty="0"/>
              <a:t> — чет эл </a:t>
            </a:r>
            <a:r>
              <a:rPr lang="ru-RU" dirty="0" err="1"/>
              <a:t>шахси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ишларни</a:t>
            </a:r>
            <a:r>
              <a:rPr lang="ru-RU" dirty="0"/>
              <a:t>;</a:t>
            </a:r>
          </a:p>
          <a:p>
            <a:r>
              <a:rPr lang="ru-RU" dirty="0" smtClean="0"/>
              <a:t>арбитраж </a:t>
            </a:r>
            <a:r>
              <a:rPr lang="ru-RU" dirty="0" err="1"/>
              <a:t>муҳокамаси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боғлиқ</a:t>
            </a:r>
            <a:r>
              <a:rPr lang="ru-RU" dirty="0"/>
              <a:t> </a:t>
            </a:r>
            <a:r>
              <a:rPr lang="ru-RU" dirty="0" err="1"/>
              <a:t>ишларни</a:t>
            </a:r>
            <a:r>
              <a:rPr lang="ru-RU" dirty="0"/>
              <a:t>;</a:t>
            </a:r>
          </a:p>
          <a:p>
            <a:r>
              <a:rPr lang="ru-RU" dirty="0" smtClean="0"/>
              <a:t>чет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судлари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арбитражларининг</a:t>
            </a:r>
            <a:r>
              <a:rPr lang="ru-RU" dirty="0"/>
              <a:t> </a:t>
            </a:r>
            <a:r>
              <a:rPr lang="ru-RU" dirty="0" err="1"/>
              <a:t>қарорларини</a:t>
            </a:r>
            <a:r>
              <a:rPr lang="ru-RU" dirty="0"/>
              <a:t> </a:t>
            </a:r>
            <a:r>
              <a:rPr lang="ru-RU" dirty="0" err="1"/>
              <a:t>тан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ҳамда</a:t>
            </a:r>
            <a:r>
              <a:rPr lang="ru-RU" dirty="0"/>
              <a:t> </a:t>
            </a:r>
            <a:r>
              <a:rPr lang="ru-RU" dirty="0" err="1"/>
              <a:t>ижрога</a:t>
            </a:r>
            <a:r>
              <a:rPr lang="ru-RU" dirty="0"/>
              <a:t> </a:t>
            </a:r>
            <a:r>
              <a:rPr lang="ru-RU" dirty="0" err="1"/>
              <a:t>қаратиш</a:t>
            </a:r>
            <a:r>
              <a:rPr lang="ru-RU" dirty="0"/>
              <a:t> </a:t>
            </a:r>
            <a:r>
              <a:rPr lang="ru-RU" dirty="0" err="1"/>
              <a:t>тўғрисидаги</a:t>
            </a:r>
            <a:r>
              <a:rPr lang="ru-RU" dirty="0"/>
              <a:t> </a:t>
            </a:r>
            <a:r>
              <a:rPr lang="ru-RU" dirty="0" err="1"/>
              <a:t>ишларни</a:t>
            </a:r>
            <a:r>
              <a:rPr lang="ru-RU" dirty="0"/>
              <a:t> </a:t>
            </a:r>
            <a:r>
              <a:rPr lang="ru-RU" dirty="0" err="1"/>
              <a:t>кўради</a:t>
            </a:r>
            <a:r>
              <a:rPr lang="ru-RU" dirty="0"/>
              <a:t>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790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СУДЛОВГА ТЕГИШЛИЛИК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r>
              <a:rPr lang="ru-RU" sz="2000" dirty="0" err="1"/>
              <a:t>Давлат</a:t>
            </a:r>
            <a:r>
              <a:rPr lang="ru-RU" sz="2000" dirty="0"/>
              <a:t> </a:t>
            </a:r>
            <a:r>
              <a:rPr lang="ru-RU" sz="2000" dirty="0" err="1"/>
              <a:t>бошқарув</a:t>
            </a:r>
            <a:r>
              <a:rPr lang="ru-RU" sz="2000" dirty="0"/>
              <a:t> </a:t>
            </a:r>
            <a:r>
              <a:rPr lang="ru-RU" sz="2000" dirty="0" err="1"/>
              <a:t>органлари</a:t>
            </a:r>
            <a:r>
              <a:rPr lang="ru-RU" sz="2000" dirty="0"/>
              <a:t>, </a:t>
            </a:r>
            <a:r>
              <a:rPr lang="ru-RU" sz="2000" dirty="0" err="1"/>
              <a:t>маҳаллий</a:t>
            </a:r>
            <a:r>
              <a:rPr lang="ru-RU" sz="2000" dirty="0"/>
              <a:t> </a:t>
            </a:r>
            <a:r>
              <a:rPr lang="ru-RU" sz="2000" dirty="0" err="1"/>
              <a:t>давлат</a:t>
            </a:r>
            <a:r>
              <a:rPr lang="ru-RU" sz="2000" dirty="0"/>
              <a:t> </a:t>
            </a:r>
            <a:r>
              <a:rPr lang="ru-RU" sz="2000" dirty="0" err="1"/>
              <a:t>ҳокимияти</a:t>
            </a:r>
            <a:r>
              <a:rPr lang="ru-RU" sz="2000" dirty="0"/>
              <a:t> </a:t>
            </a:r>
            <a:r>
              <a:rPr lang="ru-RU" sz="2000" dirty="0" err="1"/>
              <a:t>органлари</a:t>
            </a:r>
            <a:r>
              <a:rPr lang="ru-RU" sz="2000" dirty="0"/>
              <a:t> </a:t>
            </a:r>
            <a:r>
              <a:rPr lang="ru-RU" sz="2000" dirty="0" err="1"/>
              <a:t>ўртасидаги</a:t>
            </a:r>
            <a:r>
              <a:rPr lang="ru-RU" sz="2000" dirty="0"/>
              <a:t> </a:t>
            </a:r>
            <a:r>
              <a:rPr lang="ru-RU" sz="2000" dirty="0" err="1"/>
              <a:t>иқтисодий</a:t>
            </a:r>
            <a:r>
              <a:rPr lang="ru-RU" sz="2000" dirty="0"/>
              <a:t> </a:t>
            </a:r>
            <a:r>
              <a:rPr lang="ru-RU" sz="2000" dirty="0" err="1"/>
              <a:t>битимлардан</a:t>
            </a:r>
            <a:r>
              <a:rPr lang="ru-RU" sz="2000" dirty="0"/>
              <a:t> </a:t>
            </a:r>
            <a:r>
              <a:rPr lang="ru-RU" sz="2000" dirty="0" err="1"/>
              <a:t>келиб</a:t>
            </a:r>
            <a:r>
              <a:rPr lang="ru-RU" sz="2000" dirty="0"/>
              <a:t> </a:t>
            </a:r>
            <a:r>
              <a:rPr lang="ru-RU" sz="2000" dirty="0" err="1"/>
              <a:t>чиқадиган</a:t>
            </a:r>
            <a:r>
              <a:rPr lang="ru-RU" sz="2000" dirty="0"/>
              <a:t> </a:t>
            </a:r>
            <a:r>
              <a:rPr lang="ru-RU" sz="2000" dirty="0" err="1"/>
              <a:t>низолар</a:t>
            </a:r>
            <a:r>
              <a:rPr lang="ru-RU" sz="2000" dirty="0"/>
              <a:t> </a:t>
            </a:r>
            <a:r>
              <a:rPr lang="ru-RU" sz="2000" dirty="0" err="1"/>
              <a:t>Ўзбекистон</a:t>
            </a:r>
            <a:r>
              <a:rPr lang="ru-RU" sz="2000" dirty="0"/>
              <a:t> </a:t>
            </a:r>
            <a:r>
              <a:rPr lang="ru-RU" sz="2000" dirty="0" err="1"/>
              <a:t>Республикаси</a:t>
            </a:r>
            <a:r>
              <a:rPr lang="ru-RU" sz="2000" dirty="0"/>
              <a:t> </a:t>
            </a:r>
            <a:r>
              <a:rPr lang="ru-RU" sz="2000" dirty="0" err="1"/>
              <a:t>Олий</a:t>
            </a:r>
            <a:r>
              <a:rPr lang="ru-RU" sz="2000" dirty="0"/>
              <a:t> суди </a:t>
            </a:r>
            <a:r>
              <a:rPr lang="ru-RU" sz="2000" dirty="0" err="1"/>
              <a:t>томонидан</a:t>
            </a:r>
            <a:r>
              <a:rPr lang="ru-RU" sz="2000" dirty="0"/>
              <a:t> </a:t>
            </a:r>
            <a:r>
              <a:rPr lang="ru-RU" sz="2000" dirty="0" err="1"/>
              <a:t>кўрилади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Ўзбекистон</a:t>
            </a:r>
            <a:r>
              <a:rPr lang="ru-RU" sz="2000" dirty="0"/>
              <a:t> </a:t>
            </a:r>
            <a:r>
              <a:rPr lang="ru-RU" sz="2000" dirty="0" err="1"/>
              <a:t>Республикаси</a:t>
            </a:r>
            <a:r>
              <a:rPr lang="ru-RU" sz="2000" dirty="0"/>
              <a:t> </a:t>
            </a:r>
            <a:r>
              <a:rPr lang="ru-RU" sz="2000" dirty="0" err="1"/>
              <a:t>Олий</a:t>
            </a:r>
            <a:r>
              <a:rPr lang="ru-RU" sz="2000" dirty="0"/>
              <a:t> суди </a:t>
            </a:r>
            <a:r>
              <a:rPr lang="ru-RU" sz="2000" dirty="0" err="1"/>
              <a:t>алоҳида</a:t>
            </a:r>
            <a:r>
              <a:rPr lang="ru-RU" sz="2000" dirty="0"/>
              <a:t> </a:t>
            </a:r>
            <a:r>
              <a:rPr lang="ru-RU" sz="2000" dirty="0" err="1"/>
              <a:t>ҳолатларни</a:t>
            </a:r>
            <a:r>
              <a:rPr lang="ru-RU" sz="2000" dirty="0"/>
              <a:t> </a:t>
            </a:r>
            <a:r>
              <a:rPr lang="ru-RU" sz="2000" dirty="0" err="1"/>
              <a:t>эътиборга</a:t>
            </a:r>
            <a:r>
              <a:rPr lang="ru-RU" sz="2000" dirty="0"/>
              <a:t> </a:t>
            </a:r>
            <a:r>
              <a:rPr lang="ru-RU" sz="2000" dirty="0" err="1"/>
              <a:t>олган</a:t>
            </a:r>
            <a:r>
              <a:rPr lang="ru-RU" sz="2000" dirty="0"/>
              <a:t> </a:t>
            </a:r>
            <a:r>
              <a:rPr lang="ru-RU" sz="2000" dirty="0" err="1"/>
              <a:t>ҳолда</a:t>
            </a:r>
            <a:r>
              <a:rPr lang="ru-RU" sz="2000" dirty="0"/>
              <a:t> </a:t>
            </a:r>
            <a:r>
              <a:rPr lang="ru-RU" sz="2000" dirty="0" err="1"/>
              <a:t>ҳар</a:t>
            </a:r>
            <a:r>
              <a:rPr lang="ru-RU" sz="2000" dirty="0"/>
              <a:t> </a:t>
            </a:r>
            <a:r>
              <a:rPr lang="ru-RU" sz="2000" dirty="0" err="1"/>
              <a:t>қандай</a:t>
            </a:r>
            <a:r>
              <a:rPr lang="ru-RU" sz="2000" dirty="0"/>
              <a:t> </a:t>
            </a:r>
            <a:r>
              <a:rPr lang="ru-RU" sz="2000" dirty="0" err="1"/>
              <a:t>ишни</a:t>
            </a:r>
            <a:r>
              <a:rPr lang="ru-RU" sz="2000" dirty="0"/>
              <a:t> </a:t>
            </a:r>
            <a:r>
              <a:rPr lang="ru-RU" sz="2000" dirty="0" err="1"/>
              <a:t>исталган</a:t>
            </a:r>
            <a:r>
              <a:rPr lang="ru-RU" sz="2000" dirty="0"/>
              <a:t> </a:t>
            </a:r>
            <a:r>
              <a:rPr lang="ru-RU" sz="2000" dirty="0" err="1"/>
              <a:t>суддан</a:t>
            </a:r>
            <a:r>
              <a:rPr lang="ru-RU" sz="2000" dirty="0"/>
              <a:t> </a:t>
            </a:r>
            <a:r>
              <a:rPr lang="ru-RU" sz="2000" dirty="0" err="1"/>
              <a:t>олиб</a:t>
            </a:r>
            <a:r>
              <a:rPr lang="ru-RU" sz="2000" dirty="0"/>
              <a:t> </a:t>
            </a:r>
            <a:r>
              <a:rPr lang="ru-RU" sz="2000" dirty="0" err="1"/>
              <a:t>қўйиш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уни</a:t>
            </a:r>
            <a:r>
              <a:rPr lang="ru-RU" sz="2000" dirty="0"/>
              <a:t> </a:t>
            </a:r>
            <a:r>
              <a:rPr lang="ru-RU" sz="2000" dirty="0" err="1"/>
              <a:t>биринчи</a:t>
            </a:r>
            <a:r>
              <a:rPr lang="ru-RU" sz="2000" dirty="0"/>
              <a:t> инстанция </a:t>
            </a:r>
            <a:r>
              <a:rPr lang="ru-RU" sz="2000" dirty="0" err="1"/>
              <a:t>бўйича</a:t>
            </a:r>
            <a:r>
              <a:rPr lang="ru-RU" sz="2000" dirty="0"/>
              <a:t> </a:t>
            </a:r>
            <a:r>
              <a:rPr lang="ru-RU" sz="2000" dirty="0" err="1"/>
              <a:t>ўз</a:t>
            </a:r>
            <a:r>
              <a:rPr lang="ru-RU" sz="2000" dirty="0"/>
              <a:t> </a:t>
            </a:r>
            <a:r>
              <a:rPr lang="ru-RU" sz="2000" dirty="0" err="1"/>
              <a:t>иш</a:t>
            </a:r>
            <a:r>
              <a:rPr lang="ru-RU" sz="2000" dirty="0"/>
              <a:t> </a:t>
            </a:r>
            <a:r>
              <a:rPr lang="ru-RU" sz="2000" dirty="0" err="1"/>
              <a:t>юритувига</a:t>
            </a:r>
            <a:r>
              <a:rPr lang="ru-RU" sz="2000" dirty="0"/>
              <a:t> </a:t>
            </a:r>
            <a:r>
              <a:rPr lang="ru-RU" sz="2000" dirty="0" err="1"/>
              <a:t>қабул</a:t>
            </a:r>
            <a:r>
              <a:rPr lang="ru-RU" sz="2000" dirty="0"/>
              <a:t> </a:t>
            </a:r>
            <a:r>
              <a:rPr lang="ru-RU" sz="2000" dirty="0" err="1"/>
              <a:t>қилишга</a:t>
            </a:r>
            <a:r>
              <a:rPr lang="ru-RU" sz="2000" dirty="0"/>
              <a:t>, </a:t>
            </a:r>
            <a:r>
              <a:rPr lang="ru-RU" sz="2000" dirty="0" err="1"/>
              <a:t>ишни</a:t>
            </a:r>
            <a:r>
              <a:rPr lang="ru-RU" sz="2000" dirty="0"/>
              <a:t> </a:t>
            </a:r>
            <a:r>
              <a:rPr lang="ru-RU" sz="2000" dirty="0" err="1"/>
              <a:t>бир</a:t>
            </a:r>
            <a:r>
              <a:rPr lang="ru-RU" sz="2000" dirty="0"/>
              <a:t> </a:t>
            </a:r>
            <a:r>
              <a:rPr lang="ru-RU" sz="2000" dirty="0" err="1"/>
              <a:t>суддан</a:t>
            </a:r>
            <a:r>
              <a:rPr lang="ru-RU" sz="2000" dirty="0"/>
              <a:t> </a:t>
            </a:r>
            <a:r>
              <a:rPr lang="ru-RU" sz="2000" dirty="0" err="1"/>
              <a:t>бошқасига</a:t>
            </a:r>
            <a:r>
              <a:rPr lang="ru-RU" sz="2000" dirty="0"/>
              <a:t> </a:t>
            </a:r>
            <a:r>
              <a:rPr lang="ru-RU" sz="2000" dirty="0" err="1"/>
              <a:t>ўтказишга</a:t>
            </a:r>
            <a:r>
              <a:rPr lang="ru-RU" sz="2000" dirty="0"/>
              <a:t> </a:t>
            </a:r>
            <a:r>
              <a:rPr lang="ru-RU" sz="2000" dirty="0" err="1"/>
              <a:t>ҳақли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Инвестициявий</a:t>
            </a:r>
            <a:r>
              <a:rPr lang="ru-RU" sz="2000" dirty="0"/>
              <a:t> </a:t>
            </a:r>
            <a:r>
              <a:rPr lang="ru-RU" sz="2000" dirty="0" err="1"/>
              <a:t>низолар</a:t>
            </a:r>
            <a:r>
              <a:rPr lang="ru-RU" sz="2000" dirty="0"/>
              <a:t> </a:t>
            </a:r>
            <a:r>
              <a:rPr lang="ru-RU" sz="2000" dirty="0" err="1"/>
              <a:t>бўйича</a:t>
            </a:r>
            <a:r>
              <a:rPr lang="ru-RU" sz="2000" dirty="0"/>
              <a:t> </a:t>
            </a:r>
            <a:r>
              <a:rPr lang="ru-RU" sz="2000" dirty="0" err="1"/>
              <a:t>йирик</a:t>
            </a:r>
            <a:r>
              <a:rPr lang="ru-RU" sz="2000" dirty="0"/>
              <a:t> </a:t>
            </a:r>
            <a:r>
              <a:rPr lang="ru-RU" sz="2000" dirty="0" err="1"/>
              <a:t>инвесторнинг</a:t>
            </a:r>
            <a:r>
              <a:rPr lang="ru-RU" sz="2000" dirty="0"/>
              <a:t>, </a:t>
            </a:r>
            <a:r>
              <a:rPr lang="ru-RU" sz="2000" dirty="0" err="1"/>
              <a:t>рақобатга</a:t>
            </a:r>
            <a:r>
              <a:rPr lang="ru-RU" sz="2000" dirty="0"/>
              <a:t> </a:t>
            </a:r>
            <a:r>
              <a:rPr lang="ru-RU" sz="2000" dirty="0" err="1"/>
              <a:t>оид</a:t>
            </a:r>
            <a:r>
              <a:rPr lang="ru-RU" sz="2000" dirty="0"/>
              <a:t> </a:t>
            </a:r>
            <a:r>
              <a:rPr lang="ru-RU" sz="2000" dirty="0" err="1"/>
              <a:t>ишлар</a:t>
            </a:r>
            <a:r>
              <a:rPr lang="ru-RU" sz="2000" dirty="0"/>
              <a:t> </a:t>
            </a:r>
            <a:r>
              <a:rPr lang="ru-RU" sz="2000" dirty="0" err="1"/>
              <a:t>бўйича</a:t>
            </a:r>
            <a:r>
              <a:rPr lang="ru-RU" sz="2000" dirty="0"/>
              <a:t> </a:t>
            </a:r>
            <a:r>
              <a:rPr lang="ru-RU" sz="2000" dirty="0" err="1"/>
              <a:t>тарафларнинг</a:t>
            </a:r>
            <a:r>
              <a:rPr lang="ru-RU" sz="2000" dirty="0"/>
              <a:t> </a:t>
            </a:r>
            <a:r>
              <a:rPr lang="ru-RU" sz="2000" dirty="0" err="1"/>
              <a:t>хоҳишига</a:t>
            </a:r>
            <a:r>
              <a:rPr lang="ru-RU" sz="2000" dirty="0"/>
              <a:t> </a:t>
            </a:r>
            <a:r>
              <a:rPr lang="ru-RU" sz="2000" dirty="0" err="1"/>
              <a:t>кўра</a:t>
            </a:r>
            <a:r>
              <a:rPr lang="ru-RU" sz="2000" dirty="0"/>
              <a:t>, </a:t>
            </a:r>
            <a:r>
              <a:rPr lang="ru-RU" sz="2000" dirty="0" err="1"/>
              <a:t>ушбу</a:t>
            </a:r>
            <a:r>
              <a:rPr lang="ru-RU" sz="2000" dirty="0"/>
              <a:t> </a:t>
            </a:r>
            <a:r>
              <a:rPr lang="ru-RU" sz="2000" dirty="0" err="1"/>
              <a:t>тоифадаги</a:t>
            </a:r>
            <a:r>
              <a:rPr lang="ru-RU" sz="2000" dirty="0"/>
              <a:t> </a:t>
            </a:r>
            <a:r>
              <a:rPr lang="ru-RU" sz="2000" dirty="0" err="1"/>
              <a:t>ишлар</a:t>
            </a:r>
            <a:r>
              <a:rPr lang="ru-RU" sz="2000" dirty="0"/>
              <a:t> </a:t>
            </a:r>
            <a:r>
              <a:rPr lang="ru-RU" sz="2000" dirty="0" err="1"/>
              <a:t>бевосита</a:t>
            </a:r>
            <a:r>
              <a:rPr lang="ru-RU" sz="2000" dirty="0"/>
              <a:t> </a:t>
            </a:r>
            <a:r>
              <a:rPr lang="ru-RU" sz="2000" dirty="0" err="1"/>
              <a:t>Ўзбекистон</a:t>
            </a:r>
            <a:r>
              <a:rPr lang="ru-RU" sz="2000" dirty="0"/>
              <a:t> </a:t>
            </a:r>
            <a:r>
              <a:rPr lang="ru-RU" sz="2000" dirty="0" err="1"/>
              <a:t>Республикаси</a:t>
            </a:r>
            <a:r>
              <a:rPr lang="ru-RU" sz="2000" dirty="0"/>
              <a:t> </a:t>
            </a:r>
            <a:r>
              <a:rPr lang="ru-RU" sz="2000" dirty="0" err="1"/>
              <a:t>Олий</a:t>
            </a:r>
            <a:r>
              <a:rPr lang="ru-RU" sz="2000" dirty="0"/>
              <a:t> суди, </a:t>
            </a:r>
            <a:r>
              <a:rPr lang="ru-RU" sz="2000" dirty="0" err="1"/>
              <a:t>қолган</a:t>
            </a:r>
            <a:r>
              <a:rPr lang="ru-RU" sz="2000" dirty="0"/>
              <a:t> </a:t>
            </a:r>
            <a:r>
              <a:rPr lang="ru-RU" sz="2000" dirty="0" err="1"/>
              <a:t>инвестициявий</a:t>
            </a:r>
            <a:r>
              <a:rPr lang="ru-RU" sz="2000" dirty="0"/>
              <a:t> </a:t>
            </a:r>
            <a:r>
              <a:rPr lang="ru-RU" sz="2000" dirty="0" err="1"/>
              <a:t>низолар</a:t>
            </a:r>
            <a:r>
              <a:rPr lang="ru-RU" sz="2000" dirty="0"/>
              <a:t> </a:t>
            </a:r>
            <a:r>
              <a:rPr lang="ru-RU" sz="2000" dirty="0" err="1"/>
              <a:t>инвесторнинг</a:t>
            </a:r>
            <a:r>
              <a:rPr lang="ru-RU" sz="2000" dirty="0"/>
              <a:t> </a:t>
            </a:r>
            <a:r>
              <a:rPr lang="ru-RU" sz="2000" dirty="0" err="1"/>
              <a:t>хоҳишига</a:t>
            </a:r>
            <a:r>
              <a:rPr lang="ru-RU" sz="2000" dirty="0"/>
              <a:t> </a:t>
            </a:r>
            <a:r>
              <a:rPr lang="ru-RU" sz="2000" dirty="0" err="1"/>
              <a:t>кўра</a:t>
            </a:r>
            <a:r>
              <a:rPr lang="ru-RU" sz="2000" dirty="0"/>
              <a:t>, </a:t>
            </a:r>
            <a:r>
              <a:rPr lang="ru-RU" sz="2000" dirty="0" err="1"/>
              <a:t>Қорақалпоғистон</a:t>
            </a:r>
            <a:r>
              <a:rPr lang="ru-RU" sz="2000" dirty="0"/>
              <a:t> </a:t>
            </a:r>
            <a:r>
              <a:rPr lang="ru-RU" sz="2000" dirty="0" err="1"/>
              <a:t>Республикаси</a:t>
            </a:r>
            <a:r>
              <a:rPr lang="ru-RU" sz="2000" dirty="0"/>
              <a:t> суди, </a:t>
            </a:r>
            <a:r>
              <a:rPr lang="ru-RU" sz="2000" dirty="0" err="1"/>
              <a:t>вилоятлар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Тошкент</a:t>
            </a:r>
            <a:r>
              <a:rPr lang="ru-RU" sz="2000" dirty="0"/>
              <a:t> </a:t>
            </a:r>
            <a:r>
              <a:rPr lang="ru-RU" sz="2000" dirty="0" err="1"/>
              <a:t>шаҳар</a:t>
            </a:r>
            <a:r>
              <a:rPr lang="ru-RU" sz="2000" dirty="0"/>
              <a:t> </a:t>
            </a:r>
            <a:r>
              <a:rPr lang="ru-RU" sz="2000" dirty="0" err="1"/>
              <a:t>судлари</a:t>
            </a:r>
            <a:r>
              <a:rPr lang="ru-RU" sz="2000" dirty="0"/>
              <a:t> </a:t>
            </a:r>
            <a:r>
              <a:rPr lang="ru-RU" sz="2000" dirty="0" err="1"/>
              <a:t>томонидан</a:t>
            </a:r>
            <a:r>
              <a:rPr lang="ru-RU" sz="2000" dirty="0"/>
              <a:t> </a:t>
            </a:r>
            <a:r>
              <a:rPr lang="ru-RU" sz="2000" dirty="0" err="1"/>
              <a:t>биринчи</a:t>
            </a:r>
            <a:r>
              <a:rPr lang="ru-RU" sz="2000" dirty="0"/>
              <a:t> инстанция суди </a:t>
            </a:r>
            <a:r>
              <a:rPr lang="ru-RU" sz="2000" dirty="0" err="1"/>
              <a:t>сифатида</a:t>
            </a:r>
            <a:r>
              <a:rPr lang="ru-RU" sz="2000" dirty="0"/>
              <a:t> </a:t>
            </a:r>
            <a:r>
              <a:rPr lang="ru-RU" sz="2000" dirty="0" err="1"/>
              <a:t>кўрилади</a:t>
            </a:r>
            <a:r>
              <a:rPr lang="ru-RU" sz="2000" dirty="0"/>
              <a:t>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78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СУДЛОВГА ТЕГИШЛИЛИК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786656"/>
          </a:xfrm>
        </p:spPr>
        <p:txBody>
          <a:bodyPr>
            <a:noAutofit/>
          </a:bodyPr>
          <a:lstStyle/>
          <a:p>
            <a:pPr algn="just"/>
            <a:r>
              <a:rPr lang="ru-RU" sz="1800" dirty="0" err="1" smtClean="0">
                <a:solidFill>
                  <a:schemeClr val="tx1"/>
                </a:solidFill>
              </a:rPr>
              <a:t>Турли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ерларда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жойлашган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бир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неча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жавобгарга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нисбатан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даъволар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даъвогарнинг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танлаши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бўйича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жавобгарлардан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бири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давлат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рўйхатидан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ўтган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жойдаги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судга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тақдим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этилади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</a:rPr>
              <a:t>Давлат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рўйхатидан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ўтган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жойи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номаълум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бўлган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жавобгарга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нисбатан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даъволар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унинг</a:t>
            </a:r>
            <a:r>
              <a:rPr lang="ru-RU" sz="1800" dirty="0">
                <a:solidFill>
                  <a:schemeClr val="tx1"/>
                </a:solidFill>
              </a:rPr>
              <a:t> мол-</a:t>
            </a:r>
            <a:r>
              <a:rPr lang="ru-RU" sz="1800" dirty="0" err="1">
                <a:solidFill>
                  <a:schemeClr val="tx1"/>
                </a:solidFill>
              </a:rPr>
              <a:t>мулки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жойлашган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ердаги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ёки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унинг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маълум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бўлган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охирги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жойлашган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еридаги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судга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тақдим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этилиши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мумкин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</a:rPr>
              <a:t>Ўзбекистон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Республикасининг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фуқароси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бўлган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бошқа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давлат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ҳудудида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турган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жавобгарга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нисбатан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даъволар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даъвогар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жойлашган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ерда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ёки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жавобгарнинг</a:t>
            </a:r>
            <a:r>
              <a:rPr lang="ru-RU" sz="1800" dirty="0">
                <a:solidFill>
                  <a:schemeClr val="tx1"/>
                </a:solidFill>
              </a:rPr>
              <a:t> мол-</a:t>
            </a:r>
            <a:r>
              <a:rPr lang="ru-RU" sz="1800" dirty="0" err="1">
                <a:solidFill>
                  <a:schemeClr val="tx1"/>
                </a:solidFill>
              </a:rPr>
              <a:t>мулки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жойлашган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ерда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тақдим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этилиши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мумкин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</a:rPr>
              <a:t>Ижро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этиш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жойи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кўрсатилган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шартномадан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келиб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чиқадиган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даъволар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мажбурият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ижро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этиладиган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жой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бўйича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тақдим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этилиши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мумкин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800" dirty="0" err="1" smtClean="0">
                <a:solidFill>
                  <a:schemeClr val="tx1"/>
                </a:solidFill>
              </a:rPr>
              <a:t>Йирик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инвестор </a:t>
            </a:r>
            <a:r>
              <a:rPr lang="ru-RU" sz="1800" dirty="0" err="1">
                <a:solidFill>
                  <a:schemeClr val="tx1"/>
                </a:solidFill>
              </a:rPr>
              <a:t>бўлмаган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инвесторнинг</a:t>
            </a:r>
            <a:r>
              <a:rPr lang="ru-RU" sz="1800" dirty="0">
                <a:solidFill>
                  <a:schemeClr val="tx1"/>
                </a:solidFill>
              </a:rPr>
              <a:t> инвестиция </a:t>
            </a:r>
            <a:r>
              <a:rPr lang="ru-RU" sz="1800" dirty="0" err="1">
                <a:solidFill>
                  <a:schemeClr val="tx1"/>
                </a:solidFill>
              </a:rPr>
              <a:t>фаолияти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билан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боғлиқ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даъволар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жавобгар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жойлашган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ердаги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туманлараро</a:t>
            </a:r>
            <a:r>
              <a:rPr lang="ru-RU" sz="1800" dirty="0">
                <a:solidFill>
                  <a:schemeClr val="tx1"/>
                </a:solidFill>
              </a:rPr>
              <a:t>, туман, </a:t>
            </a:r>
            <a:r>
              <a:rPr lang="ru-RU" sz="1800" dirty="0" err="1">
                <a:solidFill>
                  <a:schemeClr val="tx1"/>
                </a:solidFill>
              </a:rPr>
              <a:t>шаҳар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иқтисодий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судга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ёки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Қорақалпоғистон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Республикаси</a:t>
            </a:r>
            <a:r>
              <a:rPr lang="ru-RU" sz="1800" dirty="0">
                <a:solidFill>
                  <a:schemeClr val="tx1"/>
                </a:solidFill>
              </a:rPr>
              <a:t> суди, </a:t>
            </a:r>
            <a:r>
              <a:rPr lang="ru-RU" sz="1800" dirty="0" err="1">
                <a:solidFill>
                  <a:schemeClr val="tx1"/>
                </a:solidFill>
              </a:rPr>
              <a:t>вилоятлар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Тошкент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шаҳар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судларига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тақдим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этилиши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мумкин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800" dirty="0" err="1" smtClean="0">
                <a:solidFill>
                  <a:schemeClr val="tx1"/>
                </a:solidFill>
              </a:rPr>
              <a:t>Йирик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инвесторнинг</a:t>
            </a:r>
            <a:r>
              <a:rPr lang="ru-RU" sz="1800" dirty="0">
                <a:solidFill>
                  <a:schemeClr val="tx1"/>
                </a:solidFill>
              </a:rPr>
              <a:t> инвестиция </a:t>
            </a:r>
            <a:r>
              <a:rPr lang="ru-RU" sz="1800" dirty="0" err="1">
                <a:solidFill>
                  <a:schemeClr val="tx1"/>
                </a:solidFill>
              </a:rPr>
              <a:t>фаолияти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билан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боғлиқ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даъволар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шунингдек</a:t>
            </a:r>
            <a:r>
              <a:rPr lang="ru-RU" sz="1800" dirty="0">
                <a:solidFill>
                  <a:schemeClr val="tx1"/>
                </a:solidFill>
              </a:rPr>
              <a:t> товар </a:t>
            </a:r>
            <a:r>
              <a:rPr lang="ru-RU" sz="1800" dirty="0" err="1">
                <a:solidFill>
                  <a:schemeClr val="tx1"/>
                </a:solidFill>
              </a:rPr>
              <a:t>ва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молия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бозорларидаги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рақобат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соҳасидаги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муносабатлардан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келиб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чиқадиган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даъволар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жавобгар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жойлашган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ердаги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туманлараро</a:t>
            </a:r>
            <a:r>
              <a:rPr lang="ru-RU" sz="1800" dirty="0">
                <a:solidFill>
                  <a:schemeClr val="tx1"/>
                </a:solidFill>
              </a:rPr>
              <a:t>, туман, </a:t>
            </a:r>
            <a:r>
              <a:rPr lang="ru-RU" sz="1800" dirty="0" err="1">
                <a:solidFill>
                  <a:schemeClr val="tx1"/>
                </a:solidFill>
              </a:rPr>
              <a:t>шаҳар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иқтисодий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судига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ёки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Ўзбекистон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Республикаси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Олий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судига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тақдим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этилиши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мумкин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636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СУДЛОВГА ТЕГИШЛИЛИК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аҳамиятга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фактларни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аниқлаш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аризачи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давлат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рўйхатидан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кўрилади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вужудга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келиши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ўзгариши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бекор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аҳамиятга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фактларни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аниқлаш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жойлашган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ердаги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кўрилади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dirty="0" err="1"/>
              <a:t>Юридик</a:t>
            </a:r>
            <a:r>
              <a:rPr lang="ru-RU" dirty="0"/>
              <a:t> </a:t>
            </a:r>
            <a:r>
              <a:rPr lang="ru-RU" dirty="0" err="1"/>
              <a:t>шахсларнинг</a:t>
            </a:r>
            <a:r>
              <a:rPr lang="ru-RU" dirty="0"/>
              <a:t> </a:t>
            </a:r>
            <a:r>
              <a:rPr lang="ru-RU" dirty="0" err="1"/>
              <a:t>тўловга</a:t>
            </a:r>
            <a:r>
              <a:rPr lang="ru-RU" dirty="0"/>
              <a:t> </a:t>
            </a:r>
            <a:r>
              <a:rPr lang="ru-RU" dirty="0" err="1"/>
              <a:t>қобилиятсизлиги</a:t>
            </a:r>
            <a:r>
              <a:rPr lang="ru-RU" dirty="0"/>
              <a:t> </a:t>
            </a:r>
            <a:r>
              <a:rPr lang="ru-RU" dirty="0" err="1"/>
              <a:t>тўғрисидаги</a:t>
            </a:r>
            <a:r>
              <a:rPr lang="ru-RU" dirty="0"/>
              <a:t> </a:t>
            </a:r>
            <a:r>
              <a:rPr lang="ru-RU" dirty="0" err="1"/>
              <a:t>ишлар</a:t>
            </a:r>
            <a:r>
              <a:rPr lang="ru-RU" dirty="0"/>
              <a:t> </a:t>
            </a:r>
            <a:r>
              <a:rPr lang="ru-RU" dirty="0" err="1"/>
              <a:t>қарздор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рўйхатидан</a:t>
            </a:r>
            <a:r>
              <a:rPr lang="ru-RU" dirty="0"/>
              <a:t> </a:t>
            </a:r>
            <a:r>
              <a:rPr lang="ru-RU" dirty="0" err="1"/>
              <a:t>ўтган</a:t>
            </a:r>
            <a:r>
              <a:rPr lang="ru-RU" dirty="0"/>
              <a:t> </a:t>
            </a:r>
            <a:r>
              <a:rPr lang="ru-RU" dirty="0" err="1"/>
              <a:t>жойдаги</a:t>
            </a:r>
            <a:r>
              <a:rPr lang="ru-RU" dirty="0"/>
              <a:t> </a:t>
            </a:r>
            <a:r>
              <a:rPr lang="ru-RU" dirty="0" err="1"/>
              <a:t>судда</a:t>
            </a:r>
            <a:r>
              <a:rPr lang="ru-RU" dirty="0"/>
              <a:t>, </a:t>
            </a:r>
            <a:r>
              <a:rPr lang="ru-RU" dirty="0" err="1"/>
              <a:t>шунингдек</a:t>
            </a:r>
            <a:r>
              <a:rPr lang="ru-RU" dirty="0"/>
              <a:t> </a:t>
            </a:r>
            <a:r>
              <a:rPr lang="ru-RU" dirty="0" err="1"/>
              <a:t>қарздор</a:t>
            </a:r>
            <a:r>
              <a:rPr lang="ru-RU" dirty="0"/>
              <a:t> </a:t>
            </a:r>
            <a:r>
              <a:rPr lang="ru-RU" dirty="0" err="1"/>
              <a:t>жисмоний</a:t>
            </a:r>
            <a:r>
              <a:rPr lang="ru-RU" dirty="0"/>
              <a:t> </a:t>
            </a:r>
            <a:r>
              <a:rPr lang="ru-RU" dirty="0" err="1"/>
              <a:t>шахснинг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(</a:t>
            </a:r>
            <a:r>
              <a:rPr lang="ru-RU" dirty="0" err="1"/>
              <a:t>ёки</a:t>
            </a:r>
            <a:r>
              <a:rPr lang="ru-RU" dirty="0"/>
              <a:t>) </a:t>
            </a:r>
            <a:r>
              <a:rPr lang="ru-RU" dirty="0" err="1"/>
              <a:t>якка</a:t>
            </a:r>
            <a:r>
              <a:rPr lang="ru-RU" dirty="0"/>
              <a:t> </a:t>
            </a:r>
            <a:r>
              <a:rPr lang="ru-RU" dirty="0" err="1"/>
              <a:t>тартибдаги</a:t>
            </a:r>
            <a:r>
              <a:rPr lang="ru-RU" dirty="0"/>
              <a:t> </a:t>
            </a:r>
            <a:r>
              <a:rPr lang="ru-RU" dirty="0" err="1"/>
              <a:t>тадбиркорнинг</a:t>
            </a:r>
            <a:r>
              <a:rPr lang="ru-RU" dirty="0"/>
              <a:t> </a:t>
            </a:r>
            <a:r>
              <a:rPr lang="ru-RU" dirty="0" err="1"/>
              <a:t>яшаш</a:t>
            </a:r>
            <a:r>
              <a:rPr lang="ru-RU" dirty="0"/>
              <a:t> </a:t>
            </a:r>
            <a:r>
              <a:rPr lang="ru-RU" dirty="0" err="1"/>
              <a:t>жойидаги</a:t>
            </a:r>
            <a:r>
              <a:rPr lang="ru-RU" dirty="0"/>
              <a:t> </a:t>
            </a:r>
            <a:r>
              <a:rPr lang="ru-RU" dirty="0" err="1"/>
              <a:t>судда</a:t>
            </a:r>
            <a:r>
              <a:rPr lang="ru-RU" dirty="0"/>
              <a:t> </a:t>
            </a:r>
            <a:r>
              <a:rPr lang="ru-RU" dirty="0" err="1"/>
              <a:t>кўрилади</a:t>
            </a:r>
            <a:r>
              <a:rPr lang="ru-RU" dirty="0"/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182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СУДЛОВГА ТЕГИШЛИЛИК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аҳамиятга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фактларни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аниқлаш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судловга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тегишлилиги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-	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аҳамиятга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фактларни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аниқлаш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аризачи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давлат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рўйхатидан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кўрилади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-	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вужудга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келиши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ўзгариши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бекор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аҳамиятга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фактларни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аниқлаш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жойлашган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ердаги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кўрилади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43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СУДЛОВГА ТЕГИШЛИЛИК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      </a:t>
            </a:r>
            <a:r>
              <a:rPr lang="ru-RU" sz="2000" dirty="0" err="1" smtClean="0">
                <a:solidFill>
                  <a:schemeClr val="tx1"/>
                </a:solidFill>
              </a:rPr>
              <a:t>Тўловга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қобилиятсизлик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жумласига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жисмоний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ҳамда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ташкил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этмаган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тадбиркорлик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фаолиятини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амалга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ошираётган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қонунда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белгиланган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тартибда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тартибдаги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тадбиркор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мақомини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фуқароларни</a:t>
            </a:r>
            <a:r>
              <a:rPr lang="ru-RU" sz="2000" dirty="0">
                <a:solidFill>
                  <a:schemeClr val="tx1"/>
                </a:solidFill>
              </a:rPr>
              <a:t>, пул </a:t>
            </a:r>
            <a:r>
              <a:rPr lang="ru-RU" sz="2000" dirty="0" err="1">
                <a:solidFill>
                  <a:schemeClr val="tx1"/>
                </a:solidFill>
              </a:rPr>
              <a:t>мажбуриятлари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кредиторларнинг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талабларини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қаноатлантиришга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солиқлар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йиғимлар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мажбуриятларини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бажаришга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қодир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бўлмаган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якка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тартибдаги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тадбиркор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мақомини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йўқотган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жисмоний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шахсларни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агар</a:t>
            </a:r>
            <a:r>
              <a:rPr lang="ru-RU" sz="2000" dirty="0">
                <a:solidFill>
                  <a:schemeClr val="tx1"/>
                </a:solidFill>
              </a:rPr>
              <a:t> пул </a:t>
            </a:r>
            <a:r>
              <a:rPr lang="ru-RU" sz="2000" dirty="0" err="1">
                <a:solidFill>
                  <a:schemeClr val="tx1"/>
                </a:solidFill>
              </a:rPr>
              <a:t>мажбуриятлари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солиқлар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ҳамда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йиғимлар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мажбуриятлар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аввалги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тадбиркорлик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фаолиятидан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чиққан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бўлса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тўловга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қобилиятсизлик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ҳақида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қўзғатиш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киради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472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ТУШУНЧА: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         </a:t>
            </a:r>
            <a:r>
              <a:rPr lang="ru-RU" sz="2400" dirty="0" err="1">
                <a:solidFill>
                  <a:schemeClr val="tx1"/>
                </a:solidFill>
              </a:rPr>
              <a:t>Тааллуқлилик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тушунчаси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юридик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фанда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икки</a:t>
            </a:r>
            <a:r>
              <a:rPr lang="ru-RU" sz="2400" dirty="0">
                <a:solidFill>
                  <a:schemeClr val="tx1"/>
                </a:solidFill>
              </a:rPr>
              <a:t> хил </a:t>
            </a:r>
            <a:r>
              <a:rPr lang="ru-RU" sz="2400" dirty="0" err="1">
                <a:solidFill>
                  <a:schemeClr val="tx1"/>
                </a:solidFill>
              </a:rPr>
              <a:t>нуқтаи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назарда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шаклланди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Тааллуқлилик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биринчидан</a:t>
            </a:r>
            <a:r>
              <a:rPr lang="ru-RU" sz="2400" dirty="0">
                <a:solidFill>
                  <a:schemeClr val="tx1"/>
                </a:solidFill>
              </a:rPr>
              <a:t>, у </a:t>
            </a:r>
            <a:r>
              <a:rPr lang="ru-RU" sz="2400" dirty="0" err="1">
                <a:solidFill>
                  <a:schemeClr val="tx1"/>
                </a:solidFill>
              </a:rPr>
              <a:t>ёки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органга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тегишли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ишлар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доирасини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англатса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иккинчидан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алоҳида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органлар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томонидан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ҳал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этилиши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лозим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бўлган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ишларнинг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хусусиятларини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ташкил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этади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Иккала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нуқтаи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назар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ҳам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судловга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тааллуқлиликнинг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моҳиятини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очиб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беришга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хизмат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қилади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Судловга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тааллуқлиликнинг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моҳиятини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аниқлаш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учун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суднинг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судга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мурожаат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қилувчи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шахсларнинг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ҳолатига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қараб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кўриб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чиқиш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муҳим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аҳамият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касб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этади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0095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559501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 err="1">
                <a:solidFill>
                  <a:schemeClr val="tx1"/>
                </a:solidFill>
              </a:rPr>
              <a:t>Алоҳида</a:t>
            </a:r>
            <a:r>
              <a:rPr lang="ru-RU" sz="1700" b="1" dirty="0">
                <a:solidFill>
                  <a:schemeClr val="tx1"/>
                </a:solidFill>
              </a:rPr>
              <a:t> </a:t>
            </a:r>
            <a:r>
              <a:rPr lang="ru-RU" sz="1700" b="1" dirty="0" err="1">
                <a:solidFill>
                  <a:schemeClr val="tx1"/>
                </a:solidFill>
              </a:rPr>
              <a:t>судловга</a:t>
            </a:r>
            <a:r>
              <a:rPr lang="ru-RU" sz="1700" b="1" dirty="0">
                <a:solidFill>
                  <a:schemeClr val="tx1"/>
                </a:solidFill>
              </a:rPr>
              <a:t> </a:t>
            </a:r>
            <a:r>
              <a:rPr lang="ru-RU" sz="1700" b="1" dirty="0" err="1">
                <a:solidFill>
                  <a:schemeClr val="tx1"/>
                </a:solidFill>
              </a:rPr>
              <a:t>тегишлилик</a:t>
            </a:r>
            <a:endParaRPr lang="ru-RU" sz="1700" b="1" dirty="0">
              <a:solidFill>
                <a:schemeClr val="tx1"/>
              </a:solidFill>
            </a:endParaRPr>
          </a:p>
          <a:p>
            <a:pPr algn="just"/>
            <a:r>
              <a:rPr lang="ru-RU" sz="1700" dirty="0">
                <a:solidFill>
                  <a:schemeClr val="tx1"/>
                </a:solidFill>
              </a:rPr>
              <a:t>-	</a:t>
            </a:r>
            <a:r>
              <a:rPr lang="ru-RU" sz="1700" dirty="0" err="1">
                <a:solidFill>
                  <a:schemeClr val="tx1"/>
                </a:solidFill>
              </a:rPr>
              <a:t>Кўчмас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мулкка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мулк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ҳуқуқини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даъволар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кўчмас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мулк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ҳақидаги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, шу </a:t>
            </a:r>
            <a:r>
              <a:rPr lang="ru-RU" sz="1700" dirty="0" err="1">
                <a:solidFill>
                  <a:schemeClr val="tx1"/>
                </a:solidFill>
              </a:rPr>
              <a:t>жумладан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кўчмас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мулкни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бошқа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шахснинг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ғайриқонуний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эгалигидан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талаб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ёхуд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мулкдорнинг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ёки</a:t>
            </a:r>
            <a:r>
              <a:rPr lang="ru-RU" sz="1700" dirty="0">
                <a:solidFill>
                  <a:schemeClr val="tx1"/>
                </a:solidFill>
              </a:rPr>
              <a:t> мол-</a:t>
            </a:r>
            <a:r>
              <a:rPr lang="ru-RU" sz="1700" dirty="0" err="1">
                <a:solidFill>
                  <a:schemeClr val="tx1"/>
                </a:solidFill>
              </a:rPr>
              <a:t>мулкнинг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бошқа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қонуний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эгасининг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ҳуқуқлари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эгалик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қилишдан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маҳрум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этиш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боғлиқ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бўлмаган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ҳолда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бузилишини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бартараф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этиш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ҳақидаги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кўчмас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мулкка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ҳуқуқлар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бошқа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даъволар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кўчмас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мулк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жойлашган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ердаги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тақдим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этилади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700" dirty="0" err="1">
                <a:solidFill>
                  <a:schemeClr val="tx1"/>
                </a:solidFill>
              </a:rPr>
              <a:t>Ташувчига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нисбатан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йўловчилар</a:t>
            </a:r>
            <a:r>
              <a:rPr lang="ru-RU" sz="1700" dirty="0">
                <a:solidFill>
                  <a:schemeClr val="tx1"/>
                </a:solidFill>
              </a:rPr>
              <a:t>, багаж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юкларни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ташиш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шартномаларидан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келиб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чиқадиган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даъволар</a:t>
            </a:r>
            <a:r>
              <a:rPr lang="ru-RU" sz="1700" dirty="0">
                <a:solidFill>
                  <a:schemeClr val="tx1"/>
                </a:solidFill>
              </a:rPr>
              <a:t>, шу </a:t>
            </a:r>
            <a:r>
              <a:rPr lang="ru-RU" sz="1700" dirty="0" err="1">
                <a:solidFill>
                  <a:schemeClr val="tx1"/>
                </a:solidFill>
              </a:rPr>
              <a:t>жумладан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агар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жавобгарлардан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ташувчи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бўлса</a:t>
            </a:r>
            <a:r>
              <a:rPr lang="ru-RU" sz="1700" dirty="0">
                <a:solidFill>
                  <a:schemeClr val="tx1"/>
                </a:solidFill>
              </a:rPr>
              <a:t>, транспорт </a:t>
            </a:r>
            <a:r>
              <a:rPr lang="ru-RU" sz="1700" dirty="0" err="1">
                <a:solidFill>
                  <a:schemeClr val="tx1"/>
                </a:solidFill>
              </a:rPr>
              <a:t>ташкилотининг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органи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жойлашган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ердаги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тақдим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этилади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700" dirty="0" err="1">
                <a:solidFill>
                  <a:schemeClr val="tx1"/>
                </a:solidFill>
              </a:rPr>
              <a:t>Ҳакамлик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қилув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бекор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ариза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ҳакамлик</a:t>
            </a:r>
            <a:r>
              <a:rPr lang="ru-RU" sz="1700" dirty="0">
                <a:solidFill>
                  <a:schemeClr val="tx1"/>
                </a:solidFill>
              </a:rPr>
              <a:t> суди </a:t>
            </a:r>
            <a:r>
              <a:rPr lang="ru-RU" sz="1700" dirty="0" err="1">
                <a:solidFill>
                  <a:schemeClr val="tx1"/>
                </a:solidFill>
              </a:rPr>
              <a:t>жойлашган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ердаги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иқтисодий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берилади</a:t>
            </a:r>
            <a:r>
              <a:rPr lang="ru-RU" sz="1700" dirty="0" smtClean="0">
                <a:solidFill>
                  <a:schemeClr val="tx1"/>
                </a:solidFill>
              </a:rPr>
              <a:t>.</a:t>
            </a:r>
            <a:endParaRPr lang="ru-RU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45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559501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 err="1">
                <a:solidFill>
                  <a:schemeClr val="tx1"/>
                </a:solidFill>
              </a:rPr>
              <a:t>Алоҳида</a:t>
            </a:r>
            <a:r>
              <a:rPr lang="ru-RU" sz="1700" b="1" dirty="0">
                <a:solidFill>
                  <a:schemeClr val="tx1"/>
                </a:solidFill>
              </a:rPr>
              <a:t> </a:t>
            </a:r>
            <a:r>
              <a:rPr lang="ru-RU" sz="1700" b="1" dirty="0" err="1">
                <a:solidFill>
                  <a:schemeClr val="tx1"/>
                </a:solidFill>
              </a:rPr>
              <a:t>судловга</a:t>
            </a:r>
            <a:r>
              <a:rPr lang="ru-RU" sz="1700" b="1" dirty="0">
                <a:solidFill>
                  <a:schemeClr val="tx1"/>
                </a:solidFill>
              </a:rPr>
              <a:t> </a:t>
            </a:r>
            <a:r>
              <a:rPr lang="ru-RU" sz="1700" b="1" dirty="0" err="1">
                <a:solidFill>
                  <a:schemeClr val="tx1"/>
                </a:solidFill>
              </a:rPr>
              <a:t>тегишлилик</a:t>
            </a:r>
            <a:endParaRPr lang="ru-RU" sz="1700" b="1" dirty="0">
              <a:solidFill>
                <a:schemeClr val="tx1"/>
              </a:solidFill>
            </a:endParaRPr>
          </a:p>
          <a:p>
            <a:pPr algn="just"/>
            <a:r>
              <a:rPr lang="ru-RU" sz="1700" dirty="0">
                <a:solidFill>
                  <a:schemeClr val="tx1"/>
                </a:solidFill>
              </a:rPr>
              <a:t>-	</a:t>
            </a:r>
            <a:r>
              <a:rPr lang="ru-RU" sz="1700" dirty="0" err="1" smtClean="0">
                <a:solidFill>
                  <a:schemeClr val="tx1"/>
                </a:solidFill>
              </a:rPr>
              <a:t>Ҳакамлик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судида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кўрилаётган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даъвони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таъминлаш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чораларини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шунингдек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ҳакамлик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қилув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мажбурий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ижро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этиш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учун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ижро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варақаси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бериш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ариза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ҳакамлик</a:t>
            </a:r>
            <a:r>
              <a:rPr lang="ru-RU" sz="1700" dirty="0">
                <a:solidFill>
                  <a:schemeClr val="tx1"/>
                </a:solidFill>
              </a:rPr>
              <a:t> суди </a:t>
            </a:r>
            <a:r>
              <a:rPr lang="ru-RU" sz="1700" dirty="0" err="1">
                <a:solidFill>
                  <a:schemeClr val="tx1"/>
                </a:solidFill>
              </a:rPr>
              <a:t>жойлашган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ердаги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ёки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қарздор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давлат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рўйхатидан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ўтган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ёхуд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агар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қарздор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давлат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рўйхатидан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ўтган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номаълум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бўлса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унинг</a:t>
            </a:r>
            <a:r>
              <a:rPr lang="ru-RU" sz="1700" dirty="0">
                <a:solidFill>
                  <a:schemeClr val="tx1"/>
                </a:solidFill>
              </a:rPr>
              <a:t> мол-</a:t>
            </a:r>
            <a:r>
              <a:rPr lang="ru-RU" sz="1700" dirty="0" err="1">
                <a:solidFill>
                  <a:schemeClr val="tx1"/>
                </a:solidFill>
              </a:rPr>
              <a:t>мулки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турган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иқтисодий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берилади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700" dirty="0" err="1" smtClean="0">
                <a:solidFill>
                  <a:schemeClr val="tx1"/>
                </a:solidFill>
              </a:rPr>
              <a:t>Арбитрни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тайинлаш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арбитрни</a:t>
            </a:r>
            <a:r>
              <a:rPr lang="ru-RU" sz="1700" dirty="0">
                <a:solidFill>
                  <a:schemeClr val="tx1"/>
                </a:solidFill>
              </a:rPr>
              <a:t> рад </a:t>
            </a:r>
            <a:r>
              <a:rPr lang="ru-RU" sz="1700" dirty="0" err="1">
                <a:solidFill>
                  <a:schemeClr val="tx1"/>
                </a:solidFill>
              </a:rPr>
              <a:t>этишни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қаноатлантириш</a:t>
            </a:r>
            <a:r>
              <a:rPr lang="ru-RU" sz="1700" dirty="0">
                <a:solidFill>
                  <a:schemeClr val="tx1"/>
                </a:solidFill>
              </a:rPr>
              <a:t>, арбитр </a:t>
            </a:r>
            <a:r>
              <a:rPr lang="ru-RU" sz="1700" dirty="0" err="1">
                <a:solidFill>
                  <a:schemeClr val="tx1"/>
                </a:solidFill>
              </a:rPr>
              <a:t>ваколатларининг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амал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қилишини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тугатиш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хусусида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қабул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қилиш</a:t>
            </a:r>
            <a:r>
              <a:rPr lang="ru-RU" sz="1700" dirty="0">
                <a:solidFill>
                  <a:schemeClr val="tx1"/>
                </a:solidFill>
              </a:rPr>
              <a:t>, арбитраж </a:t>
            </a:r>
            <a:r>
              <a:rPr lang="ru-RU" sz="1700" dirty="0" err="1">
                <a:solidFill>
                  <a:schemeClr val="tx1"/>
                </a:solidFill>
              </a:rPr>
              <a:t>судининг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юрисдикцияси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масаласи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юзасидан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қабул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қилиш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далилларни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олишга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кўмаклашиш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шунингдек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арбитражнинг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қилув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бекор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ариза</a:t>
            </a:r>
            <a:r>
              <a:rPr lang="ru-RU" sz="1700" dirty="0">
                <a:solidFill>
                  <a:schemeClr val="tx1"/>
                </a:solidFill>
              </a:rPr>
              <a:t> арбитраж </a:t>
            </a:r>
            <a:r>
              <a:rPr lang="ru-RU" sz="1700" dirty="0" err="1">
                <a:solidFill>
                  <a:schemeClr val="tx1"/>
                </a:solidFill>
              </a:rPr>
              <a:t>жойлашган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ердаги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иқтисодий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берилади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700" dirty="0" err="1">
                <a:solidFill>
                  <a:schemeClr val="tx1"/>
                </a:solidFill>
              </a:rPr>
              <a:t>Таъминлаш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чораларини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ижрога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қаратиш</a:t>
            </a:r>
            <a:r>
              <a:rPr lang="ru-RU" sz="1700" dirty="0">
                <a:solidFill>
                  <a:schemeClr val="tx1"/>
                </a:solidFill>
              </a:rPr>
              <a:t>, арбитраж </a:t>
            </a:r>
            <a:r>
              <a:rPr lang="ru-RU" sz="1700" dirty="0" err="1">
                <a:solidFill>
                  <a:schemeClr val="tx1"/>
                </a:solidFill>
              </a:rPr>
              <a:t>судида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кўрилаётган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даъвони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таъминлаш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чораларини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ариза</a:t>
            </a:r>
            <a:r>
              <a:rPr lang="ru-RU" sz="1700" dirty="0">
                <a:solidFill>
                  <a:schemeClr val="tx1"/>
                </a:solidFill>
              </a:rPr>
              <a:t> арбитраж </a:t>
            </a:r>
            <a:r>
              <a:rPr lang="ru-RU" sz="1700" dirty="0" err="1">
                <a:solidFill>
                  <a:schemeClr val="tx1"/>
                </a:solidFill>
              </a:rPr>
              <a:t>жойлашган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ердаги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ёки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қарздор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давлат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рўйхатидан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ўтказилган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ёхуд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агар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қарздор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давлат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рўйхатидан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ўтказилган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номаълум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бўлса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унинг</a:t>
            </a:r>
            <a:r>
              <a:rPr lang="ru-RU" sz="1700" dirty="0">
                <a:solidFill>
                  <a:schemeClr val="tx1"/>
                </a:solidFill>
              </a:rPr>
              <a:t> мол-</a:t>
            </a:r>
            <a:r>
              <a:rPr lang="ru-RU" sz="1700" dirty="0" err="1">
                <a:solidFill>
                  <a:schemeClr val="tx1"/>
                </a:solidFill>
              </a:rPr>
              <a:t>мулки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турган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иқтисодий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берилади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700" dirty="0" err="1" smtClean="0">
                <a:solidFill>
                  <a:schemeClr val="tx1"/>
                </a:solidFill>
              </a:rPr>
              <a:t>Корпоратив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бўйича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даъволар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ушбу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Кодекснинг</a:t>
            </a:r>
            <a:r>
              <a:rPr lang="ru-RU" sz="1700" dirty="0">
                <a:solidFill>
                  <a:schemeClr val="tx1"/>
                </a:solidFill>
              </a:rPr>
              <a:t> 30-моддасида </a:t>
            </a:r>
            <a:r>
              <a:rPr lang="ru-RU" sz="1700" dirty="0" err="1">
                <a:solidFill>
                  <a:schemeClr val="tx1"/>
                </a:solidFill>
              </a:rPr>
              <a:t>кўрсатилган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юридик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шахс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жойлашган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ердаги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тақдим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этилади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700" dirty="0" err="1">
                <a:solidFill>
                  <a:schemeClr val="tx1"/>
                </a:solidFill>
              </a:rPr>
              <a:t>Қарши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даъволар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дастлабки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даъво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кўрилаётган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тақдим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этилади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7421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89057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 smtClean="0">
                <a:solidFill>
                  <a:schemeClr val="tx1"/>
                </a:solidFill>
              </a:rPr>
              <a:t>-</a:t>
            </a:r>
            <a:r>
              <a:rPr lang="ru-RU" sz="1700" dirty="0">
                <a:solidFill>
                  <a:schemeClr val="tx1"/>
                </a:solidFill>
              </a:rPr>
              <a:t>	Арбитраж </a:t>
            </a:r>
            <a:r>
              <a:rPr lang="ru-RU" sz="1700" dirty="0" err="1">
                <a:solidFill>
                  <a:schemeClr val="tx1"/>
                </a:solidFill>
              </a:rPr>
              <a:t>муҳокамаси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боғлиқ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жумласига</a:t>
            </a:r>
            <a:r>
              <a:rPr lang="ru-RU" sz="1700" dirty="0">
                <a:solidFill>
                  <a:schemeClr val="tx1"/>
                </a:solidFill>
              </a:rPr>
              <a:t> «</a:t>
            </a:r>
            <a:r>
              <a:rPr lang="ru-RU" sz="1700" dirty="0" err="1">
                <a:solidFill>
                  <a:schemeClr val="tx1"/>
                </a:solidFill>
              </a:rPr>
              <a:t>Халқаро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тижорат</a:t>
            </a:r>
            <a:r>
              <a:rPr lang="ru-RU" sz="1700" dirty="0">
                <a:solidFill>
                  <a:schemeClr val="tx1"/>
                </a:solidFill>
              </a:rPr>
              <a:t> арбитражи </a:t>
            </a:r>
            <a:r>
              <a:rPr lang="ru-RU" sz="1700" dirty="0" err="1">
                <a:solidFill>
                  <a:schemeClr val="tx1"/>
                </a:solidFill>
              </a:rPr>
              <a:t>тўғрисида»ги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Ўзбекистон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Республикаси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Қонунида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назарда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тутилган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қуйидаги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аризалар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бўйича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киради</a:t>
            </a:r>
            <a:r>
              <a:rPr lang="ru-RU" sz="1700" dirty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1) </a:t>
            </a:r>
            <a:r>
              <a:rPr lang="ru-RU" sz="1700" dirty="0" err="1">
                <a:solidFill>
                  <a:schemeClr val="tx1"/>
                </a:solidFill>
              </a:rPr>
              <a:t>арбитрни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тайинлаш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2) </a:t>
            </a:r>
            <a:r>
              <a:rPr lang="ru-RU" sz="1700" dirty="0" err="1">
                <a:solidFill>
                  <a:schemeClr val="tx1"/>
                </a:solidFill>
              </a:rPr>
              <a:t>арбитрни</a:t>
            </a:r>
            <a:r>
              <a:rPr lang="ru-RU" sz="1700" dirty="0">
                <a:solidFill>
                  <a:schemeClr val="tx1"/>
                </a:solidFill>
              </a:rPr>
              <a:t> рад </a:t>
            </a:r>
            <a:r>
              <a:rPr lang="ru-RU" sz="1700" dirty="0" err="1">
                <a:solidFill>
                  <a:schemeClr val="tx1"/>
                </a:solidFill>
              </a:rPr>
              <a:t>этишни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қаноатлантириш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ҳақидаги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3) арбитр </a:t>
            </a:r>
            <a:r>
              <a:rPr lang="ru-RU" sz="1700" dirty="0" err="1">
                <a:solidFill>
                  <a:schemeClr val="tx1"/>
                </a:solidFill>
              </a:rPr>
              <a:t>ваколатларининг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амал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қилишини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тугатиш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хусусида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қабул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4) арбитраж </a:t>
            </a:r>
            <a:r>
              <a:rPr lang="ru-RU" sz="1700" dirty="0" err="1">
                <a:solidFill>
                  <a:schemeClr val="tx1"/>
                </a:solidFill>
              </a:rPr>
              <a:t>судининг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юрисдикцияси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масаласи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юзасидан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қабул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ҳақидаги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5) </a:t>
            </a:r>
            <a:r>
              <a:rPr lang="ru-RU" sz="1700" dirty="0" err="1">
                <a:solidFill>
                  <a:schemeClr val="tx1"/>
                </a:solidFill>
              </a:rPr>
              <a:t>таъминлаш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чораларини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ижрога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қаратиш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6) </a:t>
            </a:r>
            <a:r>
              <a:rPr lang="ru-RU" sz="1700" dirty="0" err="1">
                <a:solidFill>
                  <a:schemeClr val="tx1"/>
                </a:solidFill>
              </a:rPr>
              <a:t>таъминлаш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чораларини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ҳақидаги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7) </a:t>
            </a:r>
            <a:r>
              <a:rPr lang="ru-RU" sz="1700" dirty="0" err="1">
                <a:solidFill>
                  <a:schemeClr val="tx1"/>
                </a:solidFill>
              </a:rPr>
              <a:t>далилларни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олишга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кўмаклашиш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8) </a:t>
            </a:r>
            <a:r>
              <a:rPr lang="ru-RU" sz="1700" dirty="0" err="1">
                <a:solidFill>
                  <a:schemeClr val="tx1"/>
                </a:solidFill>
              </a:rPr>
              <a:t>арбитражнинг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қилув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бекор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ҳақидаги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9) </a:t>
            </a:r>
            <a:r>
              <a:rPr lang="ru-RU" sz="1700" dirty="0" err="1">
                <a:solidFill>
                  <a:schemeClr val="tx1"/>
                </a:solidFill>
              </a:rPr>
              <a:t>арбитражнинг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қилув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ижрога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қаратиш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Ушбу </a:t>
            </a:r>
            <a:r>
              <a:rPr lang="ru-RU" sz="1700" dirty="0" err="1">
                <a:solidFill>
                  <a:schemeClr val="tx1"/>
                </a:solidFill>
              </a:rPr>
              <a:t>модданинг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биринчи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қисмида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санаб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ўтилган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иқтисодий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томонидан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иқтисодий</a:t>
            </a:r>
            <a:r>
              <a:rPr lang="ru-RU" sz="1700" dirty="0">
                <a:solidFill>
                  <a:schemeClr val="tx1"/>
                </a:solidFill>
              </a:rPr>
              <a:t> суд </a:t>
            </a:r>
            <a:r>
              <a:rPr lang="ru-RU" sz="1700" dirty="0" err="1">
                <a:solidFill>
                  <a:schemeClr val="tx1"/>
                </a:solidFill>
              </a:rPr>
              <a:t>ишларини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юритишнинг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умумий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қоидалари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бўйича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ушбу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Кодекснинг</a:t>
            </a:r>
            <a:r>
              <a:rPr lang="ru-RU" sz="1700" dirty="0">
                <a:solidFill>
                  <a:schemeClr val="tx1"/>
                </a:solidFill>
              </a:rPr>
              <a:t> 291-бобида </a:t>
            </a:r>
            <a:r>
              <a:rPr lang="ru-RU" sz="1700" dirty="0" err="1">
                <a:solidFill>
                  <a:schemeClr val="tx1"/>
                </a:solidFill>
              </a:rPr>
              <a:t>кўрсатилган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ўзига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хос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хусусиятларни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инобатга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ҳолда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кўриб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чиқилади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Ушбу </a:t>
            </a:r>
            <a:r>
              <a:rPr lang="ru-RU" sz="1700" dirty="0" err="1">
                <a:solidFill>
                  <a:schemeClr val="tx1"/>
                </a:solidFill>
              </a:rPr>
              <a:t>модда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биринчи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қисмининг</a:t>
            </a:r>
            <a:r>
              <a:rPr lang="ru-RU" sz="1700" dirty="0">
                <a:solidFill>
                  <a:schemeClr val="tx1"/>
                </a:solidFill>
              </a:rPr>
              <a:t> 1 — 4, 7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8-бандларида </a:t>
            </a:r>
            <a:r>
              <a:rPr lang="ru-RU" sz="1700" dirty="0" err="1">
                <a:solidFill>
                  <a:schemeClr val="tx1"/>
                </a:solidFill>
              </a:rPr>
              <a:t>санаб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ўтилган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иқтисодий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судлар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томонидан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фақат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агар</a:t>
            </a:r>
            <a:r>
              <a:rPr lang="ru-RU" sz="1700" dirty="0">
                <a:solidFill>
                  <a:schemeClr val="tx1"/>
                </a:solidFill>
              </a:rPr>
              <a:t> арбитраж </a:t>
            </a:r>
            <a:r>
              <a:rPr lang="ru-RU" sz="1700" dirty="0" err="1">
                <a:solidFill>
                  <a:schemeClr val="tx1"/>
                </a:solidFill>
              </a:rPr>
              <a:t>жойи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Ўзбекистон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Республикасида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жойлашган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бўлса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кўриб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чиқилади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719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89057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 smtClean="0">
                <a:solidFill>
                  <a:schemeClr val="tx1"/>
                </a:solidFill>
              </a:rPr>
              <a:t>-</a:t>
            </a:r>
            <a:r>
              <a:rPr lang="ru-RU" sz="1700" dirty="0">
                <a:solidFill>
                  <a:schemeClr val="tx1"/>
                </a:solidFill>
              </a:rPr>
              <a:t>	</a:t>
            </a:r>
            <a:r>
              <a:rPr lang="ru-RU" sz="1700" dirty="0" err="1">
                <a:solidFill>
                  <a:schemeClr val="tx1"/>
                </a:solidFill>
              </a:rPr>
              <a:t>Корпоратив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бўйича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жумласига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қуйидагилар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киради</a:t>
            </a:r>
            <a:r>
              <a:rPr lang="ru-RU" sz="1700" dirty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1) </a:t>
            </a:r>
            <a:r>
              <a:rPr lang="ru-RU" sz="1700" dirty="0" err="1">
                <a:solidFill>
                  <a:schemeClr val="tx1"/>
                </a:solidFill>
              </a:rPr>
              <a:t>юридик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шахсни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ташкил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этиш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қайта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ташкил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этиш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тугатиш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боғлиқ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2) </a:t>
            </a:r>
            <a:r>
              <a:rPr lang="ru-RU" sz="1700" dirty="0" err="1">
                <a:solidFill>
                  <a:schemeClr val="tx1"/>
                </a:solidFill>
              </a:rPr>
              <a:t>хўжалик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жамиятлари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ширкатларининг</a:t>
            </a:r>
            <a:r>
              <a:rPr lang="ru-RU" sz="1700" dirty="0">
                <a:solidFill>
                  <a:schemeClr val="tx1"/>
                </a:solidFill>
              </a:rPr>
              <a:t> устав </a:t>
            </a:r>
            <a:r>
              <a:rPr lang="ru-RU" sz="1700" dirty="0" err="1">
                <a:solidFill>
                  <a:schemeClr val="tx1"/>
                </a:solidFill>
              </a:rPr>
              <a:t>фондидаги</a:t>
            </a:r>
            <a:r>
              <a:rPr lang="ru-RU" sz="1700" dirty="0">
                <a:solidFill>
                  <a:schemeClr val="tx1"/>
                </a:solidFill>
              </a:rPr>
              <a:t> (устав </a:t>
            </a:r>
            <a:r>
              <a:rPr lang="ru-RU" sz="1700" dirty="0" err="1">
                <a:solidFill>
                  <a:schemeClr val="tx1"/>
                </a:solidFill>
              </a:rPr>
              <a:t>капиталидаги</a:t>
            </a:r>
            <a:r>
              <a:rPr lang="ru-RU" sz="1700" dirty="0">
                <a:solidFill>
                  <a:schemeClr val="tx1"/>
                </a:solidFill>
              </a:rPr>
              <a:t>) </a:t>
            </a:r>
            <a:r>
              <a:rPr lang="ru-RU" sz="1700" dirty="0" err="1">
                <a:solidFill>
                  <a:schemeClr val="tx1"/>
                </a:solidFill>
              </a:rPr>
              <a:t>акцияларнинг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улушларнинг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кооперативлар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аъзолари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пайларининг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мансублиги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уларга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юкламалар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белгилаш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улардан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келиб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чиқадиган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ҳуқуқларни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амалга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ошириш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боғлиқ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бундан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хўжалик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жамиятлари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ширкатларининг</a:t>
            </a:r>
            <a:r>
              <a:rPr lang="ru-RU" sz="1700" dirty="0">
                <a:solidFill>
                  <a:schemeClr val="tx1"/>
                </a:solidFill>
              </a:rPr>
              <a:t> устав </a:t>
            </a:r>
            <a:r>
              <a:rPr lang="ru-RU" sz="1700" dirty="0" err="1">
                <a:solidFill>
                  <a:schemeClr val="tx1"/>
                </a:solidFill>
              </a:rPr>
              <a:t>фондидаги</a:t>
            </a:r>
            <a:r>
              <a:rPr lang="ru-RU" sz="1700" dirty="0">
                <a:solidFill>
                  <a:schemeClr val="tx1"/>
                </a:solidFill>
              </a:rPr>
              <a:t> (устав </a:t>
            </a:r>
            <a:r>
              <a:rPr lang="ru-RU" sz="1700" dirty="0" err="1">
                <a:solidFill>
                  <a:schemeClr val="tx1"/>
                </a:solidFill>
              </a:rPr>
              <a:t>капиталидаги</a:t>
            </a:r>
            <a:r>
              <a:rPr lang="ru-RU" sz="1700" dirty="0">
                <a:solidFill>
                  <a:schemeClr val="tx1"/>
                </a:solidFill>
              </a:rPr>
              <a:t>) </a:t>
            </a:r>
            <a:r>
              <a:rPr lang="ru-RU" sz="1700" dirty="0" err="1">
                <a:solidFill>
                  <a:schemeClr val="tx1"/>
                </a:solidFill>
              </a:rPr>
              <a:t>акцияларни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улушларни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кооперативлар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аъзоларининг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пайларини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ўз</a:t>
            </a:r>
            <a:r>
              <a:rPr lang="ru-RU" sz="1700" dirty="0">
                <a:solidFill>
                  <a:schemeClr val="tx1"/>
                </a:solidFill>
              </a:rPr>
              <a:t> ичига </a:t>
            </a:r>
            <a:r>
              <a:rPr lang="ru-RU" sz="1700" dirty="0" err="1">
                <a:solidFill>
                  <a:schemeClr val="tx1"/>
                </a:solidFill>
              </a:rPr>
              <a:t>олувчи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мерос</a:t>
            </a:r>
            <a:r>
              <a:rPr lang="ru-RU" sz="1700" dirty="0">
                <a:solidFill>
                  <a:schemeClr val="tx1"/>
                </a:solidFill>
              </a:rPr>
              <a:t> мол-</a:t>
            </a:r>
            <a:r>
              <a:rPr lang="ru-RU" sz="1700" dirty="0" err="1">
                <a:solidFill>
                  <a:schemeClr val="tx1"/>
                </a:solidFill>
              </a:rPr>
              <a:t>мулкни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ёки</a:t>
            </a:r>
            <a:r>
              <a:rPr lang="ru-RU" sz="1700" dirty="0">
                <a:solidFill>
                  <a:schemeClr val="tx1"/>
                </a:solidFill>
              </a:rPr>
              <a:t> эр-</a:t>
            </a:r>
            <a:r>
              <a:rPr lang="ru-RU" sz="1700" dirty="0" err="1">
                <a:solidFill>
                  <a:schemeClr val="tx1"/>
                </a:solidFill>
              </a:rPr>
              <a:t>хотиннинг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умумий</a:t>
            </a:r>
            <a:r>
              <a:rPr lang="ru-RU" sz="1700" dirty="0">
                <a:solidFill>
                  <a:schemeClr val="tx1"/>
                </a:solidFill>
              </a:rPr>
              <a:t> мол-</a:t>
            </a:r>
            <a:r>
              <a:rPr lang="ru-RU" sz="1700" dirty="0" err="1">
                <a:solidFill>
                  <a:schemeClr val="tx1"/>
                </a:solidFill>
              </a:rPr>
              <a:t>мулкини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боғлиқ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ҳолда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юзага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келадиган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мустасно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3) </a:t>
            </a:r>
            <a:r>
              <a:rPr lang="ru-RU" sz="1700" dirty="0" err="1">
                <a:solidFill>
                  <a:schemeClr val="tx1"/>
                </a:solidFill>
              </a:rPr>
              <a:t>юридик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шахс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иштирокчиларининг</a:t>
            </a:r>
            <a:r>
              <a:rPr lang="ru-RU" sz="1700" dirty="0">
                <a:solidFill>
                  <a:schemeClr val="tx1"/>
                </a:solidFill>
              </a:rPr>
              <a:t> (</a:t>
            </a:r>
            <a:r>
              <a:rPr lang="ru-RU" sz="1700" dirty="0" err="1">
                <a:solidFill>
                  <a:schemeClr val="tx1"/>
                </a:solidFill>
              </a:rPr>
              <a:t>муассисларининг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аъзоларининг</a:t>
            </a:r>
            <a:r>
              <a:rPr lang="ru-RU" sz="1700" dirty="0">
                <a:solidFill>
                  <a:schemeClr val="tx1"/>
                </a:solidFill>
              </a:rPr>
              <a:t>) </a:t>
            </a:r>
            <a:r>
              <a:rPr lang="ru-RU" sz="1700" dirty="0" err="1">
                <a:solidFill>
                  <a:schemeClr val="tx1"/>
                </a:solidFill>
              </a:rPr>
              <a:t>юридик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шахс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томонидан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тузилган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битимларни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ҳақиқий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эмас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деб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топиш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(</a:t>
            </a:r>
            <a:r>
              <a:rPr lang="ru-RU" sz="1700" dirty="0" err="1">
                <a:solidFill>
                  <a:schemeClr val="tx1"/>
                </a:solidFill>
              </a:rPr>
              <a:t>ёки</a:t>
            </a:r>
            <a:r>
              <a:rPr lang="ru-RU" sz="1700" dirty="0">
                <a:solidFill>
                  <a:schemeClr val="tx1"/>
                </a:solidFill>
              </a:rPr>
              <a:t>) </a:t>
            </a:r>
            <a:r>
              <a:rPr lang="ru-RU" sz="1700" dirty="0" err="1">
                <a:solidFill>
                  <a:schemeClr val="tx1"/>
                </a:solidFill>
              </a:rPr>
              <a:t>бундай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битимларнинг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ҳақиқий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эмаслиги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оқибатларини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қўллаш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ҳақидаги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даъволари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бўйича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4) </a:t>
            </a:r>
            <a:r>
              <a:rPr lang="ru-RU" sz="1700" dirty="0" err="1">
                <a:solidFill>
                  <a:schemeClr val="tx1"/>
                </a:solidFill>
              </a:rPr>
              <a:t>қимматли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қоғозлар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эмиссияси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, шу </a:t>
            </a:r>
            <a:r>
              <a:rPr lang="ru-RU" sz="1700" dirty="0" err="1">
                <a:solidFill>
                  <a:schemeClr val="tx1"/>
                </a:solidFill>
              </a:rPr>
              <a:t>жумладан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эмитентнинг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бошқарув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органлари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юзасидан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низолашиш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эмиссиявий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қимматли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қоғозларни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жойлаштириш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жараёнида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тузилган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битимлар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эмиссиявий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қимматли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қоғозлар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чиқариш</a:t>
            </a:r>
            <a:r>
              <a:rPr lang="ru-RU" sz="1700" dirty="0">
                <a:solidFill>
                  <a:schemeClr val="tx1"/>
                </a:solidFill>
              </a:rPr>
              <a:t> (</a:t>
            </a:r>
            <a:r>
              <a:rPr lang="ru-RU" sz="1700" dirty="0" err="1">
                <a:solidFill>
                  <a:schemeClr val="tx1"/>
                </a:solidFill>
              </a:rPr>
              <a:t>қўшимча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равишда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чиқариш</a:t>
            </a:r>
            <a:r>
              <a:rPr lang="ru-RU" sz="1700" dirty="0">
                <a:solidFill>
                  <a:schemeClr val="tx1"/>
                </a:solidFill>
              </a:rPr>
              <a:t>) </a:t>
            </a:r>
            <a:r>
              <a:rPr lang="ru-RU" sz="1700" dirty="0" err="1">
                <a:solidFill>
                  <a:schemeClr val="tx1"/>
                </a:solidFill>
              </a:rPr>
              <a:t>натижалари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бўйича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ҳисоботлар</a:t>
            </a:r>
            <a:r>
              <a:rPr lang="ru-RU" sz="1700" dirty="0">
                <a:solidFill>
                  <a:schemeClr val="tx1"/>
                </a:solidFill>
              </a:rPr>
              <a:t> (</a:t>
            </a:r>
            <a:r>
              <a:rPr lang="ru-RU" sz="1700" dirty="0" err="1">
                <a:solidFill>
                  <a:schemeClr val="tx1"/>
                </a:solidFill>
              </a:rPr>
              <a:t>хабарномалар</a:t>
            </a:r>
            <a:r>
              <a:rPr lang="ru-RU" sz="1700" dirty="0">
                <a:solidFill>
                  <a:schemeClr val="tx1"/>
                </a:solidFill>
              </a:rPr>
              <a:t>) </a:t>
            </a:r>
            <a:r>
              <a:rPr lang="ru-RU" sz="1700" dirty="0" err="1">
                <a:solidFill>
                  <a:schemeClr val="tx1"/>
                </a:solidFill>
              </a:rPr>
              <a:t>юзасидан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низолашиш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боғлиқ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5) </a:t>
            </a:r>
            <a:r>
              <a:rPr lang="ru-RU" sz="1700" dirty="0" err="1">
                <a:solidFill>
                  <a:schemeClr val="tx1"/>
                </a:solidFill>
              </a:rPr>
              <a:t>қимматли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қоғозларни</a:t>
            </a:r>
            <a:r>
              <a:rPr lang="ru-RU" sz="1700" dirty="0">
                <a:solidFill>
                  <a:schemeClr val="tx1"/>
                </a:solidFill>
              </a:rPr>
              <a:t> номинал </a:t>
            </a:r>
            <a:r>
              <a:rPr lang="ru-RU" sz="1700" dirty="0" err="1">
                <a:solidFill>
                  <a:schemeClr val="tx1"/>
                </a:solidFill>
              </a:rPr>
              <a:t>сақловчиларнинг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акциялар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бошқа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қимматли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қоғозларга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ҳуқуқларни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ҳисобга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олиш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қонунда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назарда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тутилган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бошқа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ҳуқуқ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мажбуриятларни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қимматли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қоғозларни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жойлаштириш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ва</a:t>
            </a:r>
            <a:r>
              <a:rPr lang="ru-RU" sz="1700" dirty="0">
                <a:solidFill>
                  <a:schemeClr val="tx1"/>
                </a:solidFill>
              </a:rPr>
              <a:t> (</a:t>
            </a:r>
            <a:r>
              <a:rPr lang="ru-RU" sz="1700" dirty="0" err="1">
                <a:solidFill>
                  <a:schemeClr val="tx1"/>
                </a:solidFill>
              </a:rPr>
              <a:t>ёки</a:t>
            </a:r>
            <a:r>
              <a:rPr lang="ru-RU" sz="1700" dirty="0">
                <a:solidFill>
                  <a:schemeClr val="tx1"/>
                </a:solidFill>
              </a:rPr>
              <a:t>) </a:t>
            </a:r>
            <a:r>
              <a:rPr lang="ru-RU" sz="1700" dirty="0" err="1">
                <a:solidFill>
                  <a:schemeClr val="tx1"/>
                </a:solidFill>
              </a:rPr>
              <a:t>уларнинг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муомаласи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муносабати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қимматли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қоғозларнинг</a:t>
            </a:r>
            <a:r>
              <a:rPr lang="ru-RU" sz="1700" dirty="0">
                <a:solidFill>
                  <a:schemeClr val="tx1"/>
                </a:solidFill>
              </a:rPr>
              <a:t> номинал </a:t>
            </a:r>
            <a:r>
              <a:rPr lang="ru-RU" sz="1700" dirty="0" err="1">
                <a:solidFill>
                  <a:schemeClr val="tx1"/>
                </a:solidFill>
              </a:rPr>
              <a:t>сақловчилари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томонидан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амалга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ошириш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билан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боғлиқ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фаолиятидан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келиб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чиқадиган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6) </a:t>
            </a:r>
            <a:r>
              <a:rPr lang="ru-RU" sz="1700" dirty="0" err="1">
                <a:solidFill>
                  <a:schemeClr val="tx1"/>
                </a:solidFill>
              </a:rPr>
              <a:t>юридик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шахс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иштирокчиларининг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умумий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йиғилишини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чақириш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7) </a:t>
            </a:r>
            <a:r>
              <a:rPr lang="ru-RU" sz="1700" dirty="0" err="1">
                <a:solidFill>
                  <a:schemeClr val="tx1"/>
                </a:solidFill>
              </a:rPr>
              <a:t>юридик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шахс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бошқарув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органларининг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қарорлари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устидан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шикоят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қилиш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тўғрисидаги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 err="1">
                <a:solidFill>
                  <a:schemeClr val="tx1"/>
                </a:solidFill>
              </a:rPr>
              <a:t>Қонунга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мувофиқ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корпоратив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бўйича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ишлар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жумласига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бошқа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низолар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ҳам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киритилиши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мумкин</a:t>
            </a:r>
            <a:r>
              <a:rPr lang="ru-RU" sz="1700" dirty="0">
                <a:solidFill>
                  <a:schemeClr val="tx1"/>
                </a:solidFill>
              </a:rPr>
              <a:t>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587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890577"/>
          </a:xfrm>
        </p:spPr>
        <p:txBody>
          <a:bodyPr>
            <a:noAutofit/>
          </a:bodyPr>
          <a:lstStyle/>
          <a:p>
            <a:r>
              <a:rPr lang="ru-RU" sz="1700" dirty="0" smtClean="0">
                <a:solidFill>
                  <a:schemeClr val="tx1"/>
                </a:solidFill>
              </a:rPr>
              <a:t>-</a:t>
            </a:r>
            <a:r>
              <a:rPr lang="ru-RU" sz="1700" dirty="0">
                <a:solidFill>
                  <a:schemeClr val="tx1"/>
                </a:solidFill>
              </a:rPr>
              <a:t>	</a:t>
            </a:r>
            <a:r>
              <a:rPr lang="ru-RU" dirty="0" err="1"/>
              <a:t>Инвестициявий</a:t>
            </a:r>
            <a:r>
              <a:rPr lang="ru-RU" dirty="0"/>
              <a:t> </a:t>
            </a:r>
            <a:r>
              <a:rPr lang="ru-RU" dirty="0" err="1"/>
              <a:t>низолар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ишлар</a:t>
            </a:r>
            <a:r>
              <a:rPr lang="ru-RU" dirty="0"/>
              <a:t> </a:t>
            </a:r>
            <a:r>
              <a:rPr lang="ru-RU" dirty="0" err="1"/>
              <a:t>жумласига</a:t>
            </a:r>
            <a:r>
              <a:rPr lang="ru-RU" dirty="0"/>
              <a:t> </a:t>
            </a:r>
            <a:r>
              <a:rPr lang="ru-RU" dirty="0" err="1"/>
              <a:t>қуйидагилар</a:t>
            </a:r>
            <a:r>
              <a:rPr lang="ru-RU" dirty="0"/>
              <a:t> </a:t>
            </a:r>
            <a:r>
              <a:rPr lang="ru-RU" dirty="0" err="1"/>
              <a:t>киради</a:t>
            </a:r>
            <a:r>
              <a:rPr lang="ru-RU" dirty="0"/>
              <a:t>:</a:t>
            </a:r>
          </a:p>
          <a:p>
            <a:r>
              <a:rPr lang="ru-RU" dirty="0"/>
              <a:t>1) инвестиция </a:t>
            </a:r>
            <a:r>
              <a:rPr lang="ru-RU" dirty="0" err="1"/>
              <a:t>шартномаларини</a:t>
            </a:r>
            <a:r>
              <a:rPr lang="ru-RU" dirty="0"/>
              <a:t> </a:t>
            </a:r>
            <a:r>
              <a:rPr lang="ru-RU" dirty="0" err="1"/>
              <a:t>тузиш</a:t>
            </a:r>
            <a:r>
              <a:rPr lang="ru-RU" dirty="0"/>
              <a:t>, </a:t>
            </a:r>
            <a:r>
              <a:rPr lang="ru-RU" dirty="0" err="1"/>
              <a:t>ўзгартириш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бекор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боғлиқ</a:t>
            </a:r>
            <a:r>
              <a:rPr lang="ru-RU" dirty="0"/>
              <a:t> </a:t>
            </a:r>
            <a:r>
              <a:rPr lang="ru-RU" dirty="0" err="1"/>
              <a:t>низолар</a:t>
            </a:r>
            <a:r>
              <a:rPr lang="ru-RU" dirty="0"/>
              <a:t>;</a:t>
            </a:r>
          </a:p>
          <a:p>
            <a:r>
              <a:rPr lang="ru-RU" dirty="0"/>
              <a:t>2) инвестиция </a:t>
            </a:r>
            <a:r>
              <a:rPr lang="ru-RU" dirty="0" err="1"/>
              <a:t>шартномаларини</a:t>
            </a:r>
            <a:r>
              <a:rPr lang="ru-RU" dirty="0"/>
              <a:t> </a:t>
            </a:r>
            <a:r>
              <a:rPr lang="ru-RU" dirty="0" err="1"/>
              <a:t>ҳақиқий</a:t>
            </a:r>
            <a:r>
              <a:rPr lang="ru-RU" dirty="0"/>
              <a:t> </a:t>
            </a:r>
            <a:r>
              <a:rPr lang="ru-RU" dirty="0" err="1"/>
              <a:t>эмас</a:t>
            </a:r>
            <a:r>
              <a:rPr lang="ru-RU" dirty="0"/>
              <a:t> </a:t>
            </a:r>
            <a:r>
              <a:rPr lang="ru-RU" dirty="0" err="1"/>
              <a:t>деб</a:t>
            </a:r>
            <a:r>
              <a:rPr lang="ru-RU" dirty="0"/>
              <a:t> </a:t>
            </a:r>
            <a:r>
              <a:rPr lang="ru-RU" dirty="0" err="1"/>
              <a:t>топиш</a:t>
            </a:r>
            <a:r>
              <a:rPr lang="ru-RU" dirty="0"/>
              <a:t> </a:t>
            </a:r>
            <a:r>
              <a:rPr lang="ru-RU" dirty="0" err="1"/>
              <a:t>ҳақидаги</a:t>
            </a:r>
            <a:r>
              <a:rPr lang="ru-RU" dirty="0"/>
              <a:t> </a:t>
            </a:r>
            <a:r>
              <a:rPr lang="ru-RU" dirty="0" err="1"/>
              <a:t>низолар</a:t>
            </a:r>
            <a:r>
              <a:rPr lang="ru-RU" dirty="0"/>
              <a:t>;</a:t>
            </a:r>
          </a:p>
          <a:p>
            <a:r>
              <a:rPr lang="ru-RU" dirty="0"/>
              <a:t>3) инвестиция </a:t>
            </a:r>
            <a:r>
              <a:rPr lang="ru-RU" dirty="0" err="1"/>
              <a:t>шартномасининг</a:t>
            </a:r>
            <a:r>
              <a:rPr lang="ru-RU" dirty="0"/>
              <a:t> </a:t>
            </a:r>
            <a:r>
              <a:rPr lang="ru-RU" dirty="0" err="1"/>
              <a:t>бажарилиши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боғлиқ</a:t>
            </a:r>
            <a:r>
              <a:rPr lang="ru-RU" dirty="0"/>
              <a:t> </a:t>
            </a:r>
            <a:r>
              <a:rPr lang="ru-RU" dirty="0" err="1"/>
              <a:t>низолар</a:t>
            </a:r>
            <a:r>
              <a:rPr lang="ru-RU" dirty="0"/>
              <a:t>;</a:t>
            </a:r>
          </a:p>
          <a:p>
            <a:r>
              <a:rPr lang="ru-RU" dirty="0"/>
              <a:t>4) инвестиция </a:t>
            </a:r>
            <a:r>
              <a:rPr lang="ru-RU" dirty="0" err="1"/>
              <a:t>шартномасидан</a:t>
            </a:r>
            <a:r>
              <a:rPr lang="ru-RU" dirty="0"/>
              <a:t> </a:t>
            </a:r>
            <a:r>
              <a:rPr lang="ru-RU" dirty="0" err="1"/>
              <a:t>келиб</a:t>
            </a:r>
            <a:r>
              <a:rPr lang="ru-RU" dirty="0"/>
              <a:t> </a:t>
            </a:r>
            <a:r>
              <a:rPr lang="ru-RU" dirty="0" err="1"/>
              <a:t>чиқадиган</a:t>
            </a:r>
            <a:r>
              <a:rPr lang="ru-RU" dirty="0"/>
              <a:t> </a:t>
            </a:r>
            <a:r>
              <a:rPr lang="ru-RU" dirty="0" err="1"/>
              <a:t>солиқ</a:t>
            </a:r>
            <a:r>
              <a:rPr lang="ru-RU" dirty="0"/>
              <a:t>, </a:t>
            </a:r>
            <a:r>
              <a:rPr lang="ru-RU" dirty="0" err="1"/>
              <a:t>божхона</a:t>
            </a:r>
            <a:r>
              <a:rPr lang="ru-RU" dirty="0"/>
              <a:t>, </a:t>
            </a:r>
            <a:r>
              <a:rPr lang="ru-RU" dirty="0" err="1"/>
              <a:t>ижтимоий</a:t>
            </a:r>
            <a:r>
              <a:rPr lang="ru-RU" dirty="0"/>
              <a:t>, </a:t>
            </a:r>
            <a:r>
              <a:rPr lang="ru-RU" dirty="0" err="1"/>
              <a:t>экологик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бошқа</a:t>
            </a:r>
            <a:r>
              <a:rPr lang="ru-RU" dirty="0"/>
              <a:t> </a:t>
            </a:r>
            <a:r>
              <a:rPr lang="ru-RU" dirty="0" err="1"/>
              <a:t>мажбуриятларнинг</a:t>
            </a:r>
            <a:r>
              <a:rPr lang="ru-RU" dirty="0"/>
              <a:t> инвестор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бажарилиши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боғлиқ</a:t>
            </a:r>
            <a:r>
              <a:rPr lang="ru-RU" dirty="0"/>
              <a:t> </a:t>
            </a:r>
            <a:r>
              <a:rPr lang="ru-RU" dirty="0" err="1"/>
              <a:t>низолар</a:t>
            </a:r>
            <a:r>
              <a:rPr lang="ru-RU" dirty="0"/>
              <a:t>;</a:t>
            </a:r>
          </a:p>
          <a:p>
            <a:r>
              <a:rPr lang="ru-RU" dirty="0"/>
              <a:t>5) инвестиция </a:t>
            </a:r>
            <a:r>
              <a:rPr lang="ru-RU" dirty="0" err="1"/>
              <a:t>шартномаси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инвесторга</a:t>
            </a:r>
            <a:r>
              <a:rPr lang="ru-RU" dirty="0"/>
              <a:t> </a:t>
            </a:r>
            <a:r>
              <a:rPr lang="ru-RU" dirty="0" err="1"/>
              <a:t>берилган</a:t>
            </a:r>
            <a:r>
              <a:rPr lang="ru-RU" dirty="0"/>
              <a:t> мол-</a:t>
            </a:r>
            <a:r>
              <a:rPr lang="ru-RU" dirty="0" err="1"/>
              <a:t>мулкни</a:t>
            </a:r>
            <a:r>
              <a:rPr lang="ru-RU" dirty="0"/>
              <a:t> </a:t>
            </a:r>
            <a:r>
              <a:rPr lang="ru-RU" dirty="0" err="1"/>
              <a:t>талаб</a:t>
            </a:r>
            <a:r>
              <a:rPr lang="ru-RU" dirty="0"/>
              <a:t> </a:t>
            </a:r>
            <a:r>
              <a:rPr lang="ru-RU" dirty="0" err="1"/>
              <a:t>қилиб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бундай</a:t>
            </a:r>
            <a:r>
              <a:rPr lang="ru-RU" dirty="0"/>
              <a:t> </a:t>
            </a:r>
            <a:r>
              <a:rPr lang="ru-RU" dirty="0" err="1"/>
              <a:t>шартнома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неустойка </a:t>
            </a:r>
            <a:r>
              <a:rPr lang="ru-RU" dirty="0" err="1"/>
              <a:t>ундириш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(</a:t>
            </a:r>
            <a:r>
              <a:rPr lang="ru-RU" dirty="0" err="1"/>
              <a:t>ёки</a:t>
            </a:r>
            <a:r>
              <a:rPr lang="ru-RU" dirty="0"/>
              <a:t>) </a:t>
            </a:r>
            <a:r>
              <a:rPr lang="ru-RU" dirty="0" err="1"/>
              <a:t>зарарлар</a:t>
            </a:r>
            <a:r>
              <a:rPr lang="ru-RU" dirty="0"/>
              <a:t> </a:t>
            </a:r>
            <a:r>
              <a:rPr lang="ru-RU" dirty="0" err="1"/>
              <a:t>ўрнини</a:t>
            </a:r>
            <a:r>
              <a:rPr lang="ru-RU" dirty="0"/>
              <a:t> </a:t>
            </a:r>
            <a:r>
              <a:rPr lang="ru-RU" dirty="0" err="1"/>
              <a:t>қоплаш</a:t>
            </a:r>
            <a:r>
              <a:rPr lang="ru-RU" dirty="0"/>
              <a:t> </a:t>
            </a:r>
            <a:r>
              <a:rPr lang="ru-RU" dirty="0" err="1"/>
              <a:t>тўғрисидаги</a:t>
            </a:r>
            <a:r>
              <a:rPr lang="ru-RU" dirty="0"/>
              <a:t> </a:t>
            </a:r>
            <a:r>
              <a:rPr lang="ru-RU" dirty="0" err="1"/>
              <a:t>низолар</a:t>
            </a:r>
            <a:r>
              <a:rPr lang="ru-RU" dirty="0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65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890577"/>
          </a:xfrm>
        </p:spPr>
        <p:txBody>
          <a:bodyPr>
            <a:noAutofit/>
          </a:bodyPr>
          <a:lstStyle/>
          <a:p>
            <a:r>
              <a:rPr lang="ru-RU" sz="1700" dirty="0" smtClean="0">
                <a:solidFill>
                  <a:schemeClr val="tx1"/>
                </a:solidFill>
              </a:rPr>
              <a:t>-</a:t>
            </a:r>
            <a:r>
              <a:rPr lang="ru-RU" sz="1700" dirty="0">
                <a:solidFill>
                  <a:schemeClr val="tx1"/>
                </a:solidFill>
              </a:rPr>
              <a:t>	</a:t>
            </a:r>
            <a:r>
              <a:rPr lang="ru-RU" b="1" dirty="0"/>
              <a:t> </a:t>
            </a:r>
            <a:r>
              <a:rPr lang="ru-RU" b="1" dirty="0" err="1"/>
              <a:t>Рақобатга</a:t>
            </a:r>
            <a:r>
              <a:rPr lang="ru-RU" b="1" dirty="0"/>
              <a:t> </a:t>
            </a:r>
            <a:r>
              <a:rPr lang="ru-RU" b="1" dirty="0" err="1"/>
              <a:t>оид</a:t>
            </a:r>
            <a:r>
              <a:rPr lang="ru-RU" b="1" dirty="0"/>
              <a:t> </a:t>
            </a:r>
            <a:r>
              <a:rPr lang="ru-RU" b="1" dirty="0" err="1"/>
              <a:t>ишлар</a:t>
            </a:r>
            <a:endParaRPr lang="ru-RU" b="1" dirty="0"/>
          </a:p>
          <a:p>
            <a:r>
              <a:rPr lang="ru-RU" dirty="0" err="1"/>
              <a:t>Юридик</a:t>
            </a:r>
            <a:r>
              <a:rPr lang="ru-RU" dirty="0"/>
              <a:t> </a:t>
            </a:r>
            <a:r>
              <a:rPr lang="ru-RU" dirty="0" err="1"/>
              <a:t>шахслар</a:t>
            </a:r>
            <a:r>
              <a:rPr lang="ru-RU" dirty="0"/>
              <a:t>, шу </a:t>
            </a:r>
            <a:r>
              <a:rPr lang="ru-RU" dirty="0" err="1"/>
              <a:t>жумладан</a:t>
            </a:r>
            <a:r>
              <a:rPr lang="ru-RU" dirty="0"/>
              <a:t> чет эл </a:t>
            </a:r>
            <a:r>
              <a:rPr lang="ru-RU" dirty="0" err="1"/>
              <a:t>юридик</a:t>
            </a:r>
            <a:r>
              <a:rPr lang="ru-RU" dirty="0"/>
              <a:t> </a:t>
            </a:r>
            <a:r>
              <a:rPr lang="ru-RU" dirty="0" err="1"/>
              <a:t>шахслари</a:t>
            </a:r>
            <a:r>
              <a:rPr lang="ru-RU" dirty="0"/>
              <a:t>, </a:t>
            </a:r>
            <a:r>
              <a:rPr lang="ru-RU" dirty="0" err="1"/>
              <a:t>хўжалик</a:t>
            </a:r>
            <a:r>
              <a:rPr lang="ru-RU" dirty="0"/>
              <a:t> </a:t>
            </a:r>
            <a:r>
              <a:rPr lang="ru-RU" dirty="0" err="1"/>
              <a:t>бошқаруви</a:t>
            </a:r>
            <a:r>
              <a:rPr lang="ru-RU" dirty="0"/>
              <a:t> </a:t>
            </a:r>
            <a:r>
              <a:rPr lang="ru-RU" dirty="0" err="1"/>
              <a:t>органлари</a:t>
            </a:r>
            <a:r>
              <a:rPr lang="ru-RU" dirty="0"/>
              <a:t>, </a:t>
            </a:r>
            <a:r>
              <a:rPr lang="ru-RU" dirty="0" err="1"/>
              <a:t>якка</a:t>
            </a:r>
            <a:r>
              <a:rPr lang="ru-RU" dirty="0"/>
              <a:t> </a:t>
            </a:r>
            <a:r>
              <a:rPr lang="ru-RU" dirty="0" err="1"/>
              <a:t>тартибдаги</a:t>
            </a:r>
            <a:r>
              <a:rPr lang="ru-RU" dirty="0"/>
              <a:t> </a:t>
            </a:r>
            <a:r>
              <a:rPr lang="ru-RU" dirty="0" err="1"/>
              <a:t>тадбиркорлар</a:t>
            </a:r>
            <a:r>
              <a:rPr lang="ru-RU" dirty="0"/>
              <a:t> </a:t>
            </a:r>
            <a:r>
              <a:rPr lang="ru-RU" dirty="0" err="1"/>
              <a:t>ҳамда</a:t>
            </a:r>
            <a:r>
              <a:rPr lang="ru-RU" dirty="0"/>
              <a:t> </a:t>
            </a:r>
            <a:r>
              <a:rPr lang="ru-RU" dirty="0" err="1"/>
              <a:t>монополияга</a:t>
            </a:r>
            <a:r>
              <a:rPr lang="ru-RU" dirty="0"/>
              <a:t> </a:t>
            </a:r>
            <a:r>
              <a:rPr lang="ru-RU" dirty="0" err="1"/>
              <a:t>қарши</a:t>
            </a:r>
            <a:r>
              <a:rPr lang="ru-RU" dirty="0"/>
              <a:t> орган </a:t>
            </a:r>
            <a:r>
              <a:rPr lang="ru-RU" dirty="0" err="1"/>
              <a:t>ўртасида</a:t>
            </a:r>
            <a:r>
              <a:rPr lang="ru-RU" dirty="0"/>
              <a:t> товар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молия</a:t>
            </a:r>
            <a:r>
              <a:rPr lang="ru-RU" dirty="0"/>
              <a:t> </a:t>
            </a:r>
            <a:r>
              <a:rPr lang="ru-RU" dirty="0" err="1"/>
              <a:t>бозорларида</a:t>
            </a:r>
            <a:r>
              <a:rPr lang="ru-RU" dirty="0"/>
              <a:t> </a:t>
            </a:r>
            <a:r>
              <a:rPr lang="ru-RU" dirty="0" err="1"/>
              <a:t>рақобат</a:t>
            </a:r>
            <a:r>
              <a:rPr lang="ru-RU" dirty="0"/>
              <a:t> </a:t>
            </a:r>
            <a:r>
              <a:rPr lang="ru-RU" dirty="0" err="1"/>
              <a:t>соҳасидаги</a:t>
            </a:r>
            <a:r>
              <a:rPr lang="ru-RU" dirty="0"/>
              <a:t> </a:t>
            </a:r>
            <a:r>
              <a:rPr lang="ru-RU" dirty="0" err="1"/>
              <a:t>муносабатлардан</a:t>
            </a:r>
            <a:r>
              <a:rPr lang="ru-RU" dirty="0"/>
              <a:t> </a:t>
            </a:r>
            <a:r>
              <a:rPr lang="ru-RU" dirty="0" err="1"/>
              <a:t>келиб</a:t>
            </a:r>
            <a:r>
              <a:rPr lang="ru-RU" dirty="0"/>
              <a:t> </a:t>
            </a:r>
            <a:r>
              <a:rPr lang="ru-RU" dirty="0" err="1"/>
              <a:t>чиқадиган</a:t>
            </a:r>
            <a:r>
              <a:rPr lang="ru-RU" dirty="0"/>
              <a:t> </a:t>
            </a:r>
            <a:r>
              <a:rPr lang="ru-RU" dirty="0" err="1"/>
              <a:t>низолар</a:t>
            </a:r>
            <a:r>
              <a:rPr lang="ru-RU" dirty="0"/>
              <a:t> </a:t>
            </a:r>
            <a:r>
              <a:rPr lang="ru-RU" dirty="0" err="1"/>
              <a:t>рақобатга</a:t>
            </a:r>
            <a:r>
              <a:rPr lang="ru-RU" dirty="0"/>
              <a:t> </a:t>
            </a:r>
            <a:r>
              <a:rPr lang="ru-RU" dirty="0" err="1"/>
              <a:t>оид</a:t>
            </a:r>
            <a:r>
              <a:rPr lang="ru-RU" dirty="0"/>
              <a:t> </a:t>
            </a:r>
            <a:r>
              <a:rPr lang="ru-RU" dirty="0" err="1"/>
              <a:t>ишлар</a:t>
            </a:r>
            <a:r>
              <a:rPr lang="ru-RU" dirty="0"/>
              <a:t> </a:t>
            </a:r>
            <a:r>
              <a:rPr lang="ru-RU" dirty="0" err="1"/>
              <a:t>жумласига</a:t>
            </a:r>
            <a:r>
              <a:rPr lang="ru-RU" dirty="0"/>
              <a:t> </a:t>
            </a:r>
            <a:r>
              <a:rPr lang="ru-RU" dirty="0" err="1"/>
              <a:t>киради</a:t>
            </a:r>
            <a:r>
              <a:rPr lang="ru-RU" dirty="0"/>
              <a:t>.</a:t>
            </a:r>
          </a:p>
          <a:p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734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890577"/>
          </a:xfrm>
        </p:spPr>
        <p:txBody>
          <a:bodyPr>
            <a:noAutofit/>
          </a:bodyPr>
          <a:lstStyle/>
          <a:p>
            <a:r>
              <a:rPr lang="ru-RU" sz="1700" dirty="0" smtClean="0">
                <a:solidFill>
                  <a:schemeClr val="tx1"/>
                </a:solidFill>
              </a:rPr>
              <a:t>-</a:t>
            </a:r>
            <a:r>
              <a:rPr lang="ru-RU" sz="1700" dirty="0">
                <a:solidFill>
                  <a:schemeClr val="tx1"/>
                </a:solidFill>
              </a:rPr>
              <a:t>	</a:t>
            </a:r>
            <a:r>
              <a:rPr lang="ru-RU" b="1" dirty="0" smtClean="0"/>
              <a:t>Чет </a:t>
            </a:r>
            <a:r>
              <a:rPr lang="ru-RU" b="1" dirty="0" err="1"/>
              <a:t>давлат</a:t>
            </a:r>
            <a:r>
              <a:rPr lang="ru-RU" b="1" dirty="0"/>
              <a:t> </a:t>
            </a:r>
            <a:r>
              <a:rPr lang="ru-RU" b="1" dirty="0" err="1"/>
              <a:t>судлари</a:t>
            </a:r>
            <a:r>
              <a:rPr lang="ru-RU" b="1" dirty="0"/>
              <a:t> </a:t>
            </a:r>
            <a:r>
              <a:rPr lang="ru-RU" b="1" dirty="0" err="1"/>
              <a:t>ва</a:t>
            </a:r>
            <a:r>
              <a:rPr lang="ru-RU" b="1" dirty="0"/>
              <a:t> </a:t>
            </a:r>
            <a:r>
              <a:rPr lang="ru-RU" b="1" dirty="0" err="1"/>
              <a:t>арбитражларининг</a:t>
            </a:r>
            <a:r>
              <a:rPr lang="ru-RU" b="1" dirty="0"/>
              <a:t> </a:t>
            </a:r>
            <a:r>
              <a:rPr lang="ru-RU" b="1" dirty="0" err="1"/>
              <a:t>қарорларини</a:t>
            </a:r>
            <a:r>
              <a:rPr lang="ru-RU" b="1" dirty="0"/>
              <a:t> </a:t>
            </a:r>
            <a:r>
              <a:rPr lang="ru-RU" b="1" dirty="0" err="1"/>
              <a:t>тан</a:t>
            </a:r>
            <a:r>
              <a:rPr lang="ru-RU" b="1" dirty="0"/>
              <a:t> </a:t>
            </a:r>
            <a:r>
              <a:rPr lang="ru-RU" b="1" dirty="0" err="1"/>
              <a:t>олиш</a:t>
            </a:r>
            <a:r>
              <a:rPr lang="ru-RU" b="1" dirty="0"/>
              <a:t> </a:t>
            </a:r>
            <a:r>
              <a:rPr lang="ru-RU" b="1" dirty="0" err="1"/>
              <a:t>ҳамда</a:t>
            </a:r>
            <a:r>
              <a:rPr lang="ru-RU" b="1" dirty="0"/>
              <a:t> </a:t>
            </a:r>
            <a:r>
              <a:rPr lang="ru-RU" b="1" dirty="0" err="1"/>
              <a:t>ижрога</a:t>
            </a:r>
            <a:r>
              <a:rPr lang="ru-RU" b="1" dirty="0"/>
              <a:t> </a:t>
            </a:r>
            <a:r>
              <a:rPr lang="ru-RU" b="1" dirty="0" err="1"/>
              <a:t>қаратиш</a:t>
            </a:r>
            <a:r>
              <a:rPr lang="ru-RU" b="1" dirty="0"/>
              <a:t> </a:t>
            </a:r>
            <a:r>
              <a:rPr lang="ru-RU" b="1" dirty="0" err="1"/>
              <a:t>тўғрисидаги</a:t>
            </a:r>
            <a:r>
              <a:rPr lang="ru-RU" b="1" dirty="0"/>
              <a:t> </a:t>
            </a:r>
            <a:r>
              <a:rPr lang="ru-RU" b="1" dirty="0" err="1"/>
              <a:t>ишлар</a:t>
            </a:r>
            <a:endParaRPr lang="ru-RU" b="1" dirty="0"/>
          </a:p>
          <a:p>
            <a:r>
              <a:rPr lang="ru-RU" dirty="0"/>
              <a:t>Чет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судлари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арбитражларининг</a:t>
            </a:r>
            <a:r>
              <a:rPr lang="ru-RU" dirty="0"/>
              <a:t> </a:t>
            </a:r>
            <a:r>
              <a:rPr lang="ru-RU" dirty="0" err="1"/>
              <a:t>қарорларини</a:t>
            </a:r>
            <a:r>
              <a:rPr lang="ru-RU" dirty="0"/>
              <a:t> </a:t>
            </a:r>
            <a:r>
              <a:rPr lang="ru-RU" dirty="0" err="1"/>
              <a:t>тан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ҳамда</a:t>
            </a:r>
            <a:r>
              <a:rPr lang="ru-RU" dirty="0"/>
              <a:t> </a:t>
            </a:r>
            <a:r>
              <a:rPr lang="ru-RU" dirty="0" err="1"/>
              <a:t>ижрога</a:t>
            </a:r>
            <a:r>
              <a:rPr lang="ru-RU" dirty="0"/>
              <a:t> </a:t>
            </a:r>
            <a:r>
              <a:rPr lang="ru-RU" dirty="0" err="1"/>
              <a:t>қаратиш</a:t>
            </a:r>
            <a:r>
              <a:rPr lang="ru-RU" dirty="0"/>
              <a:t> </a:t>
            </a:r>
            <a:r>
              <a:rPr lang="ru-RU" dirty="0" err="1"/>
              <a:t>тўғрисидаги</a:t>
            </a:r>
            <a:r>
              <a:rPr lang="ru-RU" dirty="0"/>
              <a:t> </a:t>
            </a:r>
            <a:r>
              <a:rPr lang="ru-RU" dirty="0" err="1"/>
              <a:t>ишлар</a:t>
            </a:r>
            <a:r>
              <a:rPr lang="ru-RU" dirty="0"/>
              <a:t> </a:t>
            </a:r>
            <a:r>
              <a:rPr lang="ru-RU" dirty="0" err="1"/>
              <a:t>жумласига</a:t>
            </a:r>
            <a:r>
              <a:rPr lang="ru-RU" dirty="0"/>
              <a:t>:</a:t>
            </a:r>
          </a:p>
          <a:p>
            <a:r>
              <a:rPr lang="ru-RU" dirty="0" err="1"/>
              <a:t>тадбиркорлик</a:t>
            </a:r>
            <a:r>
              <a:rPr lang="ru-RU" dirty="0"/>
              <a:t> </a:t>
            </a:r>
            <a:r>
              <a:rPr lang="ru-RU" dirty="0" err="1"/>
              <a:t>фаолиятини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бошқа</a:t>
            </a:r>
            <a:r>
              <a:rPr lang="ru-RU" dirty="0"/>
              <a:t> </a:t>
            </a:r>
            <a:r>
              <a:rPr lang="ru-RU" dirty="0" err="1"/>
              <a:t>иқтисодий</a:t>
            </a:r>
            <a:r>
              <a:rPr lang="ru-RU" dirty="0"/>
              <a:t> </a:t>
            </a:r>
            <a:r>
              <a:rPr lang="ru-RU" dirty="0" err="1"/>
              <a:t>фаолиятни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ошириш</a:t>
            </a:r>
            <a:r>
              <a:rPr lang="ru-RU" dirty="0"/>
              <a:t> </a:t>
            </a:r>
            <a:r>
              <a:rPr lang="ru-RU" dirty="0" err="1"/>
              <a:t>чоғида</a:t>
            </a:r>
            <a:r>
              <a:rPr lang="ru-RU" dirty="0"/>
              <a:t> </a:t>
            </a:r>
            <a:r>
              <a:rPr lang="ru-RU" dirty="0" err="1"/>
              <a:t>юзага</a:t>
            </a:r>
            <a:r>
              <a:rPr lang="ru-RU" dirty="0"/>
              <a:t> </a:t>
            </a:r>
            <a:r>
              <a:rPr lang="ru-RU" dirty="0" err="1"/>
              <a:t>келадиган</a:t>
            </a:r>
            <a:r>
              <a:rPr lang="ru-RU" dirty="0"/>
              <a:t> </a:t>
            </a:r>
            <a:r>
              <a:rPr lang="ru-RU" dirty="0" err="1"/>
              <a:t>низолар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чет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судлари</a:t>
            </a:r>
            <a:r>
              <a:rPr lang="ru-RU" dirty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қабул</a:t>
            </a:r>
            <a:r>
              <a:rPr lang="ru-RU" dirty="0"/>
              <a:t> </a:t>
            </a:r>
            <a:r>
              <a:rPr lang="ru-RU" dirty="0" err="1"/>
              <a:t>қилинган</a:t>
            </a:r>
            <a:r>
              <a:rPr lang="ru-RU" dirty="0"/>
              <a:t> </a:t>
            </a:r>
            <a:r>
              <a:rPr lang="ru-RU" dirty="0" err="1"/>
              <a:t>қарорни</a:t>
            </a:r>
            <a:r>
              <a:rPr lang="ru-RU" dirty="0"/>
              <a:t> </a:t>
            </a:r>
            <a:r>
              <a:rPr lang="ru-RU" dirty="0" err="1"/>
              <a:t>тан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ҳамда</a:t>
            </a:r>
            <a:r>
              <a:rPr lang="ru-RU" dirty="0"/>
              <a:t> </a:t>
            </a:r>
            <a:r>
              <a:rPr lang="ru-RU" dirty="0" err="1"/>
              <a:t>ижрога</a:t>
            </a:r>
            <a:r>
              <a:rPr lang="ru-RU" dirty="0"/>
              <a:t> </a:t>
            </a:r>
            <a:r>
              <a:rPr lang="ru-RU" dirty="0" err="1"/>
              <a:t>қаратиш</a:t>
            </a:r>
            <a:r>
              <a:rPr lang="ru-RU" dirty="0"/>
              <a:t> </a:t>
            </a:r>
            <a:r>
              <a:rPr lang="ru-RU" dirty="0" err="1"/>
              <a:t>тўғрисидаги</a:t>
            </a:r>
            <a:r>
              <a:rPr lang="ru-RU" dirty="0"/>
              <a:t>;</a:t>
            </a:r>
          </a:p>
          <a:p>
            <a:r>
              <a:rPr lang="ru-RU" dirty="0" err="1"/>
              <a:t>тадбиркорлик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бошқа</a:t>
            </a:r>
            <a:r>
              <a:rPr lang="ru-RU" dirty="0"/>
              <a:t> </a:t>
            </a:r>
            <a:r>
              <a:rPr lang="ru-RU" dirty="0" err="1"/>
              <a:t>иқтисодий</a:t>
            </a:r>
            <a:r>
              <a:rPr lang="ru-RU" dirty="0"/>
              <a:t> </a:t>
            </a:r>
            <a:r>
              <a:rPr lang="ru-RU" dirty="0" err="1"/>
              <a:t>фаолиятни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ошириш</a:t>
            </a:r>
            <a:r>
              <a:rPr lang="ru-RU" dirty="0"/>
              <a:t> </a:t>
            </a:r>
            <a:r>
              <a:rPr lang="ru-RU" dirty="0" err="1"/>
              <a:t>чоғида</a:t>
            </a:r>
            <a:r>
              <a:rPr lang="ru-RU" dirty="0"/>
              <a:t> </a:t>
            </a:r>
            <a:r>
              <a:rPr lang="ru-RU" dirty="0" err="1"/>
              <a:t>юзага</a:t>
            </a:r>
            <a:r>
              <a:rPr lang="ru-RU" dirty="0"/>
              <a:t> </a:t>
            </a:r>
            <a:r>
              <a:rPr lang="ru-RU" dirty="0" err="1"/>
              <a:t>келадиган</a:t>
            </a:r>
            <a:r>
              <a:rPr lang="ru-RU" dirty="0"/>
              <a:t> </a:t>
            </a:r>
            <a:r>
              <a:rPr lang="ru-RU" dirty="0" err="1"/>
              <a:t>низолар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чет эл </a:t>
            </a:r>
            <a:r>
              <a:rPr lang="ru-RU" dirty="0" err="1"/>
              <a:t>арбитражлари</a:t>
            </a:r>
            <a:r>
              <a:rPr lang="ru-RU" dirty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қабул</a:t>
            </a:r>
            <a:r>
              <a:rPr lang="ru-RU" dirty="0"/>
              <a:t> </a:t>
            </a:r>
            <a:r>
              <a:rPr lang="ru-RU" dirty="0" err="1"/>
              <a:t>қилинган</a:t>
            </a:r>
            <a:r>
              <a:rPr lang="ru-RU" dirty="0"/>
              <a:t> </a:t>
            </a:r>
            <a:r>
              <a:rPr lang="ru-RU" dirty="0" err="1"/>
              <a:t>қарорни</a:t>
            </a:r>
            <a:r>
              <a:rPr lang="ru-RU" dirty="0"/>
              <a:t> </a:t>
            </a:r>
            <a:r>
              <a:rPr lang="ru-RU" dirty="0" err="1"/>
              <a:t>тан</a:t>
            </a:r>
            <a:r>
              <a:rPr lang="ru-RU" dirty="0"/>
              <a:t> </a:t>
            </a:r>
            <a:r>
              <a:rPr lang="ru-RU" dirty="0" err="1"/>
              <a:t>олиш</a:t>
            </a:r>
            <a:r>
              <a:rPr lang="ru-RU" dirty="0"/>
              <a:t> </a:t>
            </a:r>
            <a:r>
              <a:rPr lang="ru-RU" dirty="0" err="1"/>
              <a:t>ҳамда</a:t>
            </a:r>
            <a:r>
              <a:rPr lang="ru-RU" dirty="0"/>
              <a:t> </a:t>
            </a:r>
            <a:r>
              <a:rPr lang="ru-RU" dirty="0" err="1"/>
              <a:t>ижрога</a:t>
            </a:r>
            <a:r>
              <a:rPr lang="ru-RU" dirty="0"/>
              <a:t> </a:t>
            </a:r>
            <a:r>
              <a:rPr lang="ru-RU" dirty="0" err="1"/>
              <a:t>қаратиш</a:t>
            </a:r>
            <a:r>
              <a:rPr lang="ru-RU" dirty="0"/>
              <a:t> </a:t>
            </a:r>
            <a:r>
              <a:rPr lang="ru-RU" dirty="0" err="1"/>
              <a:t>тўғрисидаги</a:t>
            </a:r>
            <a:r>
              <a:rPr lang="ru-RU" dirty="0"/>
              <a:t> </a:t>
            </a:r>
            <a:r>
              <a:rPr lang="ru-RU" dirty="0" err="1"/>
              <a:t>ишлар</a:t>
            </a:r>
            <a:r>
              <a:rPr lang="ru-RU" dirty="0"/>
              <a:t> </a:t>
            </a:r>
            <a:r>
              <a:rPr lang="ru-RU" dirty="0" err="1"/>
              <a:t>киради</a:t>
            </a:r>
            <a:r>
              <a:rPr lang="ru-RU" dirty="0"/>
              <a:t>.</a:t>
            </a:r>
          </a:p>
          <a:p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08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биринчи</a:t>
            </a:r>
            <a:r>
              <a:rPr lang="ru-RU" sz="2000" dirty="0">
                <a:solidFill>
                  <a:schemeClr val="tx1"/>
                </a:solidFill>
              </a:rPr>
              <a:t> инстанция суди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туманлараро</a:t>
            </a:r>
            <a:r>
              <a:rPr lang="ru-RU" sz="2000" dirty="0">
                <a:solidFill>
                  <a:schemeClr val="tx1"/>
                </a:solidFill>
              </a:rPr>
              <a:t> (туман, </a:t>
            </a:r>
            <a:r>
              <a:rPr lang="ru-RU" sz="2000" dirty="0" err="1">
                <a:solidFill>
                  <a:schemeClr val="tx1"/>
                </a:solidFill>
              </a:rPr>
              <a:t>шаҳар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судларида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чиқилаётганда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ишга</a:t>
            </a:r>
            <a:r>
              <a:rPr lang="ru-RU" sz="2000" dirty="0">
                <a:solidFill>
                  <a:schemeClr val="tx1"/>
                </a:solidFill>
              </a:rPr>
              <a:t> судья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мустақил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талаблар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билан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қилмайдиган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учинчи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сифатида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норезидентнинг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жалб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судловга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тегишлиликни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ўзгартирмайди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Жавобгар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қарши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этса</a:t>
            </a:r>
            <a:r>
              <a:rPr lang="ru-RU" sz="2000" dirty="0">
                <a:solidFill>
                  <a:schemeClr val="tx1"/>
                </a:solidFill>
              </a:rPr>
              <a:t>-ю, </a:t>
            </a:r>
            <a:r>
              <a:rPr lang="ru-RU" sz="2000" dirty="0" err="1">
                <a:solidFill>
                  <a:schemeClr val="tx1"/>
                </a:solidFill>
              </a:rPr>
              <a:t>унда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қўшимча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жавобгарлардан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бири</a:t>
            </a:r>
            <a:r>
              <a:rPr lang="ru-RU" sz="2000" dirty="0">
                <a:solidFill>
                  <a:schemeClr val="tx1"/>
                </a:solidFill>
              </a:rPr>
              <a:t> чет эл </a:t>
            </a:r>
            <a:r>
              <a:rPr lang="ru-RU" sz="2000" dirty="0" err="1">
                <a:solidFill>
                  <a:schemeClr val="tx1"/>
                </a:solidFill>
              </a:rPr>
              <a:t>субъекти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бўлса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қарши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дастлабки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чиқилаётган</a:t>
            </a:r>
            <a:r>
              <a:rPr lang="ru-RU" sz="2000" dirty="0">
                <a:solidFill>
                  <a:schemeClr val="tx1"/>
                </a:solidFill>
              </a:rPr>
              <a:t> суд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юритувига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қабул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қилингандан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сўнг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судловга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тегишлилик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Қорақалпоғистон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Республикаси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вилоятлар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Тошкент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шаҳар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судларига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ўтказилади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Шунингдек</a:t>
            </a:r>
            <a:r>
              <a:rPr lang="ru-RU" sz="2000" dirty="0">
                <a:solidFill>
                  <a:schemeClr val="tx1"/>
                </a:solidFill>
              </a:rPr>
              <a:t>, чет </a:t>
            </a:r>
            <a:r>
              <a:rPr lang="ru-RU" sz="2000" dirty="0" err="1">
                <a:solidFill>
                  <a:schemeClr val="tx1"/>
                </a:solidFill>
              </a:rPr>
              <a:t>эллик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доимий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муассасаси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фаолиятидан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чиқадиган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ушбу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бўлинмаси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жойлашган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этилмайди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чунки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унинг</a:t>
            </a:r>
            <a:r>
              <a:rPr lang="ru-RU" sz="2000" dirty="0">
                <a:solidFill>
                  <a:schemeClr val="tx1"/>
                </a:solidFill>
              </a:rPr>
              <a:t> мол-</a:t>
            </a:r>
            <a:r>
              <a:rPr lang="ru-RU" sz="2000" dirty="0" err="1">
                <a:solidFill>
                  <a:schemeClr val="tx1"/>
                </a:solidFill>
              </a:rPr>
              <a:t>мулки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мавжуд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эмас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288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биринчи</a:t>
            </a:r>
            <a:r>
              <a:rPr lang="ru-RU" sz="2000" dirty="0">
                <a:solidFill>
                  <a:schemeClr val="tx1"/>
                </a:solidFill>
              </a:rPr>
              <a:t> инстанция суди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туманлараро</a:t>
            </a:r>
            <a:r>
              <a:rPr lang="ru-RU" sz="2000" dirty="0">
                <a:solidFill>
                  <a:schemeClr val="tx1"/>
                </a:solidFill>
              </a:rPr>
              <a:t> (туман, </a:t>
            </a:r>
            <a:r>
              <a:rPr lang="ru-RU" sz="2000" dirty="0" err="1">
                <a:solidFill>
                  <a:schemeClr val="tx1"/>
                </a:solidFill>
              </a:rPr>
              <a:t>шаҳар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судларида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чиқилаётганда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ишга</a:t>
            </a:r>
            <a:r>
              <a:rPr lang="ru-RU" sz="2000" dirty="0">
                <a:solidFill>
                  <a:schemeClr val="tx1"/>
                </a:solidFill>
              </a:rPr>
              <a:t> судья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мустақил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талаблар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билан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қилмайдиган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учинчи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сифатида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норезидентнинг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жалб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судловга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тегишлиликни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ўзгартирмайди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Жавобгар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қарши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этса</a:t>
            </a:r>
            <a:r>
              <a:rPr lang="ru-RU" sz="2000" dirty="0">
                <a:solidFill>
                  <a:schemeClr val="tx1"/>
                </a:solidFill>
              </a:rPr>
              <a:t>-ю, </a:t>
            </a:r>
            <a:r>
              <a:rPr lang="ru-RU" sz="2000" dirty="0" err="1">
                <a:solidFill>
                  <a:schemeClr val="tx1"/>
                </a:solidFill>
              </a:rPr>
              <a:t>унда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қўшимча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жавобгарлардан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бири</a:t>
            </a:r>
            <a:r>
              <a:rPr lang="ru-RU" sz="2000" dirty="0">
                <a:solidFill>
                  <a:schemeClr val="tx1"/>
                </a:solidFill>
              </a:rPr>
              <a:t> чет эл </a:t>
            </a:r>
            <a:r>
              <a:rPr lang="ru-RU" sz="2000" dirty="0" err="1">
                <a:solidFill>
                  <a:schemeClr val="tx1"/>
                </a:solidFill>
              </a:rPr>
              <a:t>субъекти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бўлса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қарши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дастлабки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чиқилаётган</a:t>
            </a:r>
            <a:r>
              <a:rPr lang="ru-RU" sz="2000" dirty="0">
                <a:solidFill>
                  <a:schemeClr val="tx1"/>
                </a:solidFill>
              </a:rPr>
              <a:t> суд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юритувига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қабул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қилингандан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сўнг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судловга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тегишлилик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Қорақалпоғистон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Республикаси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вилоятлар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Тошкент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шаҳар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судларига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ўтказилади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Шунингдек</a:t>
            </a:r>
            <a:r>
              <a:rPr lang="ru-RU" sz="2000" dirty="0">
                <a:solidFill>
                  <a:schemeClr val="tx1"/>
                </a:solidFill>
              </a:rPr>
              <a:t>, чет </a:t>
            </a:r>
            <a:r>
              <a:rPr lang="ru-RU" sz="2000" dirty="0" err="1">
                <a:solidFill>
                  <a:schemeClr val="tx1"/>
                </a:solidFill>
              </a:rPr>
              <a:t>эллик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доимий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муассасаси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фаолиятидан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чиқадиган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ушбу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бўлинмаси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жойлашган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этилмайди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чунки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унинг</a:t>
            </a:r>
            <a:r>
              <a:rPr lang="ru-RU" sz="2000" dirty="0">
                <a:solidFill>
                  <a:schemeClr val="tx1"/>
                </a:solidFill>
              </a:rPr>
              <a:t> мол-</a:t>
            </a:r>
            <a:r>
              <a:rPr lang="ru-RU" sz="2000" dirty="0" err="1">
                <a:solidFill>
                  <a:schemeClr val="tx1"/>
                </a:solidFill>
              </a:rPr>
              <a:t>мулки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мавжуд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эмас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0211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</a:rPr>
              <a:t>“А” </a:t>
            </a:r>
            <a:r>
              <a:rPr lang="ru-RU" sz="2000" dirty="0" err="1">
                <a:solidFill>
                  <a:schemeClr val="tx1"/>
                </a:solidFill>
              </a:rPr>
              <a:t>масъулияти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чекланган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жамияти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даъвогар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билан</a:t>
            </a:r>
            <a:r>
              <a:rPr lang="ru-RU" sz="2000" dirty="0">
                <a:solidFill>
                  <a:schemeClr val="tx1"/>
                </a:solidFill>
              </a:rPr>
              <a:t> “В” </a:t>
            </a:r>
            <a:r>
              <a:rPr lang="ru-RU" sz="2000" dirty="0" err="1">
                <a:solidFill>
                  <a:schemeClr val="tx1"/>
                </a:solidFill>
              </a:rPr>
              <a:t>хусусий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корхонаси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жавобгар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ўртасида</a:t>
            </a:r>
            <a:r>
              <a:rPr lang="ru-RU" sz="2000" dirty="0">
                <a:solidFill>
                  <a:schemeClr val="tx1"/>
                </a:solidFill>
              </a:rPr>
              <a:t> 2019 </a:t>
            </a:r>
            <a:r>
              <a:rPr lang="ru-RU" sz="2000" dirty="0" err="1">
                <a:solidFill>
                  <a:schemeClr val="tx1"/>
                </a:solidFill>
              </a:rPr>
              <a:t>йил</a:t>
            </a:r>
            <a:r>
              <a:rPr lang="ru-RU" sz="2000" dirty="0">
                <a:solidFill>
                  <a:schemeClr val="tx1"/>
                </a:solidFill>
              </a:rPr>
              <a:t> 1 </a:t>
            </a:r>
            <a:r>
              <a:rPr lang="ru-RU" sz="2000" dirty="0" err="1">
                <a:solidFill>
                  <a:schemeClr val="tx1"/>
                </a:solidFill>
              </a:rPr>
              <a:t>майда</a:t>
            </a:r>
            <a:r>
              <a:rPr lang="ru-RU" sz="2000" dirty="0">
                <a:solidFill>
                  <a:schemeClr val="tx1"/>
                </a:solidFill>
              </a:rPr>
              <a:t> 5-сонли </a:t>
            </a:r>
            <a:r>
              <a:rPr lang="ru-RU" sz="2000" dirty="0" err="1">
                <a:solidFill>
                  <a:schemeClr val="tx1"/>
                </a:solidFill>
              </a:rPr>
              <a:t>пудрат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имзоланган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бўлиб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кейинчалик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суд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ушбу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пудрат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ҳақиқий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деб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топилган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Бироқ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мазкур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асосан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даъвогар</a:t>
            </a:r>
            <a:r>
              <a:rPr lang="ru-RU" sz="2000" dirty="0">
                <a:solidFill>
                  <a:schemeClr val="tx1"/>
                </a:solidFill>
              </a:rPr>
              <a:t> “А” </a:t>
            </a:r>
            <a:r>
              <a:rPr lang="ru-RU" sz="2000" dirty="0" err="1">
                <a:solidFill>
                  <a:schemeClr val="tx1"/>
                </a:solidFill>
              </a:rPr>
              <a:t>масъулияти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чекланган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жамияти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шартномавий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мажбуриятларни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ижросини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таъминлаш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мақсадида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натижасини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жавобарга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топширган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Ишларнинг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бажарилганлиги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тарафлар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ўртасида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тузилган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бажарилган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ҳисобварақ-фактураси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ишларни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топшириш-қабул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далолатномаси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билан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тасдиғини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топади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Бироқ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жавобгар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бажарилган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тўловлар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амалга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оширилмаган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Натижада</a:t>
            </a:r>
            <a:r>
              <a:rPr lang="ru-RU" sz="2000" dirty="0">
                <a:solidFill>
                  <a:schemeClr val="tx1"/>
                </a:solidFill>
              </a:rPr>
              <a:t>, “А” </a:t>
            </a:r>
            <a:r>
              <a:rPr lang="ru-RU" sz="2000" dirty="0" err="1">
                <a:solidFill>
                  <a:schemeClr val="tx1"/>
                </a:solidFill>
              </a:rPr>
              <a:t>масъулияти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чекланган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жамияти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судловга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тегишлилик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қоидаларига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риоя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ҳолда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пудрат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</a:t>
            </a:r>
            <a:r>
              <a:rPr lang="ru-RU" sz="2000" dirty="0">
                <a:solidFill>
                  <a:schemeClr val="tx1"/>
                </a:solidFill>
              </a:rPr>
              <a:t> Наманган </a:t>
            </a:r>
            <a:r>
              <a:rPr lang="ru-RU" sz="2000" dirty="0" err="1">
                <a:solidFill>
                  <a:schemeClr val="tx1"/>
                </a:solidFill>
              </a:rPr>
              <a:t>туманлараро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назарда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тутилган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жавобгар</a:t>
            </a:r>
            <a:r>
              <a:rPr lang="ru-RU" sz="2000" dirty="0">
                <a:solidFill>
                  <a:schemeClr val="tx1"/>
                </a:solidFill>
              </a:rPr>
              <a:t> “В” </a:t>
            </a:r>
            <a:r>
              <a:rPr lang="ru-RU" sz="2000" dirty="0" err="1">
                <a:solidFill>
                  <a:schemeClr val="tx1"/>
                </a:solidFill>
              </a:rPr>
              <a:t>хусусий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корхонаси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жойлашмаган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қарздорликни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ундириш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юзасидан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билан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мурожаат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қилган</a:t>
            </a:r>
            <a:r>
              <a:rPr lang="ru-RU" sz="2000" dirty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Суд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ушбу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ҳолатда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шахсларга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нисбатан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даъволар</a:t>
            </a:r>
            <a:r>
              <a:rPr lang="ru-RU" sz="2000" dirty="0">
                <a:solidFill>
                  <a:schemeClr val="tx1"/>
                </a:solidFill>
              </a:rPr>
              <a:t> улар </a:t>
            </a:r>
            <a:r>
              <a:rPr lang="ru-RU" sz="2000" dirty="0" err="1">
                <a:solidFill>
                  <a:schemeClr val="tx1"/>
                </a:solidFill>
              </a:rPr>
              <a:t>давлат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рўйхатидан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ўтган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лозимлигига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оид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нормани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қўллаб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аризасини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қайтарган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Вазиятга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беринг</a:t>
            </a:r>
            <a:r>
              <a:rPr lang="ru-RU" sz="2000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1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ТУШУНЧА: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dirty="0" err="1">
                <a:solidFill>
                  <a:schemeClr val="tx1"/>
                </a:solidFill>
              </a:rPr>
              <a:t>Низо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қуйидаги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асосларга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кўра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иқтисодий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суднинг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судловига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тааллуқли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бўлиши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мумкин</a:t>
            </a:r>
            <a:r>
              <a:rPr lang="ru-RU" sz="24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2400" u="sng" dirty="0">
                <a:solidFill>
                  <a:schemeClr val="tx1"/>
                </a:solidFill>
              </a:rPr>
              <a:t>1) </a:t>
            </a:r>
            <a:r>
              <a:rPr lang="ru-RU" sz="2400" u="sng" dirty="0" err="1">
                <a:solidFill>
                  <a:schemeClr val="tx1"/>
                </a:solidFill>
              </a:rPr>
              <a:t>вужудга</a:t>
            </a:r>
            <a:r>
              <a:rPr lang="ru-RU" sz="2400" u="sng" dirty="0">
                <a:solidFill>
                  <a:schemeClr val="tx1"/>
                </a:solidFill>
              </a:rPr>
              <a:t> </a:t>
            </a:r>
            <a:r>
              <a:rPr lang="ru-RU" sz="2400" u="sng" dirty="0" err="1">
                <a:solidFill>
                  <a:schemeClr val="tx1"/>
                </a:solidFill>
              </a:rPr>
              <a:t>келадиган</a:t>
            </a:r>
            <a:r>
              <a:rPr lang="ru-RU" sz="2400" u="sng" dirty="0">
                <a:solidFill>
                  <a:schemeClr val="tx1"/>
                </a:solidFill>
              </a:rPr>
              <a:t> </a:t>
            </a:r>
            <a:r>
              <a:rPr lang="ru-RU" sz="2400" u="sng" dirty="0" err="1">
                <a:solidFill>
                  <a:schemeClr val="tx1"/>
                </a:solidFill>
              </a:rPr>
              <a:t>соҳаси</a:t>
            </a:r>
            <a:r>
              <a:rPr lang="ru-RU" sz="2400" u="sng" dirty="0">
                <a:solidFill>
                  <a:schemeClr val="tx1"/>
                </a:solidFill>
              </a:rPr>
              <a:t> </a:t>
            </a:r>
            <a:r>
              <a:rPr lang="ru-RU" sz="2400" u="sng" dirty="0" err="1">
                <a:solidFill>
                  <a:schemeClr val="tx1"/>
                </a:solidFill>
              </a:rPr>
              <a:t>юзасидан</a:t>
            </a:r>
            <a:r>
              <a:rPr lang="ru-RU" sz="2400" u="sng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400" u="sng" dirty="0">
                <a:solidFill>
                  <a:schemeClr val="tx1"/>
                </a:solidFill>
              </a:rPr>
              <a:t>2) </a:t>
            </a:r>
            <a:r>
              <a:rPr lang="ru-RU" sz="2400" u="sng" dirty="0" err="1">
                <a:solidFill>
                  <a:schemeClr val="tx1"/>
                </a:solidFill>
              </a:rPr>
              <a:t>низоли</a:t>
            </a:r>
            <a:r>
              <a:rPr lang="ru-RU" sz="2400" u="sng" dirty="0">
                <a:solidFill>
                  <a:schemeClr val="tx1"/>
                </a:solidFill>
              </a:rPr>
              <a:t> </a:t>
            </a:r>
            <a:r>
              <a:rPr lang="ru-RU" sz="2400" u="sng" dirty="0" err="1">
                <a:solidFill>
                  <a:schemeClr val="tx1"/>
                </a:solidFill>
              </a:rPr>
              <a:t>ҳуқуқий</a:t>
            </a:r>
            <a:r>
              <a:rPr lang="ru-RU" sz="2400" u="sng" dirty="0">
                <a:solidFill>
                  <a:schemeClr val="tx1"/>
                </a:solidFill>
              </a:rPr>
              <a:t> </a:t>
            </a:r>
            <a:r>
              <a:rPr lang="ru-RU" sz="2400" u="sng" dirty="0" err="1">
                <a:solidFill>
                  <a:schemeClr val="tx1"/>
                </a:solidFill>
              </a:rPr>
              <a:t>муносабатнинг</a:t>
            </a:r>
            <a:r>
              <a:rPr lang="ru-RU" sz="2400" u="sng" dirty="0">
                <a:solidFill>
                  <a:schemeClr val="tx1"/>
                </a:solidFill>
              </a:rPr>
              <a:t> </a:t>
            </a:r>
            <a:r>
              <a:rPr lang="ru-RU" sz="2400" u="sng" dirty="0" err="1">
                <a:solidFill>
                  <a:schemeClr val="tx1"/>
                </a:solidFill>
              </a:rPr>
              <a:t>характерига</a:t>
            </a:r>
            <a:r>
              <a:rPr lang="ru-RU" sz="2400" u="sng" dirty="0">
                <a:solidFill>
                  <a:schemeClr val="tx1"/>
                </a:solidFill>
              </a:rPr>
              <a:t> </a:t>
            </a:r>
            <a:r>
              <a:rPr lang="ru-RU" sz="2400" u="sng" dirty="0" err="1">
                <a:solidFill>
                  <a:schemeClr val="tx1"/>
                </a:solidFill>
              </a:rPr>
              <a:t>кўра</a:t>
            </a:r>
            <a:r>
              <a:rPr lang="ru-RU" sz="2400" u="sng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400" u="sng" dirty="0">
                <a:solidFill>
                  <a:schemeClr val="tx1"/>
                </a:solidFill>
              </a:rPr>
              <a:t>3) </a:t>
            </a:r>
            <a:r>
              <a:rPr lang="ru-RU" sz="2400" u="sng" dirty="0" err="1">
                <a:solidFill>
                  <a:schemeClr val="tx1"/>
                </a:solidFill>
              </a:rPr>
              <a:t>субъектларнинг</a:t>
            </a:r>
            <a:r>
              <a:rPr lang="ru-RU" sz="2400" u="sng" dirty="0">
                <a:solidFill>
                  <a:schemeClr val="tx1"/>
                </a:solidFill>
              </a:rPr>
              <a:t> </a:t>
            </a:r>
            <a:r>
              <a:rPr lang="ru-RU" sz="2400" u="sng" dirty="0" err="1">
                <a:solidFill>
                  <a:schemeClr val="tx1"/>
                </a:solidFill>
              </a:rPr>
              <a:t>таркиби</a:t>
            </a:r>
            <a:r>
              <a:rPr lang="ru-RU" sz="2400" u="sng" dirty="0">
                <a:solidFill>
                  <a:schemeClr val="tx1"/>
                </a:solidFill>
              </a:rPr>
              <a:t> </a:t>
            </a:r>
            <a:r>
              <a:rPr lang="ru-RU" sz="2400" u="sng" dirty="0" err="1">
                <a:solidFill>
                  <a:schemeClr val="tx1"/>
                </a:solidFill>
              </a:rPr>
              <a:t>бўйича</a:t>
            </a:r>
            <a:r>
              <a:rPr lang="ru-RU" sz="2400" u="sng" dirty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-	</a:t>
            </a:r>
            <a:r>
              <a:rPr lang="ru-RU" sz="2400" b="1" dirty="0" err="1">
                <a:solidFill>
                  <a:schemeClr val="tx1"/>
                </a:solidFill>
              </a:rPr>
              <a:t>вужудга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келадиган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соҳаси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юзасидан</a:t>
            </a:r>
            <a:r>
              <a:rPr lang="ru-RU" sz="2400" b="1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</a:rPr>
              <a:t>Иқтисодий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судларга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иқтисодиёт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соҳасида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вужудга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келадиган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низолар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тааллуқли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-	</a:t>
            </a:r>
            <a:r>
              <a:rPr lang="ru-RU" sz="2400" dirty="0" err="1">
                <a:solidFill>
                  <a:schemeClr val="tx1"/>
                </a:solidFill>
              </a:rPr>
              <a:t>низоли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ҳуқуқий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муносабатнинг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характери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юзасидан</a:t>
            </a:r>
            <a:r>
              <a:rPr lang="ru-RU" sz="24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</a:rPr>
              <a:t>Иқтисодий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судларга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иқтисодий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соҳада</a:t>
            </a:r>
            <a:r>
              <a:rPr lang="ru-RU" sz="2400" dirty="0">
                <a:solidFill>
                  <a:schemeClr val="tx1"/>
                </a:solidFill>
              </a:rPr>
              <a:t>: 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</a:rPr>
              <a:t>фуқаровий</a:t>
            </a:r>
            <a:r>
              <a:rPr lang="ru-RU" sz="2400" dirty="0">
                <a:solidFill>
                  <a:schemeClr val="tx1"/>
                </a:solidFill>
              </a:rPr>
              <a:t>; </a:t>
            </a:r>
            <a:r>
              <a:rPr lang="ru-RU" sz="2400" dirty="0" err="1">
                <a:solidFill>
                  <a:schemeClr val="tx1"/>
                </a:solidFill>
              </a:rPr>
              <a:t>маъмурий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</a:rPr>
              <a:t>бошқа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ҳуқуқий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муносабатлардан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келиб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чиқадиган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низолар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тааллуқлидир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7881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559501"/>
          </a:xfrm>
        </p:spPr>
        <p:txBody>
          <a:bodyPr>
            <a:noAutofit/>
          </a:bodyPr>
          <a:lstStyle/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Тарафлар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вужудга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келганда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Тошкент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вилоят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хўжалик</a:t>
            </a:r>
            <a:r>
              <a:rPr lang="ru-RU" sz="2000" dirty="0">
                <a:solidFill>
                  <a:schemeClr val="tx1"/>
                </a:solidFill>
              </a:rPr>
              <a:t> суди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ҳақида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келишувга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эришилган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бўлса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лекин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вилоят</a:t>
            </a:r>
            <a:r>
              <a:rPr lang="ru-RU" sz="2000" dirty="0">
                <a:solidFill>
                  <a:schemeClr val="tx1"/>
                </a:solidFill>
              </a:rPr>
              <a:t> суди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этиладиган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тоифасига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кирмаса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вилоят</a:t>
            </a:r>
            <a:r>
              <a:rPr lang="ru-RU" sz="2000" dirty="0">
                <a:solidFill>
                  <a:schemeClr val="tx1"/>
                </a:solidFill>
              </a:rPr>
              <a:t> суди </a:t>
            </a:r>
            <a:r>
              <a:rPr lang="ru-RU" sz="2000" dirty="0" err="1">
                <a:solidFill>
                  <a:schemeClr val="tx1"/>
                </a:solidFill>
              </a:rPr>
              <a:t>ўзининг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юритувидаги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қуйи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инстанцияларга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юбориш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процессуал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қонунчиликнинг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қайси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нормалари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асосида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этилади</a:t>
            </a:r>
            <a:r>
              <a:rPr lang="ru-RU" sz="2000" dirty="0">
                <a:solidFill>
                  <a:schemeClr val="tx1"/>
                </a:solidFill>
              </a:rPr>
              <a:t>?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Вилоят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судининг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раиси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судловга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тегишлилик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қоидасини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мустақил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равишда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ўзгартириш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эгами</a:t>
            </a:r>
            <a:r>
              <a:rPr lang="ru-RU" sz="2000" dirty="0">
                <a:solidFill>
                  <a:schemeClr val="tx1"/>
                </a:solidFill>
              </a:rPr>
              <a:t>?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Янги </a:t>
            </a:r>
            <a:r>
              <a:rPr lang="ru-RU" sz="2000" dirty="0" err="1">
                <a:solidFill>
                  <a:schemeClr val="tx1"/>
                </a:solidFill>
              </a:rPr>
              <a:t>ташкил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туманлараро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Тошкент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вилоят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хўжалик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судининг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вориси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ўрнига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ташкил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сифатида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берилиши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мумкинми</a:t>
            </a:r>
            <a:r>
              <a:rPr lang="ru-RU" sz="2000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713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СУДЛОВГА ТЕГИШЛИЛИК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027058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процессуал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кодекснинг</a:t>
            </a:r>
            <a:r>
              <a:rPr lang="ru-RU" sz="2000" dirty="0">
                <a:solidFill>
                  <a:schemeClr val="tx1"/>
                </a:solidFill>
              </a:rPr>
              <a:t> 37-моддасига </a:t>
            </a:r>
            <a:r>
              <a:rPr lang="ru-RU" sz="2000" dirty="0" err="1">
                <a:solidFill>
                  <a:schemeClr val="tx1"/>
                </a:solidFill>
              </a:rPr>
              <a:t>кўра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олиш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даъволар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ҳақидаги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низолар</a:t>
            </a:r>
            <a:r>
              <a:rPr lang="ru-RU" sz="2000" dirty="0">
                <a:solidFill>
                  <a:schemeClr val="tx1"/>
                </a:solidFill>
              </a:rPr>
              <a:t>, шу </a:t>
            </a:r>
            <a:r>
              <a:rPr lang="ru-RU" sz="2000" dirty="0" err="1">
                <a:solidFill>
                  <a:schemeClr val="tx1"/>
                </a:solidFill>
              </a:rPr>
              <a:t>жумладан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бошқа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ғайриқонуний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эгалигидан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талаб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олиш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ёхуд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мулкдорнинг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мол-</a:t>
            </a:r>
            <a:r>
              <a:rPr lang="ru-RU" sz="2000" dirty="0" err="1">
                <a:solidFill>
                  <a:schemeClr val="tx1"/>
                </a:solidFill>
              </a:rPr>
              <a:t>мулкнинг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бошқа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қонуний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эгасининг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эгалик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қилишдан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маҳрум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билан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боғлиқ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бўлмаган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бузилишини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бартараф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ҳақидаги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бошқа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жойлашган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ердаги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этилади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Демак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бундай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судловлилиги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бино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иншоот</a:t>
            </a:r>
            <a:r>
              <a:rPr lang="ru-RU" sz="2000" dirty="0">
                <a:solidFill>
                  <a:schemeClr val="tx1"/>
                </a:solidFill>
              </a:rPr>
              <a:t>, ер </a:t>
            </a:r>
            <a:r>
              <a:rPr lang="ru-RU" sz="2000" dirty="0" err="1">
                <a:solidFill>
                  <a:schemeClr val="tx1"/>
                </a:solidFill>
              </a:rPr>
              <a:t>участкасининг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қаерда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қайси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жойлашганлигига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боғлиқ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Мазкур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ҳолатда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ижараси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шартномаси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текин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фойдаланиш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шартномаси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ишончли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бошқаришдан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чиқадиган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низолар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олди-сотди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нисбатан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тўловларни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ундириш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низолар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кўчмас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мулкни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олди-сотди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шартномасини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ҳақиқий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эмас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деб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топиш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даъво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процессуал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кодексининг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алоҳида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судловлиликка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оид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қоидасига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мувофиқ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этиладими</a:t>
            </a:r>
            <a:r>
              <a:rPr lang="ru-RU" sz="2000" dirty="0">
                <a:solidFill>
                  <a:schemeClr val="tx1"/>
                </a:solidFill>
              </a:rPr>
              <a:t>?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Судловга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тегишлилик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масаласини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этинг</a:t>
            </a:r>
            <a:r>
              <a:rPr lang="ru-RU" sz="2000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298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ТУШУНЧА: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</a:rPr>
              <a:t>субъектларнинг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таркиби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бўйича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ИПКнинг</a:t>
            </a:r>
            <a:r>
              <a:rPr lang="ru-RU" sz="2400" dirty="0">
                <a:solidFill>
                  <a:schemeClr val="tx1"/>
                </a:solidFill>
              </a:rPr>
              <a:t> 25-моддасига </a:t>
            </a:r>
            <a:r>
              <a:rPr lang="ru-RU" sz="2400" dirty="0" err="1">
                <a:solidFill>
                  <a:schemeClr val="tx1"/>
                </a:solidFill>
              </a:rPr>
              <a:t>мос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ҳолда</a:t>
            </a:r>
            <a:r>
              <a:rPr lang="ru-RU" sz="2400" dirty="0">
                <a:solidFill>
                  <a:schemeClr val="tx1"/>
                </a:solidFill>
              </a:rPr>
              <a:t>):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</a:rPr>
              <a:t>юридик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шахслар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</a:rPr>
              <a:t>юридик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шахс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ташкил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этмаган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ҳолда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тадбиркорлик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фаолиятини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амалга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ошираётган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якка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тартибдаги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тадбиркор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мақомини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қонунда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белгиланган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тартибда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олган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фуқаролар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</a:rPr>
              <a:t>тегишли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талаблар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уларнинг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аввалги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тадбиркорлик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фаолиятидан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келиб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чиққан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якка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тартибдаги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тадбиркор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мақомини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йўқотган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фуқаролар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</a:rPr>
              <a:t>корпоратив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низолар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бўйича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ишлар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кўрилаётганда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тарафлар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бўлган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фуқаролар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688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ТУШУНЧА: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</a:rPr>
              <a:t>Олий</a:t>
            </a:r>
            <a:r>
              <a:rPr lang="ru-RU" sz="2400" dirty="0">
                <a:solidFill>
                  <a:schemeClr val="tx1"/>
                </a:solidFill>
              </a:rPr>
              <a:t> суд </a:t>
            </a:r>
            <a:r>
              <a:rPr lang="ru-RU" sz="2400" dirty="0" err="1">
                <a:solidFill>
                  <a:schemeClr val="tx1"/>
                </a:solidFill>
              </a:rPr>
              <a:t>Пленумининг</a:t>
            </a:r>
            <a:r>
              <a:rPr lang="ru-RU" sz="2400" dirty="0">
                <a:solidFill>
                  <a:schemeClr val="tx1"/>
                </a:solidFill>
              </a:rPr>
              <a:t> “</a:t>
            </a:r>
            <a:r>
              <a:rPr lang="ru-RU" sz="2400" dirty="0" err="1">
                <a:solidFill>
                  <a:schemeClr val="tx1"/>
                </a:solidFill>
              </a:rPr>
              <a:t>Биринчи</a:t>
            </a:r>
            <a:r>
              <a:rPr lang="ru-RU" sz="2400" dirty="0">
                <a:solidFill>
                  <a:schemeClr val="tx1"/>
                </a:solidFill>
              </a:rPr>
              <a:t> инстанция суди </a:t>
            </a:r>
            <a:r>
              <a:rPr lang="ru-RU" sz="2400" dirty="0" err="1">
                <a:solidFill>
                  <a:schemeClr val="tx1"/>
                </a:solidFill>
              </a:rPr>
              <a:t>томонидан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иқтисодий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процессуал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қонун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нормаларини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қўллашнинг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айрим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масалалари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тўғрисида”ги</a:t>
            </a:r>
            <a:r>
              <a:rPr lang="ru-RU" sz="2400" dirty="0">
                <a:solidFill>
                  <a:schemeClr val="tx1"/>
                </a:solidFill>
              </a:rPr>
              <a:t> 2019 </a:t>
            </a:r>
            <a:r>
              <a:rPr lang="ru-RU" sz="2400" dirty="0" err="1">
                <a:solidFill>
                  <a:schemeClr val="tx1"/>
                </a:solidFill>
              </a:rPr>
              <a:t>йил</a:t>
            </a:r>
            <a:r>
              <a:rPr lang="ru-RU" sz="2400" dirty="0">
                <a:solidFill>
                  <a:schemeClr val="tx1"/>
                </a:solidFill>
              </a:rPr>
              <a:t> 24 </a:t>
            </a:r>
            <a:r>
              <a:rPr lang="ru-RU" sz="2400" dirty="0" err="1">
                <a:solidFill>
                  <a:schemeClr val="tx1"/>
                </a:solidFill>
              </a:rPr>
              <a:t>майдаги</a:t>
            </a:r>
            <a:r>
              <a:rPr lang="ru-RU" sz="2400" dirty="0">
                <a:solidFill>
                  <a:schemeClr val="tx1"/>
                </a:solidFill>
              </a:rPr>
              <a:t> 13-сонли </a:t>
            </a:r>
            <a:r>
              <a:rPr lang="ru-RU" sz="2400" dirty="0" err="1">
                <a:solidFill>
                  <a:schemeClr val="tx1"/>
                </a:solidFill>
              </a:rPr>
              <a:t>қарорининг</a:t>
            </a:r>
            <a:r>
              <a:rPr lang="ru-RU" sz="2400" dirty="0">
                <a:solidFill>
                  <a:schemeClr val="tx1"/>
                </a:solidFill>
              </a:rPr>
              <a:t> 10-бандига </a:t>
            </a:r>
            <a:r>
              <a:rPr lang="ru-RU" sz="2400" dirty="0" err="1">
                <a:solidFill>
                  <a:schemeClr val="tx1"/>
                </a:solidFill>
              </a:rPr>
              <a:t>кўра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юридик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шахснинг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алоҳида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бўлинмаси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филиали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ваколатхонаси</a:t>
            </a:r>
            <a:r>
              <a:rPr lang="ru-RU" sz="2400" dirty="0">
                <a:solidFill>
                  <a:schemeClr val="tx1"/>
                </a:solidFill>
              </a:rPr>
              <a:t>) </a:t>
            </a:r>
            <a:r>
              <a:rPr lang="ru-RU" sz="2400" dirty="0" err="1">
                <a:solidFill>
                  <a:schemeClr val="tx1"/>
                </a:solidFill>
              </a:rPr>
              <a:t>юридик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шахс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мақомига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эга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эмас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ишончнома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асосида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юридик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шахснинг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номидан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ҳаракат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қилади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Агар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юридик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шахснинг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алоҳида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бўлинмаси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филиали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ваколатхонаси</a:t>
            </a:r>
            <a:r>
              <a:rPr lang="ru-RU" sz="2400" dirty="0">
                <a:solidFill>
                  <a:schemeClr val="tx1"/>
                </a:solidFill>
              </a:rPr>
              <a:t>) ССП </a:t>
            </a:r>
            <a:r>
              <a:rPr lang="ru-RU" sz="2400" dirty="0" err="1">
                <a:solidFill>
                  <a:schemeClr val="tx1"/>
                </a:solidFill>
              </a:rPr>
              <a:t>ёхуд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ҳудудий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бошқармаси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аъзоси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бўлган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бўлса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алоҳида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бўлинма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эмас</a:t>
            </a:r>
            <a:r>
              <a:rPr lang="ru-RU" sz="2400" dirty="0">
                <a:solidFill>
                  <a:schemeClr val="tx1"/>
                </a:solidFill>
              </a:rPr>
              <a:t>, балки </a:t>
            </a:r>
            <a:r>
              <a:rPr lang="ru-RU" sz="2400" dirty="0" err="1">
                <a:solidFill>
                  <a:schemeClr val="tx1"/>
                </a:solidFill>
              </a:rPr>
              <a:t>унинг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юридик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шахси</a:t>
            </a:r>
            <a:r>
              <a:rPr lang="ru-RU" sz="2400" dirty="0">
                <a:solidFill>
                  <a:schemeClr val="tx1"/>
                </a:solidFill>
              </a:rPr>
              <a:t> палата </a:t>
            </a:r>
            <a:r>
              <a:rPr lang="ru-RU" sz="2400" dirty="0" err="1">
                <a:solidFill>
                  <a:schemeClr val="tx1"/>
                </a:solidFill>
              </a:rPr>
              <a:t>аъзоси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ҳисобланади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Шунинг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учун</a:t>
            </a:r>
            <a:r>
              <a:rPr lang="ru-RU" sz="2400" dirty="0">
                <a:solidFill>
                  <a:schemeClr val="tx1"/>
                </a:solidFill>
              </a:rPr>
              <a:t>, ССП </a:t>
            </a:r>
            <a:r>
              <a:rPr lang="ru-RU" sz="2400" dirty="0" err="1">
                <a:solidFill>
                  <a:schemeClr val="tx1"/>
                </a:solidFill>
              </a:rPr>
              <a:t>ёки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ҳудудий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бошқармаси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томонидан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киритиладиган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даъво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аризасида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даъвогар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сифатида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юридик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шахс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кўрсатилиши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шарт</a:t>
            </a:r>
            <a:r>
              <a:rPr lang="ru-RU" sz="2400" dirty="0">
                <a:solidFill>
                  <a:schemeClr val="tx1"/>
                </a:solidFill>
              </a:rPr>
              <a:t>. Ушбу </a:t>
            </a:r>
            <a:r>
              <a:rPr lang="ru-RU" sz="2400" dirty="0" err="1">
                <a:solidFill>
                  <a:schemeClr val="tx1"/>
                </a:solidFill>
              </a:rPr>
              <a:t>талабга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риоя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қилмаслик</a:t>
            </a:r>
            <a:r>
              <a:rPr lang="ru-RU" sz="2400" dirty="0">
                <a:solidFill>
                  <a:schemeClr val="tx1"/>
                </a:solidFill>
              </a:rPr>
              <a:t> ИПК 154-моддаси </a:t>
            </a:r>
            <a:r>
              <a:rPr lang="ru-RU" sz="2400" dirty="0" err="1">
                <a:solidFill>
                  <a:schemeClr val="tx1"/>
                </a:solidFill>
              </a:rPr>
              <a:t>биринчи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қисмининг</a:t>
            </a:r>
            <a:r>
              <a:rPr lang="ru-RU" sz="2400" dirty="0">
                <a:solidFill>
                  <a:schemeClr val="tx1"/>
                </a:solidFill>
              </a:rPr>
              <a:t> 1-бандига </a:t>
            </a:r>
            <a:r>
              <a:rPr lang="ru-RU" sz="2400" dirty="0" err="1">
                <a:solidFill>
                  <a:schemeClr val="tx1"/>
                </a:solidFill>
              </a:rPr>
              <a:t>асосан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даъво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аризасини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қабул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қилишни</a:t>
            </a:r>
            <a:r>
              <a:rPr lang="ru-RU" sz="2400" dirty="0">
                <a:solidFill>
                  <a:schemeClr val="tx1"/>
                </a:solidFill>
              </a:rPr>
              <a:t> рад </a:t>
            </a:r>
            <a:r>
              <a:rPr lang="ru-RU" sz="2400" dirty="0" err="1">
                <a:solidFill>
                  <a:schemeClr val="tx1"/>
                </a:solidFill>
              </a:rPr>
              <a:t>этишга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асос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бўлади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</a:rPr>
              <a:t>Даъво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юридик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шахснинг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ўзига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эмас</a:t>
            </a:r>
            <a:r>
              <a:rPr lang="ru-RU" sz="2400" dirty="0">
                <a:solidFill>
                  <a:schemeClr val="tx1"/>
                </a:solidFill>
              </a:rPr>
              <a:t>, балки </a:t>
            </a:r>
            <a:r>
              <a:rPr lang="ru-RU" sz="2400" dirty="0" err="1">
                <a:solidFill>
                  <a:schemeClr val="tx1"/>
                </a:solidFill>
              </a:rPr>
              <a:t>унинг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алоҳида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бўлинмасига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нисбатан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тақдим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этилган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бўлса</a:t>
            </a:r>
            <a:r>
              <a:rPr lang="ru-RU" sz="2400" dirty="0">
                <a:solidFill>
                  <a:schemeClr val="tx1"/>
                </a:solidFill>
              </a:rPr>
              <a:t>, ИПК 154-моддасининг 1-бандига </a:t>
            </a:r>
            <a:r>
              <a:rPr lang="ru-RU" sz="2400" dirty="0" err="1">
                <a:solidFill>
                  <a:schemeClr val="tx1"/>
                </a:solidFill>
              </a:rPr>
              <a:t>асосан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даъво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аризасини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қабул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қилиш</a:t>
            </a:r>
            <a:r>
              <a:rPr lang="ru-RU" sz="2400" dirty="0">
                <a:solidFill>
                  <a:schemeClr val="tx1"/>
                </a:solidFill>
              </a:rPr>
              <a:t> рад </a:t>
            </a:r>
            <a:r>
              <a:rPr lang="ru-RU" sz="2400" dirty="0" err="1">
                <a:solidFill>
                  <a:schemeClr val="tx1"/>
                </a:solidFill>
              </a:rPr>
              <a:t>этилади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581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ТУШУНЧА: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90"/>
            <a:ext cx="11373852" cy="4997664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</a:rPr>
              <a:t>         </a:t>
            </a:r>
            <a:r>
              <a:rPr lang="ru-RU" sz="2000" dirty="0" err="1">
                <a:solidFill>
                  <a:schemeClr val="tx1"/>
                </a:solidFill>
              </a:rPr>
              <a:t>Умуман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олганда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фуқаролик-ҳуқуқий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маъмурий-ҳуқуқий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муносабатлардан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чиқадиган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бир-биридан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фарқли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хусусиятлари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қуйидагилардан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иборат</a:t>
            </a:r>
            <a:r>
              <a:rPr lang="ru-RU" sz="20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биринчидан</a:t>
            </a:r>
            <a:r>
              <a:rPr lang="ru-RU" sz="2000" dirty="0">
                <a:solidFill>
                  <a:schemeClr val="tx1"/>
                </a:solidFill>
              </a:rPr>
              <a:t>, улар </a:t>
            </a:r>
            <a:r>
              <a:rPr lang="ru-RU" sz="2000" dirty="0" err="1">
                <a:solidFill>
                  <a:schemeClr val="tx1"/>
                </a:solidFill>
              </a:rPr>
              <a:t>моддий-ҳуқуқий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муносабатларнинг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турли</a:t>
            </a:r>
            <a:r>
              <a:rPr lang="ru-RU" sz="2000" dirty="0">
                <a:solidFill>
                  <a:schemeClr val="tx1"/>
                </a:solidFill>
              </a:rPr>
              <a:t> хил </a:t>
            </a:r>
            <a:r>
              <a:rPr lang="ru-RU" sz="2000" dirty="0" err="1">
                <a:solidFill>
                  <a:schemeClr val="tx1"/>
                </a:solidFill>
              </a:rPr>
              <a:t>йўналишларида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вужудга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келади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яьни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фуқаролик-ҳуқуқий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муносабатларда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субъектларининг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тенглиги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эътироф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этилса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маъмурий-ҳуқуқий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муносабатларда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ҳокимият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унга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буйсунувчиларнинг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иштирокидаги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муносабатлар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билан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белгиланади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иккинчидан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умумий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тариқасида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фуқаролик-ҳуқуқий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муносабатларга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маъмурий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солиқ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молиявий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нормаларини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қўллаш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имконияти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мавжуд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бўлса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аксинча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фуқаролик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нормалари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айтайлик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солиқ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муносабатларига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тадбиқ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этилмайди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учинчидан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маъмурий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муносабатлардан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чиққкан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тақдирда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бузилган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тиклашни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сўраб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юқори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турувчи</a:t>
            </a:r>
            <a:r>
              <a:rPr lang="ru-RU" sz="2000" dirty="0">
                <a:solidFill>
                  <a:schemeClr val="tx1"/>
                </a:solidFill>
              </a:rPr>
              <a:t> орган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мансабдор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мурожаат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қилганида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ижобий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натижага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эришмаган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бўлса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тегишли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ариза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билан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мурожаат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мумкин</a:t>
            </a:r>
            <a:endParaRPr lang="ru-RU" sz="2000" dirty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74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Иқтисодий</a:t>
            </a:r>
            <a:r>
              <a:rPr lang="ru-RU" dirty="0"/>
              <a:t> </a:t>
            </a:r>
            <a:r>
              <a:rPr lang="ru-RU" dirty="0" err="1"/>
              <a:t>судга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1) </a:t>
            </a:r>
            <a:r>
              <a:rPr lang="ru-RU" sz="2000" dirty="0" err="1">
                <a:solidFill>
                  <a:schemeClr val="tx1"/>
                </a:solidFill>
              </a:rPr>
              <a:t>иқтисодиёт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соҳасида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ҳамда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ташкил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этмаган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тадбиркорлик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фаолиятини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амалга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ошираётган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тартибдаги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тадбиркор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мақомини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қонунда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белгиланган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тартибда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фуқаролар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шунингдек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корпоратив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кўрилаётганда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тарафлар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фуқаролар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ўртасидаги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фуқаровий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маъмурий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бошқа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муносабатлардан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юзага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келадиган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низоларга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доир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2) </a:t>
            </a:r>
            <a:r>
              <a:rPr lang="ru-RU" sz="2000" dirty="0" err="1">
                <a:solidFill>
                  <a:schemeClr val="tx1"/>
                </a:solidFill>
              </a:rPr>
              <a:t>иқтисодиёт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соҳасида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шахслар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тартибдаги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тадбиркорларнинг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юзага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келиши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ўзгариши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бекор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аҳамиятга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фактларни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аниқлаш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бундан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буён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матнда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юридик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аҳамиятга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фактларни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аниқлаш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деб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юритилади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3) </a:t>
            </a:r>
            <a:r>
              <a:rPr lang="ru-RU" sz="2000" dirty="0" err="1">
                <a:solidFill>
                  <a:schemeClr val="tx1"/>
                </a:solidFill>
              </a:rPr>
              <a:t>банкротлик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4) </a:t>
            </a:r>
            <a:r>
              <a:rPr lang="ru-RU" sz="2000" dirty="0" err="1">
                <a:solidFill>
                  <a:schemeClr val="tx1"/>
                </a:solidFill>
              </a:rPr>
              <a:t>ҳакамлик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муҳокамаси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билан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боғлиқ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41) арбитраж </a:t>
            </a:r>
            <a:r>
              <a:rPr lang="ru-RU" sz="2000" dirty="0" err="1" smtClean="0">
                <a:solidFill>
                  <a:schemeClr val="tx1"/>
                </a:solidFill>
              </a:rPr>
              <a:t>муҳок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амаси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билан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боғлиқ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5) </a:t>
            </a:r>
            <a:r>
              <a:rPr lang="ru-RU" sz="2000" dirty="0" err="1">
                <a:solidFill>
                  <a:schemeClr val="tx1"/>
                </a:solidFill>
              </a:rPr>
              <a:t>ИПКнинг</a:t>
            </a:r>
            <a:r>
              <a:rPr lang="ru-RU" sz="2000" dirty="0">
                <a:solidFill>
                  <a:schemeClr val="tx1"/>
                </a:solidFill>
              </a:rPr>
              <a:t> 30-моддасида </a:t>
            </a:r>
            <a:r>
              <a:rPr lang="ru-RU" sz="2000" dirty="0" err="1">
                <a:solidFill>
                  <a:schemeClr val="tx1"/>
                </a:solidFill>
              </a:rPr>
              <a:t>кўрсатилган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корпоратив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бундан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меҳнатга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оид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мустасно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51) </a:t>
            </a:r>
            <a:r>
              <a:rPr lang="ru-RU" sz="2000" dirty="0" err="1">
                <a:solidFill>
                  <a:schemeClr val="tx1"/>
                </a:solidFill>
              </a:rPr>
              <a:t>ИПКнинг</a:t>
            </a:r>
            <a:r>
              <a:rPr lang="ru-RU" sz="2000" dirty="0">
                <a:solidFill>
                  <a:schemeClr val="tx1"/>
                </a:solidFill>
              </a:rPr>
              <a:t> 301-моддасида </a:t>
            </a:r>
            <a:r>
              <a:rPr lang="ru-RU" sz="2000" dirty="0" err="1">
                <a:solidFill>
                  <a:schemeClr val="tx1"/>
                </a:solidFill>
              </a:rPr>
              <a:t>кўрсатилган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инвестициявий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52) </a:t>
            </a:r>
            <a:r>
              <a:rPr lang="ru-RU" sz="2000" dirty="0" err="1">
                <a:solidFill>
                  <a:schemeClr val="tx1"/>
                </a:solidFill>
              </a:rPr>
              <a:t>ИПКнинг</a:t>
            </a:r>
            <a:r>
              <a:rPr lang="ru-RU" sz="2000" dirty="0">
                <a:solidFill>
                  <a:schemeClr val="tx1"/>
                </a:solidFill>
              </a:rPr>
              <a:t> 302-моддасида </a:t>
            </a:r>
            <a:r>
              <a:rPr lang="ru-RU" sz="2000" dirty="0" err="1">
                <a:solidFill>
                  <a:schemeClr val="tx1"/>
                </a:solidFill>
              </a:rPr>
              <a:t>кўрсатилган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рақобатга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оид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6) чет </a:t>
            </a:r>
            <a:r>
              <a:rPr lang="ru-RU" sz="2000" dirty="0" err="1">
                <a:solidFill>
                  <a:schemeClr val="tx1"/>
                </a:solidFill>
              </a:rPr>
              <a:t>давлат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арбитражларининг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қарорларини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олиш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ҳамда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ижро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этишга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қаратиш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тааллуқлидир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5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Иқтисодий</a:t>
            </a:r>
            <a:r>
              <a:rPr lang="ru-RU" dirty="0"/>
              <a:t> </a:t>
            </a:r>
            <a:r>
              <a:rPr lang="ru-RU" dirty="0" err="1"/>
              <a:t>судга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</a:rPr>
              <a:t>ИПК 26-моддасига </a:t>
            </a:r>
            <a:r>
              <a:rPr lang="ru-RU" sz="2000" dirty="0" err="1">
                <a:solidFill>
                  <a:schemeClr val="tx1"/>
                </a:solidFill>
              </a:rPr>
              <a:t>мувофиқ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тузилиши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қонунда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назарда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тутилган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юзасидан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чиққан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келишмовчиликлар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юзасидан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чиққан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бўлиб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ҳал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иқтисодий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топшириш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ҳақида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тарафлар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ўзаро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келишган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ихтилофлар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топширилиши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мумкин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Тарафлар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ўртасида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топшириш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ҳақидаги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келишув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турли</a:t>
            </a:r>
            <a:r>
              <a:rPr lang="ru-RU" sz="2000" dirty="0">
                <a:solidFill>
                  <a:schemeClr val="tx1"/>
                </a:solidFill>
              </a:rPr>
              <a:t> хил </a:t>
            </a:r>
            <a:r>
              <a:rPr lang="ru-RU" sz="2000" dirty="0" err="1">
                <a:solidFill>
                  <a:schemeClr val="tx1"/>
                </a:solidFill>
              </a:rPr>
              <a:t>шаклларда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масалан</a:t>
            </a:r>
            <a:r>
              <a:rPr lang="ru-RU" sz="2000" dirty="0">
                <a:solidFill>
                  <a:schemeClr val="tx1"/>
                </a:solidFill>
              </a:rPr>
              <a:t>, хат, телеграмма, </a:t>
            </a:r>
            <a:r>
              <a:rPr lang="ru-RU" sz="2000" dirty="0" err="1">
                <a:solidFill>
                  <a:schemeClr val="tx1"/>
                </a:solidFill>
              </a:rPr>
              <a:t>факсимил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электрон </a:t>
            </a:r>
            <a:r>
              <a:rPr lang="ru-RU" sz="2000" dirty="0" err="1">
                <a:solidFill>
                  <a:schemeClr val="tx1"/>
                </a:solidFill>
              </a:rPr>
              <a:t>алоқа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воситаси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орқали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ахборот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алмашиш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йўли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билан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амалга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оширилиши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мумкин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b="1" dirty="0" err="1">
                <a:solidFill>
                  <a:schemeClr val="tx1"/>
                </a:solidFill>
              </a:rPr>
              <a:t>Шартнома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бўйича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келишмовчиликларни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ҳал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этиш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учун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судга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топшириш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шарти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тузилаётган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шартномада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назарда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тутилиши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ва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унинг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лойиҳасига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тарафлардан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бири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томонидан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киритилиши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мумкин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агар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бошқа</a:t>
            </a:r>
            <a:r>
              <a:rPr lang="ru-RU" sz="2000" b="1" dirty="0">
                <a:solidFill>
                  <a:schemeClr val="tx1"/>
                </a:solidFill>
              </a:rPr>
              <a:t> тараф </a:t>
            </a:r>
            <a:r>
              <a:rPr lang="ru-RU" sz="2000" b="1" dirty="0" err="1">
                <a:solidFill>
                  <a:schemeClr val="tx1"/>
                </a:solidFill>
              </a:rPr>
              <a:t>келишмовчиликлар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баённомасида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лойиҳанинг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мазкур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шарти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бўйича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бирор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бир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эътироз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билдирмаган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бўлса</a:t>
            </a:r>
            <a:r>
              <a:rPr lang="ru-RU" sz="20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Қолган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ҳолларда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бундай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ҳуқуқ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фақат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қонунда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тўғридан-тўғри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кўрсатилган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тақдирда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вужудга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келади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Шартнома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тузиш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бир</a:t>
            </a:r>
            <a:r>
              <a:rPr lang="ru-RU" sz="2000" dirty="0">
                <a:solidFill>
                  <a:schemeClr val="tx1"/>
                </a:solidFill>
              </a:rPr>
              <a:t> тараф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қонунга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мажбурий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тарафлар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ўртасида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тузишда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келишмовчиликлар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юзага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ҳолларда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ФКнинг</a:t>
            </a:r>
            <a:r>
              <a:rPr lang="ru-RU" sz="2000" dirty="0">
                <a:solidFill>
                  <a:schemeClr val="tx1"/>
                </a:solidFill>
              </a:rPr>
              <a:t> 377-моддасида </a:t>
            </a:r>
            <a:r>
              <a:rPr lang="ru-RU" sz="2000" dirty="0" err="1">
                <a:solidFill>
                  <a:schemeClr val="tx1"/>
                </a:solidFill>
              </a:rPr>
              <a:t>кўрсатилган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қоидалар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мажбурий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тартибда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қўлланилади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2154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14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Иқтисодий</a:t>
            </a:r>
            <a:r>
              <a:rPr lang="ru-RU" dirty="0"/>
              <a:t> </a:t>
            </a:r>
            <a:r>
              <a:rPr lang="ru-RU" dirty="0" err="1"/>
              <a:t>судга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34" y="1194589"/>
            <a:ext cx="11373852" cy="5559501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solidFill>
                  <a:schemeClr val="tx1"/>
                </a:solidFill>
              </a:rPr>
              <a:t>Шартноманинг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айрим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бўйича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олдидан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низони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кўриб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чиқишда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барча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шартларининг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қонун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ҳужжатларига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мувофиқлигини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текширишлари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лозим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Шартнома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шартлари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қонунчиликка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мувофиқ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эмаслиги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аниқланган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ҳолда</a:t>
            </a:r>
            <a:r>
              <a:rPr lang="ru-RU" sz="2000" dirty="0">
                <a:solidFill>
                  <a:schemeClr val="tx1"/>
                </a:solidFill>
              </a:rPr>
              <a:t>, суд </a:t>
            </a:r>
            <a:r>
              <a:rPr lang="ru-RU" sz="2000" dirty="0" err="1">
                <a:solidFill>
                  <a:schemeClr val="tx1"/>
                </a:solidFill>
              </a:rPr>
              <a:t>тарафларга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қилув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қарори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чиқарилгунга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қадар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номувофиқликларни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бартараф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этишни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таклиф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этади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муҳлат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беради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бу</a:t>
            </a:r>
            <a:r>
              <a:rPr lang="ru-RU" sz="2000" dirty="0">
                <a:solidFill>
                  <a:schemeClr val="tx1"/>
                </a:solidFill>
              </a:rPr>
              <a:t> суд </a:t>
            </a:r>
            <a:r>
              <a:rPr lang="ru-RU" sz="2000" dirty="0" err="1">
                <a:solidFill>
                  <a:schemeClr val="tx1"/>
                </a:solidFill>
              </a:rPr>
              <a:t>мажлиси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баённомасида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ёки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ажримида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акс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эттирилади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Агар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суднинг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мазкур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таклифи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тарафлар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томонидан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бажарилмаса</a:t>
            </a:r>
            <a:r>
              <a:rPr lang="ru-RU" sz="2000" dirty="0">
                <a:solidFill>
                  <a:schemeClr val="tx1"/>
                </a:solidFill>
              </a:rPr>
              <a:t>, суд </a:t>
            </a:r>
            <a:r>
              <a:rPr lang="ru-RU" sz="2000" dirty="0" err="1">
                <a:solidFill>
                  <a:schemeClr val="tx1"/>
                </a:solidFill>
              </a:rPr>
              <a:t>шартномани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қонун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ҳужжатларига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зид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таҳрирда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тузишга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мажбур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қилишни</a:t>
            </a:r>
            <a:r>
              <a:rPr lang="ru-RU" sz="2000" dirty="0">
                <a:solidFill>
                  <a:schemeClr val="tx1"/>
                </a:solidFill>
              </a:rPr>
              <a:t> рад </a:t>
            </a:r>
            <a:r>
              <a:rPr lang="ru-RU" sz="2000" dirty="0" err="1">
                <a:solidFill>
                  <a:schemeClr val="tx1"/>
                </a:solidFill>
              </a:rPr>
              <a:t>этади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етарли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асослар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мавжуд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эса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ишдаги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ҳолатлардан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келиб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чиқиб</a:t>
            </a:r>
            <a:r>
              <a:rPr lang="ru-RU" sz="2000" dirty="0">
                <a:solidFill>
                  <a:schemeClr val="tx1"/>
                </a:solidFill>
              </a:rPr>
              <a:t>, суд </a:t>
            </a:r>
            <a:r>
              <a:rPr lang="ru-RU" sz="2000" dirty="0" err="1">
                <a:solidFill>
                  <a:schemeClr val="tx1"/>
                </a:solidFill>
              </a:rPr>
              <a:t>қонунчиликка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зид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бўлмаган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таҳрирда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тузишга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мажбур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этиш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тўғрисида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қилув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қарори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қабул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қилади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Суднинг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қилув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қарори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қонуний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кучга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кирганидан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кейин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тарафлар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қўшимча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равишда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алоҳида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ҳужжат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тарзидаги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шартномани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тузишга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имзолашга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мажбур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эмаслар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381695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261</TotalTime>
  <Words>2251</Words>
  <Application>Microsoft Office PowerPoint</Application>
  <PresentationFormat>Широкоэкранный</PresentationFormat>
  <Paragraphs>184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Corbel</vt:lpstr>
      <vt:lpstr>Базис</vt:lpstr>
      <vt:lpstr>    Иқтисодий ишларнинг судга тааллуқлилиги ва судловга тегишлилиги </vt:lpstr>
      <vt:lpstr> ТУШУНЧА: </vt:lpstr>
      <vt:lpstr> ТУШУНЧА: </vt:lpstr>
      <vt:lpstr> ТУШУНЧА: </vt:lpstr>
      <vt:lpstr> ТУШУНЧА: </vt:lpstr>
      <vt:lpstr> ТУШУНЧА: </vt:lpstr>
      <vt:lpstr> Иқтисодий судга: </vt:lpstr>
      <vt:lpstr> Иқтисодий судга: </vt:lpstr>
      <vt:lpstr> Иқтисодий судга: </vt:lpstr>
      <vt:lpstr> Иқтисодий судга: </vt:lpstr>
      <vt:lpstr>Презентация PowerPoint</vt:lpstr>
      <vt:lpstr> Иқтисодий судга: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  <vt:lpstr> СУДЛОВГА ТЕГИШЛИЛИК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Иқтисодий ишларнинг судга тааллуқлилиги ва судловга тегишлилиги</dc:title>
  <dc:creator>User</dc:creator>
  <cp:lastModifiedBy>1</cp:lastModifiedBy>
  <cp:revision>18</cp:revision>
  <dcterms:created xsi:type="dcterms:W3CDTF">2021-10-17T18:34:31Z</dcterms:created>
  <dcterms:modified xsi:type="dcterms:W3CDTF">2024-10-09T03:08:55Z</dcterms:modified>
</cp:coreProperties>
</file>