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83" r:id="rId1"/>
    <p:sldMasterId id="2147484073" r:id="rId2"/>
  </p:sldMasterIdLst>
  <p:notesMasterIdLst>
    <p:notesMasterId r:id="rId9"/>
  </p:notesMasterIdLst>
  <p:handoutMasterIdLst>
    <p:handoutMasterId r:id="rId10"/>
  </p:handoutMasterIdLst>
  <p:sldIdLst>
    <p:sldId id="256" r:id="rId3"/>
    <p:sldId id="259" r:id="rId4"/>
    <p:sldId id="293" r:id="rId5"/>
    <p:sldId id="295" r:id="rId6"/>
    <p:sldId id="294" r:id="rId7"/>
    <p:sldId id="292" r:id="rId8"/>
  </p:sldIdLst>
  <p:sldSz cx="9144000" cy="6858000" type="screen4x3"/>
  <p:notesSz cx="6735763" cy="98663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412781"/>
    <a:srgbClr val="FFFFFF"/>
    <a:srgbClr val="FFCC00"/>
    <a:srgbClr val="00CC66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56" autoAdjust="0"/>
  </p:normalViewPr>
  <p:slideViewPr>
    <p:cSldViewPr snapToObjects="1">
      <p:cViewPr varScale="1">
        <p:scale>
          <a:sx n="104" d="100"/>
          <a:sy n="104" d="100"/>
        </p:scale>
        <p:origin x="174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B43FBD1-247E-484F-B4B8-664FAE8E0F08}" type="datetimeFigureOut">
              <a:rPr lang="ru-RU"/>
              <a:pPr>
                <a:defRPr/>
              </a:pPr>
              <a:t>10.09.2023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317B18F-2138-49DB-9F2D-6762485334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4321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3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03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3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E70BD30-A99D-4DDF-BE4B-38253C77A2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24965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AA2FD8-25D0-4307-84E2-53A4CA4B0A7E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14630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385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85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5E0F1-E89C-47C7-80DA-4DCBFD3003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CAC445-CB6B-46F8-81FC-B0F8F0E8DB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571C3F-9A3A-4B27-9459-A3F9E154B4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61C356-8EF7-4267-AD7C-BB4A1BC1E4B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776BE8-4F66-488E-87E9-3AD59962EF9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B32D8A-BD95-4CBD-84B3-D5D1E1C0C1B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7E4A4C-EBA1-4B39-8E3B-EDC5E09A003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433F4A-8FFE-4F95-AB07-9F2CFEAB65A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E58B39-D630-4D16-9E17-AAD50E1FEDD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853492-7D6C-4E90-9BD0-EACFD79209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6BFCA-69FD-4208-ADB7-C8719D3106D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B07071-4349-48E7-9111-C25155ED4C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B2E30A-6916-4E22-90C5-2D416FCFBF7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2C6155-B959-4E95-9B31-0D6D01E18B2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3BC73E-DFF6-4253-A1E7-B43D0A6BCED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188D0-0A1D-422D-903F-FEAD957DD6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D3746-5DDC-4FFE-8362-512B58D35D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1C6F7-29A1-4D9A-9AA3-05D029E3EE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9EE48-6F43-4B10-84CA-670E72C258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72CC70-FA12-4BB5-95FF-89C08A5D0F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7F73F-8E8C-4C7C-BA14-0AB9A51E0C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2BF7C-BBCB-498B-A9BD-98B765F625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384003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384004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384005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38400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8400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8400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400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401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B7DFF4F8-087A-494D-9313-0AB20815EE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7" r:id="rId1"/>
    <p:sldLayoutId id="2147483966" r:id="rId2"/>
    <p:sldLayoutId id="2147483967" r:id="rId3"/>
    <p:sldLayoutId id="2147483968" r:id="rId4"/>
    <p:sldLayoutId id="2147483969" r:id="rId5"/>
    <p:sldLayoutId id="2147483970" r:id="rId6"/>
    <p:sldLayoutId id="2147483971" r:id="rId7"/>
    <p:sldLayoutId id="2147483972" r:id="rId8"/>
    <p:sldLayoutId id="2147483973" r:id="rId9"/>
    <p:sldLayoutId id="2147483974" r:id="rId10"/>
    <p:sldLayoutId id="2147483975" r:id="rId11"/>
  </p:sldLayoutIdLst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840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840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840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840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40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40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84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84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84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840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840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840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84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84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4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840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840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840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840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840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840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4006" grpId="0"/>
      <p:bldP spid="384007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40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8400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8400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8400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40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8400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8400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8400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40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8400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8400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8400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40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8400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8400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8400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40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8400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8400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8400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7DFF4F8-087A-494D-9313-0AB20815EE5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4" r:id="rId1"/>
    <p:sldLayoutId id="2147484075" r:id="rId2"/>
    <p:sldLayoutId id="2147484076" r:id="rId3"/>
    <p:sldLayoutId id="2147484077" r:id="rId4"/>
    <p:sldLayoutId id="2147484078" r:id="rId5"/>
    <p:sldLayoutId id="2147484079" r:id="rId6"/>
    <p:sldLayoutId id="2147484080" r:id="rId7"/>
    <p:sldLayoutId id="2147484081" r:id="rId8"/>
    <p:sldLayoutId id="2147484082" r:id="rId9"/>
    <p:sldLayoutId id="2147484083" r:id="rId10"/>
    <p:sldLayoutId id="2147484084" r:id="rId11"/>
  </p:sldLayoutIdLst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624013"/>
            <a:ext cx="7772400" cy="1736725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dirty="0" smtClean="0"/>
              <a:t/>
            </a:r>
            <a:br>
              <a:rPr lang="ru-RU" sz="3600" b="1" dirty="0" smtClean="0"/>
            </a:br>
            <a:endParaRPr lang="ru-RU" sz="36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ru-RU" altLang="ru-RU" sz="2200" b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lang="ru-RU" altLang="ru-RU" sz="2200" b="1" dirty="0" smtClean="0">
                <a:solidFill>
                  <a:srgbClr val="FF0000"/>
                </a:solidFill>
                <a:latin typeface="Times New Roman" pitchFamily="18" charset="0"/>
              </a:rPr>
              <a:t>ИҚТИСОДИЙ </a:t>
            </a:r>
            <a:r>
              <a:rPr lang="ru-RU" altLang="ru-RU" sz="2200" b="1" dirty="0">
                <a:solidFill>
                  <a:srgbClr val="FF0000"/>
                </a:solidFill>
                <a:latin typeface="Times New Roman" pitchFamily="18" charset="0"/>
              </a:rPr>
              <a:t>СУДЛАРДА РАСМИЙЛАШТИРИЛАДИГАН </a:t>
            </a:r>
          </a:p>
          <a:p>
            <a:r>
              <a:rPr lang="ru-RU" altLang="ru-RU" sz="2200" b="1" dirty="0">
                <a:solidFill>
                  <a:srgbClr val="FF0000"/>
                </a:solidFill>
                <a:latin typeface="Times New Roman" pitchFamily="18" charset="0"/>
              </a:rPr>
              <a:t>ПРОЦЕССУАЛ ҲУЖЖАТЛАР </a:t>
            </a:r>
            <a:endParaRPr lang="ru-RU" altLang="ru-RU" sz="2200" b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endParaRPr lang="uz-Cyrl-UZ" altLang="ru-RU" sz="1600" b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endParaRPr lang="ru-RU" altLang="ru-RU" sz="16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 algn="ctr"/>
            <a:r>
              <a:rPr lang="uz-Cyrl-UZ" altLang="ru-RU" sz="2800" b="1" dirty="0" smtClean="0">
                <a:solidFill>
                  <a:srgbClr val="003399"/>
                </a:solidFill>
                <a:latin typeface="Times New Roman" pitchFamily="18" charset="0"/>
              </a:rPr>
              <a:t>4-мавзу</a:t>
            </a:r>
          </a:p>
          <a:p>
            <a:pPr algn="ctr"/>
            <a:endParaRPr lang="uz-Cyrl-UZ" altLang="ru-RU" sz="800" b="1" dirty="0" smtClean="0">
              <a:solidFill>
                <a:srgbClr val="003399"/>
              </a:solidFill>
              <a:latin typeface="Times New Roman" pitchFamily="18" charset="0"/>
            </a:endParaRPr>
          </a:p>
          <a:p>
            <a:r>
              <a:rPr lang="ru-RU" altLang="ru-RU" sz="2000" b="1" dirty="0">
                <a:solidFill>
                  <a:srgbClr val="0000FF"/>
                </a:solidFill>
                <a:latin typeface="Times New Roman" pitchFamily="18" charset="0"/>
              </a:rPr>
              <a:t>	</a:t>
            </a:r>
            <a:r>
              <a:rPr lang="ru-RU" altLang="ru-RU" sz="2000" b="1" dirty="0" smtClean="0">
                <a:solidFill>
                  <a:srgbClr val="0000FF"/>
                </a:solidFill>
                <a:latin typeface="Times New Roman" pitchFamily="18" charset="0"/>
              </a:rPr>
              <a:t>СУД БУЙРУҒИ БЕРИШ ТЎҒРИСИДАГИ ИШЛАРНИ КЎРИШ БИЛАН БОҒЛИҚ ПРОЦЕССУАЛ ҲУЖЖАТЛАР</a:t>
            </a:r>
            <a:endParaRPr lang="ru-RU" altLang="ru-RU" sz="2000" b="1" dirty="0" smtClean="0">
              <a:solidFill>
                <a:srgbClr val="003399"/>
              </a:solidFill>
              <a:latin typeface="Times New Roman" pitchFamily="18" charset="0"/>
            </a:endParaRPr>
          </a:p>
          <a:p>
            <a:endParaRPr lang="uz-Cyrl-UZ" altLang="ru-RU" sz="2000" b="1" dirty="0" smtClean="0">
              <a:solidFill>
                <a:srgbClr val="003399"/>
              </a:solidFill>
              <a:latin typeface="Times New Roman" pitchFamily="18" charset="0"/>
            </a:endParaRPr>
          </a:p>
          <a:p>
            <a:endParaRPr lang="uz-Cyrl-UZ" altLang="ru-RU" sz="2000" b="1" dirty="0">
              <a:solidFill>
                <a:srgbClr val="003399"/>
              </a:solidFill>
              <a:latin typeface="Times New Roman" pitchFamily="18" charset="0"/>
            </a:endParaRPr>
          </a:p>
          <a:p>
            <a:endParaRPr lang="uz-Cyrl-UZ" altLang="ru-RU" sz="2000" b="1" dirty="0" smtClean="0">
              <a:solidFill>
                <a:srgbClr val="003399"/>
              </a:solidFill>
              <a:latin typeface="Times New Roman" pitchFamily="18" charset="0"/>
            </a:endParaRPr>
          </a:p>
          <a:p>
            <a:endParaRPr lang="uz-Cyrl-UZ" altLang="ru-RU" sz="2000" b="1" dirty="0">
              <a:solidFill>
                <a:srgbClr val="003399"/>
              </a:solidFill>
              <a:latin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ru-RU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ОТАХОНОВ </a:t>
            </a:r>
            <a:r>
              <a:rPr lang="en-US" sz="1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Фозилжон</a:t>
            </a:r>
            <a:r>
              <a:rPr lang="en-US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Cyrl-UZ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Хайдарович </a:t>
            </a:r>
          </a:p>
          <a:p>
            <a:pPr>
              <a:spcBef>
                <a:spcPct val="0"/>
              </a:spcBef>
            </a:pP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Ўзбекистон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Республикаси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Судьялар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олий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кенгаши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ҳузуридаги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</a:t>
            </a:r>
          </a:p>
          <a:p>
            <a:pPr>
              <a:spcBef>
                <a:spcPct val="0"/>
              </a:spcBef>
            </a:pP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Судьялар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олий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мактаби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Иқтисодий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ҳуқуқ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кафедраси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профессори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                            </a:t>
            </a:r>
          </a:p>
          <a:p>
            <a:pPr>
              <a:spcBef>
                <a:spcPct val="0"/>
              </a:spcBef>
            </a:pP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юридик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фанлар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доктори</a:t>
            </a:r>
            <a:endParaRPr lang="ru-RU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altLang="ru-RU" sz="2000" b="1" dirty="0" smtClean="0">
              <a:solidFill>
                <a:srgbClr val="003399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5C08A5-128B-4733-A636-3C6D0C28B5C6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000" b="1" dirty="0" smtClean="0"/>
              <a:t>СУД БУЙРУҒИНИ БЕРИШ ТЎҒРИСИДАГИ АРИЗАНИ ШАКЛИ ВА МАЗМУНИ</a:t>
            </a:r>
            <a:endParaRPr lang="ru-RU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6535" y="1403775"/>
            <a:ext cx="8218486" cy="4844625"/>
          </a:xfrm>
        </p:spPr>
        <p:txBody>
          <a:bodyPr/>
          <a:lstStyle/>
          <a:p>
            <a:pPr marL="0" indent="0" algn="just">
              <a:buNone/>
            </a:pPr>
            <a:r>
              <a:rPr lang="ru-RU" sz="1600" dirty="0" smtClean="0"/>
              <a:t>      </a:t>
            </a: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Суд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буйруғини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бериш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тўғрисидаги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ариза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судга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ёзма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шаклда</a:t>
            </a:r>
            <a:r>
              <a:rPr lang="ru-RU" sz="1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берилади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                               У 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кредитор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ёки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унинг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вакили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томонидан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имзоланади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16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   </a:t>
            </a:r>
            <a:r>
              <a:rPr lang="ru-RU" sz="1600" b="1" dirty="0" err="1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Аризада</a:t>
            </a:r>
            <a:r>
              <a:rPr lang="ru-RU" sz="16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қуйидагилар</a:t>
            </a:r>
            <a:r>
              <a:rPr lang="ru-RU" sz="1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кўрсатилиши</a:t>
            </a:r>
            <a:r>
              <a:rPr lang="ru-RU" sz="1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керак</a:t>
            </a:r>
            <a:r>
              <a:rPr lang="ru-RU" sz="1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  <a:p>
            <a:pPr marL="0" indent="360363" algn="just">
              <a:buFont typeface="Wingdings" panose="05000000000000000000" pitchFamily="2" charset="2"/>
              <a:buChar char="q"/>
            </a:pPr>
            <a:r>
              <a:rPr lang="ru-RU" sz="16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ариза</a:t>
            </a: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берилаётган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суднинг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номи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0" indent="360363" algn="just">
              <a:buFont typeface="Wingdings" panose="05000000000000000000" pitchFamily="2" charset="2"/>
              <a:buChar char="q"/>
            </a:pPr>
            <a:r>
              <a:rPr lang="ru-RU" sz="16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кредиторнинг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қарздорнинг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номи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фамилияси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исми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отасининг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исми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),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жойлашган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ери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(почта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манзили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ёки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яшаш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жойи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0" indent="360363" algn="just">
              <a:buFont typeface="Wingdings" panose="05000000000000000000" pitchFamily="2" charset="2"/>
              <a:buChar char="q"/>
            </a:pPr>
            <a:r>
              <a:rPr lang="ru-RU" sz="16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кредиторнинг</a:t>
            </a: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қонунчиликка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асосланган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талаби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0" indent="360363" algn="just">
              <a:buFont typeface="Wingdings" panose="05000000000000000000" pitchFamily="2" charset="2"/>
              <a:buChar char="q"/>
            </a:pPr>
            <a:r>
              <a:rPr lang="ru-RU" sz="16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талабга</a:t>
            </a: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асос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бўлган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ҳолатлар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ва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уларни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тасдиқловчи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далиллар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0" indent="360363" algn="just">
              <a:buFont typeface="Wingdings" panose="05000000000000000000" pitchFamily="2" charset="2"/>
              <a:buChar char="q"/>
            </a:pPr>
            <a:r>
              <a:rPr lang="ru-RU" sz="16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ундириладиган</a:t>
            </a: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сумманинг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ҳисоб-китоби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ундирув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қарздорнинг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мажбуриятлари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бажарилишининг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таъминоти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сифатида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турган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кўчар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мол-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мулкка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қаратилган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тақдирда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эса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ундирилаётган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кўчар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мол-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мулкнинг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тавсифи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ва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тўланмаган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тўловлар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суммасининг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ҳисоб-китоби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0" indent="360363" algn="just">
              <a:buFont typeface="Wingdings" panose="05000000000000000000" pitchFamily="2" charset="2"/>
              <a:buChar char="q"/>
            </a:pPr>
            <a:r>
              <a:rPr lang="ru-RU" sz="16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ундирилаётган</a:t>
            </a: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қарздорлик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вужудга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келган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давр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0" indent="360363" algn="just">
              <a:buFont typeface="Wingdings" panose="05000000000000000000" pitchFamily="2" charset="2"/>
              <a:buChar char="q"/>
            </a:pPr>
            <a:r>
              <a:rPr lang="ru-RU" sz="16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илова</a:t>
            </a: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қилинаётган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ҳужжатларнинг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рўйхати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Аризада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кредиторнинг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ёки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унинг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вакилининг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телефонлари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факслари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рақамлари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, электрон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манзили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кўрсатилиши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мумкин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b="1" dirty="0" smtClean="0"/>
              <a:t>СУД БУЙРУҒИНИ БЕРИШ ТЎҒРИСИДАГИ АРИЗАГА ИЛОВА ҚИЛИНАДИГАН ҲУЖЖАТЛАР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6535" y="1358770"/>
            <a:ext cx="8300265" cy="4661030"/>
          </a:xfrm>
        </p:spPr>
        <p:txBody>
          <a:bodyPr/>
          <a:lstStyle/>
          <a:p>
            <a:pPr marL="0" indent="360363" algn="just">
              <a:buFont typeface="Wingdings" panose="05000000000000000000" pitchFamily="2" charset="2"/>
              <a:buChar char="Ø"/>
            </a:pPr>
            <a:r>
              <a:rPr lang="ru-RU" sz="16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давлат</a:t>
            </a: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божи</a:t>
            </a: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ҳамда</a:t>
            </a: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почта </a:t>
            </a:r>
            <a:r>
              <a:rPr lang="ru-RU" sz="16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харажатлари</a:t>
            </a: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белгиланган</a:t>
            </a: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тартибда</a:t>
            </a: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ва</a:t>
            </a: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миқдорда</a:t>
            </a: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тўланганлигини</a:t>
            </a: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0" indent="360363" algn="just"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суд </a:t>
            </a:r>
            <a:r>
              <a:rPr lang="ru-RU" sz="16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буйруғини</a:t>
            </a: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бериш</a:t>
            </a: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тўғрисидаги</a:t>
            </a: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аризанинг</a:t>
            </a: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кўчирма</a:t>
            </a: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нусхаси</a:t>
            </a: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қарздорга</a:t>
            </a: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топширилганлигини</a:t>
            </a: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0" indent="360363" algn="just">
              <a:buFont typeface="Wingdings" panose="05000000000000000000" pitchFamily="2" charset="2"/>
              <a:buChar char="Ø"/>
            </a:pPr>
            <a:r>
              <a:rPr lang="ru-RU" sz="16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талабга</a:t>
            </a: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асос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бўлган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ҳолатларни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360363" algn="just">
              <a:buFont typeface="Wingdings" panose="05000000000000000000" pitchFamily="2" charset="2"/>
              <a:buChar char="Ø"/>
            </a:pP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Коммунал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хизматлар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учун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ҳақ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тўлаш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бўйича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қарздорликни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ундириш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тўғрисида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талаблар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билдирилганида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суд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буйруғини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бериш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тўғрисидаги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аризага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  <a:p>
            <a:pPr marL="0" indent="360363" algn="just">
              <a:buFont typeface="Wingdings" panose="05000000000000000000" pitchFamily="2" charset="2"/>
              <a:buChar char="Ø"/>
            </a:pPr>
            <a:r>
              <a:rPr lang="ru-RU" sz="16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истеъмолчи</a:t>
            </a: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билан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тузилган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шартноманинг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0" indent="360363" algn="just">
              <a:buFont typeface="Wingdings" panose="05000000000000000000" pitchFamily="2" charset="2"/>
              <a:buChar char="Ø"/>
            </a:pPr>
            <a:r>
              <a:rPr lang="ru-RU" sz="16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қарздор</a:t>
            </a: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олган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қарз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юзага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келган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давр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кўрсатилган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қарз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ҳисоб-китобининг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0" indent="360363" algn="just"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пеня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ҳисобланиши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тўғрисидаги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ва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истеъмолчини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тегишли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коммуникация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тармоқларидан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узиш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ҳақида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огоҳлантириш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кўрсатилган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қарзни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узиш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тўғрисидаги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талабнинг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0" indent="360363" algn="just">
              <a:buFont typeface="Wingdings" panose="05000000000000000000" pitchFamily="2" charset="2"/>
              <a:buChar char="Ø"/>
            </a:pPr>
            <a:r>
              <a:rPr lang="ru-RU" sz="16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истеъмолчини</a:t>
            </a: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тегишли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коммуникация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тармоқларидан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узиш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ҳақидаги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ёхуд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етказиб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беришни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технологик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ёки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авария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захираси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даражасигача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чеклаш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тўғрисидаги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далолатноманинг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кўчирма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нусхалари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илова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қилинади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     </a:t>
            </a:r>
            <a:r>
              <a:rPr lang="ru-RU" sz="16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Агар</a:t>
            </a: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суд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буйруғини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бериш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тўғрисидаги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ариза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кредиторнинг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вакили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томонидан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имзоланган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бўлса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аризага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вакилнинг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ваколатларини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тасдиқловчи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ишончнома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илова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қилинади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B07071-4349-48E7-9111-C25155ED4C1C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ransition>
    <p:comb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b="1" dirty="0" smtClean="0"/>
              <a:t>СУД БУЙРУҒИНИ БЕРИШ ТЎҒРИСИДАГИ АРИЗАГА </a:t>
            </a:r>
            <a:r>
              <a:rPr lang="ru-RU" sz="2000" b="1" dirty="0" smtClean="0"/>
              <a:t>ЭЪТИРОЗ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6535" y="1358770"/>
            <a:ext cx="8300265" cy="4661030"/>
          </a:xfrm>
        </p:spPr>
        <p:txBody>
          <a:bodyPr/>
          <a:lstStyle/>
          <a:p>
            <a:pPr marL="0" indent="360363" algn="just">
              <a:buNone/>
            </a:pPr>
            <a:endParaRPr lang="ru-RU" sz="16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360363" algn="just">
              <a:buNone/>
            </a:pPr>
            <a:r>
              <a:rPr lang="ru-RU" sz="1600" b="1" dirty="0" err="1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Қарздор</a:t>
            </a:r>
            <a:r>
              <a:rPr lang="ru-RU" sz="1600" b="1" dirty="0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кредиторнинг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талабларига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қарши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эътирозини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суд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буйруғини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бериш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тўғрисидаги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аризанинг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кўчирма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нусхаси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унга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топширилган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пайтдан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эътиборан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ўн</a:t>
            </a:r>
            <a:r>
              <a:rPr lang="ru-RU" sz="1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кунлик</a:t>
            </a:r>
            <a:r>
              <a:rPr lang="ru-RU" sz="1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муддатда</a:t>
            </a:r>
            <a:r>
              <a:rPr lang="ru-RU" sz="1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судга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тасдиқловчи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ҳужжатларни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илова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қилган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ҳолда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тақдим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этишга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ҳақли</a:t>
            </a:r>
            <a:r>
              <a:rPr lang="ru-RU" sz="1600" b="1" dirty="0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360363" algn="just">
              <a:buNone/>
            </a:pPr>
            <a:endParaRPr lang="ru-RU" sz="1600" b="1" dirty="0">
              <a:solidFill>
                <a:srgbClr val="0000FF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360363" algn="just">
              <a:buNone/>
            </a:pP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Қарздорнинг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эътирозни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белгиланган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муддатда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тақдим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этмаганлиги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шунингдек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унинг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билдирилган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талабга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розилиги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суд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буйруғини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бериш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учун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асос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бўлади</a:t>
            </a:r>
            <a:r>
              <a:rPr lang="ru-RU" sz="1600" b="1" dirty="0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360363" algn="just">
              <a:buNone/>
            </a:pPr>
            <a:endParaRPr lang="ru-RU" sz="1600" b="1" dirty="0">
              <a:solidFill>
                <a:srgbClr val="0000FF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360363" algn="just">
              <a:buNone/>
            </a:pP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Суд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буйруғини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бериш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тўғрисидаги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аризага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эътироз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қарздор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ёки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унинг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вакили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томонидан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имзоланади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Вакил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томонидан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имзоланган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эътирозга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ишончнома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илова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қилинади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B07071-4349-48E7-9111-C25155ED4C1C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430022"/>
      </p:ext>
    </p:extLst>
  </p:cSld>
  <p:clrMapOvr>
    <a:masterClrMapping/>
  </p:clrMapOvr>
  <p:transition>
    <p:comb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b="1" dirty="0" smtClean="0"/>
              <a:t>СУД БУЙРУҒИНИ БЕРИШ ТЎҒРИСИДАГИ </a:t>
            </a:r>
            <a:r>
              <a:rPr lang="ru-RU" sz="2000" b="1" dirty="0" smtClean="0"/>
              <a:t>АРИЗА БЎЙИЧА ЧИҚАРИЛАДИГАН АЖРИМЛАР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6535" y="1358770"/>
            <a:ext cx="8300265" cy="4661030"/>
          </a:xfrm>
        </p:spPr>
        <p:txBody>
          <a:bodyPr/>
          <a:lstStyle/>
          <a:p>
            <a:pPr marL="0" indent="360363" algn="just">
              <a:buNone/>
            </a:pPr>
            <a:endParaRPr lang="ru-RU" sz="16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360363" algn="just">
              <a:buFont typeface="Wingdings" panose="05000000000000000000" pitchFamily="2" charset="2"/>
              <a:buChar char="v"/>
            </a:pPr>
            <a:r>
              <a:rPr lang="ru-RU" sz="2000" b="1" dirty="0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Суд </a:t>
            </a:r>
            <a:r>
              <a:rPr lang="ru-RU" sz="20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буйруғини</a:t>
            </a:r>
            <a:r>
              <a:rPr lang="ru-RU" sz="20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бериш</a:t>
            </a:r>
            <a:r>
              <a:rPr lang="ru-RU" sz="20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тўғрисидаги</a:t>
            </a:r>
            <a:r>
              <a:rPr lang="ru-RU" sz="20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аризани</a:t>
            </a:r>
            <a:r>
              <a:rPr lang="ru-RU" sz="20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қабул</a:t>
            </a:r>
            <a:r>
              <a:rPr lang="ru-RU" sz="20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қилишни</a:t>
            </a:r>
            <a:r>
              <a:rPr lang="ru-RU" sz="20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рад </a:t>
            </a:r>
            <a:r>
              <a:rPr lang="ru-RU" sz="20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этиш</a:t>
            </a:r>
            <a:r>
              <a:rPr lang="ru-RU" sz="20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ҳақидаги</a:t>
            </a:r>
            <a:r>
              <a:rPr lang="ru-RU" sz="20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ажрим</a:t>
            </a:r>
            <a:r>
              <a:rPr lang="ru-RU" sz="2000" b="1" dirty="0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360363" algn="just">
              <a:buFont typeface="Wingdings" panose="05000000000000000000" pitchFamily="2" charset="2"/>
              <a:buChar char="v"/>
            </a:pPr>
            <a:endParaRPr lang="ru-RU" sz="2000" b="1" dirty="0" smtClean="0">
              <a:solidFill>
                <a:srgbClr val="0000FF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360363" algn="just">
              <a:buFont typeface="Wingdings" panose="05000000000000000000" pitchFamily="2" charset="2"/>
              <a:buChar char="v"/>
            </a:pPr>
            <a:r>
              <a:rPr lang="ru-RU" sz="2000" b="1" dirty="0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Суд </a:t>
            </a:r>
            <a:r>
              <a:rPr lang="ru-RU" sz="20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буйруғини</a:t>
            </a:r>
            <a:r>
              <a:rPr lang="ru-RU" sz="20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бериш</a:t>
            </a:r>
            <a:r>
              <a:rPr lang="ru-RU" sz="20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тўғрисидаги</a:t>
            </a:r>
            <a:r>
              <a:rPr lang="ru-RU" sz="20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аризани</a:t>
            </a:r>
            <a:r>
              <a:rPr lang="ru-RU" sz="20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қайтариш</a:t>
            </a:r>
            <a:r>
              <a:rPr lang="ru-RU" sz="20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ҳақидаги</a:t>
            </a:r>
            <a:r>
              <a:rPr lang="ru-RU" sz="20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ажрим</a:t>
            </a:r>
            <a:r>
              <a:rPr lang="ru-RU" sz="20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endParaRPr lang="ru-RU" sz="2000" b="1" dirty="0" smtClean="0">
              <a:solidFill>
                <a:srgbClr val="0000FF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360363" algn="just">
              <a:buFont typeface="Wingdings" panose="05000000000000000000" pitchFamily="2" charset="2"/>
              <a:buChar char="v"/>
            </a:pPr>
            <a:endParaRPr lang="ru-RU" sz="2000" b="1" dirty="0" smtClean="0">
              <a:solidFill>
                <a:srgbClr val="0000FF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360363" algn="just">
              <a:buFont typeface="Wingdings" panose="05000000000000000000" pitchFamily="2" charset="2"/>
              <a:buChar char="v"/>
            </a:pPr>
            <a:r>
              <a:rPr lang="ru-RU" sz="2000" b="1" dirty="0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Суд </a:t>
            </a:r>
            <a:r>
              <a:rPr lang="ru-RU" sz="20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буйруғи</a:t>
            </a:r>
            <a:r>
              <a:rPr lang="ru-RU" sz="20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беришни</a:t>
            </a:r>
            <a:r>
              <a:rPr lang="ru-RU" sz="20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рад </a:t>
            </a:r>
            <a:r>
              <a:rPr lang="ru-RU" sz="20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этиш</a:t>
            </a:r>
            <a:r>
              <a:rPr lang="ru-RU" sz="20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тўғрисидаги</a:t>
            </a:r>
            <a:r>
              <a:rPr lang="ru-RU" sz="20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ажрим</a:t>
            </a:r>
            <a:r>
              <a:rPr lang="ru-RU" sz="20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endParaRPr lang="ru-RU" sz="2000" b="1" dirty="0" smtClean="0">
              <a:solidFill>
                <a:srgbClr val="0000FF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360363" algn="just">
              <a:buFont typeface="Wingdings" panose="05000000000000000000" pitchFamily="2" charset="2"/>
              <a:buChar char="v"/>
            </a:pPr>
            <a:endParaRPr lang="ru-RU" sz="2000" b="1" dirty="0" smtClean="0">
              <a:solidFill>
                <a:srgbClr val="0000FF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360363" algn="just">
              <a:buFont typeface="Wingdings" panose="05000000000000000000" pitchFamily="2" charset="2"/>
              <a:buChar char="v"/>
            </a:pPr>
            <a:r>
              <a:rPr lang="ru-RU" sz="2000" b="1" dirty="0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Суд </a:t>
            </a:r>
            <a:r>
              <a:rPr lang="ru-RU" sz="20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буйруғини</a:t>
            </a:r>
            <a:r>
              <a:rPr lang="ru-RU" sz="20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бекор</a:t>
            </a:r>
            <a:r>
              <a:rPr lang="ru-RU" sz="20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қилиш</a:t>
            </a:r>
            <a:r>
              <a:rPr lang="ru-RU" sz="20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b="1" dirty="0" err="1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тўғрисида</a:t>
            </a:r>
            <a:r>
              <a:rPr lang="ru-RU" sz="2000" b="1" dirty="0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ажрим</a:t>
            </a:r>
            <a:r>
              <a:rPr lang="ru-RU" sz="2000" b="1" dirty="0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0" algn="just">
              <a:buNone/>
            </a:pPr>
            <a:endParaRPr lang="ru-RU" sz="2000" b="1" dirty="0" smtClean="0">
              <a:solidFill>
                <a:srgbClr val="0000FF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360363" algn="just">
              <a:buFont typeface="Wingdings" panose="05000000000000000000" pitchFamily="2" charset="2"/>
              <a:buChar char="v"/>
            </a:pPr>
            <a:r>
              <a:rPr lang="ru-RU" sz="20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Суд </a:t>
            </a:r>
            <a:r>
              <a:rPr lang="ru-RU" sz="2000" b="1" dirty="0" err="1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буйруғини</a:t>
            </a:r>
            <a:r>
              <a:rPr lang="ru-RU" sz="2000" b="1" dirty="0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бекор</a:t>
            </a:r>
            <a:r>
              <a:rPr lang="ru-RU" sz="20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қилишни</a:t>
            </a:r>
            <a:r>
              <a:rPr lang="ru-RU" sz="20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рад </a:t>
            </a:r>
            <a:r>
              <a:rPr lang="ru-RU" sz="20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этиш</a:t>
            </a:r>
            <a:r>
              <a:rPr lang="ru-RU" sz="20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тўғрисида</a:t>
            </a:r>
            <a:r>
              <a:rPr lang="ru-RU" sz="20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ажрим</a:t>
            </a:r>
            <a:r>
              <a:rPr lang="ru-RU" sz="20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360363" algn="just">
              <a:buNone/>
            </a:pP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B07071-4349-48E7-9111-C25155ED4C1C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7850679"/>
      </p:ext>
    </p:extLst>
  </p:cSld>
  <p:clrMapOvr>
    <a:masterClrMapping/>
  </p:clrMapOvr>
  <p:transition>
    <p:comb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6535" y="228600"/>
            <a:ext cx="7824015" cy="914400"/>
          </a:xfrm>
        </p:spPr>
        <p:txBody>
          <a:bodyPr/>
          <a:lstStyle/>
          <a:p>
            <a:pPr algn="ctr"/>
            <a:r>
              <a:rPr lang="uz-Cyrl-UZ" sz="2000" b="1" dirty="0" smtClean="0">
                <a:latin typeface="Times New Roman" pitchFamily="18" charset="0"/>
              </a:rPr>
              <a:t>СУД БУЙРУҒИНИНГ МАЗМУНИ  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3480" y="1358770"/>
            <a:ext cx="8263320" cy="4889630"/>
          </a:xfrm>
        </p:spPr>
        <p:txBody>
          <a:bodyPr/>
          <a:lstStyle/>
          <a:p>
            <a:pPr marL="0" indent="360363">
              <a:buNone/>
            </a:pPr>
            <a:r>
              <a:rPr lang="ru-RU" sz="16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Суд </a:t>
            </a:r>
            <a:r>
              <a:rPr lang="ru-RU" sz="16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буйруғида</a:t>
            </a:r>
            <a:r>
              <a:rPr lang="ru-RU" sz="1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қуйидагилар</a:t>
            </a:r>
            <a:r>
              <a:rPr lang="ru-RU" sz="1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кўрсатилган</a:t>
            </a:r>
            <a:r>
              <a:rPr lang="ru-RU" sz="1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бўлиши</a:t>
            </a:r>
            <a:r>
              <a:rPr lang="ru-RU" sz="1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керак</a:t>
            </a:r>
            <a:r>
              <a:rPr lang="ru-RU" sz="1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  <a:p>
            <a:pPr marL="0" indent="360363" algn="just">
              <a:buFont typeface="Wingdings" panose="05000000000000000000" pitchFamily="2" charset="2"/>
              <a:buChar char="q"/>
            </a:pPr>
            <a:r>
              <a:rPr lang="ru-RU" sz="1600" b="1" dirty="0" err="1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суднинг</a:t>
            </a:r>
            <a:r>
              <a:rPr lang="ru-RU" sz="1600" b="1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номи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жойлашган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ери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ва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буйруқ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берилган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сана;</a:t>
            </a:r>
          </a:p>
          <a:p>
            <a:pPr marL="0" indent="360363" algn="just">
              <a:buFont typeface="Wingdings" panose="05000000000000000000" pitchFamily="2" charset="2"/>
              <a:buChar char="q"/>
            </a:pPr>
            <a:r>
              <a:rPr lang="ru-RU" sz="1600" b="1" dirty="0" err="1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ишнинг</a:t>
            </a:r>
            <a:r>
              <a:rPr lang="ru-RU" sz="1600" b="1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рақами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судьянинг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фамилияси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исм-шарифининг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бош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ҳарфлари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талаб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нима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ҳақдалиги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360363" algn="just">
              <a:buFont typeface="Wingdings" panose="05000000000000000000" pitchFamily="2" charset="2"/>
              <a:buChar char="q"/>
            </a:pPr>
            <a:r>
              <a:rPr lang="ru-RU" sz="1600" b="1" dirty="0" err="1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кредиторнинг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қарздорнинг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номи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(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фамилияси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исми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отасининг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исми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),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уларнинг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жойлашган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ери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(почта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манзили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)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ёки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яшаш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жойи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жисмоний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шахснинг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шахсий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идентификация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рақами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(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Ўзбекистон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Республикаси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фуқароси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бўлмаган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жисмоний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шахсларнинг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шахсини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тасдиқловчи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бошқа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ҳужжатларнинг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реквизитлари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),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шунингдек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қарздор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юридик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шахснинг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солиқ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тўловчи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идентификация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рақами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360363" algn="just">
              <a:buFont typeface="Wingdings" panose="05000000000000000000" pitchFamily="2" charset="2"/>
              <a:buChar char="q"/>
            </a:pPr>
            <a:r>
              <a:rPr lang="ru-RU" sz="1600" b="1" dirty="0" err="1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ундирилиши</a:t>
            </a:r>
            <a:r>
              <a:rPr lang="ru-RU" sz="1600" b="1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лозим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бўлган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пул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суммаларининг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миқдори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ёки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ундирув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қаратилаётган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қарздорнинг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мажбуриятлари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бажарилишининг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таъминоти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сифатида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турган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кўчар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мол-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мулк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унинг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тавсифи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ва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баҳоси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360363" algn="just">
              <a:buFont typeface="Wingdings" panose="05000000000000000000" pitchFamily="2" charset="2"/>
              <a:buChar char="q"/>
            </a:pPr>
            <a:r>
              <a:rPr lang="ru-RU" sz="1600" b="1" dirty="0" err="1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ундирилаётган</a:t>
            </a:r>
            <a:r>
              <a:rPr lang="ru-RU" sz="1600" b="1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қарз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ҳосил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бўлган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давр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360363" algn="just">
              <a:buFont typeface="Wingdings" panose="05000000000000000000" pitchFamily="2" charset="2"/>
              <a:buChar char="q"/>
            </a:pPr>
            <a:r>
              <a:rPr lang="ru-RU" sz="1600" b="1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неустойка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агар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у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тўланиши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лозим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бўлса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ва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қарздор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томонидан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тан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олинган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бўлса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360363" algn="just">
              <a:buFont typeface="Wingdings" panose="05000000000000000000" pitchFamily="2" charset="2"/>
              <a:buChar char="q"/>
            </a:pPr>
            <a:r>
              <a:rPr lang="ru-RU" sz="1600" b="1" dirty="0" err="1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ундирилиши</a:t>
            </a:r>
            <a:r>
              <a:rPr lang="ru-RU" sz="1600" b="1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лозим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бўлган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давлат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божининг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ва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почта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харажатларининг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суммаси</a:t>
            </a:r>
            <a:r>
              <a:rPr lang="ru-RU" sz="1600" b="1" dirty="0"/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B07071-4349-48E7-9111-C25155ED4C1C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ransition>
    <p:comb/>
  </p:transition>
</p:sld>
</file>

<file path=ppt/theme/theme1.xml><?xml version="1.0" encoding="utf-8"?>
<a:theme xmlns:a="http://schemas.openxmlformats.org/drawingml/2006/main" name="Скругленный">
  <a:themeElements>
    <a:clrScheme name="Другая 3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0067E4"/>
      </a:folHlink>
    </a:clrScheme>
    <a:fontScheme name="Скругленный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Скругленный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кругленный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кругленный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2779</TotalTime>
  <Words>533</Words>
  <Application>Microsoft Office PowerPoint</Application>
  <PresentationFormat>Экран (4:3)</PresentationFormat>
  <Paragraphs>71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15" baseType="lpstr">
      <vt:lpstr>Arial</vt:lpstr>
      <vt:lpstr>Arial Black</vt:lpstr>
      <vt:lpstr>Calibri</vt:lpstr>
      <vt:lpstr>Cambria</vt:lpstr>
      <vt:lpstr>Times New Roman</vt:lpstr>
      <vt:lpstr>Verdana</vt:lpstr>
      <vt:lpstr>Wingdings</vt:lpstr>
      <vt:lpstr>Скругленный</vt:lpstr>
      <vt:lpstr>Тема Office</vt:lpstr>
      <vt:lpstr> </vt:lpstr>
      <vt:lpstr>СУД БУЙРУҒИНИ БЕРИШ ТЎҒРИСИДАГИ АРИЗАНИ ШАКЛИ ВА МАЗМУНИ</vt:lpstr>
      <vt:lpstr>СУД БУЙРУҒИНИ БЕРИШ ТЎҒРИСИДАГИ АРИЗАГА ИЛОВА ҚИЛИНАДИГАН ҲУЖЖАТЛАР</vt:lpstr>
      <vt:lpstr>СУД БУЙРУҒИНИ БЕРИШ ТЎҒРИСИДАГИ АРИЗАГА ЭЪТИРОЗ</vt:lpstr>
      <vt:lpstr>СУД БУЙРУҒИНИ БЕРИШ ТЎҒРИСИДАГИ АРИЗА БЎЙИЧА ЧИҚАРИЛАДИГАН АЖРИМЛАР</vt:lpstr>
      <vt:lpstr>СУД БУЙРУҒИНИНГ МАЗМУНИ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ТАДБИРКОРЛИК СУБЪЕКТЛАРИНИ ҲУҚУҚИЙ ҲИМОЯ ҚИЛИШ: НИЗОЛАРНИ ҲАКАМЛИК СУДЛАРИДА ҲАЛ ҚИЛИШ ВА ТЕКШИРИШЛАРДА ШТИРОК ЭТИШ</dc:title>
  <dc:creator>d.tursunov</dc:creator>
  <cp:lastModifiedBy>Пользователь</cp:lastModifiedBy>
  <cp:revision>214</cp:revision>
  <dcterms:created xsi:type="dcterms:W3CDTF">2010-05-20T07:58:03Z</dcterms:created>
  <dcterms:modified xsi:type="dcterms:W3CDTF">2023-09-10T18:03:27Z</dcterms:modified>
</cp:coreProperties>
</file>