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8" r:id="rId3"/>
    <p:sldId id="257" r:id="rId4"/>
    <p:sldId id="258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0FFBE-E2FF-4152-BD8A-C2602601A2EE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93B6B-120C-4AD3-AF7F-E73668E1F2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081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3B6B-120C-4AD3-AF7F-E73668E1F28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43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E108-89A2-4337-AA6C-4F557F53110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42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E108-89A2-4337-AA6C-4F557F53110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524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E108-89A2-4337-AA6C-4F557F53110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448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E108-89A2-4337-AA6C-4F557F53110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758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3B6B-120C-4AD3-AF7F-E73668E1F28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67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3B6B-120C-4AD3-AF7F-E73668E1F28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565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3B6B-120C-4AD3-AF7F-E73668E1F28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275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3B6B-120C-4AD3-AF7F-E73668E1F28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24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5933-642F-464D-AAD7-DF1F40B59C2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309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5933-642F-464D-AAD7-DF1F40B59C2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404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5933-642F-464D-AAD7-DF1F40B59C2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262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E108-89A2-4337-AA6C-4F557F53110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540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E108-89A2-4337-AA6C-4F557F53110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92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6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3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156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4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5142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726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528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22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8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6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63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8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90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99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9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81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3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506468"/>
          </a:xfrm>
        </p:spPr>
        <p:txBody>
          <a:bodyPr>
            <a:noAutofit/>
          </a:bodyPr>
          <a:lstStyle/>
          <a:p>
            <a:r>
              <a:rPr lang="ru-RU" sz="4200" b="1" dirty="0" err="1"/>
              <a:t>Фуқаролик</a:t>
            </a:r>
            <a:r>
              <a:rPr lang="ru-RU" sz="4200" b="1" dirty="0"/>
              <a:t> </a:t>
            </a:r>
            <a:r>
              <a:rPr lang="ru-RU" sz="4200" b="1" dirty="0" err="1" smtClean="0"/>
              <a:t>ҳуқуқи</a:t>
            </a:r>
            <a:r>
              <a:rPr lang="ru-RU" sz="4200" b="1" dirty="0" smtClean="0"/>
              <a:t> </a:t>
            </a:r>
            <a:r>
              <a:rPr lang="ru-RU" sz="4200" b="1" dirty="0" err="1" smtClean="0"/>
              <a:t>субъектлари</a:t>
            </a:r>
            <a:r>
              <a:rPr lang="ru-RU" sz="4200" b="1" dirty="0" smtClean="0"/>
              <a:t> </a:t>
            </a:r>
            <a:r>
              <a:rPr lang="ru-RU" sz="4200" b="1" dirty="0" err="1" smtClean="0"/>
              <a:t>ва</a:t>
            </a:r>
            <a:r>
              <a:rPr lang="ru-RU" sz="4200" b="1" dirty="0" smtClean="0"/>
              <a:t> </a:t>
            </a:r>
            <a:r>
              <a:rPr lang="ru-RU" sz="4200" b="1" dirty="0" err="1" smtClean="0"/>
              <a:t>объектлари</a:t>
            </a:r>
            <a:endParaRPr lang="en-US" sz="4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46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2400" dirty="0" smtClean="0">
                <a:latin typeface="Times New Roman" pitchFamily="18" charset="0"/>
              </a:rPr>
              <a:t>Ҳуқуқий муносабатнинг объекти ҳуқуқ субъектларининг ҳаракатлари қаратилган ҳуқуқ ва мажбуриятлар унинг устида белгиланган нарсалардир.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uz-Cyrl-U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uz-Cyrl-U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Ўз. Рес. ФКнинг 81-моддасига асосан фуқаролик ҳуқуқларининг объектлари жумласига: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Ашёлар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Мол-мулклар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Пуллар ва қимматли қоғозлар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ишлар ва хизматлар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Интеллектуал фаолият натижалари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Шахсий номулкий ҳуқуқлар киради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261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Ашёлар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 Ашёлар – муайян моддий қийматга эга бўлган ҳамда иқтисодий муносабатларнинг предмети бўла оладиган нарсаларгина бўлиши мумкин.</a:t>
            </a:r>
          </a:p>
          <a:p>
            <a:endParaRPr lang="uz-Cyrl-U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Ашёдан фойдаланиш тартиби ва уни тасарруф этиш усуллари тўғрисидаги хатти-харакатларни белгилайдиган ҳуқуқ нормаларининг йиғиндисига ашё ҳақидаги қоида деб аталади.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551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Мол-мулк фуқаролик ҳуқуқи объектлари сифатида кўчар ва кўчмас мулкка бўлинади.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7675"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Кўчмас мулк жумласига ер учаскалари, ер ости бойликлари, юинолар, иншоотлар ва ер билан узвий боғланган бошқа мол-мулк яъни белгиланган мақсадига номутоносиб зарар етказмаган ҳолда жойини ўзгантириш мумкин бўлмайдиган объектлар киради. </a:t>
            </a:r>
          </a:p>
          <a:p>
            <a:pPr indent="447675"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Кўчмас мол-мулкка бўлган ҳуқуқларни қўлга киритиш ва улар бекор бўлишининг ҳусусиятлари қонунлар билан белгилаб қўйилган.</a:t>
            </a:r>
          </a:p>
          <a:p>
            <a:pPr indent="447675"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Кучмас мулк жумласига кирмайдиган мол-мулк кўчар мол-мулк ҳисобланади. Кўчар мулкка бўлган ҳуқуқларни рўйхатдан ўтказиш талаб этилмайди, қонунда назарда тутилган ҳоллар бундан мустасно. (ФКнинг 83-моддаси).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64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1950">
              <a:buFont typeface="Wingdings" pitchFamily="2" charset="2"/>
              <a:buNone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ФКда номоддий неъматларнинг қуйидаги турлари белгилаб қўйилган:</a:t>
            </a:r>
          </a:p>
          <a:p>
            <a:pPr marL="0" indent="361950">
              <a:buFontTx/>
              <a:buChar char="-"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Интелектуал фаолият натижалари (ФК 97-модда)</a:t>
            </a:r>
          </a:p>
          <a:p>
            <a:pPr marL="0" indent="361950">
              <a:buFontTx/>
              <a:buChar char="-"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Хизмат ва тижорат сири ( ФК 98-модда)</a:t>
            </a:r>
          </a:p>
          <a:p>
            <a:pPr marL="0" indent="361950">
              <a:buFontTx/>
              <a:buChar char="-"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Шахсий номулкий ҳуқуқлар (ФК 99-модда)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931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0" y="1743075"/>
            <a:ext cx="8208963" cy="19732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18288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ЭЪТИБОРИНГИЗ</a:t>
            </a:r>
            <a:br>
              <a:rPr lang="ru-RU" sz="66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УЧУН РА</a:t>
            </a:r>
            <a:r>
              <a:rPr lang="uz-Cyrl-UZ" sz="66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Ҳ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МАТ!</a:t>
            </a:r>
          </a:p>
        </p:txBody>
      </p:sp>
      <p:sp>
        <p:nvSpPr>
          <p:cNvPr id="11267" name="Номер слайда 13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22C6C049-90E2-4CAD-BCCD-2A41B1023BAE}" type="slidenum">
              <a:rPr lang="en-US" sz="1200">
                <a:solidFill>
                  <a:srgbClr val="1D4577"/>
                </a:solidFill>
                <a:cs typeface="Arial" charset="0"/>
              </a:rPr>
              <a:pPr algn="r"/>
              <a:t>14</a:t>
            </a:fld>
            <a:endParaRPr lang="en-US" sz="1200">
              <a:solidFill>
                <a:srgbClr val="1D4577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Р е ж а:</a:t>
            </a:r>
          </a:p>
          <a:p>
            <a:pPr>
              <a:buFont typeface="+mj-lt"/>
              <a:buAutoNum type="arabicPeriod"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Фуқаролик 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ҳуқуқи субъекти сифатида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жисмоний шахс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ва юридик шахс тушунчаси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, уларнинг фуқаролик ҳуқуқ лаёқати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тушунчаси.</a:t>
            </a:r>
          </a:p>
          <a:p>
            <a:pPr>
              <a:buFont typeface="+mj-lt"/>
              <a:buAutoNum type="arabicPeriod"/>
            </a:pP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Давлат 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фуқаролик ҳуқуқининг алоҳида субъекти сифатидаги тушунчаси ва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хусусиятлари. 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Фуқаролик ҳуқуқи объектлари тушунчаси, хусусиятлари, ҳуқуқий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режими.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endParaRPr lang="uz-Cyrl-U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Фуқаролик ҳуқуқи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юридик жиҳатдан тенг бўлган субъектлар ўртасидаги мулкий ва шахсий-номулкий муносабатларни тартибга соладиган ҳамда мустаҳкамлайдиган ҳуқуқий нормалар йиғиндисидир.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Фуқаролик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ҳуқуқининг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предмети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мулкий,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шахсий-номулкий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ташкилий-ҳуқуқий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муносабатлардир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7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r>
              <a:rPr lang="uz-Cyrl-UZ" altLang="ja-JP" sz="2800" b="1" u="sng" dirty="0" smtClean="0">
                <a:latin typeface="Times New Roman" pitchFamily="18" charset="0"/>
                <a:cs typeface="Times New Roman" pitchFamily="18" charset="0"/>
              </a:rPr>
              <a:t>Фуқаролик ҳуқуқ лаёқати</a:t>
            </a:r>
            <a:r>
              <a:rPr lang="uz-Cyrl-UZ" altLang="ja-JP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sz="2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z-Cyrl-UZ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z-Cyrl-UZ" sz="1800" u="sng" dirty="0" smtClean="0">
                <a:latin typeface="Times New Roman" pitchFamily="18" charset="0"/>
                <a:cs typeface="Times New Roman" pitchFamily="18" charset="0"/>
              </a:rPr>
              <a:t>Ўзбекистон Республикасида фуқароларнинг фуқаролик ҳуқуқ лаёқати мазмунини ФКнинг </a:t>
            </a:r>
            <a:r>
              <a:rPr lang="uz-Cyrl-UZ" sz="2000" u="sng" dirty="0" smtClean="0">
                <a:latin typeface="Times New Roman" pitchFamily="18" charset="0"/>
                <a:cs typeface="Times New Roman" pitchFamily="18" charset="0"/>
              </a:rPr>
              <a:t>18-моддасида</a:t>
            </a:r>
            <a:r>
              <a:rPr lang="uz-Cyrl-UZ" sz="1800" u="sng" dirty="0" smtClean="0">
                <a:latin typeface="Times New Roman" pitchFamily="18" charset="0"/>
                <a:cs typeface="Times New Roman" pitchFamily="18" charset="0"/>
              </a:rPr>
              <a:t> мустаҳкамлаб қўйилган. Унга асосан фуқаролар:</a:t>
            </a:r>
            <a:br>
              <a:rPr lang="uz-Cyrl-UZ" sz="1800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z-Cyrl-UZ" sz="1800" dirty="0" smtClean="0">
                <a:latin typeface="Times New Roman" pitchFamily="18" charset="0"/>
                <a:cs typeface="Times New Roman" pitchFamily="18" charset="0"/>
              </a:rPr>
              <a:t>	- мулк ҳуқуқи асосида мол-мулкка эга бўлишлари;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мулкни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мерос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қилиб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олишлари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васият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қилиб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қолдиришлари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банкда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жамғармаларга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бўлишлари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тадбиркорлик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деҳқон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(фермер)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хўжалиги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ҳамда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қонунда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таъқиқлаб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қўйилмаган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бошқа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фаолият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шуғулланишлари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ёлланма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меҳнатдан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фойдаланишлари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ўзлари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мустақил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равишда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бошқа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фуқаролар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юридик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шахслар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биргаликда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юридик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шахслар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ташкил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этишлари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қонунга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зид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бўлмаган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ҳар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битимлар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тузишлари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мажбуриятларда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қатнашишлари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бошқа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шахслар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етказилган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зарарнинг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тўланишини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талаб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қилишлари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маҳсулот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турини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яшаш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жойини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танлашлари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адабиёт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санъат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асарларининг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ихтироларнинг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қонун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қўриқланадиган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бошқа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интеллектуал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фаолият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натижаларининг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муаллифи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ҳуқуқига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бўлишлари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шунингдек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бошқа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ҳуқуқларга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бўлишлари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2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z-Cyrl-UZ" dirty="0" smtClean="0">
                <a:latin typeface="Times New Roman" pitchFamily="18" charset="0"/>
              </a:rPr>
              <a:t>Фуқароларнинг муомала лаёқати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z-Cyrl-UZ" altLang="ja-JP" sz="2800" dirty="0" smtClean="0">
                <a:latin typeface="Times New Roman" pitchFamily="18" charset="0"/>
                <a:cs typeface="Times New Roman" pitchFamily="18" charset="0"/>
              </a:rPr>
              <a:t>	Фуқаролик муомала лаёқати</a:t>
            </a:r>
            <a:r>
              <a:rPr lang="en-US" altLang="ja-JP" sz="28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uz-Cyrl-UZ" altLang="ja-JP" sz="2800" dirty="0" smtClean="0">
                <a:latin typeface="Times New Roman" pitchFamily="18" charset="0"/>
                <a:cs typeface="Times New Roman" pitchFamily="18" charset="0"/>
              </a:rPr>
              <a:t>фуқаро тўла ҳажмда вояга етиш билан вужудга келишини кўрсатади. Вояга етиш 18 ёшга тўлиш билан бошланади.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uz-Cyrl-UZ" altLang="ja-JP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altLang="ja-JP" dirty="0" smtClean="0">
                <a:latin typeface="Times New Roman" pitchFamily="18" charset="0"/>
                <a:cs typeface="Times New Roman" pitchFamily="18" charset="0"/>
              </a:rPr>
              <a:t>Шунингдек, ФКнинг 28-моддасида “эмансипация”</a:t>
            </a:r>
            <a:r>
              <a:rPr lang="ru-RU" altLang="ja-JP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altLang="ja-JP" dirty="0" smtClean="0">
                <a:latin typeface="Times New Roman" pitchFamily="18" charset="0"/>
                <a:cs typeface="Times New Roman" pitchFamily="18" charset="0"/>
              </a:rPr>
              <a:t>ҳолати назарда тутилган. Эмансипация лотинча “</a:t>
            </a:r>
            <a:r>
              <a:rPr lang="en-US" altLang="ja-JP" dirty="0" err="1" smtClean="0">
                <a:latin typeface="Times New Roman" pitchFamily="18" charset="0"/>
                <a:cs typeface="Times New Roman" pitchFamily="18" charset="0"/>
              </a:rPr>
              <a:t>emancipatio</a:t>
            </a:r>
            <a:r>
              <a:rPr lang="uz-Cyrl-UZ" altLang="ja-JP" dirty="0" smtClean="0">
                <a:latin typeface="Times New Roman" pitchFamily="18" charset="0"/>
                <a:cs typeface="Times New Roman" pitchFamily="18" charset="0"/>
              </a:rPr>
              <a:t>” сўзидан олинган бўлиб, “қуллик ва қарамликдан халос қилиш” деган маънони билдиради.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uz-Cyrl-UZ" altLang="ja-JP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altLang="ja-JP" dirty="0" smtClean="0">
                <a:latin typeface="Times New Roman" pitchFamily="18" charset="0"/>
                <a:cs typeface="Times New Roman" pitchFamily="18" charset="0"/>
              </a:rPr>
              <a:t>ФК, 28модда:...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66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3200" dirty="0" smtClean="0">
                <a:latin typeface="Times New Roman" pitchFamily="18" charset="0"/>
              </a:rPr>
              <a:t>Фуқаролар муомала лаёқатининг ёш бўйича белгиланиб, 4 даврга бўлинади, улар қўйидагилар: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uz-Cyrl-UZ" sz="2000" b="1" dirty="0" smtClean="0">
                <a:latin typeface="Times New Roman" pitchFamily="18" charset="0"/>
              </a:rPr>
              <a:t>1. Олти ёшдан ўн тўрт ёшгача</a:t>
            </a:r>
            <a:r>
              <a:rPr lang="uz-Cyrl-UZ" sz="2000" dirty="0" smtClean="0">
                <a:latin typeface="Times New Roman" pitchFamily="18" charset="0"/>
              </a:rPr>
              <a:t> бўлган болалар:</a:t>
            </a:r>
          </a:p>
          <a:p>
            <a:pPr algn="just">
              <a:lnSpc>
                <a:spcPct val="80000"/>
              </a:lnSpc>
            </a:pPr>
            <a:r>
              <a:rPr lang="uz-Cyrl-UZ" sz="2000" dirty="0" smtClean="0">
                <a:latin typeface="Times New Roman" pitchFamily="18" charset="0"/>
              </a:rPr>
              <a:t>1) майда маиший битимлар;</a:t>
            </a:r>
          </a:p>
          <a:p>
            <a:pPr algn="just">
              <a:lnSpc>
                <a:spcPct val="80000"/>
              </a:lnSpc>
            </a:pPr>
            <a:r>
              <a:rPr lang="uz-Cyrl-UZ" sz="2000" dirty="0" smtClean="0">
                <a:latin typeface="Times New Roman" pitchFamily="18" charset="0"/>
              </a:rPr>
              <a:t>2) текин манфаат кўришга қаратилган, нотариал гувоҳлантириш ёки давлат рўйхатидан ўтказишни талаб қилмайдиган битимлар;</a:t>
            </a:r>
          </a:p>
          <a:p>
            <a:pPr algn="just">
              <a:lnSpc>
                <a:spcPct val="80000"/>
              </a:lnSpc>
            </a:pPr>
            <a:r>
              <a:rPr lang="uz-Cyrl-UZ" sz="2000" dirty="0" smtClean="0">
                <a:latin typeface="Times New Roman" pitchFamily="18" charset="0"/>
              </a:rPr>
              <a:t>3) қонуний вакил ёки унинг розилиги билан учинчи шахс томо-нидан муайян мақсад ёки эркин тасарруф этиш учун берилган маб-лағларни тасарруф этиш борасидаги битимларни амалга оширишга ҳақлидирлар (ФКнинг 29-моддаси).</a:t>
            </a:r>
          </a:p>
          <a:p>
            <a:pPr algn="just">
              <a:lnSpc>
                <a:spcPct val="80000"/>
              </a:lnSpc>
            </a:pPr>
            <a:r>
              <a:rPr lang="uz-Cyrl-UZ" sz="2000" b="1" dirty="0" smtClean="0">
                <a:latin typeface="Times New Roman" pitchFamily="18" charset="0"/>
              </a:rPr>
              <a:t>Ўн тўрт ёшгача бўлган вояга етмаганлар</a:t>
            </a:r>
            <a:r>
              <a:rPr lang="uz-Cyrl-UZ" sz="2000" dirty="0" smtClean="0">
                <a:latin typeface="Times New Roman" pitchFamily="18" charset="0"/>
              </a:rPr>
              <a:t> (кичик ёшдаги бола-лар) тўла равишда муомалага лаёқатсиз ҳисобланадилар.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z-Cyrl-UZ" sz="2000" b="1" dirty="0" smtClean="0">
                <a:latin typeface="Times New Roman" pitchFamily="18" charset="0"/>
              </a:rPr>
              <a:t>2. Ўн тўрт ёшдан ўн олти ёшгача.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z-Cyrl-UZ" sz="2000" b="1" dirty="0" smtClean="0">
                <a:latin typeface="Times New Roman" pitchFamily="18" charset="0"/>
              </a:rPr>
              <a:t>3. Ўн олти ёшдан ўн саккиз ёшгача</a:t>
            </a:r>
            <a:r>
              <a:rPr lang="uz-Cyrl-UZ" sz="2000" dirty="0" smtClean="0">
                <a:latin typeface="Times New Roman" pitchFamily="18" charset="0"/>
              </a:rPr>
              <a:t> бўлган вояга етмаганлар (ўсмирлар) қисман муомалага лаёқатли бўлиб, қонуний вакиллари (ота-оналари, фарзандликка олувчилари ёки ҳомийлари)нинг розилиги бўлган тақдирда ўз ҳаракатлари билан ҳуқуқ ва мажбуриятлар олишлари мумкин.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z-Cyrl-UZ" sz="2000" b="1" dirty="0" smtClean="0">
                <a:latin typeface="Times New Roman" pitchFamily="18" charset="0"/>
              </a:rPr>
              <a:t>4.</a:t>
            </a:r>
            <a:r>
              <a:rPr lang="uz-Cyrl-UZ" sz="2000" dirty="0" smtClean="0">
                <a:latin typeface="Times New Roman" pitchFamily="18" charset="0"/>
              </a:rPr>
              <a:t> </a:t>
            </a:r>
            <a:r>
              <a:rPr lang="uz-Cyrl-UZ" sz="2000" b="1" dirty="0" smtClean="0">
                <a:latin typeface="Times New Roman" pitchFamily="18" charset="0"/>
              </a:rPr>
              <a:t>Ўн саккиз ёшдан юқори ёшдагилар </a:t>
            </a:r>
            <a:r>
              <a:rPr lang="uz-Cyrl-UZ" sz="2000" dirty="0" smtClean="0">
                <a:latin typeface="Times New Roman" pitchFamily="18" charset="0"/>
              </a:rPr>
              <a:t>қонунда бошқача назарда тутилмаган бўлса, улар тўлиқ муомила лаёқатига эга хисобланади</a:t>
            </a:r>
            <a:r>
              <a:rPr lang="uz-Cyrl-UZ" sz="2000" b="1" dirty="0" smtClean="0">
                <a:latin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</a:endParaRP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9605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2400" b="1" i="1" dirty="0" smtClean="0">
                <a:latin typeface="Times New Roman" pitchFamily="18" charset="0"/>
                <a:cs typeface="Times New Roman" pitchFamily="18" charset="0"/>
              </a:rPr>
              <a:t>Давлатнинг фуқаролик-ҳуқуқий муносабатлардаги иштироки унинг суверенитет соҳиби эканлигидан келиб чиқади.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Clr>
                <a:schemeClr val="tx2"/>
              </a:buClr>
              <a:buSzPct val="90000"/>
              <a:buNone/>
              <a:defRPr/>
            </a:pPr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Ижтимоий йўналтирилган бозор иқтисодиёти Ўзбекистонда давлат суверенитетининг иқтисодий асоси бўлиб, уни қуйидаги жиҳатлар характерлаб туради:</a:t>
            </a:r>
          </a:p>
          <a:p>
            <a:pPr>
              <a:buClr>
                <a:schemeClr val="tx2"/>
              </a:buClr>
              <a:buSzPct val="90000"/>
              <a:buFont typeface="Wingdings" pitchFamily="2" charset="2"/>
              <a:buChar char="Ú"/>
              <a:defRPr/>
            </a:pPr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-юридик ва жисмоний шахсларнинг ҳамда давлатнинг тадбиркорлик фаолиятини ривожлантириш учун қонуний кафолатларнинг яратилганлиги, эркин бозор конъюктурасининг рағбатлантирилганлиги;</a:t>
            </a:r>
          </a:p>
          <a:p>
            <a:pPr>
              <a:buClr>
                <a:schemeClr val="tx2"/>
              </a:buClr>
              <a:buSzPct val="90000"/>
              <a:buFont typeface="Wingdings" pitchFamily="2" charset="2"/>
              <a:buChar char="Ú"/>
              <a:defRPr/>
            </a:pPr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-мулкчилик ва хўжалик юритишнинг барча шаклларини ҳуқуқий тенглиги;</a:t>
            </a:r>
          </a:p>
          <a:p>
            <a:pPr>
              <a:buClr>
                <a:schemeClr val="tx2"/>
              </a:buClr>
              <a:buSzPct val="90000"/>
              <a:buFont typeface="Wingdings" pitchFamily="2" charset="2"/>
              <a:buChar char="Ú"/>
              <a:defRPr/>
            </a:pPr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-иқтисодий (мулкий) ва ноиқтисодий (номулкий-шахсий) муносабатлар субъектларининг юридик тенглиги ва улар фаолиятининг эркинлиги;</a:t>
            </a:r>
          </a:p>
          <a:p>
            <a:pPr>
              <a:buClr>
                <a:schemeClr val="tx2"/>
              </a:buClr>
              <a:buSzPct val="90000"/>
              <a:buFont typeface="Wingdings" pitchFamily="2" charset="2"/>
              <a:buChar char="Ú"/>
              <a:defRPr/>
            </a:pPr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-товарлар, хизматлар ва молиявий маблағларнинг бутун мамлакат ҳудуди бўйлаб эркин ҳаракатда бўлишининг ҳуқуқий таъминланганлиги ва шу кабилар.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21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2800" b="1" dirty="0" smtClean="0">
                <a:latin typeface="Times New Roman" pitchFamily="18" charset="0"/>
                <a:cs typeface="Times New Roman" pitchFamily="18" charset="0"/>
              </a:rPr>
              <a:t>Давлатнинг фуқаролик-ҳуқуқий муносабат сифатидаги хусусиятларига қуйидагилар киради: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Давлат фуқаролик-ҳуқуқий муносабатлари субъекти сифатида фуқаролик ҳуқуқи субъектлари амал қиладиган қонунларни ўзи белгилайди.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Latn-UZ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Давлат органлари фуқаролик ҳуқуқ ва бурчлари вужудга келишининг асоси бўладиган ҳужжатлар чиқариши мумкин (ФК, 8-модда, 2-банд).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Latn-UZ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Давлат иммунитетдан фойдаланади, яъни давлат мол-мулкидан ҳақ ундиришга давлат органлари рози бўлгандагина йўл қўйилади.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Latn-UZ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z-Cyrl-UZ" i="1" dirty="0" smtClean="0">
                <a:latin typeface="Times New Roman" pitchFamily="18" charset="0"/>
                <a:cs typeface="Times New Roman" pitchFamily="18" charset="0"/>
              </a:rPr>
              <a:t>Ҳуқуқ ва муомала лаёқатини чеклаш бўйича бошқа субъектларга тааллуқли бўлган қоидалар давлатга нисбатан татбиқ этилмайди. </a:t>
            </a:r>
            <a:endParaRPr lang="uz-Latn-U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1085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606</Words>
  <Application>Microsoft Office PowerPoint</Application>
  <PresentationFormat>Экран (4:3)</PresentationFormat>
  <Paragraphs>73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Calibri</vt:lpstr>
      <vt:lpstr>メイリオ</vt:lpstr>
      <vt:lpstr>Times New Roman</vt:lpstr>
      <vt:lpstr>Trebuchet MS</vt:lpstr>
      <vt:lpstr>Wingdings</vt:lpstr>
      <vt:lpstr>Wingdings 3</vt:lpstr>
      <vt:lpstr>Аспект</vt:lpstr>
      <vt:lpstr>Фуқаролик ҳуқуқи субъектлари ва объектлари</vt:lpstr>
      <vt:lpstr>Презентация PowerPoint</vt:lpstr>
      <vt:lpstr>Презентация PowerPoint</vt:lpstr>
      <vt:lpstr>Презентация PowerPoint</vt:lpstr>
      <vt:lpstr>Фуқаролик ҳуқуқ лаёқати   Ўзбекистон Республикасида фуқароларнинг фуқаролик ҳуқуқ лаёқати мазмунини ФКнинг 18-моддасида мустаҳкамлаб қўйилган. Унга асосан фуқаролар: </vt:lpstr>
      <vt:lpstr>Фуқароларнинг муомала лаёқати</vt:lpstr>
      <vt:lpstr>Фуқаролар муомала лаёқатининг ёш бўйича белгиланиб, 4 даврга бўлинади, улар қўйидагилар:</vt:lpstr>
      <vt:lpstr>Давлатнинг фуқаролик-ҳуқуқий муносабатлардаги иштироки унинг суверенитет соҳиби эканлигидан келиб чиқади.</vt:lpstr>
      <vt:lpstr>Давлатнинг фуқаролик-ҳуқуқий муносабат сифатидаги хусусиятларига қуйидагилар киради:  </vt:lpstr>
      <vt:lpstr>Ҳуқуқий муносабатнинг объекти ҳуқуқ субъектларининг ҳаракатлари қаратилган ҳуқуқ ва мажбуриятлар унинг устида белгиланган нарсалардир.</vt:lpstr>
      <vt:lpstr>Ашёлар</vt:lpstr>
      <vt:lpstr>Мол-мулк фуқаролик ҳуқуқи объектлари сифатида кўчар ва кўчмас мулкка бўлинади. </vt:lpstr>
      <vt:lpstr>Презентация PowerPoint</vt:lpstr>
      <vt:lpstr>ЭЪТИБОРИНГИЗ  УЧУН РАҲМАТ!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ФУҚАРОЛИК ҲУҚУҚИ ТУШУНЧАСИ, ТАМОЙИЛЛАРИ ВА ТИЗИМИ. ФУҚАРОЛИК ҲУҚУҚИНИНГ МАНБАЛАРИ. ФУҚАРОЛИК ҲУҚУҚИЙ МУНОСАБАТ.</dc:title>
  <dc:creator>Velocity engine</dc:creator>
  <cp:lastModifiedBy>User</cp:lastModifiedBy>
  <cp:revision>25</cp:revision>
  <dcterms:created xsi:type="dcterms:W3CDTF">2015-09-21T17:10:46Z</dcterms:created>
  <dcterms:modified xsi:type="dcterms:W3CDTF">2023-10-05T04:20:07Z</dcterms:modified>
</cp:coreProperties>
</file>