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78" r:id="rId2"/>
    <p:sldId id="281" r:id="rId3"/>
    <p:sldId id="280" r:id="rId4"/>
    <p:sldId id="258" r:id="rId5"/>
    <p:sldId id="259" r:id="rId6"/>
    <p:sldId id="260" r:id="rId7"/>
    <p:sldId id="261" r:id="rId8"/>
    <p:sldId id="262" r:id="rId9"/>
    <p:sldId id="263" r:id="rId10"/>
    <p:sldId id="276" r:id="rId11"/>
    <p:sldId id="273" r:id="rId12"/>
    <p:sldId id="274" r:id="rId13"/>
    <p:sldId id="285" r:id="rId14"/>
    <p:sldId id="286" r:id="rId15"/>
    <p:sldId id="265" r:id="rId16"/>
    <p:sldId id="288" r:id="rId17"/>
    <p:sldId id="289" r:id="rId18"/>
    <p:sldId id="266" r:id="rId19"/>
    <p:sldId id="267" r:id="rId20"/>
    <p:sldId id="268" r:id="rId21"/>
    <p:sldId id="291" r:id="rId22"/>
    <p:sldId id="292" r:id="rId23"/>
    <p:sldId id="293" r:id="rId24"/>
    <p:sldId id="294" r:id="rId25"/>
    <p:sldId id="269" r:id="rId26"/>
    <p:sldId id="270" r:id="rId27"/>
    <p:sldId id="271" r:id="rId28"/>
    <p:sldId id="283" r:id="rId29"/>
    <p:sldId id="28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41C3D3-6596-4633-A833-2ADA9B64A7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25217B2-9E97-4F3D-A57D-1E50E3785BAE}">
      <dgm:prSet custT="1">
        <dgm:style>
          <a:lnRef idx="2">
            <a:schemeClr val="accent3">
              <a:shade val="50000"/>
            </a:schemeClr>
          </a:lnRef>
          <a:fillRef idx="1">
            <a:schemeClr val="accent3"/>
          </a:fillRef>
          <a:effectRef idx="0">
            <a:schemeClr val="accent3"/>
          </a:effectRef>
          <a:fontRef idx="minor">
            <a:schemeClr val="lt1"/>
          </a:fontRef>
        </dgm:style>
      </dgm:prSet>
      <dgm:spPr/>
      <dgm:t>
        <a:bodyPr/>
        <a:lstStyle/>
        <a:p>
          <a:pPr rtl="0"/>
          <a:r>
            <a:rPr lang="uz-Cyrl-UZ" sz="2000" dirty="0" smtClean="0"/>
            <a:t>Маънавий зарар уни етказувчининг айбидан қатъий назар  қуйидаги ҳолларда қопланади:</a:t>
          </a:r>
          <a:endParaRPr lang="ru-RU" sz="2000" dirty="0"/>
        </a:p>
      </dgm:t>
    </dgm:pt>
    <dgm:pt modelId="{151C9E54-D6F6-4E1C-83E0-2A5360C00504}" type="parTrans" cxnId="{3D287CCB-40DE-4205-9388-1406489DCD33}">
      <dgm:prSet/>
      <dgm:spPr/>
      <dgm:t>
        <a:bodyPr/>
        <a:lstStyle/>
        <a:p>
          <a:endParaRPr lang="ru-RU"/>
        </a:p>
      </dgm:t>
    </dgm:pt>
    <dgm:pt modelId="{14F03F64-8373-434A-BF4D-416D51EAEFDD}" type="sibTrans" cxnId="{3D287CCB-40DE-4205-9388-1406489DCD33}">
      <dgm:prSet/>
      <dgm:spPr/>
      <dgm:t>
        <a:bodyPr/>
        <a:lstStyle/>
        <a:p>
          <a:endParaRPr lang="ru-RU"/>
        </a:p>
      </dgm:t>
    </dgm:pt>
    <dgm:pt modelId="{2F992391-AD6B-4E1E-BF75-EB7CDBDE96D8}">
      <dgm:prSet custT="1">
        <dgm:style>
          <a:lnRef idx="2">
            <a:schemeClr val="accent5">
              <a:shade val="50000"/>
            </a:schemeClr>
          </a:lnRef>
          <a:fillRef idx="1">
            <a:schemeClr val="accent5"/>
          </a:fillRef>
          <a:effectRef idx="0">
            <a:schemeClr val="accent5"/>
          </a:effectRef>
          <a:fontRef idx="minor">
            <a:schemeClr val="lt1"/>
          </a:fontRef>
        </dgm:style>
      </dgm:prSet>
      <dgm:spPr/>
      <dgm:t>
        <a:bodyPr/>
        <a:lstStyle/>
        <a:p>
          <a:pPr rtl="0"/>
          <a:r>
            <a:rPr lang="ru-RU" sz="1700" dirty="0" smtClean="0">
              <a:solidFill>
                <a:schemeClr val="tx1"/>
              </a:solidFill>
            </a:rPr>
            <a:t>- </a:t>
          </a:r>
          <a:r>
            <a:rPr lang="ru-RU" sz="2000" dirty="0" err="1" smtClean="0">
              <a:solidFill>
                <a:schemeClr val="tx1"/>
              </a:solidFill>
            </a:rPr>
            <a:t>зарар</a:t>
          </a:r>
          <a:r>
            <a:rPr lang="ru-RU" sz="2000" dirty="0" smtClean="0">
              <a:solidFill>
                <a:schemeClr val="tx1"/>
              </a:solidFill>
            </a:rPr>
            <a:t> </a:t>
          </a:r>
          <a:r>
            <a:rPr lang="ru-RU" sz="2000" dirty="0" err="1" smtClean="0">
              <a:solidFill>
                <a:schemeClr val="tx1"/>
              </a:solidFill>
            </a:rPr>
            <a:t>фуқаронинг ҳаёти ва</a:t>
          </a:r>
          <a:r>
            <a:rPr lang="ru-RU" sz="2000" dirty="0" smtClean="0">
              <a:solidFill>
                <a:schemeClr val="tx1"/>
              </a:solidFill>
            </a:rPr>
            <a:t> </a:t>
          </a:r>
          <a:r>
            <a:rPr lang="ru-RU" sz="2000" dirty="0" err="1" smtClean="0">
              <a:solidFill>
                <a:schemeClr val="tx1"/>
              </a:solidFill>
            </a:rPr>
            <a:t>соғлиғига ошиқча хавф</a:t>
          </a:r>
          <a:r>
            <a:rPr lang="ru-RU" sz="2000" dirty="0" smtClean="0">
              <a:solidFill>
                <a:schemeClr val="tx1"/>
              </a:solidFill>
            </a:rPr>
            <a:t> </a:t>
          </a:r>
          <a:r>
            <a:rPr lang="ru-RU" sz="2000" dirty="0" err="1" smtClean="0">
              <a:solidFill>
                <a:schemeClr val="tx1"/>
              </a:solidFill>
            </a:rPr>
            <a:t>манбаи</a:t>
          </a:r>
          <a:r>
            <a:rPr lang="ru-RU" sz="2000" dirty="0" smtClean="0">
              <a:solidFill>
                <a:schemeClr val="tx1"/>
              </a:solidFill>
            </a:rPr>
            <a:t> </a:t>
          </a:r>
          <a:r>
            <a:rPr lang="ru-RU" sz="2000" dirty="0" err="1" smtClean="0">
              <a:solidFill>
                <a:schemeClr val="tx1"/>
              </a:solidFill>
            </a:rPr>
            <a:t>томонидан</a:t>
          </a:r>
          <a:r>
            <a:rPr lang="ru-RU" sz="2000" dirty="0" smtClean="0">
              <a:solidFill>
                <a:schemeClr val="tx1"/>
              </a:solidFill>
            </a:rPr>
            <a:t> </a:t>
          </a:r>
          <a:r>
            <a:rPr lang="ru-RU" sz="2000" dirty="0" err="1" smtClean="0">
              <a:solidFill>
                <a:schemeClr val="tx1"/>
              </a:solidFill>
            </a:rPr>
            <a:t>етказилган</a:t>
          </a:r>
          <a:r>
            <a:rPr lang="ru-RU" sz="2000" dirty="0" smtClean="0">
              <a:solidFill>
                <a:schemeClr val="tx1"/>
              </a:solidFill>
            </a:rPr>
            <a:t> </a:t>
          </a:r>
          <a:r>
            <a:rPr lang="ru-RU" sz="2000" dirty="0" err="1" smtClean="0">
              <a:solidFill>
                <a:schemeClr val="tx1"/>
              </a:solidFill>
            </a:rPr>
            <a:t>бўлса</a:t>
          </a:r>
          <a:r>
            <a:rPr lang="ru-RU" sz="2000" dirty="0" smtClean="0">
              <a:solidFill>
                <a:schemeClr val="tx1"/>
              </a:solidFill>
            </a:rPr>
            <a:t>;</a:t>
          </a:r>
          <a:endParaRPr lang="ru-RU" sz="1700" dirty="0">
            <a:solidFill>
              <a:schemeClr val="tx1"/>
            </a:solidFill>
          </a:endParaRPr>
        </a:p>
      </dgm:t>
    </dgm:pt>
    <dgm:pt modelId="{DD85A075-1CBA-40F3-9D32-9245DC3B275E}" type="parTrans" cxnId="{16F9BFBB-0441-46A4-9B0F-AA61F07342C0}">
      <dgm:prSet/>
      <dgm:spPr/>
      <dgm:t>
        <a:bodyPr/>
        <a:lstStyle/>
        <a:p>
          <a:endParaRPr lang="ru-RU"/>
        </a:p>
      </dgm:t>
    </dgm:pt>
    <dgm:pt modelId="{A1266BA8-1698-4D12-9E8E-A6393D68795D}" type="sibTrans" cxnId="{16F9BFBB-0441-46A4-9B0F-AA61F07342C0}">
      <dgm:prSet/>
      <dgm:spPr/>
      <dgm:t>
        <a:bodyPr/>
        <a:lstStyle/>
        <a:p>
          <a:endParaRPr lang="ru-RU"/>
        </a:p>
      </dgm:t>
    </dgm:pt>
    <dgm:pt modelId="{4081C253-8F84-4B0C-ACF7-2B377E91C9D4}">
      <dgm:prSet>
        <dgm:style>
          <a:lnRef idx="2">
            <a:schemeClr val="accent5">
              <a:shade val="50000"/>
            </a:schemeClr>
          </a:lnRef>
          <a:fillRef idx="1">
            <a:schemeClr val="accent5"/>
          </a:fillRef>
          <a:effectRef idx="0">
            <a:schemeClr val="accent5"/>
          </a:effectRef>
          <a:fontRef idx="minor">
            <a:schemeClr val="lt1"/>
          </a:fontRef>
        </dgm:style>
      </dgm:prSet>
      <dgm:spPr/>
      <dgm:t>
        <a:bodyPr/>
        <a:lstStyle/>
        <a:p>
          <a:pPr rtl="0"/>
          <a:r>
            <a:rPr lang="ru-RU" dirty="0" smtClean="0">
              <a:solidFill>
                <a:schemeClr val="tx1"/>
              </a:solidFill>
            </a:rPr>
            <a:t>- </a:t>
          </a:r>
          <a:r>
            <a:rPr lang="ru-RU" dirty="0" err="1" smtClean="0">
              <a:solidFill>
                <a:schemeClr val="tx1"/>
              </a:solidFill>
            </a:rPr>
            <a:t>зарар</a:t>
          </a:r>
          <a:r>
            <a:rPr lang="ru-RU" dirty="0" smtClean="0">
              <a:solidFill>
                <a:schemeClr val="tx1"/>
              </a:solidFill>
            </a:rPr>
            <a:t> </a:t>
          </a:r>
          <a:r>
            <a:rPr lang="ru-RU" dirty="0" err="1" smtClean="0">
              <a:solidFill>
                <a:schemeClr val="tx1"/>
              </a:solidFill>
            </a:rPr>
            <a:t>фуқарога </a:t>
          </a:r>
          <a:r>
            <a:rPr lang="ru-RU" dirty="0" smtClean="0">
              <a:solidFill>
                <a:schemeClr val="tx1"/>
              </a:solidFill>
            </a:rPr>
            <a:t>уни </a:t>
          </a:r>
          <a:r>
            <a:rPr lang="ru-RU" dirty="0" err="1" smtClean="0">
              <a:solidFill>
                <a:schemeClr val="tx1"/>
              </a:solidFill>
            </a:rPr>
            <a:t>қонунга хилоф</a:t>
          </a:r>
          <a:r>
            <a:rPr lang="ru-RU" dirty="0" smtClean="0">
              <a:solidFill>
                <a:schemeClr val="tx1"/>
              </a:solidFill>
            </a:rPr>
            <a:t> </a:t>
          </a:r>
          <a:r>
            <a:rPr lang="ru-RU" dirty="0" err="1" smtClean="0">
              <a:solidFill>
                <a:schemeClr val="tx1"/>
              </a:solidFill>
            </a:rPr>
            <a:t>тарзда</a:t>
          </a:r>
          <a:r>
            <a:rPr lang="ru-RU" dirty="0" smtClean="0">
              <a:solidFill>
                <a:schemeClr val="tx1"/>
              </a:solidFill>
            </a:rPr>
            <a:t> </a:t>
          </a:r>
          <a:r>
            <a:rPr lang="ru-RU" dirty="0" err="1" smtClean="0">
              <a:solidFill>
                <a:schemeClr val="tx1"/>
              </a:solidFill>
            </a:rPr>
            <a:t>ҳукм қилиш</a:t>
          </a:r>
          <a:r>
            <a:rPr lang="ru-RU" dirty="0" smtClean="0">
              <a:solidFill>
                <a:schemeClr val="tx1"/>
              </a:solidFill>
            </a:rPr>
            <a:t>, </a:t>
          </a:r>
          <a:r>
            <a:rPr lang="ru-RU" dirty="0" err="1" smtClean="0">
              <a:solidFill>
                <a:schemeClr val="tx1"/>
              </a:solidFill>
            </a:rPr>
            <a:t>жиноий</a:t>
          </a:r>
          <a:r>
            <a:rPr lang="ru-RU" dirty="0" smtClean="0">
              <a:solidFill>
                <a:schemeClr val="tx1"/>
              </a:solidFill>
            </a:rPr>
            <a:t> </a:t>
          </a:r>
          <a:r>
            <a:rPr lang="ru-RU" dirty="0" err="1" smtClean="0">
              <a:solidFill>
                <a:schemeClr val="tx1"/>
              </a:solidFill>
            </a:rPr>
            <a:t>жавобгарликка</a:t>
          </a:r>
          <a:r>
            <a:rPr lang="ru-RU" dirty="0" smtClean="0">
              <a:solidFill>
                <a:schemeClr val="tx1"/>
              </a:solidFill>
            </a:rPr>
            <a:t> </a:t>
          </a:r>
          <a:r>
            <a:rPr lang="ru-RU" dirty="0" err="1" smtClean="0">
              <a:solidFill>
                <a:schemeClr val="tx1"/>
              </a:solidFill>
            </a:rPr>
            <a:t>тортиш</a:t>
          </a:r>
          <a:r>
            <a:rPr lang="ru-RU" dirty="0" smtClean="0">
              <a:solidFill>
                <a:schemeClr val="tx1"/>
              </a:solidFill>
            </a:rPr>
            <a:t>, </a:t>
          </a:r>
          <a:r>
            <a:rPr lang="ru-RU" dirty="0" err="1" smtClean="0">
              <a:solidFill>
                <a:schemeClr val="tx1"/>
              </a:solidFill>
            </a:rPr>
            <a:t>эҳтиёт чораси</a:t>
          </a:r>
          <a:r>
            <a:rPr lang="ru-RU" dirty="0" smtClean="0">
              <a:solidFill>
                <a:schemeClr val="tx1"/>
              </a:solidFill>
            </a:rPr>
            <a:t> </a:t>
          </a:r>
          <a:r>
            <a:rPr lang="ru-RU" dirty="0" err="1" smtClean="0">
              <a:solidFill>
                <a:schemeClr val="tx1"/>
              </a:solidFill>
            </a:rPr>
            <a:t>сифатида</a:t>
          </a:r>
          <a:r>
            <a:rPr lang="ru-RU" dirty="0" smtClean="0">
              <a:solidFill>
                <a:schemeClr val="tx1"/>
              </a:solidFill>
            </a:rPr>
            <a:t> </a:t>
          </a:r>
          <a:r>
            <a:rPr lang="ru-RU" dirty="0" err="1" smtClean="0">
              <a:solidFill>
                <a:schemeClr val="tx1"/>
              </a:solidFill>
            </a:rPr>
            <a:t>қамоққа олишни</a:t>
          </a:r>
          <a:r>
            <a:rPr lang="ru-RU" dirty="0" smtClean="0">
              <a:solidFill>
                <a:schemeClr val="tx1"/>
              </a:solidFill>
            </a:rPr>
            <a:t> </a:t>
          </a:r>
          <a:r>
            <a:rPr lang="ru-RU" dirty="0" err="1" smtClean="0">
              <a:solidFill>
                <a:schemeClr val="tx1"/>
              </a:solidFill>
            </a:rPr>
            <a:t>ёки</a:t>
          </a:r>
          <a:r>
            <a:rPr lang="ru-RU" dirty="0" smtClean="0">
              <a:solidFill>
                <a:schemeClr val="tx1"/>
              </a:solidFill>
            </a:rPr>
            <a:t> </a:t>
          </a:r>
          <a:r>
            <a:rPr lang="ru-RU" dirty="0" err="1" smtClean="0">
              <a:solidFill>
                <a:schemeClr val="tx1"/>
              </a:solidFill>
            </a:rPr>
            <a:t>муносиб</a:t>
          </a:r>
          <a:r>
            <a:rPr lang="ru-RU" dirty="0" smtClean="0">
              <a:solidFill>
                <a:schemeClr val="tx1"/>
              </a:solidFill>
            </a:rPr>
            <a:t> </a:t>
          </a:r>
          <a:r>
            <a:rPr lang="ru-RU" dirty="0" err="1" smtClean="0">
              <a:solidFill>
                <a:schemeClr val="tx1"/>
              </a:solidFill>
            </a:rPr>
            <a:t>хулқ-атворда бўлиш</a:t>
          </a:r>
          <a:r>
            <a:rPr lang="ru-RU" dirty="0" smtClean="0">
              <a:solidFill>
                <a:schemeClr val="tx1"/>
              </a:solidFill>
            </a:rPr>
            <a:t> </a:t>
          </a:r>
          <a:r>
            <a:rPr lang="ru-RU" dirty="0" err="1" smtClean="0">
              <a:solidFill>
                <a:schemeClr val="tx1"/>
              </a:solidFill>
            </a:rPr>
            <a:t>ҳақида тилхат</a:t>
          </a:r>
          <a:r>
            <a:rPr lang="ru-RU" dirty="0" smtClean="0">
              <a:solidFill>
                <a:schemeClr val="tx1"/>
              </a:solidFill>
            </a:rPr>
            <a:t> </a:t>
          </a:r>
          <a:r>
            <a:rPr lang="ru-RU" dirty="0" err="1" smtClean="0">
              <a:solidFill>
                <a:schemeClr val="tx1"/>
              </a:solidFill>
            </a:rPr>
            <a:t>олишни</a:t>
          </a:r>
          <a:r>
            <a:rPr lang="ru-RU" dirty="0" smtClean="0">
              <a:solidFill>
                <a:schemeClr val="tx1"/>
              </a:solidFill>
            </a:rPr>
            <a:t> </a:t>
          </a:r>
          <a:r>
            <a:rPr lang="ru-RU" dirty="0" err="1" smtClean="0">
              <a:solidFill>
                <a:schemeClr val="tx1"/>
              </a:solidFill>
            </a:rPr>
            <a:t>қонунга хилоф</a:t>
          </a:r>
          <a:r>
            <a:rPr lang="ru-RU" dirty="0" smtClean="0">
              <a:solidFill>
                <a:schemeClr val="tx1"/>
              </a:solidFill>
            </a:rPr>
            <a:t> </a:t>
          </a:r>
          <a:r>
            <a:rPr lang="ru-RU" dirty="0" err="1" smtClean="0">
              <a:solidFill>
                <a:schemeClr val="tx1"/>
              </a:solidFill>
            </a:rPr>
            <a:t>равишда</a:t>
          </a:r>
          <a:r>
            <a:rPr lang="ru-RU" dirty="0" smtClean="0">
              <a:solidFill>
                <a:schemeClr val="tx1"/>
              </a:solidFill>
            </a:rPr>
            <a:t> </a:t>
          </a:r>
          <a:r>
            <a:rPr lang="ru-RU" dirty="0" err="1" smtClean="0">
              <a:solidFill>
                <a:schemeClr val="tx1"/>
              </a:solidFill>
            </a:rPr>
            <a:t>қўллаш</a:t>
          </a:r>
          <a:r>
            <a:rPr lang="ru-RU" dirty="0" smtClean="0">
              <a:solidFill>
                <a:schemeClr val="tx1"/>
              </a:solidFill>
            </a:rPr>
            <a:t>, </a:t>
          </a:r>
          <a:r>
            <a:rPr lang="ru-RU" dirty="0" err="1" smtClean="0">
              <a:solidFill>
                <a:schemeClr val="tx1"/>
              </a:solidFill>
            </a:rPr>
            <a:t>маъмурий</a:t>
          </a:r>
          <a:r>
            <a:rPr lang="ru-RU" dirty="0" smtClean="0">
              <a:solidFill>
                <a:schemeClr val="tx1"/>
              </a:solidFill>
            </a:rPr>
            <a:t> </a:t>
          </a:r>
          <a:r>
            <a:rPr lang="ru-RU" dirty="0" err="1" smtClean="0">
              <a:solidFill>
                <a:schemeClr val="tx1"/>
              </a:solidFill>
            </a:rPr>
            <a:t>жазо</a:t>
          </a:r>
          <a:r>
            <a:rPr lang="ru-RU" dirty="0" smtClean="0">
              <a:solidFill>
                <a:schemeClr val="tx1"/>
              </a:solidFill>
            </a:rPr>
            <a:t> </a:t>
          </a:r>
          <a:r>
            <a:rPr lang="ru-RU" dirty="0" err="1" smtClean="0">
              <a:solidFill>
                <a:schemeClr val="tx1"/>
              </a:solidFill>
            </a:rPr>
            <a:t>қўллаш ва</a:t>
          </a:r>
          <a:r>
            <a:rPr lang="ru-RU" dirty="0" smtClean="0">
              <a:solidFill>
                <a:schemeClr val="tx1"/>
              </a:solidFill>
            </a:rPr>
            <a:t> </a:t>
          </a:r>
          <a:r>
            <a:rPr lang="ru-RU" dirty="0" err="1" smtClean="0">
              <a:solidFill>
                <a:schemeClr val="tx1"/>
              </a:solidFill>
            </a:rPr>
            <a:t>қонунга хилоф</a:t>
          </a:r>
          <a:r>
            <a:rPr lang="ru-RU" dirty="0" smtClean="0">
              <a:solidFill>
                <a:schemeClr val="tx1"/>
              </a:solidFill>
            </a:rPr>
            <a:t> </a:t>
          </a:r>
          <a:r>
            <a:rPr lang="ru-RU" dirty="0" err="1" smtClean="0">
              <a:solidFill>
                <a:schemeClr val="tx1"/>
              </a:solidFill>
            </a:rPr>
            <a:t>тарзда</a:t>
          </a:r>
          <a:r>
            <a:rPr lang="ru-RU" dirty="0" smtClean="0">
              <a:solidFill>
                <a:schemeClr val="tx1"/>
              </a:solidFill>
            </a:rPr>
            <a:t> </a:t>
          </a:r>
          <a:r>
            <a:rPr lang="ru-RU" dirty="0" err="1" smtClean="0">
              <a:solidFill>
                <a:schemeClr val="tx1"/>
              </a:solidFill>
            </a:rPr>
            <a:t>ушлаб</a:t>
          </a:r>
          <a:r>
            <a:rPr lang="ru-RU" dirty="0" smtClean="0">
              <a:solidFill>
                <a:schemeClr val="tx1"/>
              </a:solidFill>
            </a:rPr>
            <a:t> </a:t>
          </a:r>
          <a:r>
            <a:rPr lang="ru-RU" dirty="0" err="1" smtClean="0">
              <a:solidFill>
                <a:schemeClr val="tx1"/>
              </a:solidFill>
            </a:rPr>
            <a:t>туриш</a:t>
          </a:r>
          <a:r>
            <a:rPr lang="ru-RU" dirty="0" smtClean="0">
              <a:solidFill>
                <a:schemeClr val="tx1"/>
              </a:solidFill>
            </a:rPr>
            <a:t> </a:t>
          </a:r>
          <a:r>
            <a:rPr lang="ru-RU" dirty="0" err="1" smtClean="0">
              <a:solidFill>
                <a:schemeClr val="tx1"/>
              </a:solidFill>
            </a:rPr>
            <a:t>натижасида</a:t>
          </a:r>
          <a:r>
            <a:rPr lang="ru-RU" dirty="0" smtClean="0">
              <a:solidFill>
                <a:schemeClr val="tx1"/>
              </a:solidFill>
            </a:rPr>
            <a:t> </a:t>
          </a:r>
          <a:r>
            <a:rPr lang="ru-RU" dirty="0" err="1" smtClean="0">
              <a:solidFill>
                <a:schemeClr val="tx1"/>
              </a:solidFill>
            </a:rPr>
            <a:t>етказилган</a:t>
          </a:r>
          <a:r>
            <a:rPr lang="ru-RU" dirty="0" smtClean="0">
              <a:solidFill>
                <a:schemeClr val="tx1"/>
              </a:solidFill>
            </a:rPr>
            <a:t> </a:t>
          </a:r>
          <a:r>
            <a:rPr lang="ru-RU" dirty="0" err="1" smtClean="0">
              <a:solidFill>
                <a:schemeClr val="tx1"/>
              </a:solidFill>
            </a:rPr>
            <a:t>бўлса</a:t>
          </a:r>
          <a:r>
            <a:rPr lang="ru-RU" dirty="0" smtClean="0">
              <a:solidFill>
                <a:schemeClr val="tx1"/>
              </a:solidFill>
            </a:rPr>
            <a:t>;</a:t>
          </a:r>
          <a:endParaRPr lang="ru-RU" dirty="0">
            <a:solidFill>
              <a:schemeClr val="tx1"/>
            </a:solidFill>
          </a:endParaRPr>
        </a:p>
      </dgm:t>
    </dgm:pt>
    <dgm:pt modelId="{8E164869-A628-4F82-9C41-26D795CCAD1E}" type="parTrans" cxnId="{0091039D-4C11-400A-AD4B-29DAA8DF8A7B}">
      <dgm:prSet/>
      <dgm:spPr/>
      <dgm:t>
        <a:bodyPr/>
        <a:lstStyle/>
        <a:p>
          <a:endParaRPr lang="ru-RU"/>
        </a:p>
      </dgm:t>
    </dgm:pt>
    <dgm:pt modelId="{06391B9E-E80A-43AE-B4CC-A0E245A7602A}" type="sibTrans" cxnId="{0091039D-4C11-400A-AD4B-29DAA8DF8A7B}">
      <dgm:prSet/>
      <dgm:spPr/>
      <dgm:t>
        <a:bodyPr/>
        <a:lstStyle/>
        <a:p>
          <a:endParaRPr lang="ru-RU"/>
        </a:p>
      </dgm:t>
    </dgm:pt>
    <dgm:pt modelId="{18701D58-73F0-4422-AA13-7D372E8694A2}">
      <dgm:prSet custT="1">
        <dgm:style>
          <a:lnRef idx="2">
            <a:schemeClr val="accent5">
              <a:shade val="50000"/>
            </a:schemeClr>
          </a:lnRef>
          <a:fillRef idx="1">
            <a:schemeClr val="accent5"/>
          </a:fillRef>
          <a:effectRef idx="0">
            <a:schemeClr val="accent5"/>
          </a:effectRef>
          <a:fontRef idx="minor">
            <a:schemeClr val="lt1"/>
          </a:fontRef>
        </dgm:style>
      </dgm:prSet>
      <dgm:spPr/>
      <dgm:t>
        <a:bodyPr/>
        <a:lstStyle/>
        <a:p>
          <a:pPr rtl="0"/>
          <a:r>
            <a:rPr lang="ru-RU" sz="1800" dirty="0" smtClean="0">
              <a:solidFill>
                <a:schemeClr val="tx1"/>
              </a:solidFill>
            </a:rPr>
            <a:t>- </a:t>
          </a:r>
          <a:r>
            <a:rPr lang="ru-RU" sz="1800" dirty="0" err="1" smtClean="0">
              <a:solidFill>
                <a:schemeClr val="tx1"/>
              </a:solidFill>
            </a:rPr>
            <a:t>зарар</a:t>
          </a:r>
          <a:r>
            <a:rPr lang="ru-RU" sz="1800" dirty="0" smtClean="0">
              <a:solidFill>
                <a:schemeClr val="tx1"/>
              </a:solidFill>
            </a:rPr>
            <a:t> </a:t>
          </a:r>
          <a:r>
            <a:rPr lang="ru-RU" sz="1800" dirty="0" err="1" smtClean="0">
              <a:solidFill>
                <a:schemeClr val="tx1"/>
              </a:solidFill>
            </a:rPr>
            <a:t>ор-номус</a:t>
          </a:r>
          <a:r>
            <a:rPr lang="ru-RU" sz="1800" dirty="0" smtClean="0">
              <a:solidFill>
                <a:schemeClr val="tx1"/>
              </a:solidFill>
            </a:rPr>
            <a:t>, </a:t>
          </a:r>
          <a:r>
            <a:rPr lang="ru-RU" sz="1800" dirty="0" err="1" smtClean="0">
              <a:solidFill>
                <a:schemeClr val="tx1"/>
              </a:solidFill>
            </a:rPr>
            <a:t>қадр-қиммат ва</a:t>
          </a:r>
          <a:r>
            <a:rPr lang="ru-RU" sz="1800" dirty="0" smtClean="0">
              <a:solidFill>
                <a:schemeClr val="tx1"/>
              </a:solidFill>
            </a:rPr>
            <a:t> </a:t>
          </a:r>
          <a:r>
            <a:rPr lang="ru-RU" sz="1800" dirty="0" err="1" smtClean="0">
              <a:solidFill>
                <a:schemeClr val="tx1"/>
              </a:solidFill>
            </a:rPr>
            <a:t>ишчанлик</a:t>
          </a:r>
          <a:r>
            <a:rPr lang="ru-RU" sz="1800" dirty="0" smtClean="0">
              <a:solidFill>
                <a:schemeClr val="tx1"/>
              </a:solidFill>
            </a:rPr>
            <a:t> </a:t>
          </a:r>
          <a:r>
            <a:rPr lang="ru-RU" sz="1800" dirty="0" err="1" smtClean="0">
              <a:solidFill>
                <a:schemeClr val="tx1"/>
              </a:solidFill>
            </a:rPr>
            <a:t>обрў</a:t>
          </a:r>
          <a:r>
            <a:rPr lang="ru-RU" sz="1800" dirty="0" smtClean="0">
              <a:solidFill>
                <a:schemeClr val="tx1"/>
              </a:solidFill>
            </a:rPr>
            <a:t> </a:t>
          </a:r>
          <a:r>
            <a:rPr lang="ru-RU" sz="1800" dirty="0" err="1" smtClean="0">
              <a:solidFill>
                <a:schemeClr val="tx1"/>
              </a:solidFill>
            </a:rPr>
            <a:t>эътиборини</a:t>
          </a:r>
          <a:r>
            <a:rPr lang="ru-RU" sz="1800" dirty="0" smtClean="0">
              <a:solidFill>
                <a:schemeClr val="tx1"/>
              </a:solidFill>
            </a:rPr>
            <a:t> </a:t>
          </a:r>
          <a:r>
            <a:rPr lang="ru-RU" sz="1800" dirty="0" err="1" smtClean="0">
              <a:solidFill>
                <a:schemeClr val="tx1"/>
              </a:solidFill>
            </a:rPr>
            <a:t>ҳақоратловчи маълумотларни</a:t>
          </a:r>
          <a:r>
            <a:rPr lang="ru-RU" sz="1800" dirty="0" smtClean="0">
              <a:solidFill>
                <a:schemeClr val="tx1"/>
              </a:solidFill>
            </a:rPr>
            <a:t> </a:t>
          </a:r>
          <a:r>
            <a:rPr lang="ru-RU" sz="1800" dirty="0" err="1" smtClean="0">
              <a:solidFill>
                <a:schemeClr val="tx1"/>
              </a:solidFill>
            </a:rPr>
            <a:t>тарқатиш туфайли</a:t>
          </a:r>
          <a:r>
            <a:rPr lang="ru-RU" sz="1800" dirty="0" smtClean="0">
              <a:solidFill>
                <a:schemeClr val="tx1"/>
              </a:solidFill>
            </a:rPr>
            <a:t> </a:t>
          </a:r>
          <a:r>
            <a:rPr lang="ru-RU" sz="1800" dirty="0" err="1" smtClean="0">
              <a:solidFill>
                <a:schemeClr val="tx1"/>
              </a:solidFill>
            </a:rPr>
            <a:t>етказилган</a:t>
          </a:r>
          <a:r>
            <a:rPr lang="ru-RU" sz="1800" dirty="0" smtClean="0">
              <a:solidFill>
                <a:schemeClr val="tx1"/>
              </a:solidFill>
            </a:rPr>
            <a:t> </a:t>
          </a:r>
          <a:r>
            <a:rPr lang="ru-RU" sz="1800" dirty="0" err="1" smtClean="0">
              <a:solidFill>
                <a:schemeClr val="tx1"/>
              </a:solidFill>
            </a:rPr>
            <a:t>бўлса</a:t>
          </a:r>
          <a:r>
            <a:rPr lang="ru-RU" sz="1800" dirty="0" smtClean="0">
              <a:solidFill>
                <a:schemeClr val="tx1"/>
              </a:solidFill>
            </a:rPr>
            <a:t>;</a:t>
          </a:r>
        </a:p>
        <a:p>
          <a:pPr rtl="0"/>
          <a:r>
            <a:rPr lang="en-IN" sz="1800" dirty="0" smtClean="0">
              <a:solidFill>
                <a:schemeClr val="tx1"/>
              </a:solidFill>
            </a:rPr>
            <a:t>-</a:t>
          </a:r>
          <a:r>
            <a:rPr lang="ru-RU" sz="1800" dirty="0" err="1" smtClean="0">
              <a:solidFill>
                <a:schemeClr val="tx1"/>
              </a:solidFill>
            </a:rPr>
            <a:t>қ</a:t>
          </a:r>
          <a:r>
            <a:rPr lang="uz-Cyrl-UZ" sz="1800" dirty="0" smtClean="0">
              <a:solidFill>
                <a:schemeClr val="tx1"/>
              </a:solidFill>
            </a:rPr>
            <a:t>онунда назарда тутилган бошқа ҳолларда.</a:t>
          </a:r>
          <a:endParaRPr lang="ru-RU" sz="1800" dirty="0" smtClean="0">
            <a:solidFill>
              <a:schemeClr val="tx1"/>
            </a:solidFill>
          </a:endParaRPr>
        </a:p>
      </dgm:t>
    </dgm:pt>
    <dgm:pt modelId="{3C32F146-CA10-4FCF-ABC8-47B5A6E0F274}" type="parTrans" cxnId="{86DE6FB1-98F8-4DC1-9733-6A3A35CDA8F3}">
      <dgm:prSet/>
      <dgm:spPr/>
      <dgm:t>
        <a:bodyPr/>
        <a:lstStyle/>
        <a:p>
          <a:endParaRPr lang="ru-RU"/>
        </a:p>
      </dgm:t>
    </dgm:pt>
    <dgm:pt modelId="{34CEC50F-FC6A-4A87-AC7B-A13BF66919AE}" type="sibTrans" cxnId="{86DE6FB1-98F8-4DC1-9733-6A3A35CDA8F3}">
      <dgm:prSet/>
      <dgm:spPr/>
      <dgm:t>
        <a:bodyPr/>
        <a:lstStyle/>
        <a:p>
          <a:endParaRPr lang="ru-RU"/>
        </a:p>
      </dgm:t>
    </dgm:pt>
    <dgm:pt modelId="{293453A9-391B-4F5C-B807-3F9945CEB1A4}" type="pres">
      <dgm:prSet presAssocID="{5141C3D3-6596-4633-A833-2ADA9B64A7A1}" presName="Name0" presStyleCnt="0">
        <dgm:presLayoutVars>
          <dgm:dir/>
          <dgm:animLvl val="lvl"/>
          <dgm:resizeHandles val="exact"/>
        </dgm:presLayoutVars>
      </dgm:prSet>
      <dgm:spPr/>
      <dgm:t>
        <a:bodyPr/>
        <a:lstStyle/>
        <a:p>
          <a:endParaRPr lang="ru-RU"/>
        </a:p>
      </dgm:t>
    </dgm:pt>
    <dgm:pt modelId="{E7F2AF8E-1C79-40B7-B730-9B9D0D498D59}" type="pres">
      <dgm:prSet presAssocID="{425217B2-9E97-4F3D-A57D-1E50E3785BAE}" presName="linNode" presStyleCnt="0"/>
      <dgm:spPr/>
    </dgm:pt>
    <dgm:pt modelId="{D9394EC3-347C-4FCC-B14F-E2CE1B69CF59}" type="pres">
      <dgm:prSet presAssocID="{425217B2-9E97-4F3D-A57D-1E50E3785BAE}" presName="parentText" presStyleLbl="node1" presStyleIdx="0" presStyleCnt="4" custScaleX="273253">
        <dgm:presLayoutVars>
          <dgm:chMax val="1"/>
          <dgm:bulletEnabled val="1"/>
        </dgm:presLayoutVars>
      </dgm:prSet>
      <dgm:spPr/>
      <dgm:t>
        <a:bodyPr/>
        <a:lstStyle/>
        <a:p>
          <a:endParaRPr lang="ru-RU"/>
        </a:p>
      </dgm:t>
    </dgm:pt>
    <dgm:pt modelId="{F2EAA7A0-49B8-4B7F-A5D5-30F37BDD6CE5}" type="pres">
      <dgm:prSet presAssocID="{14F03F64-8373-434A-BF4D-416D51EAEFDD}" presName="sp" presStyleCnt="0"/>
      <dgm:spPr/>
    </dgm:pt>
    <dgm:pt modelId="{CEF42C12-82AF-4BB7-8C87-70BF2BDF1512}" type="pres">
      <dgm:prSet presAssocID="{2F992391-AD6B-4E1E-BF75-EB7CDBDE96D8}" presName="linNode" presStyleCnt="0"/>
      <dgm:spPr/>
    </dgm:pt>
    <dgm:pt modelId="{3DEE65B4-6A6E-407D-892F-22BC48852B00}" type="pres">
      <dgm:prSet presAssocID="{2F992391-AD6B-4E1E-BF75-EB7CDBDE96D8}" presName="parentText" presStyleLbl="node1" presStyleIdx="1" presStyleCnt="4" custScaleX="277778">
        <dgm:presLayoutVars>
          <dgm:chMax val="1"/>
          <dgm:bulletEnabled val="1"/>
        </dgm:presLayoutVars>
      </dgm:prSet>
      <dgm:spPr/>
      <dgm:t>
        <a:bodyPr/>
        <a:lstStyle/>
        <a:p>
          <a:endParaRPr lang="ru-RU"/>
        </a:p>
      </dgm:t>
    </dgm:pt>
    <dgm:pt modelId="{CD0AE1E5-766D-4174-87AE-8DAA101F5E3A}" type="pres">
      <dgm:prSet presAssocID="{A1266BA8-1698-4D12-9E8E-A6393D68795D}" presName="sp" presStyleCnt="0"/>
      <dgm:spPr/>
    </dgm:pt>
    <dgm:pt modelId="{B30D28DA-6A74-48B0-B473-AD43B28BB506}" type="pres">
      <dgm:prSet presAssocID="{4081C253-8F84-4B0C-ACF7-2B377E91C9D4}" presName="linNode" presStyleCnt="0"/>
      <dgm:spPr/>
    </dgm:pt>
    <dgm:pt modelId="{DD12D45E-8697-41DC-924A-C82C21525C9C}" type="pres">
      <dgm:prSet presAssocID="{4081C253-8F84-4B0C-ACF7-2B377E91C9D4}" presName="parentText" presStyleLbl="node1" presStyleIdx="2" presStyleCnt="4" custScaleX="277778">
        <dgm:presLayoutVars>
          <dgm:chMax val="1"/>
          <dgm:bulletEnabled val="1"/>
        </dgm:presLayoutVars>
      </dgm:prSet>
      <dgm:spPr/>
      <dgm:t>
        <a:bodyPr/>
        <a:lstStyle/>
        <a:p>
          <a:endParaRPr lang="ru-RU"/>
        </a:p>
      </dgm:t>
    </dgm:pt>
    <dgm:pt modelId="{52508347-9FD0-4ABC-9D9E-4CF6872E1DB2}" type="pres">
      <dgm:prSet presAssocID="{06391B9E-E80A-43AE-B4CC-A0E245A7602A}" presName="sp" presStyleCnt="0"/>
      <dgm:spPr/>
    </dgm:pt>
    <dgm:pt modelId="{1A72A6AA-F0E7-48C9-85E7-1DEAE7B49FB1}" type="pres">
      <dgm:prSet presAssocID="{18701D58-73F0-4422-AA13-7D372E8694A2}" presName="linNode" presStyleCnt="0"/>
      <dgm:spPr/>
    </dgm:pt>
    <dgm:pt modelId="{6E4740C2-C3DE-4110-A923-20A3AFAC0E47}" type="pres">
      <dgm:prSet presAssocID="{18701D58-73F0-4422-AA13-7D372E8694A2}" presName="parentText" presStyleLbl="node1" presStyleIdx="3" presStyleCnt="4" custScaleX="277778">
        <dgm:presLayoutVars>
          <dgm:chMax val="1"/>
          <dgm:bulletEnabled val="1"/>
        </dgm:presLayoutVars>
      </dgm:prSet>
      <dgm:spPr/>
      <dgm:t>
        <a:bodyPr/>
        <a:lstStyle/>
        <a:p>
          <a:endParaRPr lang="ru-RU"/>
        </a:p>
      </dgm:t>
    </dgm:pt>
  </dgm:ptLst>
  <dgm:cxnLst>
    <dgm:cxn modelId="{7BBCA008-55B7-4F4A-9EB3-1125B153CFA6}" type="presOf" srcId="{18701D58-73F0-4422-AA13-7D372E8694A2}" destId="{6E4740C2-C3DE-4110-A923-20A3AFAC0E47}" srcOrd="0" destOrd="0" presId="urn:microsoft.com/office/officeart/2005/8/layout/vList5"/>
    <dgm:cxn modelId="{3D287CCB-40DE-4205-9388-1406489DCD33}" srcId="{5141C3D3-6596-4633-A833-2ADA9B64A7A1}" destId="{425217B2-9E97-4F3D-A57D-1E50E3785BAE}" srcOrd="0" destOrd="0" parTransId="{151C9E54-D6F6-4E1C-83E0-2A5360C00504}" sibTransId="{14F03F64-8373-434A-BF4D-416D51EAEFDD}"/>
    <dgm:cxn modelId="{425A9548-B63D-4B54-B099-91751CE5F636}" type="presOf" srcId="{425217B2-9E97-4F3D-A57D-1E50E3785BAE}" destId="{D9394EC3-347C-4FCC-B14F-E2CE1B69CF59}" srcOrd="0" destOrd="0" presId="urn:microsoft.com/office/officeart/2005/8/layout/vList5"/>
    <dgm:cxn modelId="{16F9BFBB-0441-46A4-9B0F-AA61F07342C0}" srcId="{5141C3D3-6596-4633-A833-2ADA9B64A7A1}" destId="{2F992391-AD6B-4E1E-BF75-EB7CDBDE96D8}" srcOrd="1" destOrd="0" parTransId="{DD85A075-1CBA-40F3-9D32-9245DC3B275E}" sibTransId="{A1266BA8-1698-4D12-9E8E-A6393D68795D}"/>
    <dgm:cxn modelId="{86DE6FB1-98F8-4DC1-9733-6A3A35CDA8F3}" srcId="{5141C3D3-6596-4633-A833-2ADA9B64A7A1}" destId="{18701D58-73F0-4422-AA13-7D372E8694A2}" srcOrd="3" destOrd="0" parTransId="{3C32F146-CA10-4FCF-ABC8-47B5A6E0F274}" sibTransId="{34CEC50F-FC6A-4A87-AC7B-A13BF66919AE}"/>
    <dgm:cxn modelId="{9E8826F7-F717-4C4E-97AC-599F25EBBC17}" type="presOf" srcId="{4081C253-8F84-4B0C-ACF7-2B377E91C9D4}" destId="{DD12D45E-8697-41DC-924A-C82C21525C9C}" srcOrd="0" destOrd="0" presId="urn:microsoft.com/office/officeart/2005/8/layout/vList5"/>
    <dgm:cxn modelId="{34A17EA1-14F8-456F-B0F2-33C571911961}" type="presOf" srcId="{2F992391-AD6B-4E1E-BF75-EB7CDBDE96D8}" destId="{3DEE65B4-6A6E-407D-892F-22BC48852B00}" srcOrd="0" destOrd="0" presId="urn:microsoft.com/office/officeart/2005/8/layout/vList5"/>
    <dgm:cxn modelId="{72BB82B2-7573-41E7-BE06-55B88201BC45}" type="presOf" srcId="{5141C3D3-6596-4633-A833-2ADA9B64A7A1}" destId="{293453A9-391B-4F5C-B807-3F9945CEB1A4}" srcOrd="0" destOrd="0" presId="urn:microsoft.com/office/officeart/2005/8/layout/vList5"/>
    <dgm:cxn modelId="{0091039D-4C11-400A-AD4B-29DAA8DF8A7B}" srcId="{5141C3D3-6596-4633-A833-2ADA9B64A7A1}" destId="{4081C253-8F84-4B0C-ACF7-2B377E91C9D4}" srcOrd="2" destOrd="0" parTransId="{8E164869-A628-4F82-9C41-26D795CCAD1E}" sibTransId="{06391B9E-E80A-43AE-B4CC-A0E245A7602A}"/>
    <dgm:cxn modelId="{0DC77C90-64DF-4DA5-9575-C703C7CCB215}" type="presParOf" srcId="{293453A9-391B-4F5C-B807-3F9945CEB1A4}" destId="{E7F2AF8E-1C79-40B7-B730-9B9D0D498D59}" srcOrd="0" destOrd="0" presId="urn:microsoft.com/office/officeart/2005/8/layout/vList5"/>
    <dgm:cxn modelId="{52995A7E-4FDD-4ED0-8BD4-D3B2566AC1FC}" type="presParOf" srcId="{E7F2AF8E-1C79-40B7-B730-9B9D0D498D59}" destId="{D9394EC3-347C-4FCC-B14F-E2CE1B69CF59}" srcOrd="0" destOrd="0" presId="urn:microsoft.com/office/officeart/2005/8/layout/vList5"/>
    <dgm:cxn modelId="{9C2CF7CE-705B-4B8A-953F-0410D2C804A7}" type="presParOf" srcId="{293453A9-391B-4F5C-B807-3F9945CEB1A4}" destId="{F2EAA7A0-49B8-4B7F-A5D5-30F37BDD6CE5}" srcOrd="1" destOrd="0" presId="urn:microsoft.com/office/officeart/2005/8/layout/vList5"/>
    <dgm:cxn modelId="{41E5D8E0-22AF-48AD-9658-E164C7F6D569}" type="presParOf" srcId="{293453A9-391B-4F5C-B807-3F9945CEB1A4}" destId="{CEF42C12-82AF-4BB7-8C87-70BF2BDF1512}" srcOrd="2" destOrd="0" presId="urn:microsoft.com/office/officeart/2005/8/layout/vList5"/>
    <dgm:cxn modelId="{6A838A70-352E-444B-B1D1-1B267103D06D}" type="presParOf" srcId="{CEF42C12-82AF-4BB7-8C87-70BF2BDF1512}" destId="{3DEE65B4-6A6E-407D-892F-22BC48852B00}" srcOrd="0" destOrd="0" presId="urn:microsoft.com/office/officeart/2005/8/layout/vList5"/>
    <dgm:cxn modelId="{14307667-473B-4D03-98B0-14E13302F10A}" type="presParOf" srcId="{293453A9-391B-4F5C-B807-3F9945CEB1A4}" destId="{CD0AE1E5-766D-4174-87AE-8DAA101F5E3A}" srcOrd="3" destOrd="0" presId="urn:microsoft.com/office/officeart/2005/8/layout/vList5"/>
    <dgm:cxn modelId="{7D24AD2F-2020-4E2B-B19D-5212E59D8C5E}" type="presParOf" srcId="{293453A9-391B-4F5C-B807-3F9945CEB1A4}" destId="{B30D28DA-6A74-48B0-B473-AD43B28BB506}" srcOrd="4" destOrd="0" presId="urn:microsoft.com/office/officeart/2005/8/layout/vList5"/>
    <dgm:cxn modelId="{CA69F4E2-3DDE-4DC3-B206-8C595DDE4348}" type="presParOf" srcId="{B30D28DA-6A74-48B0-B473-AD43B28BB506}" destId="{DD12D45E-8697-41DC-924A-C82C21525C9C}" srcOrd="0" destOrd="0" presId="urn:microsoft.com/office/officeart/2005/8/layout/vList5"/>
    <dgm:cxn modelId="{D7358CDB-4E6A-442F-8EB9-C3448640E3CC}" type="presParOf" srcId="{293453A9-391B-4F5C-B807-3F9945CEB1A4}" destId="{52508347-9FD0-4ABC-9D9E-4CF6872E1DB2}" srcOrd="5" destOrd="0" presId="urn:microsoft.com/office/officeart/2005/8/layout/vList5"/>
    <dgm:cxn modelId="{5D47D31F-372D-4277-AC4C-7B53370CB4F3}" type="presParOf" srcId="{293453A9-391B-4F5C-B807-3F9945CEB1A4}" destId="{1A72A6AA-F0E7-48C9-85E7-1DEAE7B49FB1}" srcOrd="6" destOrd="0" presId="urn:microsoft.com/office/officeart/2005/8/layout/vList5"/>
    <dgm:cxn modelId="{83BA813D-8132-4CC4-88BB-EE1F23BF4775}" type="presParOf" srcId="{1A72A6AA-F0E7-48C9-85E7-1DEAE7B49FB1}" destId="{6E4740C2-C3DE-4110-A923-20A3AFAC0E47}"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5A8BB1-777F-4C95-B528-9A0B4B049CD8}"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ru-RU"/>
        </a:p>
      </dgm:t>
    </dgm:pt>
    <dgm:pt modelId="{7A6EB2DC-24B4-47C7-B9C7-0519E9066FE9}">
      <dgm:prSet/>
      <dgm:spPr>
        <a:blipFill rotWithShape="0">
          <a:blip xmlns:r="http://schemas.openxmlformats.org/officeDocument/2006/relationships" r:embed="rId1"/>
          <a:tile tx="0" ty="0" sx="100000" sy="100000" flip="none" algn="tl"/>
        </a:blipFill>
      </dgm:spPr>
      <dgm:t>
        <a:bodyPr/>
        <a:lstStyle/>
        <a:p>
          <a:pPr rtl="0"/>
          <a:r>
            <a:rPr lang="uz-Cyrl-UZ" dirty="0" smtClean="0">
              <a:solidFill>
                <a:schemeClr val="tx1"/>
              </a:solidFill>
            </a:rPr>
            <a:t>Даъвогар маънавий ва/ёки жисмоний азоблар етказилган фактини исботлаш учун судга қуйидаги далилларни тақдим этиши мумкин.</a:t>
          </a:r>
          <a:endParaRPr lang="ru-RU" dirty="0">
            <a:solidFill>
              <a:schemeClr val="tx1"/>
            </a:solidFill>
          </a:endParaRPr>
        </a:p>
      </dgm:t>
    </dgm:pt>
    <dgm:pt modelId="{BD2E7372-24B2-4E0E-875F-F7A03E0580CA}" type="parTrans" cxnId="{8E259021-ECF7-4CD9-A3C4-F794A273F161}">
      <dgm:prSet/>
      <dgm:spPr/>
      <dgm:t>
        <a:bodyPr/>
        <a:lstStyle/>
        <a:p>
          <a:endParaRPr lang="ru-RU"/>
        </a:p>
      </dgm:t>
    </dgm:pt>
    <dgm:pt modelId="{1654D607-E093-409C-991C-1D5F9712B673}" type="sibTrans" cxnId="{8E259021-ECF7-4CD9-A3C4-F794A273F161}">
      <dgm:prSet/>
      <dgm:spPr/>
      <dgm:t>
        <a:bodyPr/>
        <a:lstStyle/>
        <a:p>
          <a:endParaRPr lang="ru-RU"/>
        </a:p>
      </dgm:t>
    </dgm:pt>
    <dgm:pt modelId="{3E82AC22-D003-4D68-9E48-16BD8717F270}">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суднинг оқлов ҳукмининг нусхаси;</a:t>
          </a:r>
          <a:endParaRPr lang="ru-RU" dirty="0"/>
        </a:p>
      </dgm:t>
    </dgm:pt>
    <dgm:pt modelId="{F30BE6B8-6266-4137-B1AE-F2236B638792}" type="parTrans" cxnId="{6A05B094-7031-4FD4-9DA3-69F11A7EFB81}">
      <dgm:prSet/>
      <dgm:spPr/>
      <dgm:t>
        <a:bodyPr/>
        <a:lstStyle/>
        <a:p>
          <a:endParaRPr lang="ru-RU"/>
        </a:p>
      </dgm:t>
    </dgm:pt>
    <dgm:pt modelId="{24A48973-16E5-4EB7-85B1-E6E8125F59D9}" type="sibTrans" cxnId="{6A05B094-7031-4FD4-9DA3-69F11A7EFB81}">
      <dgm:prSet/>
      <dgm:spPr/>
      <dgm:t>
        <a:bodyPr/>
        <a:lstStyle/>
        <a:p>
          <a:endParaRPr lang="ru-RU"/>
        </a:p>
      </dgm:t>
    </dgm:pt>
    <dgm:pt modelId="{BD787CF9-0B72-4FA1-BE44-8E063B574BED}">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жиноят ишини тугатиш тўғрисидаги қарор нусхаси;</a:t>
          </a:r>
          <a:endParaRPr lang="ru-RU" dirty="0"/>
        </a:p>
      </dgm:t>
    </dgm:pt>
    <dgm:pt modelId="{2ABFD3DD-93D6-4FF4-9DCC-F0BC43A22B1A}" type="parTrans" cxnId="{32CCE2FD-0B22-478C-9623-0F44C59B1896}">
      <dgm:prSet/>
      <dgm:spPr/>
      <dgm:t>
        <a:bodyPr/>
        <a:lstStyle/>
        <a:p>
          <a:endParaRPr lang="ru-RU"/>
        </a:p>
      </dgm:t>
    </dgm:pt>
    <dgm:pt modelId="{BDDCFC2C-E7A0-45AF-9622-1EBAD87D2CD3}" type="sibTrans" cxnId="{32CCE2FD-0B22-478C-9623-0F44C59B1896}">
      <dgm:prSet/>
      <dgm:spPr/>
      <dgm:t>
        <a:bodyPr/>
        <a:lstStyle/>
        <a:p>
          <a:endParaRPr lang="ru-RU"/>
        </a:p>
      </dgm:t>
    </dgm:pt>
    <dgm:pt modelId="{5112D237-4DB9-4B04-BE26-5B7F93B40485}">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маъмурий жавобгарликка тортилган қарорни бекор қилинганлиги тўғрисидаги қарор нусхаси;</a:t>
          </a:r>
          <a:endParaRPr lang="ru-RU" dirty="0"/>
        </a:p>
      </dgm:t>
    </dgm:pt>
    <dgm:pt modelId="{A296F087-4C98-4571-97B9-56015F8D7721}" type="parTrans" cxnId="{4E4876E9-57C8-41B7-97EC-0DD2DCC4C314}">
      <dgm:prSet/>
      <dgm:spPr/>
      <dgm:t>
        <a:bodyPr/>
        <a:lstStyle/>
        <a:p>
          <a:endParaRPr lang="ru-RU"/>
        </a:p>
      </dgm:t>
    </dgm:pt>
    <dgm:pt modelId="{2657D73B-C53B-46A4-A697-2C754E5D680B}" type="sibTrans" cxnId="{4E4876E9-57C8-41B7-97EC-0DD2DCC4C314}">
      <dgm:prSet/>
      <dgm:spPr/>
      <dgm:t>
        <a:bodyPr/>
        <a:lstStyle/>
        <a:p>
          <a:endParaRPr lang="ru-RU"/>
        </a:p>
      </dgm:t>
    </dgm:pt>
    <dgm:pt modelId="{2AECE9C1-B3E4-4FCA-85DD-6DC45E9FDDD6}">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олди-сотди шартномаси;</a:t>
          </a:r>
          <a:endParaRPr lang="ru-RU" dirty="0"/>
        </a:p>
      </dgm:t>
    </dgm:pt>
    <dgm:pt modelId="{F9D00582-9288-4277-AB27-4CD519A0DC59}" type="parTrans" cxnId="{4415944B-FB34-47D5-9245-085FF480C59C}">
      <dgm:prSet/>
      <dgm:spPr/>
      <dgm:t>
        <a:bodyPr/>
        <a:lstStyle/>
        <a:p>
          <a:endParaRPr lang="ru-RU"/>
        </a:p>
      </dgm:t>
    </dgm:pt>
    <dgm:pt modelId="{52AAB240-2FBE-424B-A09B-3E2E94B5BEB7}" type="sibTrans" cxnId="{4415944B-FB34-47D5-9245-085FF480C59C}">
      <dgm:prSet/>
      <dgm:spPr/>
      <dgm:t>
        <a:bodyPr/>
        <a:lstStyle/>
        <a:p>
          <a:endParaRPr lang="ru-RU"/>
        </a:p>
      </dgm:t>
    </dgm:pt>
    <dgm:pt modelId="{9468CFE6-583A-41A5-B7F7-A37857D38AA1}">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махсулот чеки;</a:t>
          </a:r>
          <a:endParaRPr lang="ru-RU" dirty="0"/>
        </a:p>
      </dgm:t>
    </dgm:pt>
    <dgm:pt modelId="{8C2FADF2-2EF0-41E1-A412-88CA5180FB5E}" type="parTrans" cxnId="{7E0CA503-B1AD-4A07-8059-4B12321F71E7}">
      <dgm:prSet/>
      <dgm:spPr/>
      <dgm:t>
        <a:bodyPr/>
        <a:lstStyle/>
        <a:p>
          <a:endParaRPr lang="ru-RU"/>
        </a:p>
      </dgm:t>
    </dgm:pt>
    <dgm:pt modelId="{09882AF2-96AE-46F4-BC36-0956BD5EC0DC}" type="sibTrans" cxnId="{7E0CA503-B1AD-4A07-8059-4B12321F71E7}">
      <dgm:prSet/>
      <dgm:spPr/>
      <dgm:t>
        <a:bodyPr/>
        <a:lstStyle/>
        <a:p>
          <a:endParaRPr lang="ru-RU"/>
        </a:p>
      </dgm:t>
    </dgm:pt>
    <dgm:pt modelId="{6C42F499-7C53-4EBE-AD59-4A9B7B531995}">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касса чеки;</a:t>
          </a:r>
          <a:endParaRPr lang="ru-RU" dirty="0"/>
        </a:p>
      </dgm:t>
    </dgm:pt>
    <dgm:pt modelId="{B90025D6-EE44-406E-B375-D89C1A3E98D2}" type="parTrans" cxnId="{182094CB-1853-44F5-B3C0-A7086CA146C6}">
      <dgm:prSet/>
      <dgm:spPr/>
      <dgm:t>
        <a:bodyPr/>
        <a:lstStyle/>
        <a:p>
          <a:endParaRPr lang="ru-RU"/>
        </a:p>
      </dgm:t>
    </dgm:pt>
    <dgm:pt modelId="{F536F633-627E-4043-A93B-B3DDE21CAD39}" type="sibTrans" cxnId="{182094CB-1853-44F5-B3C0-A7086CA146C6}">
      <dgm:prSet/>
      <dgm:spPr/>
      <dgm:t>
        <a:bodyPr/>
        <a:lstStyle/>
        <a:p>
          <a:endParaRPr lang="ru-RU"/>
        </a:p>
      </dgm:t>
    </dgm:pt>
    <dgm:pt modelId="{98ADC946-C131-4805-94EF-3280B157139F}" type="pres">
      <dgm:prSet presAssocID="{475A8BB1-777F-4C95-B528-9A0B4B049CD8}" presName="linear" presStyleCnt="0">
        <dgm:presLayoutVars>
          <dgm:animLvl val="lvl"/>
          <dgm:resizeHandles val="exact"/>
        </dgm:presLayoutVars>
      </dgm:prSet>
      <dgm:spPr/>
      <dgm:t>
        <a:bodyPr/>
        <a:lstStyle/>
        <a:p>
          <a:endParaRPr lang="ru-RU"/>
        </a:p>
      </dgm:t>
    </dgm:pt>
    <dgm:pt modelId="{2DA735BF-D727-466A-BD49-DB60DD2B3D6D}" type="pres">
      <dgm:prSet presAssocID="{7A6EB2DC-24B4-47C7-B9C7-0519E9066FE9}" presName="parentText" presStyleLbl="node1" presStyleIdx="0" presStyleCnt="7" custScaleX="87691" custScaleY="113792" custLinFactY="1664" custLinFactNeighborX="-1639" custLinFactNeighborY="100000">
        <dgm:presLayoutVars>
          <dgm:chMax val="0"/>
          <dgm:bulletEnabled val="1"/>
        </dgm:presLayoutVars>
      </dgm:prSet>
      <dgm:spPr/>
      <dgm:t>
        <a:bodyPr/>
        <a:lstStyle/>
        <a:p>
          <a:endParaRPr lang="ru-RU"/>
        </a:p>
      </dgm:t>
    </dgm:pt>
    <dgm:pt modelId="{CC609D6E-3073-42C4-90C3-2BEBFA768232}" type="pres">
      <dgm:prSet presAssocID="{1654D607-E093-409C-991C-1D5F9712B673}" presName="spacer" presStyleCnt="0"/>
      <dgm:spPr/>
    </dgm:pt>
    <dgm:pt modelId="{9282D716-B43C-4B14-AC21-1E75CE6B58DC}" type="pres">
      <dgm:prSet presAssocID="{3E82AC22-D003-4D68-9E48-16BD8717F270}" presName="parentText" presStyleLbl="node1" presStyleIdx="1" presStyleCnt="7">
        <dgm:presLayoutVars>
          <dgm:chMax val="0"/>
          <dgm:bulletEnabled val="1"/>
        </dgm:presLayoutVars>
      </dgm:prSet>
      <dgm:spPr/>
      <dgm:t>
        <a:bodyPr/>
        <a:lstStyle/>
        <a:p>
          <a:endParaRPr lang="ru-RU"/>
        </a:p>
      </dgm:t>
    </dgm:pt>
    <dgm:pt modelId="{13CD994A-C0C1-4375-B27F-0692A5D9796B}" type="pres">
      <dgm:prSet presAssocID="{24A48973-16E5-4EB7-85B1-E6E8125F59D9}" presName="spacer" presStyleCnt="0"/>
      <dgm:spPr/>
    </dgm:pt>
    <dgm:pt modelId="{CACD0BE8-CDBB-41CA-B6DD-BDE77F38598F}" type="pres">
      <dgm:prSet presAssocID="{BD787CF9-0B72-4FA1-BE44-8E063B574BED}" presName="parentText" presStyleLbl="node1" presStyleIdx="2" presStyleCnt="7">
        <dgm:presLayoutVars>
          <dgm:chMax val="0"/>
          <dgm:bulletEnabled val="1"/>
        </dgm:presLayoutVars>
      </dgm:prSet>
      <dgm:spPr/>
      <dgm:t>
        <a:bodyPr/>
        <a:lstStyle/>
        <a:p>
          <a:endParaRPr lang="ru-RU"/>
        </a:p>
      </dgm:t>
    </dgm:pt>
    <dgm:pt modelId="{9D3315D3-AD3F-4989-85B8-A156D06C4EB6}" type="pres">
      <dgm:prSet presAssocID="{BDDCFC2C-E7A0-45AF-9622-1EBAD87D2CD3}" presName="spacer" presStyleCnt="0"/>
      <dgm:spPr/>
    </dgm:pt>
    <dgm:pt modelId="{A0C93158-AD0B-40E1-A0FA-220435C69E9C}" type="pres">
      <dgm:prSet presAssocID="{5112D237-4DB9-4B04-BE26-5B7F93B40485}" presName="parentText" presStyleLbl="node1" presStyleIdx="3" presStyleCnt="7" custScaleX="98361">
        <dgm:presLayoutVars>
          <dgm:chMax val="0"/>
          <dgm:bulletEnabled val="1"/>
        </dgm:presLayoutVars>
      </dgm:prSet>
      <dgm:spPr/>
      <dgm:t>
        <a:bodyPr/>
        <a:lstStyle/>
        <a:p>
          <a:endParaRPr lang="ru-RU"/>
        </a:p>
      </dgm:t>
    </dgm:pt>
    <dgm:pt modelId="{D1FF981D-9FD3-40C0-BF66-B7F52EBF18A6}" type="pres">
      <dgm:prSet presAssocID="{2657D73B-C53B-46A4-A697-2C754E5D680B}" presName="spacer" presStyleCnt="0"/>
      <dgm:spPr/>
    </dgm:pt>
    <dgm:pt modelId="{F60E8CCC-1BEB-4AD3-A44C-3E3CC07CD978}" type="pres">
      <dgm:prSet presAssocID="{2AECE9C1-B3E4-4FCA-85DD-6DC45E9FDDD6}" presName="parentText" presStyleLbl="node1" presStyleIdx="4" presStyleCnt="7">
        <dgm:presLayoutVars>
          <dgm:chMax val="0"/>
          <dgm:bulletEnabled val="1"/>
        </dgm:presLayoutVars>
      </dgm:prSet>
      <dgm:spPr/>
      <dgm:t>
        <a:bodyPr/>
        <a:lstStyle/>
        <a:p>
          <a:endParaRPr lang="ru-RU"/>
        </a:p>
      </dgm:t>
    </dgm:pt>
    <dgm:pt modelId="{D910CDC8-AE27-4AA1-8C55-7E1CC506643B}" type="pres">
      <dgm:prSet presAssocID="{52AAB240-2FBE-424B-A09B-3E2E94B5BEB7}" presName="spacer" presStyleCnt="0"/>
      <dgm:spPr/>
    </dgm:pt>
    <dgm:pt modelId="{C3807747-4034-4818-90F7-D0CA12691B37}" type="pres">
      <dgm:prSet presAssocID="{9468CFE6-583A-41A5-B7F7-A37857D38AA1}" presName="parentText" presStyleLbl="node1" presStyleIdx="5" presStyleCnt="7">
        <dgm:presLayoutVars>
          <dgm:chMax val="0"/>
          <dgm:bulletEnabled val="1"/>
        </dgm:presLayoutVars>
      </dgm:prSet>
      <dgm:spPr/>
      <dgm:t>
        <a:bodyPr/>
        <a:lstStyle/>
        <a:p>
          <a:endParaRPr lang="ru-RU"/>
        </a:p>
      </dgm:t>
    </dgm:pt>
    <dgm:pt modelId="{D9CD93B1-6F5D-48B7-B783-6AE38BCFF76D}" type="pres">
      <dgm:prSet presAssocID="{09882AF2-96AE-46F4-BC36-0956BD5EC0DC}" presName="spacer" presStyleCnt="0"/>
      <dgm:spPr/>
    </dgm:pt>
    <dgm:pt modelId="{9EAD4B62-78A4-4BDF-8760-74404CA66E1D}" type="pres">
      <dgm:prSet presAssocID="{6C42F499-7C53-4EBE-AD59-4A9B7B531995}" presName="parentText" presStyleLbl="node1" presStyleIdx="6" presStyleCnt="7">
        <dgm:presLayoutVars>
          <dgm:chMax val="0"/>
          <dgm:bulletEnabled val="1"/>
        </dgm:presLayoutVars>
      </dgm:prSet>
      <dgm:spPr/>
      <dgm:t>
        <a:bodyPr/>
        <a:lstStyle/>
        <a:p>
          <a:endParaRPr lang="ru-RU"/>
        </a:p>
      </dgm:t>
    </dgm:pt>
  </dgm:ptLst>
  <dgm:cxnLst>
    <dgm:cxn modelId="{6A05B094-7031-4FD4-9DA3-69F11A7EFB81}" srcId="{475A8BB1-777F-4C95-B528-9A0B4B049CD8}" destId="{3E82AC22-D003-4D68-9E48-16BD8717F270}" srcOrd="1" destOrd="0" parTransId="{F30BE6B8-6266-4137-B1AE-F2236B638792}" sibTransId="{24A48973-16E5-4EB7-85B1-E6E8125F59D9}"/>
    <dgm:cxn modelId="{07EE5B98-3CD0-46B9-9C7E-990FBF32C335}" type="presOf" srcId="{7A6EB2DC-24B4-47C7-B9C7-0519E9066FE9}" destId="{2DA735BF-D727-466A-BD49-DB60DD2B3D6D}" srcOrd="0" destOrd="0" presId="urn:microsoft.com/office/officeart/2005/8/layout/vList2"/>
    <dgm:cxn modelId="{E17F209C-C211-4053-98EA-FBF3E60DF44A}" type="presOf" srcId="{6C42F499-7C53-4EBE-AD59-4A9B7B531995}" destId="{9EAD4B62-78A4-4BDF-8760-74404CA66E1D}" srcOrd="0" destOrd="0" presId="urn:microsoft.com/office/officeart/2005/8/layout/vList2"/>
    <dgm:cxn modelId="{CB75C238-3C3B-4356-8A71-30DEC19FEA45}" type="presOf" srcId="{BD787CF9-0B72-4FA1-BE44-8E063B574BED}" destId="{CACD0BE8-CDBB-41CA-B6DD-BDE77F38598F}" srcOrd="0" destOrd="0" presId="urn:microsoft.com/office/officeart/2005/8/layout/vList2"/>
    <dgm:cxn modelId="{32CCE2FD-0B22-478C-9623-0F44C59B1896}" srcId="{475A8BB1-777F-4C95-B528-9A0B4B049CD8}" destId="{BD787CF9-0B72-4FA1-BE44-8E063B574BED}" srcOrd="2" destOrd="0" parTransId="{2ABFD3DD-93D6-4FF4-9DCC-F0BC43A22B1A}" sibTransId="{BDDCFC2C-E7A0-45AF-9622-1EBAD87D2CD3}"/>
    <dgm:cxn modelId="{6B92CEB0-6BD3-49AC-9B33-2525491FF28B}" type="presOf" srcId="{3E82AC22-D003-4D68-9E48-16BD8717F270}" destId="{9282D716-B43C-4B14-AC21-1E75CE6B58DC}" srcOrd="0" destOrd="0" presId="urn:microsoft.com/office/officeart/2005/8/layout/vList2"/>
    <dgm:cxn modelId="{8C7CFE8C-0F29-4EC8-BF1F-35B366E3BCD3}" type="presOf" srcId="{5112D237-4DB9-4B04-BE26-5B7F93B40485}" destId="{A0C93158-AD0B-40E1-A0FA-220435C69E9C}" srcOrd="0" destOrd="0" presId="urn:microsoft.com/office/officeart/2005/8/layout/vList2"/>
    <dgm:cxn modelId="{3130ADA7-7313-420C-8516-5E56D2A1153E}" type="presOf" srcId="{475A8BB1-777F-4C95-B528-9A0B4B049CD8}" destId="{98ADC946-C131-4805-94EF-3280B157139F}" srcOrd="0" destOrd="0" presId="urn:microsoft.com/office/officeart/2005/8/layout/vList2"/>
    <dgm:cxn modelId="{182094CB-1853-44F5-B3C0-A7086CA146C6}" srcId="{475A8BB1-777F-4C95-B528-9A0B4B049CD8}" destId="{6C42F499-7C53-4EBE-AD59-4A9B7B531995}" srcOrd="6" destOrd="0" parTransId="{B90025D6-EE44-406E-B375-D89C1A3E98D2}" sibTransId="{F536F633-627E-4043-A93B-B3DDE21CAD39}"/>
    <dgm:cxn modelId="{4E4876E9-57C8-41B7-97EC-0DD2DCC4C314}" srcId="{475A8BB1-777F-4C95-B528-9A0B4B049CD8}" destId="{5112D237-4DB9-4B04-BE26-5B7F93B40485}" srcOrd="3" destOrd="0" parTransId="{A296F087-4C98-4571-97B9-56015F8D7721}" sibTransId="{2657D73B-C53B-46A4-A697-2C754E5D680B}"/>
    <dgm:cxn modelId="{8E259021-ECF7-4CD9-A3C4-F794A273F161}" srcId="{475A8BB1-777F-4C95-B528-9A0B4B049CD8}" destId="{7A6EB2DC-24B4-47C7-B9C7-0519E9066FE9}" srcOrd="0" destOrd="0" parTransId="{BD2E7372-24B2-4E0E-875F-F7A03E0580CA}" sibTransId="{1654D607-E093-409C-991C-1D5F9712B673}"/>
    <dgm:cxn modelId="{4415944B-FB34-47D5-9245-085FF480C59C}" srcId="{475A8BB1-777F-4C95-B528-9A0B4B049CD8}" destId="{2AECE9C1-B3E4-4FCA-85DD-6DC45E9FDDD6}" srcOrd="4" destOrd="0" parTransId="{F9D00582-9288-4277-AB27-4CD519A0DC59}" sibTransId="{52AAB240-2FBE-424B-A09B-3E2E94B5BEB7}"/>
    <dgm:cxn modelId="{28936885-CB3F-48FA-9756-9FF4437A67FB}" type="presOf" srcId="{9468CFE6-583A-41A5-B7F7-A37857D38AA1}" destId="{C3807747-4034-4818-90F7-D0CA12691B37}" srcOrd="0" destOrd="0" presId="urn:microsoft.com/office/officeart/2005/8/layout/vList2"/>
    <dgm:cxn modelId="{7E0CA503-B1AD-4A07-8059-4B12321F71E7}" srcId="{475A8BB1-777F-4C95-B528-9A0B4B049CD8}" destId="{9468CFE6-583A-41A5-B7F7-A37857D38AA1}" srcOrd="5" destOrd="0" parTransId="{8C2FADF2-2EF0-41E1-A412-88CA5180FB5E}" sibTransId="{09882AF2-96AE-46F4-BC36-0956BD5EC0DC}"/>
    <dgm:cxn modelId="{799D0565-BDEF-45B6-B028-C6E1ABFC8594}" type="presOf" srcId="{2AECE9C1-B3E4-4FCA-85DD-6DC45E9FDDD6}" destId="{F60E8CCC-1BEB-4AD3-A44C-3E3CC07CD978}" srcOrd="0" destOrd="0" presId="urn:microsoft.com/office/officeart/2005/8/layout/vList2"/>
    <dgm:cxn modelId="{DE200B09-BD49-49CE-ABFD-BAD8D78E5E11}" type="presParOf" srcId="{98ADC946-C131-4805-94EF-3280B157139F}" destId="{2DA735BF-D727-466A-BD49-DB60DD2B3D6D}" srcOrd="0" destOrd="0" presId="urn:microsoft.com/office/officeart/2005/8/layout/vList2"/>
    <dgm:cxn modelId="{00A18073-4C44-4C83-89A8-F6B00D49DC90}" type="presParOf" srcId="{98ADC946-C131-4805-94EF-3280B157139F}" destId="{CC609D6E-3073-42C4-90C3-2BEBFA768232}" srcOrd="1" destOrd="0" presId="urn:microsoft.com/office/officeart/2005/8/layout/vList2"/>
    <dgm:cxn modelId="{697763D1-1347-4AF0-8A68-C5B925608F13}" type="presParOf" srcId="{98ADC946-C131-4805-94EF-3280B157139F}" destId="{9282D716-B43C-4B14-AC21-1E75CE6B58DC}" srcOrd="2" destOrd="0" presId="urn:microsoft.com/office/officeart/2005/8/layout/vList2"/>
    <dgm:cxn modelId="{143AD542-4721-4BB5-AA09-A19BE7F1FBDC}" type="presParOf" srcId="{98ADC946-C131-4805-94EF-3280B157139F}" destId="{13CD994A-C0C1-4375-B27F-0692A5D9796B}" srcOrd="3" destOrd="0" presId="urn:microsoft.com/office/officeart/2005/8/layout/vList2"/>
    <dgm:cxn modelId="{C4E38BD6-F361-4AE3-9013-36CDAD0DF1DB}" type="presParOf" srcId="{98ADC946-C131-4805-94EF-3280B157139F}" destId="{CACD0BE8-CDBB-41CA-B6DD-BDE77F38598F}" srcOrd="4" destOrd="0" presId="urn:microsoft.com/office/officeart/2005/8/layout/vList2"/>
    <dgm:cxn modelId="{235D0E4D-AE31-4E67-B760-55D770016D17}" type="presParOf" srcId="{98ADC946-C131-4805-94EF-3280B157139F}" destId="{9D3315D3-AD3F-4989-85B8-A156D06C4EB6}" srcOrd="5" destOrd="0" presId="urn:microsoft.com/office/officeart/2005/8/layout/vList2"/>
    <dgm:cxn modelId="{8358E982-AD8F-4EE1-B1F6-10C1C793106D}" type="presParOf" srcId="{98ADC946-C131-4805-94EF-3280B157139F}" destId="{A0C93158-AD0B-40E1-A0FA-220435C69E9C}" srcOrd="6" destOrd="0" presId="urn:microsoft.com/office/officeart/2005/8/layout/vList2"/>
    <dgm:cxn modelId="{313173F5-43B5-4EE9-A4DD-3D7EE4D0C0A8}" type="presParOf" srcId="{98ADC946-C131-4805-94EF-3280B157139F}" destId="{D1FF981D-9FD3-40C0-BF66-B7F52EBF18A6}" srcOrd="7" destOrd="0" presId="urn:microsoft.com/office/officeart/2005/8/layout/vList2"/>
    <dgm:cxn modelId="{EE1F220B-DF13-439C-BC73-C41BF7FCAA64}" type="presParOf" srcId="{98ADC946-C131-4805-94EF-3280B157139F}" destId="{F60E8CCC-1BEB-4AD3-A44C-3E3CC07CD978}" srcOrd="8" destOrd="0" presId="urn:microsoft.com/office/officeart/2005/8/layout/vList2"/>
    <dgm:cxn modelId="{0857AF75-9EFE-41BB-9C14-A7F412A11458}" type="presParOf" srcId="{98ADC946-C131-4805-94EF-3280B157139F}" destId="{D910CDC8-AE27-4AA1-8C55-7E1CC506643B}" srcOrd="9" destOrd="0" presId="urn:microsoft.com/office/officeart/2005/8/layout/vList2"/>
    <dgm:cxn modelId="{F699025C-EA1E-4B6D-9C47-BD5FF741E9E4}" type="presParOf" srcId="{98ADC946-C131-4805-94EF-3280B157139F}" destId="{C3807747-4034-4818-90F7-D0CA12691B37}" srcOrd="10" destOrd="0" presId="urn:microsoft.com/office/officeart/2005/8/layout/vList2"/>
    <dgm:cxn modelId="{65E85822-B084-4D04-A253-7A3AA01BA4F9}" type="presParOf" srcId="{98ADC946-C131-4805-94EF-3280B157139F}" destId="{D9CD93B1-6F5D-48B7-B783-6AE38BCFF76D}" srcOrd="11" destOrd="0" presId="urn:microsoft.com/office/officeart/2005/8/layout/vList2"/>
    <dgm:cxn modelId="{46E8FEB2-E711-4B36-A722-492FD1AF9AFE}" type="presParOf" srcId="{98ADC946-C131-4805-94EF-3280B157139F}" destId="{9EAD4B62-78A4-4BDF-8760-74404CA66E1D}" srcOrd="1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4A5216-FF69-41AC-988E-4119255A96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EEEE17E5-A8CA-43DE-BACA-16357DD6506A}">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гувоҳларнинг ёзма ва оғзаки кўрсатмаси;</a:t>
          </a:r>
          <a:endParaRPr lang="ru-RU" dirty="0"/>
        </a:p>
      </dgm:t>
    </dgm:pt>
    <dgm:pt modelId="{97191EF0-850B-4FE6-887C-794E56B27E56}" type="parTrans" cxnId="{309EC75E-60DE-4B48-AEDE-9E026ACF222B}">
      <dgm:prSet/>
      <dgm:spPr/>
      <dgm:t>
        <a:bodyPr/>
        <a:lstStyle/>
        <a:p>
          <a:endParaRPr lang="ru-RU"/>
        </a:p>
      </dgm:t>
    </dgm:pt>
    <dgm:pt modelId="{9CB5EE32-2B72-49C7-B7E1-86D8C24F01BA}" type="sibTrans" cxnId="{309EC75E-60DE-4B48-AEDE-9E026ACF222B}">
      <dgm:prSet/>
      <dgm:spPr/>
      <dgm:t>
        <a:bodyPr/>
        <a:lstStyle/>
        <a:p>
          <a:endParaRPr lang="ru-RU"/>
        </a:p>
      </dgm:t>
    </dgm:pt>
    <dgm:pt modelId="{CD84858F-F7DE-4D76-92C6-E1CF19D3B241}">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uz-Cyrl-UZ" dirty="0" smtClean="0"/>
            <a:t>эксперт хулосаси;</a:t>
          </a:r>
          <a:endParaRPr lang="ru-RU" dirty="0"/>
        </a:p>
      </dgm:t>
    </dgm:pt>
    <dgm:pt modelId="{E6ABFEC2-963B-49E3-9059-AEE55E11D56F}" type="parTrans" cxnId="{960C7672-DEFE-4312-94B9-7DACE9E05695}">
      <dgm:prSet/>
      <dgm:spPr/>
      <dgm:t>
        <a:bodyPr/>
        <a:lstStyle/>
        <a:p>
          <a:endParaRPr lang="ru-RU"/>
        </a:p>
      </dgm:t>
    </dgm:pt>
    <dgm:pt modelId="{C694A8BA-1C81-461E-8C6B-3619CACF2D5E}" type="sibTrans" cxnId="{960C7672-DEFE-4312-94B9-7DACE9E05695}">
      <dgm:prSet/>
      <dgm:spPr/>
      <dgm:t>
        <a:bodyPr/>
        <a:lstStyle/>
        <a:p>
          <a:endParaRPr lang="ru-RU"/>
        </a:p>
      </dgm:t>
    </dgm:pt>
    <dgm:pt modelId="{FBEE5CCA-EAE8-45F4-B119-571ACE9C9A32}">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ишлаб чиқаришда бахтсиз ҳодиса содир бўлганлик далолатнома нусхаси;</a:t>
          </a:r>
          <a:endParaRPr lang="ru-RU" dirty="0"/>
        </a:p>
      </dgm:t>
    </dgm:pt>
    <dgm:pt modelId="{DE419064-6FB7-4192-A2BF-2B400CF44F8E}" type="parTrans" cxnId="{21D52D00-0C74-4AF2-B60F-B3E9A44757DA}">
      <dgm:prSet/>
      <dgm:spPr/>
      <dgm:t>
        <a:bodyPr/>
        <a:lstStyle/>
        <a:p>
          <a:endParaRPr lang="ru-RU"/>
        </a:p>
      </dgm:t>
    </dgm:pt>
    <dgm:pt modelId="{3DE6F7B6-EE16-4B98-B245-06986CB9A9B7}" type="sibTrans" cxnId="{21D52D00-0C74-4AF2-B60F-B3E9A44757DA}">
      <dgm:prSet/>
      <dgm:spPr/>
      <dgm:t>
        <a:bodyPr/>
        <a:lstStyle/>
        <a:p>
          <a:endParaRPr lang="ru-RU"/>
        </a:p>
      </dgm:t>
    </dgm:pt>
    <dgm:pt modelId="{62233989-AD5B-4830-9B6C-344973C8D009}">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йўл ҳаракати ҳодисаси содир этилганлиги тўғрисида баённома нусхаси;</a:t>
          </a:r>
          <a:endParaRPr lang="ru-RU" dirty="0"/>
        </a:p>
      </dgm:t>
    </dgm:pt>
    <dgm:pt modelId="{ED99397D-DE5F-443E-AB20-33FB2865554A}" type="parTrans" cxnId="{49837BD6-91AD-4C02-B4D3-A7D596BA079B}">
      <dgm:prSet/>
      <dgm:spPr/>
      <dgm:t>
        <a:bodyPr/>
        <a:lstStyle/>
        <a:p>
          <a:endParaRPr lang="ru-RU"/>
        </a:p>
      </dgm:t>
    </dgm:pt>
    <dgm:pt modelId="{ADD89C16-B2F2-4089-86D1-F46522A25E73}" type="sibTrans" cxnId="{49837BD6-91AD-4C02-B4D3-A7D596BA079B}">
      <dgm:prSet/>
      <dgm:spPr/>
      <dgm:t>
        <a:bodyPr/>
        <a:lstStyle/>
        <a:p>
          <a:endParaRPr lang="ru-RU"/>
        </a:p>
      </dgm:t>
    </dgm:pt>
    <dgm:pt modelId="{8B8F4D84-EE3F-4063-9871-8C4D688729E3}">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жиноят ишлари бўйича судининг ҳукми нусхаси;</a:t>
          </a:r>
          <a:endParaRPr lang="ru-RU" dirty="0"/>
        </a:p>
      </dgm:t>
    </dgm:pt>
    <dgm:pt modelId="{C5935D1E-C58A-486D-BC1A-227DA70B04BC}" type="parTrans" cxnId="{4B1061F2-5D17-4FC6-9152-E4AA6EAA15A6}">
      <dgm:prSet/>
      <dgm:spPr/>
      <dgm:t>
        <a:bodyPr/>
        <a:lstStyle/>
        <a:p>
          <a:endParaRPr lang="ru-RU"/>
        </a:p>
      </dgm:t>
    </dgm:pt>
    <dgm:pt modelId="{68D8A040-6ECC-4332-B991-CC370347D8AD}" type="sibTrans" cxnId="{4B1061F2-5D17-4FC6-9152-E4AA6EAA15A6}">
      <dgm:prSet/>
      <dgm:spPr/>
      <dgm:t>
        <a:bodyPr/>
        <a:lstStyle/>
        <a:p>
          <a:endParaRPr lang="ru-RU"/>
        </a:p>
      </dgm:t>
    </dgm:pt>
    <dgm:pt modelId="{8887E2C2-C691-4920-B410-9396F775C327}">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вафот этган шахснинг қаромиғида бўлган шахслар ва оила аъзолари тўғрисида маълумотнома;</a:t>
          </a:r>
          <a:endParaRPr lang="ru-RU" dirty="0"/>
        </a:p>
      </dgm:t>
    </dgm:pt>
    <dgm:pt modelId="{D778F277-0D26-4FE6-979C-B145F3B9B0CE}" type="parTrans" cxnId="{AD152C58-AC5E-421B-B83C-F190F4FE61B0}">
      <dgm:prSet/>
      <dgm:spPr/>
      <dgm:t>
        <a:bodyPr/>
        <a:lstStyle/>
        <a:p>
          <a:endParaRPr lang="ru-RU"/>
        </a:p>
      </dgm:t>
    </dgm:pt>
    <dgm:pt modelId="{A74D5D59-7582-4469-80BB-78E26E484980}" type="sibTrans" cxnId="{AD152C58-AC5E-421B-B83C-F190F4FE61B0}">
      <dgm:prSet/>
      <dgm:spPr/>
      <dgm:t>
        <a:bodyPr/>
        <a:lstStyle/>
        <a:p>
          <a:endParaRPr lang="ru-RU"/>
        </a:p>
      </dgm:t>
    </dgm:pt>
    <dgm:pt modelId="{B30327DB-86DF-4BFF-8E7F-287F354C9C6E}">
      <dgm:prSet>
        <dgm:style>
          <a:lnRef idx="3">
            <a:schemeClr val="lt1"/>
          </a:lnRef>
          <a:fillRef idx="1">
            <a:schemeClr val="accent2"/>
          </a:fillRef>
          <a:effectRef idx="1">
            <a:schemeClr val="accent2"/>
          </a:effectRef>
          <a:fontRef idx="minor">
            <a:schemeClr val="lt1"/>
          </a:fontRef>
        </dgm:style>
      </dgm:prSet>
      <dgm:spPr/>
      <dgm:t>
        <a:bodyPr/>
        <a:lstStyle/>
        <a:p>
          <a:pPr rtl="0"/>
          <a:r>
            <a:rPr lang="uz-Cyrl-UZ" dirty="0" smtClean="0"/>
            <a:t>оммавий ахборот воситасида нашр этилган маълумотлар;</a:t>
          </a:r>
          <a:endParaRPr lang="ru-RU" dirty="0"/>
        </a:p>
      </dgm:t>
    </dgm:pt>
    <dgm:pt modelId="{51077B9C-EFFE-47A7-B9A8-5FED0BD0AEF4}" type="parTrans" cxnId="{94A16FA5-070D-43A6-844D-213BEF5D5FE7}">
      <dgm:prSet/>
      <dgm:spPr/>
      <dgm:t>
        <a:bodyPr/>
        <a:lstStyle/>
        <a:p>
          <a:endParaRPr lang="ru-RU"/>
        </a:p>
      </dgm:t>
    </dgm:pt>
    <dgm:pt modelId="{9DFE77B0-DE20-4471-817B-E7740F5CF346}" type="sibTrans" cxnId="{94A16FA5-070D-43A6-844D-213BEF5D5FE7}">
      <dgm:prSet/>
      <dgm:spPr/>
      <dgm:t>
        <a:bodyPr/>
        <a:lstStyle/>
        <a:p>
          <a:endParaRPr lang="ru-RU"/>
        </a:p>
      </dgm:t>
    </dgm:pt>
    <dgm:pt modelId="{2C304823-1DE5-4522-AF08-7D7F9324C174}" type="pres">
      <dgm:prSet presAssocID="{024A5216-FF69-41AC-988E-4119255A9621}" presName="linear" presStyleCnt="0">
        <dgm:presLayoutVars>
          <dgm:animLvl val="lvl"/>
          <dgm:resizeHandles val="exact"/>
        </dgm:presLayoutVars>
      </dgm:prSet>
      <dgm:spPr/>
      <dgm:t>
        <a:bodyPr/>
        <a:lstStyle/>
        <a:p>
          <a:endParaRPr lang="ru-RU"/>
        </a:p>
      </dgm:t>
    </dgm:pt>
    <dgm:pt modelId="{E4021F0E-9FA3-4521-9513-C0F4A425865B}" type="pres">
      <dgm:prSet presAssocID="{EEEE17E5-A8CA-43DE-BACA-16357DD6506A}" presName="parentText" presStyleLbl="node1" presStyleIdx="0" presStyleCnt="7">
        <dgm:presLayoutVars>
          <dgm:chMax val="0"/>
          <dgm:bulletEnabled val="1"/>
        </dgm:presLayoutVars>
      </dgm:prSet>
      <dgm:spPr/>
      <dgm:t>
        <a:bodyPr/>
        <a:lstStyle/>
        <a:p>
          <a:endParaRPr lang="ru-RU"/>
        </a:p>
      </dgm:t>
    </dgm:pt>
    <dgm:pt modelId="{3CFF63C7-BFB2-4A8A-AE51-C79622E5E33E}" type="pres">
      <dgm:prSet presAssocID="{9CB5EE32-2B72-49C7-B7E1-86D8C24F01BA}" presName="spacer" presStyleCnt="0"/>
      <dgm:spPr/>
    </dgm:pt>
    <dgm:pt modelId="{57270794-6933-48B4-BBFD-3A489E679F6C}" type="pres">
      <dgm:prSet presAssocID="{CD84858F-F7DE-4D76-92C6-E1CF19D3B241}" presName="parentText" presStyleLbl="node1" presStyleIdx="1" presStyleCnt="7">
        <dgm:presLayoutVars>
          <dgm:chMax val="0"/>
          <dgm:bulletEnabled val="1"/>
        </dgm:presLayoutVars>
      </dgm:prSet>
      <dgm:spPr/>
      <dgm:t>
        <a:bodyPr/>
        <a:lstStyle/>
        <a:p>
          <a:endParaRPr lang="ru-RU"/>
        </a:p>
      </dgm:t>
    </dgm:pt>
    <dgm:pt modelId="{89380EF7-899C-4FDE-8A79-1853078A8299}" type="pres">
      <dgm:prSet presAssocID="{C694A8BA-1C81-461E-8C6B-3619CACF2D5E}" presName="spacer" presStyleCnt="0"/>
      <dgm:spPr/>
    </dgm:pt>
    <dgm:pt modelId="{202584E0-917C-4DDA-8CCF-F4E1A4281313}" type="pres">
      <dgm:prSet presAssocID="{FBEE5CCA-EAE8-45F4-B119-571ACE9C9A32}" presName="parentText" presStyleLbl="node1" presStyleIdx="2" presStyleCnt="7">
        <dgm:presLayoutVars>
          <dgm:chMax val="0"/>
          <dgm:bulletEnabled val="1"/>
        </dgm:presLayoutVars>
      </dgm:prSet>
      <dgm:spPr/>
      <dgm:t>
        <a:bodyPr/>
        <a:lstStyle/>
        <a:p>
          <a:endParaRPr lang="ru-RU"/>
        </a:p>
      </dgm:t>
    </dgm:pt>
    <dgm:pt modelId="{532C383C-7C2D-4536-9CF8-FBF2006EAB54}" type="pres">
      <dgm:prSet presAssocID="{3DE6F7B6-EE16-4B98-B245-06986CB9A9B7}" presName="spacer" presStyleCnt="0"/>
      <dgm:spPr/>
    </dgm:pt>
    <dgm:pt modelId="{C91EDD2B-05AD-430D-AD0D-5D8AAC2AE950}" type="pres">
      <dgm:prSet presAssocID="{62233989-AD5B-4830-9B6C-344973C8D009}" presName="parentText" presStyleLbl="node1" presStyleIdx="3" presStyleCnt="7">
        <dgm:presLayoutVars>
          <dgm:chMax val="0"/>
          <dgm:bulletEnabled val="1"/>
        </dgm:presLayoutVars>
      </dgm:prSet>
      <dgm:spPr/>
      <dgm:t>
        <a:bodyPr/>
        <a:lstStyle/>
        <a:p>
          <a:endParaRPr lang="ru-RU"/>
        </a:p>
      </dgm:t>
    </dgm:pt>
    <dgm:pt modelId="{ED983D4B-80D1-445D-BBB8-5348B212FD77}" type="pres">
      <dgm:prSet presAssocID="{ADD89C16-B2F2-4089-86D1-F46522A25E73}" presName="spacer" presStyleCnt="0"/>
      <dgm:spPr/>
    </dgm:pt>
    <dgm:pt modelId="{F54DA806-DDF5-4983-ABBD-0BC49768FA2A}" type="pres">
      <dgm:prSet presAssocID="{8B8F4D84-EE3F-4063-9871-8C4D688729E3}" presName="parentText" presStyleLbl="node1" presStyleIdx="4" presStyleCnt="7">
        <dgm:presLayoutVars>
          <dgm:chMax val="0"/>
          <dgm:bulletEnabled val="1"/>
        </dgm:presLayoutVars>
      </dgm:prSet>
      <dgm:spPr/>
      <dgm:t>
        <a:bodyPr/>
        <a:lstStyle/>
        <a:p>
          <a:endParaRPr lang="ru-RU"/>
        </a:p>
      </dgm:t>
    </dgm:pt>
    <dgm:pt modelId="{8F4DED16-2513-4A8E-A695-9BB24FDD28BF}" type="pres">
      <dgm:prSet presAssocID="{68D8A040-6ECC-4332-B991-CC370347D8AD}" presName="spacer" presStyleCnt="0"/>
      <dgm:spPr/>
    </dgm:pt>
    <dgm:pt modelId="{9CA11375-02F8-49F7-B470-ADD30D088896}" type="pres">
      <dgm:prSet presAssocID="{8887E2C2-C691-4920-B410-9396F775C327}" presName="parentText" presStyleLbl="node1" presStyleIdx="5" presStyleCnt="7">
        <dgm:presLayoutVars>
          <dgm:chMax val="0"/>
          <dgm:bulletEnabled val="1"/>
        </dgm:presLayoutVars>
      </dgm:prSet>
      <dgm:spPr/>
      <dgm:t>
        <a:bodyPr/>
        <a:lstStyle/>
        <a:p>
          <a:endParaRPr lang="ru-RU"/>
        </a:p>
      </dgm:t>
    </dgm:pt>
    <dgm:pt modelId="{7B1CC37D-4041-4E41-B50C-21692ACB2FAE}" type="pres">
      <dgm:prSet presAssocID="{A74D5D59-7582-4469-80BB-78E26E484980}" presName="spacer" presStyleCnt="0"/>
      <dgm:spPr/>
    </dgm:pt>
    <dgm:pt modelId="{1E5614BF-EC9D-4C28-AA61-7D9D4A98747A}" type="pres">
      <dgm:prSet presAssocID="{B30327DB-86DF-4BFF-8E7F-287F354C9C6E}" presName="parentText" presStyleLbl="node1" presStyleIdx="6" presStyleCnt="7">
        <dgm:presLayoutVars>
          <dgm:chMax val="0"/>
          <dgm:bulletEnabled val="1"/>
        </dgm:presLayoutVars>
      </dgm:prSet>
      <dgm:spPr/>
      <dgm:t>
        <a:bodyPr/>
        <a:lstStyle/>
        <a:p>
          <a:endParaRPr lang="ru-RU"/>
        </a:p>
      </dgm:t>
    </dgm:pt>
  </dgm:ptLst>
  <dgm:cxnLst>
    <dgm:cxn modelId="{960C7672-DEFE-4312-94B9-7DACE9E05695}" srcId="{024A5216-FF69-41AC-988E-4119255A9621}" destId="{CD84858F-F7DE-4D76-92C6-E1CF19D3B241}" srcOrd="1" destOrd="0" parTransId="{E6ABFEC2-963B-49E3-9059-AEE55E11D56F}" sibTransId="{C694A8BA-1C81-461E-8C6B-3619CACF2D5E}"/>
    <dgm:cxn modelId="{309EC75E-60DE-4B48-AEDE-9E026ACF222B}" srcId="{024A5216-FF69-41AC-988E-4119255A9621}" destId="{EEEE17E5-A8CA-43DE-BACA-16357DD6506A}" srcOrd="0" destOrd="0" parTransId="{97191EF0-850B-4FE6-887C-794E56B27E56}" sibTransId="{9CB5EE32-2B72-49C7-B7E1-86D8C24F01BA}"/>
    <dgm:cxn modelId="{2C7F4B77-06E5-4A08-973E-70FAFA90A0AB}" type="presOf" srcId="{FBEE5CCA-EAE8-45F4-B119-571ACE9C9A32}" destId="{202584E0-917C-4DDA-8CCF-F4E1A4281313}" srcOrd="0" destOrd="0" presId="urn:microsoft.com/office/officeart/2005/8/layout/vList2"/>
    <dgm:cxn modelId="{49837BD6-91AD-4C02-B4D3-A7D596BA079B}" srcId="{024A5216-FF69-41AC-988E-4119255A9621}" destId="{62233989-AD5B-4830-9B6C-344973C8D009}" srcOrd="3" destOrd="0" parTransId="{ED99397D-DE5F-443E-AB20-33FB2865554A}" sibTransId="{ADD89C16-B2F2-4089-86D1-F46522A25E73}"/>
    <dgm:cxn modelId="{6EB07DB9-56E7-402E-9ABB-01E4AD9030B3}" type="presOf" srcId="{CD84858F-F7DE-4D76-92C6-E1CF19D3B241}" destId="{57270794-6933-48B4-BBFD-3A489E679F6C}" srcOrd="0" destOrd="0" presId="urn:microsoft.com/office/officeart/2005/8/layout/vList2"/>
    <dgm:cxn modelId="{94A16FA5-070D-43A6-844D-213BEF5D5FE7}" srcId="{024A5216-FF69-41AC-988E-4119255A9621}" destId="{B30327DB-86DF-4BFF-8E7F-287F354C9C6E}" srcOrd="6" destOrd="0" parTransId="{51077B9C-EFFE-47A7-B9A8-5FED0BD0AEF4}" sibTransId="{9DFE77B0-DE20-4471-817B-E7740F5CF346}"/>
    <dgm:cxn modelId="{4B1061F2-5D17-4FC6-9152-E4AA6EAA15A6}" srcId="{024A5216-FF69-41AC-988E-4119255A9621}" destId="{8B8F4D84-EE3F-4063-9871-8C4D688729E3}" srcOrd="4" destOrd="0" parTransId="{C5935D1E-C58A-486D-BC1A-227DA70B04BC}" sibTransId="{68D8A040-6ECC-4332-B991-CC370347D8AD}"/>
    <dgm:cxn modelId="{80BE4D45-330E-4489-B559-BE0C3236CC9F}" type="presOf" srcId="{EEEE17E5-A8CA-43DE-BACA-16357DD6506A}" destId="{E4021F0E-9FA3-4521-9513-C0F4A425865B}" srcOrd="0" destOrd="0" presId="urn:microsoft.com/office/officeart/2005/8/layout/vList2"/>
    <dgm:cxn modelId="{C599A44A-1F25-489B-B8C2-236734D9FA0B}" type="presOf" srcId="{62233989-AD5B-4830-9B6C-344973C8D009}" destId="{C91EDD2B-05AD-430D-AD0D-5D8AAC2AE950}" srcOrd="0" destOrd="0" presId="urn:microsoft.com/office/officeart/2005/8/layout/vList2"/>
    <dgm:cxn modelId="{5E279190-82F1-4B91-AAF5-684B35450CA6}" type="presOf" srcId="{8B8F4D84-EE3F-4063-9871-8C4D688729E3}" destId="{F54DA806-DDF5-4983-ABBD-0BC49768FA2A}" srcOrd="0" destOrd="0" presId="urn:microsoft.com/office/officeart/2005/8/layout/vList2"/>
    <dgm:cxn modelId="{821A15EC-AFD7-415B-8B68-59BEBC4EC2C5}" type="presOf" srcId="{B30327DB-86DF-4BFF-8E7F-287F354C9C6E}" destId="{1E5614BF-EC9D-4C28-AA61-7D9D4A98747A}" srcOrd="0" destOrd="0" presId="urn:microsoft.com/office/officeart/2005/8/layout/vList2"/>
    <dgm:cxn modelId="{AD152C58-AC5E-421B-B83C-F190F4FE61B0}" srcId="{024A5216-FF69-41AC-988E-4119255A9621}" destId="{8887E2C2-C691-4920-B410-9396F775C327}" srcOrd="5" destOrd="0" parTransId="{D778F277-0D26-4FE6-979C-B145F3B9B0CE}" sibTransId="{A74D5D59-7582-4469-80BB-78E26E484980}"/>
    <dgm:cxn modelId="{02F49D24-5A1D-4CB3-8A2A-DE0E8CACF0D8}" type="presOf" srcId="{8887E2C2-C691-4920-B410-9396F775C327}" destId="{9CA11375-02F8-49F7-B470-ADD30D088896}" srcOrd="0" destOrd="0" presId="urn:microsoft.com/office/officeart/2005/8/layout/vList2"/>
    <dgm:cxn modelId="{9B74539A-B8F6-4922-AFCF-8CC9CBE56460}" type="presOf" srcId="{024A5216-FF69-41AC-988E-4119255A9621}" destId="{2C304823-1DE5-4522-AF08-7D7F9324C174}" srcOrd="0" destOrd="0" presId="urn:microsoft.com/office/officeart/2005/8/layout/vList2"/>
    <dgm:cxn modelId="{21D52D00-0C74-4AF2-B60F-B3E9A44757DA}" srcId="{024A5216-FF69-41AC-988E-4119255A9621}" destId="{FBEE5CCA-EAE8-45F4-B119-571ACE9C9A32}" srcOrd="2" destOrd="0" parTransId="{DE419064-6FB7-4192-A2BF-2B400CF44F8E}" sibTransId="{3DE6F7B6-EE16-4B98-B245-06986CB9A9B7}"/>
    <dgm:cxn modelId="{D76875A7-B424-4343-AD28-16D35E8CEF2F}" type="presParOf" srcId="{2C304823-1DE5-4522-AF08-7D7F9324C174}" destId="{E4021F0E-9FA3-4521-9513-C0F4A425865B}" srcOrd="0" destOrd="0" presId="urn:microsoft.com/office/officeart/2005/8/layout/vList2"/>
    <dgm:cxn modelId="{1302B705-E989-4B2A-BBCB-FAA32C84E550}" type="presParOf" srcId="{2C304823-1DE5-4522-AF08-7D7F9324C174}" destId="{3CFF63C7-BFB2-4A8A-AE51-C79622E5E33E}" srcOrd="1" destOrd="0" presId="urn:microsoft.com/office/officeart/2005/8/layout/vList2"/>
    <dgm:cxn modelId="{DB6F8C56-D8BB-4698-8DB7-A69017DF0F34}" type="presParOf" srcId="{2C304823-1DE5-4522-AF08-7D7F9324C174}" destId="{57270794-6933-48B4-BBFD-3A489E679F6C}" srcOrd="2" destOrd="0" presId="urn:microsoft.com/office/officeart/2005/8/layout/vList2"/>
    <dgm:cxn modelId="{D7A83180-C9FB-4332-89C1-DD0915BFFC05}" type="presParOf" srcId="{2C304823-1DE5-4522-AF08-7D7F9324C174}" destId="{89380EF7-899C-4FDE-8A79-1853078A8299}" srcOrd="3" destOrd="0" presId="urn:microsoft.com/office/officeart/2005/8/layout/vList2"/>
    <dgm:cxn modelId="{69BA5363-3AA6-4D1C-B9DF-48EF80821C93}" type="presParOf" srcId="{2C304823-1DE5-4522-AF08-7D7F9324C174}" destId="{202584E0-917C-4DDA-8CCF-F4E1A4281313}" srcOrd="4" destOrd="0" presId="urn:microsoft.com/office/officeart/2005/8/layout/vList2"/>
    <dgm:cxn modelId="{2888D665-C7AB-402D-9504-E49F127C873B}" type="presParOf" srcId="{2C304823-1DE5-4522-AF08-7D7F9324C174}" destId="{532C383C-7C2D-4536-9CF8-FBF2006EAB54}" srcOrd="5" destOrd="0" presId="urn:microsoft.com/office/officeart/2005/8/layout/vList2"/>
    <dgm:cxn modelId="{4E11BA5A-3E43-436F-84D1-5F7FA6DED19E}" type="presParOf" srcId="{2C304823-1DE5-4522-AF08-7D7F9324C174}" destId="{C91EDD2B-05AD-430D-AD0D-5D8AAC2AE950}" srcOrd="6" destOrd="0" presId="urn:microsoft.com/office/officeart/2005/8/layout/vList2"/>
    <dgm:cxn modelId="{5566F8DB-4055-40D7-A2EF-8A4BD156CA8B}" type="presParOf" srcId="{2C304823-1DE5-4522-AF08-7D7F9324C174}" destId="{ED983D4B-80D1-445D-BBB8-5348B212FD77}" srcOrd="7" destOrd="0" presId="urn:microsoft.com/office/officeart/2005/8/layout/vList2"/>
    <dgm:cxn modelId="{FFA630C8-0083-4274-8696-E48481390FDA}" type="presParOf" srcId="{2C304823-1DE5-4522-AF08-7D7F9324C174}" destId="{F54DA806-DDF5-4983-ABBD-0BC49768FA2A}" srcOrd="8" destOrd="0" presId="urn:microsoft.com/office/officeart/2005/8/layout/vList2"/>
    <dgm:cxn modelId="{2340685A-1775-4459-96A8-34001041ED63}" type="presParOf" srcId="{2C304823-1DE5-4522-AF08-7D7F9324C174}" destId="{8F4DED16-2513-4A8E-A695-9BB24FDD28BF}" srcOrd="9" destOrd="0" presId="urn:microsoft.com/office/officeart/2005/8/layout/vList2"/>
    <dgm:cxn modelId="{A52C4BE5-E955-4B92-B57B-5A7988A63740}" type="presParOf" srcId="{2C304823-1DE5-4522-AF08-7D7F9324C174}" destId="{9CA11375-02F8-49F7-B470-ADD30D088896}" srcOrd="10" destOrd="0" presId="urn:microsoft.com/office/officeart/2005/8/layout/vList2"/>
    <dgm:cxn modelId="{00F37216-332F-4F57-8526-760183CD3729}" type="presParOf" srcId="{2C304823-1DE5-4522-AF08-7D7F9324C174}" destId="{7B1CC37D-4041-4E41-B50C-21692ACB2FAE}" srcOrd="11" destOrd="0" presId="urn:microsoft.com/office/officeart/2005/8/layout/vList2"/>
    <dgm:cxn modelId="{6E9CDEED-2E23-4891-B483-3909C3F0E71A}" type="presParOf" srcId="{2C304823-1DE5-4522-AF08-7D7F9324C174}" destId="{1E5614BF-EC9D-4C28-AA61-7D9D4A98747A}" srcOrd="1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7F5DE0-689B-484F-9254-17208957ECC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11809028-B4D3-4DB0-858F-9296AC803C53}">
      <dgm:prSet/>
      <dgm:spPr/>
      <dgm:t>
        <a:bodyPr/>
        <a:lstStyle/>
        <a:p>
          <a:pPr rtl="0"/>
          <a:r>
            <a:rPr lang="uz-Cyrl-UZ" dirty="0" smtClean="0"/>
            <a:t>телевидение кўрсатувининг ёзувлари;</a:t>
          </a:r>
          <a:endParaRPr lang="ru-RU" dirty="0"/>
        </a:p>
      </dgm:t>
    </dgm:pt>
    <dgm:pt modelId="{E896059E-2A97-4E10-8BFC-943C64A0EE48}" type="parTrans" cxnId="{534157B1-F425-4F47-96A8-1012A6481828}">
      <dgm:prSet/>
      <dgm:spPr/>
      <dgm:t>
        <a:bodyPr/>
        <a:lstStyle/>
        <a:p>
          <a:endParaRPr lang="ru-RU"/>
        </a:p>
      </dgm:t>
    </dgm:pt>
    <dgm:pt modelId="{15D200A0-927A-466F-BF88-892AFC80D6AF}" type="sibTrans" cxnId="{534157B1-F425-4F47-96A8-1012A6481828}">
      <dgm:prSet/>
      <dgm:spPr/>
      <dgm:t>
        <a:bodyPr/>
        <a:lstStyle/>
        <a:p>
          <a:endParaRPr lang="ru-RU"/>
        </a:p>
      </dgm:t>
    </dgm:pt>
    <dgm:pt modelId="{52040F27-801A-43B1-9E7E-BCFD92A6D425}">
      <dgm:prSet/>
      <dgm:spPr/>
      <dgm:t>
        <a:bodyPr/>
        <a:lstStyle/>
        <a:p>
          <a:pPr rtl="0"/>
          <a:r>
            <a:rPr lang="uz-Cyrl-UZ" dirty="0" smtClean="0"/>
            <a:t>иш жойидан тавсифнома;</a:t>
          </a:r>
          <a:endParaRPr lang="ru-RU" dirty="0"/>
        </a:p>
      </dgm:t>
    </dgm:pt>
    <dgm:pt modelId="{0FDED205-B145-4E21-95CA-39E81EE725B1}" type="parTrans" cxnId="{D946E52B-2C4C-4288-B157-AD73E19B9C26}">
      <dgm:prSet/>
      <dgm:spPr/>
      <dgm:t>
        <a:bodyPr/>
        <a:lstStyle/>
        <a:p>
          <a:endParaRPr lang="ru-RU"/>
        </a:p>
      </dgm:t>
    </dgm:pt>
    <dgm:pt modelId="{08580148-01D7-41EE-A345-BFFCD8FA19E2}" type="sibTrans" cxnId="{D946E52B-2C4C-4288-B157-AD73E19B9C26}">
      <dgm:prSet/>
      <dgm:spPr/>
      <dgm:t>
        <a:bodyPr/>
        <a:lstStyle/>
        <a:p>
          <a:endParaRPr lang="ru-RU"/>
        </a:p>
      </dgm:t>
    </dgm:pt>
    <dgm:pt modelId="{FDC2973B-2B55-4A8F-8C87-3CA611A0768D}">
      <dgm:prSet/>
      <dgm:spPr/>
      <dgm:t>
        <a:bodyPr/>
        <a:lstStyle/>
        <a:p>
          <a:pPr rtl="0"/>
          <a:r>
            <a:rPr lang="uz-Cyrl-UZ" dirty="0" smtClean="0"/>
            <a:t>меҳнат жамоаси йиғилиши баённомаси;</a:t>
          </a:r>
          <a:endParaRPr lang="ru-RU" dirty="0"/>
        </a:p>
      </dgm:t>
    </dgm:pt>
    <dgm:pt modelId="{350F9C43-9C3D-4682-B80B-156227FDEDAC}" type="parTrans" cxnId="{4F14B7D2-3BD3-423E-B4C9-49848538476D}">
      <dgm:prSet/>
      <dgm:spPr/>
      <dgm:t>
        <a:bodyPr/>
        <a:lstStyle/>
        <a:p>
          <a:endParaRPr lang="ru-RU"/>
        </a:p>
      </dgm:t>
    </dgm:pt>
    <dgm:pt modelId="{B8C99E92-9548-4D37-BE82-BF339EDE50E4}" type="sibTrans" cxnId="{4F14B7D2-3BD3-423E-B4C9-49848538476D}">
      <dgm:prSet/>
      <dgm:spPr/>
      <dgm:t>
        <a:bodyPr/>
        <a:lstStyle/>
        <a:p>
          <a:endParaRPr lang="ru-RU"/>
        </a:p>
      </dgm:t>
    </dgm:pt>
    <dgm:pt modelId="{B3E5BE26-7271-4E42-9580-88DCC3663807}">
      <dgm:prSet/>
      <dgm:spPr/>
      <dgm:t>
        <a:bodyPr/>
        <a:lstStyle/>
        <a:p>
          <a:pPr rtl="0"/>
          <a:r>
            <a:rPr lang="uz-Cyrl-UZ" dirty="0" smtClean="0"/>
            <a:t>давлат бошқаруви, маҳаллий ўз – ўзини бошқариш органларининг, жамоат бирлашмалари мансабдор шахсларининг актлари нусхаси;</a:t>
          </a:r>
          <a:endParaRPr lang="ru-RU" dirty="0"/>
        </a:p>
      </dgm:t>
    </dgm:pt>
    <dgm:pt modelId="{A4301FB8-65E1-45BD-B8D7-FB13DE1A7B08}" type="parTrans" cxnId="{381DECFD-2F11-4721-9332-6AC49D9F5EC1}">
      <dgm:prSet/>
      <dgm:spPr/>
      <dgm:t>
        <a:bodyPr/>
        <a:lstStyle/>
        <a:p>
          <a:endParaRPr lang="ru-RU"/>
        </a:p>
      </dgm:t>
    </dgm:pt>
    <dgm:pt modelId="{624B011C-F8B0-4604-A4BE-ED2C53F32D02}" type="sibTrans" cxnId="{381DECFD-2F11-4721-9332-6AC49D9F5EC1}">
      <dgm:prSet/>
      <dgm:spPr/>
      <dgm:t>
        <a:bodyPr/>
        <a:lstStyle/>
        <a:p>
          <a:endParaRPr lang="ru-RU"/>
        </a:p>
      </dgm:t>
    </dgm:pt>
    <dgm:pt modelId="{A8FEB5EF-0574-4955-9E32-B2E504C01E10}">
      <dgm:prSet/>
      <dgm:spPr/>
      <dgm:t>
        <a:bodyPr/>
        <a:lstStyle/>
        <a:p>
          <a:pPr rtl="0"/>
          <a:r>
            <a:rPr lang="uz-Cyrl-UZ" dirty="0" smtClean="0"/>
            <a:t>даъвогарнинг бирор бир ҳаракатни содир этиш тўғрисида ёзма мурожаат этган илтимоси;</a:t>
          </a:r>
          <a:endParaRPr lang="ru-RU" dirty="0"/>
        </a:p>
      </dgm:t>
    </dgm:pt>
    <dgm:pt modelId="{B4B0B31E-9553-4A74-9C47-E40B6A6E0A17}" type="parTrans" cxnId="{6ABEC88D-C0E1-4E87-BEF2-9FC82D0399FF}">
      <dgm:prSet/>
      <dgm:spPr/>
      <dgm:t>
        <a:bodyPr/>
        <a:lstStyle/>
        <a:p>
          <a:endParaRPr lang="ru-RU"/>
        </a:p>
      </dgm:t>
    </dgm:pt>
    <dgm:pt modelId="{97EBB4E4-101C-48EB-B7A8-FE0296CC8C85}" type="sibTrans" cxnId="{6ABEC88D-C0E1-4E87-BEF2-9FC82D0399FF}">
      <dgm:prSet/>
      <dgm:spPr/>
      <dgm:t>
        <a:bodyPr/>
        <a:lstStyle/>
        <a:p>
          <a:endParaRPr lang="ru-RU"/>
        </a:p>
      </dgm:t>
    </dgm:pt>
    <dgm:pt modelId="{B738DA3A-3F4B-4F58-A46D-92A274375ABB}">
      <dgm:prSet/>
      <dgm:spPr/>
      <dgm:t>
        <a:bodyPr/>
        <a:lstStyle/>
        <a:p>
          <a:pPr rtl="0"/>
          <a:r>
            <a:rPr lang="uz-Cyrl-UZ" dirty="0" smtClean="0"/>
            <a:t>жавобгарнинг бундай ҳаракатни содир этишни рад этиш тўғрисидаги ёзма жавоби;</a:t>
          </a:r>
          <a:endParaRPr lang="ru-RU" dirty="0"/>
        </a:p>
      </dgm:t>
    </dgm:pt>
    <dgm:pt modelId="{E2537065-A6BA-49D7-9187-31968824921C}" type="parTrans" cxnId="{1E4E880F-3945-4BD5-AA17-3D48E8E53CE2}">
      <dgm:prSet/>
      <dgm:spPr/>
      <dgm:t>
        <a:bodyPr/>
        <a:lstStyle/>
        <a:p>
          <a:endParaRPr lang="ru-RU"/>
        </a:p>
      </dgm:t>
    </dgm:pt>
    <dgm:pt modelId="{E4DE24DE-F6DC-4858-B3AA-6805BFCDE595}" type="sibTrans" cxnId="{1E4E880F-3945-4BD5-AA17-3D48E8E53CE2}">
      <dgm:prSet/>
      <dgm:spPr/>
      <dgm:t>
        <a:bodyPr/>
        <a:lstStyle/>
        <a:p>
          <a:endParaRPr lang="ru-RU"/>
        </a:p>
      </dgm:t>
    </dgm:pt>
    <dgm:pt modelId="{F91D9B0D-8BDC-4FCD-87A3-1D2CF2ECB77B}">
      <dgm:prSet/>
      <dgm:spPr/>
      <dgm:t>
        <a:bodyPr/>
        <a:lstStyle/>
        <a:p>
          <a:pPr rtl="0"/>
          <a:r>
            <a:rPr lang="uz-Cyrl-UZ" dirty="0" smtClean="0"/>
            <a:t>агар рад жавоби оғзаки бўлса, томонларнинг тушунтиришлари ва гувоҳларнинг кўрсатмалари;</a:t>
          </a:r>
          <a:endParaRPr lang="ru-RU" dirty="0"/>
        </a:p>
      </dgm:t>
    </dgm:pt>
    <dgm:pt modelId="{7EFFC27E-1F2B-426A-86E7-A9A274983216}" type="parTrans" cxnId="{4F94FD77-6DB7-4DA9-9F72-4A017FB5784E}">
      <dgm:prSet/>
      <dgm:spPr/>
      <dgm:t>
        <a:bodyPr/>
        <a:lstStyle/>
        <a:p>
          <a:endParaRPr lang="ru-RU"/>
        </a:p>
      </dgm:t>
    </dgm:pt>
    <dgm:pt modelId="{90A4F5B8-59BA-4C2C-ADA5-E5B0776871FB}" type="sibTrans" cxnId="{4F94FD77-6DB7-4DA9-9F72-4A017FB5784E}">
      <dgm:prSet/>
      <dgm:spPr/>
      <dgm:t>
        <a:bodyPr/>
        <a:lstStyle/>
        <a:p>
          <a:endParaRPr lang="ru-RU"/>
        </a:p>
      </dgm:t>
    </dgm:pt>
    <dgm:pt modelId="{E66CAA88-9C95-47FB-9388-C18D9BBD45A2}">
      <dgm:prSet/>
      <dgm:spPr/>
      <dgm:t>
        <a:bodyPr/>
        <a:lstStyle/>
        <a:p>
          <a:pPr rtl="0"/>
          <a:r>
            <a:rPr lang="uz-Cyrl-UZ" dirty="0" smtClean="0"/>
            <a:t>рад жавоби ҳам берилмаган ва ҳаракат ҳам содир этилмаганда томонларнинг тушунтиришлари.</a:t>
          </a:r>
          <a:endParaRPr lang="ru-RU" dirty="0"/>
        </a:p>
      </dgm:t>
    </dgm:pt>
    <dgm:pt modelId="{3CCA1CBE-6EA9-440A-BB07-738FE07BF7EF}" type="parTrans" cxnId="{B047F7B1-96E7-4602-B275-3433D66B392D}">
      <dgm:prSet/>
      <dgm:spPr/>
      <dgm:t>
        <a:bodyPr/>
        <a:lstStyle/>
        <a:p>
          <a:endParaRPr lang="ru-RU"/>
        </a:p>
      </dgm:t>
    </dgm:pt>
    <dgm:pt modelId="{5F330017-C54C-47DC-8265-CF9D602B474E}" type="sibTrans" cxnId="{B047F7B1-96E7-4602-B275-3433D66B392D}">
      <dgm:prSet/>
      <dgm:spPr/>
      <dgm:t>
        <a:bodyPr/>
        <a:lstStyle/>
        <a:p>
          <a:endParaRPr lang="ru-RU"/>
        </a:p>
      </dgm:t>
    </dgm:pt>
    <dgm:pt modelId="{93BC4140-5495-488B-A0EB-89435B3B647C}" type="pres">
      <dgm:prSet presAssocID="{947F5DE0-689B-484F-9254-17208957ECC2}" presName="linear" presStyleCnt="0">
        <dgm:presLayoutVars>
          <dgm:animLvl val="lvl"/>
          <dgm:resizeHandles val="exact"/>
        </dgm:presLayoutVars>
      </dgm:prSet>
      <dgm:spPr/>
      <dgm:t>
        <a:bodyPr/>
        <a:lstStyle/>
        <a:p>
          <a:endParaRPr lang="ru-RU"/>
        </a:p>
      </dgm:t>
    </dgm:pt>
    <dgm:pt modelId="{0B5748E1-CC29-4CEE-B5C2-DCE17DA3C429}" type="pres">
      <dgm:prSet presAssocID="{11809028-B4D3-4DB0-858F-9296AC803C53}" presName="parentText" presStyleLbl="node1" presStyleIdx="0" presStyleCnt="8">
        <dgm:presLayoutVars>
          <dgm:chMax val="0"/>
          <dgm:bulletEnabled val="1"/>
        </dgm:presLayoutVars>
      </dgm:prSet>
      <dgm:spPr/>
      <dgm:t>
        <a:bodyPr/>
        <a:lstStyle/>
        <a:p>
          <a:endParaRPr lang="ru-RU"/>
        </a:p>
      </dgm:t>
    </dgm:pt>
    <dgm:pt modelId="{354F1BDF-53D6-41A0-8E4B-B8B69CF00462}" type="pres">
      <dgm:prSet presAssocID="{15D200A0-927A-466F-BF88-892AFC80D6AF}" presName="spacer" presStyleCnt="0"/>
      <dgm:spPr/>
    </dgm:pt>
    <dgm:pt modelId="{D6D3EEE4-A59B-4440-9BF3-D1E3CD256F73}" type="pres">
      <dgm:prSet presAssocID="{52040F27-801A-43B1-9E7E-BCFD92A6D425}" presName="parentText" presStyleLbl="node1" presStyleIdx="1" presStyleCnt="8">
        <dgm:presLayoutVars>
          <dgm:chMax val="0"/>
          <dgm:bulletEnabled val="1"/>
        </dgm:presLayoutVars>
      </dgm:prSet>
      <dgm:spPr/>
      <dgm:t>
        <a:bodyPr/>
        <a:lstStyle/>
        <a:p>
          <a:endParaRPr lang="ru-RU"/>
        </a:p>
      </dgm:t>
    </dgm:pt>
    <dgm:pt modelId="{E28B9675-0F9B-41F3-8CC4-AE6DA43052F2}" type="pres">
      <dgm:prSet presAssocID="{08580148-01D7-41EE-A345-BFFCD8FA19E2}" presName="spacer" presStyleCnt="0"/>
      <dgm:spPr/>
    </dgm:pt>
    <dgm:pt modelId="{1F4004D1-27F2-416D-A60B-65DE57F9577D}" type="pres">
      <dgm:prSet presAssocID="{FDC2973B-2B55-4A8F-8C87-3CA611A0768D}" presName="parentText" presStyleLbl="node1" presStyleIdx="2" presStyleCnt="8">
        <dgm:presLayoutVars>
          <dgm:chMax val="0"/>
          <dgm:bulletEnabled val="1"/>
        </dgm:presLayoutVars>
      </dgm:prSet>
      <dgm:spPr/>
      <dgm:t>
        <a:bodyPr/>
        <a:lstStyle/>
        <a:p>
          <a:endParaRPr lang="ru-RU"/>
        </a:p>
      </dgm:t>
    </dgm:pt>
    <dgm:pt modelId="{8AA5439A-8C78-4FE5-BE59-3339FF178B95}" type="pres">
      <dgm:prSet presAssocID="{B8C99E92-9548-4D37-BE82-BF339EDE50E4}" presName="spacer" presStyleCnt="0"/>
      <dgm:spPr/>
    </dgm:pt>
    <dgm:pt modelId="{70DB23A1-F4A8-4581-AC24-C9D314032757}" type="pres">
      <dgm:prSet presAssocID="{B3E5BE26-7271-4E42-9580-88DCC3663807}" presName="parentText" presStyleLbl="node1" presStyleIdx="3" presStyleCnt="8">
        <dgm:presLayoutVars>
          <dgm:chMax val="0"/>
          <dgm:bulletEnabled val="1"/>
        </dgm:presLayoutVars>
      </dgm:prSet>
      <dgm:spPr/>
      <dgm:t>
        <a:bodyPr/>
        <a:lstStyle/>
        <a:p>
          <a:endParaRPr lang="ru-RU"/>
        </a:p>
      </dgm:t>
    </dgm:pt>
    <dgm:pt modelId="{AC8AD48B-B6F5-41E7-8F4C-8AE34A644BBF}" type="pres">
      <dgm:prSet presAssocID="{624B011C-F8B0-4604-A4BE-ED2C53F32D02}" presName="spacer" presStyleCnt="0"/>
      <dgm:spPr/>
    </dgm:pt>
    <dgm:pt modelId="{41B201A6-5213-4F5E-9651-81AE78078C9C}" type="pres">
      <dgm:prSet presAssocID="{A8FEB5EF-0574-4955-9E32-B2E504C01E10}" presName="parentText" presStyleLbl="node1" presStyleIdx="4" presStyleCnt="8">
        <dgm:presLayoutVars>
          <dgm:chMax val="0"/>
          <dgm:bulletEnabled val="1"/>
        </dgm:presLayoutVars>
      </dgm:prSet>
      <dgm:spPr/>
      <dgm:t>
        <a:bodyPr/>
        <a:lstStyle/>
        <a:p>
          <a:endParaRPr lang="ru-RU"/>
        </a:p>
      </dgm:t>
    </dgm:pt>
    <dgm:pt modelId="{F3801553-35BE-46A2-B73D-F1832EAB651E}" type="pres">
      <dgm:prSet presAssocID="{97EBB4E4-101C-48EB-B7A8-FE0296CC8C85}" presName="spacer" presStyleCnt="0"/>
      <dgm:spPr/>
    </dgm:pt>
    <dgm:pt modelId="{35D0574E-F1FE-4D08-BECF-AA24DA4A8EA3}" type="pres">
      <dgm:prSet presAssocID="{B738DA3A-3F4B-4F58-A46D-92A274375ABB}" presName="parentText" presStyleLbl="node1" presStyleIdx="5" presStyleCnt="8">
        <dgm:presLayoutVars>
          <dgm:chMax val="0"/>
          <dgm:bulletEnabled val="1"/>
        </dgm:presLayoutVars>
      </dgm:prSet>
      <dgm:spPr/>
      <dgm:t>
        <a:bodyPr/>
        <a:lstStyle/>
        <a:p>
          <a:endParaRPr lang="ru-RU"/>
        </a:p>
      </dgm:t>
    </dgm:pt>
    <dgm:pt modelId="{7B5F6AB5-1F5A-4095-BD1D-4C80BC6CA7EA}" type="pres">
      <dgm:prSet presAssocID="{E4DE24DE-F6DC-4858-B3AA-6805BFCDE595}" presName="spacer" presStyleCnt="0"/>
      <dgm:spPr/>
    </dgm:pt>
    <dgm:pt modelId="{B51F71B4-C4E8-420E-93AD-9FC117F1D738}" type="pres">
      <dgm:prSet presAssocID="{F91D9B0D-8BDC-4FCD-87A3-1D2CF2ECB77B}" presName="parentText" presStyleLbl="node1" presStyleIdx="6" presStyleCnt="8">
        <dgm:presLayoutVars>
          <dgm:chMax val="0"/>
          <dgm:bulletEnabled val="1"/>
        </dgm:presLayoutVars>
      </dgm:prSet>
      <dgm:spPr/>
      <dgm:t>
        <a:bodyPr/>
        <a:lstStyle/>
        <a:p>
          <a:endParaRPr lang="ru-RU"/>
        </a:p>
      </dgm:t>
    </dgm:pt>
    <dgm:pt modelId="{887200AC-4575-43F0-82D2-47FCC6B1D670}" type="pres">
      <dgm:prSet presAssocID="{90A4F5B8-59BA-4C2C-ADA5-E5B0776871FB}" presName="spacer" presStyleCnt="0"/>
      <dgm:spPr/>
    </dgm:pt>
    <dgm:pt modelId="{5E79933E-7B3F-4DB9-98EF-82642819317A}" type="pres">
      <dgm:prSet presAssocID="{E66CAA88-9C95-47FB-9388-C18D9BBD45A2}" presName="parentText" presStyleLbl="node1" presStyleIdx="7" presStyleCnt="8">
        <dgm:presLayoutVars>
          <dgm:chMax val="0"/>
          <dgm:bulletEnabled val="1"/>
        </dgm:presLayoutVars>
      </dgm:prSet>
      <dgm:spPr/>
      <dgm:t>
        <a:bodyPr/>
        <a:lstStyle/>
        <a:p>
          <a:endParaRPr lang="ru-RU"/>
        </a:p>
      </dgm:t>
    </dgm:pt>
  </dgm:ptLst>
  <dgm:cxnLst>
    <dgm:cxn modelId="{6ABEC88D-C0E1-4E87-BEF2-9FC82D0399FF}" srcId="{947F5DE0-689B-484F-9254-17208957ECC2}" destId="{A8FEB5EF-0574-4955-9E32-B2E504C01E10}" srcOrd="4" destOrd="0" parTransId="{B4B0B31E-9553-4A74-9C47-E40B6A6E0A17}" sibTransId="{97EBB4E4-101C-48EB-B7A8-FE0296CC8C85}"/>
    <dgm:cxn modelId="{C334863A-AA1F-49BF-B458-71B48F42AB28}" type="presOf" srcId="{B3E5BE26-7271-4E42-9580-88DCC3663807}" destId="{70DB23A1-F4A8-4581-AC24-C9D314032757}" srcOrd="0" destOrd="0" presId="urn:microsoft.com/office/officeart/2005/8/layout/vList2"/>
    <dgm:cxn modelId="{13492301-D8BB-4189-BCC1-9EAB0995AA53}" type="presOf" srcId="{52040F27-801A-43B1-9E7E-BCFD92A6D425}" destId="{D6D3EEE4-A59B-4440-9BF3-D1E3CD256F73}" srcOrd="0" destOrd="0" presId="urn:microsoft.com/office/officeart/2005/8/layout/vList2"/>
    <dgm:cxn modelId="{3F18E7E4-4585-4D87-9595-8E085C5FA360}" type="presOf" srcId="{FDC2973B-2B55-4A8F-8C87-3CA611A0768D}" destId="{1F4004D1-27F2-416D-A60B-65DE57F9577D}" srcOrd="0" destOrd="0" presId="urn:microsoft.com/office/officeart/2005/8/layout/vList2"/>
    <dgm:cxn modelId="{DAA08DB7-4A1E-4918-98F9-EA2390669A99}" type="presOf" srcId="{F91D9B0D-8BDC-4FCD-87A3-1D2CF2ECB77B}" destId="{B51F71B4-C4E8-420E-93AD-9FC117F1D738}" srcOrd="0" destOrd="0" presId="urn:microsoft.com/office/officeart/2005/8/layout/vList2"/>
    <dgm:cxn modelId="{FA38F86C-9510-44D2-A5C3-9ED9E4AB30E1}" type="presOf" srcId="{947F5DE0-689B-484F-9254-17208957ECC2}" destId="{93BC4140-5495-488B-A0EB-89435B3B647C}" srcOrd="0" destOrd="0" presId="urn:microsoft.com/office/officeart/2005/8/layout/vList2"/>
    <dgm:cxn modelId="{D946E52B-2C4C-4288-B157-AD73E19B9C26}" srcId="{947F5DE0-689B-484F-9254-17208957ECC2}" destId="{52040F27-801A-43B1-9E7E-BCFD92A6D425}" srcOrd="1" destOrd="0" parTransId="{0FDED205-B145-4E21-95CA-39E81EE725B1}" sibTransId="{08580148-01D7-41EE-A345-BFFCD8FA19E2}"/>
    <dgm:cxn modelId="{381DECFD-2F11-4721-9332-6AC49D9F5EC1}" srcId="{947F5DE0-689B-484F-9254-17208957ECC2}" destId="{B3E5BE26-7271-4E42-9580-88DCC3663807}" srcOrd="3" destOrd="0" parTransId="{A4301FB8-65E1-45BD-B8D7-FB13DE1A7B08}" sibTransId="{624B011C-F8B0-4604-A4BE-ED2C53F32D02}"/>
    <dgm:cxn modelId="{B6AAB5BA-E922-43D5-BB5E-2EC1A724F12A}" type="presOf" srcId="{11809028-B4D3-4DB0-858F-9296AC803C53}" destId="{0B5748E1-CC29-4CEE-B5C2-DCE17DA3C429}" srcOrd="0" destOrd="0" presId="urn:microsoft.com/office/officeart/2005/8/layout/vList2"/>
    <dgm:cxn modelId="{4F14B7D2-3BD3-423E-B4C9-49848538476D}" srcId="{947F5DE0-689B-484F-9254-17208957ECC2}" destId="{FDC2973B-2B55-4A8F-8C87-3CA611A0768D}" srcOrd="2" destOrd="0" parTransId="{350F9C43-9C3D-4682-B80B-156227FDEDAC}" sibTransId="{B8C99E92-9548-4D37-BE82-BF339EDE50E4}"/>
    <dgm:cxn modelId="{B047F7B1-96E7-4602-B275-3433D66B392D}" srcId="{947F5DE0-689B-484F-9254-17208957ECC2}" destId="{E66CAA88-9C95-47FB-9388-C18D9BBD45A2}" srcOrd="7" destOrd="0" parTransId="{3CCA1CBE-6EA9-440A-BB07-738FE07BF7EF}" sibTransId="{5F330017-C54C-47DC-8265-CF9D602B474E}"/>
    <dgm:cxn modelId="{4F94FD77-6DB7-4DA9-9F72-4A017FB5784E}" srcId="{947F5DE0-689B-484F-9254-17208957ECC2}" destId="{F91D9B0D-8BDC-4FCD-87A3-1D2CF2ECB77B}" srcOrd="6" destOrd="0" parTransId="{7EFFC27E-1F2B-426A-86E7-A9A274983216}" sibTransId="{90A4F5B8-59BA-4C2C-ADA5-E5B0776871FB}"/>
    <dgm:cxn modelId="{534157B1-F425-4F47-96A8-1012A6481828}" srcId="{947F5DE0-689B-484F-9254-17208957ECC2}" destId="{11809028-B4D3-4DB0-858F-9296AC803C53}" srcOrd="0" destOrd="0" parTransId="{E896059E-2A97-4E10-8BFC-943C64A0EE48}" sibTransId="{15D200A0-927A-466F-BF88-892AFC80D6AF}"/>
    <dgm:cxn modelId="{1E4E880F-3945-4BD5-AA17-3D48E8E53CE2}" srcId="{947F5DE0-689B-484F-9254-17208957ECC2}" destId="{B738DA3A-3F4B-4F58-A46D-92A274375ABB}" srcOrd="5" destOrd="0" parTransId="{E2537065-A6BA-49D7-9187-31968824921C}" sibTransId="{E4DE24DE-F6DC-4858-B3AA-6805BFCDE595}"/>
    <dgm:cxn modelId="{C781248D-97F8-4C11-95CC-121B1CD7EE98}" type="presOf" srcId="{E66CAA88-9C95-47FB-9388-C18D9BBD45A2}" destId="{5E79933E-7B3F-4DB9-98EF-82642819317A}" srcOrd="0" destOrd="0" presId="urn:microsoft.com/office/officeart/2005/8/layout/vList2"/>
    <dgm:cxn modelId="{C21CEA19-1363-42A1-9EEB-86AFA7517B05}" type="presOf" srcId="{B738DA3A-3F4B-4F58-A46D-92A274375ABB}" destId="{35D0574E-F1FE-4D08-BECF-AA24DA4A8EA3}" srcOrd="0" destOrd="0" presId="urn:microsoft.com/office/officeart/2005/8/layout/vList2"/>
    <dgm:cxn modelId="{0C6F8D51-40DC-4212-8136-4426B8BF01DC}" type="presOf" srcId="{A8FEB5EF-0574-4955-9E32-B2E504C01E10}" destId="{41B201A6-5213-4F5E-9651-81AE78078C9C}" srcOrd="0" destOrd="0" presId="urn:microsoft.com/office/officeart/2005/8/layout/vList2"/>
    <dgm:cxn modelId="{38F8F383-12EC-47E5-9491-291674DECA86}" type="presParOf" srcId="{93BC4140-5495-488B-A0EB-89435B3B647C}" destId="{0B5748E1-CC29-4CEE-B5C2-DCE17DA3C429}" srcOrd="0" destOrd="0" presId="urn:microsoft.com/office/officeart/2005/8/layout/vList2"/>
    <dgm:cxn modelId="{DDFB0473-322A-4F63-A748-4B19B10DF328}" type="presParOf" srcId="{93BC4140-5495-488B-A0EB-89435B3B647C}" destId="{354F1BDF-53D6-41A0-8E4B-B8B69CF00462}" srcOrd="1" destOrd="0" presId="urn:microsoft.com/office/officeart/2005/8/layout/vList2"/>
    <dgm:cxn modelId="{192476AB-27A1-41A6-9A41-3B8CE295B8C3}" type="presParOf" srcId="{93BC4140-5495-488B-A0EB-89435B3B647C}" destId="{D6D3EEE4-A59B-4440-9BF3-D1E3CD256F73}" srcOrd="2" destOrd="0" presId="urn:microsoft.com/office/officeart/2005/8/layout/vList2"/>
    <dgm:cxn modelId="{EE3DCE88-4CF2-48E0-8B16-B6FDEC36971A}" type="presParOf" srcId="{93BC4140-5495-488B-A0EB-89435B3B647C}" destId="{E28B9675-0F9B-41F3-8CC4-AE6DA43052F2}" srcOrd="3" destOrd="0" presId="urn:microsoft.com/office/officeart/2005/8/layout/vList2"/>
    <dgm:cxn modelId="{D3BC7EE5-A3F3-4D8A-8693-7203B3D6DB9C}" type="presParOf" srcId="{93BC4140-5495-488B-A0EB-89435B3B647C}" destId="{1F4004D1-27F2-416D-A60B-65DE57F9577D}" srcOrd="4" destOrd="0" presId="urn:microsoft.com/office/officeart/2005/8/layout/vList2"/>
    <dgm:cxn modelId="{BC33969E-BE23-458E-8060-A954B2B8496B}" type="presParOf" srcId="{93BC4140-5495-488B-A0EB-89435B3B647C}" destId="{8AA5439A-8C78-4FE5-BE59-3339FF178B95}" srcOrd="5" destOrd="0" presId="urn:microsoft.com/office/officeart/2005/8/layout/vList2"/>
    <dgm:cxn modelId="{8CC3D1A5-B38F-4965-8B9C-06648696D2A3}" type="presParOf" srcId="{93BC4140-5495-488B-A0EB-89435B3B647C}" destId="{70DB23A1-F4A8-4581-AC24-C9D314032757}" srcOrd="6" destOrd="0" presId="urn:microsoft.com/office/officeart/2005/8/layout/vList2"/>
    <dgm:cxn modelId="{1587BB38-2C27-4897-9960-F2BC28FE199C}" type="presParOf" srcId="{93BC4140-5495-488B-A0EB-89435B3B647C}" destId="{AC8AD48B-B6F5-41E7-8F4C-8AE34A644BBF}" srcOrd="7" destOrd="0" presId="urn:microsoft.com/office/officeart/2005/8/layout/vList2"/>
    <dgm:cxn modelId="{E727C1C7-08E1-427B-B75A-016E09952A1E}" type="presParOf" srcId="{93BC4140-5495-488B-A0EB-89435B3B647C}" destId="{41B201A6-5213-4F5E-9651-81AE78078C9C}" srcOrd="8" destOrd="0" presId="urn:microsoft.com/office/officeart/2005/8/layout/vList2"/>
    <dgm:cxn modelId="{F2C8CF26-0C89-4CD2-9A69-6056FE6E50AB}" type="presParOf" srcId="{93BC4140-5495-488B-A0EB-89435B3B647C}" destId="{F3801553-35BE-46A2-B73D-F1832EAB651E}" srcOrd="9" destOrd="0" presId="urn:microsoft.com/office/officeart/2005/8/layout/vList2"/>
    <dgm:cxn modelId="{1C423802-E660-429A-B035-0B30C51DF14E}" type="presParOf" srcId="{93BC4140-5495-488B-A0EB-89435B3B647C}" destId="{35D0574E-F1FE-4D08-BECF-AA24DA4A8EA3}" srcOrd="10" destOrd="0" presId="urn:microsoft.com/office/officeart/2005/8/layout/vList2"/>
    <dgm:cxn modelId="{F855575A-D41F-45AC-A8DE-0A317CA90948}" type="presParOf" srcId="{93BC4140-5495-488B-A0EB-89435B3B647C}" destId="{7B5F6AB5-1F5A-4095-BD1D-4C80BC6CA7EA}" srcOrd="11" destOrd="0" presId="urn:microsoft.com/office/officeart/2005/8/layout/vList2"/>
    <dgm:cxn modelId="{576046F7-B448-4F38-A73B-7321DDA48B2D}" type="presParOf" srcId="{93BC4140-5495-488B-A0EB-89435B3B647C}" destId="{B51F71B4-C4E8-420E-93AD-9FC117F1D738}" srcOrd="12" destOrd="0" presId="urn:microsoft.com/office/officeart/2005/8/layout/vList2"/>
    <dgm:cxn modelId="{16E040E5-D8A5-44CB-9AE5-2E0554B99FEA}" type="presParOf" srcId="{93BC4140-5495-488B-A0EB-89435B3B647C}" destId="{887200AC-4575-43F0-82D2-47FCC6B1D670}" srcOrd="13" destOrd="0" presId="urn:microsoft.com/office/officeart/2005/8/layout/vList2"/>
    <dgm:cxn modelId="{454D8B42-5CE2-416D-8934-20526578F496}" type="presParOf" srcId="{93BC4140-5495-488B-A0EB-89435B3B647C}" destId="{5E79933E-7B3F-4DB9-98EF-82642819317A}" srcOrd="1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394EC3-347C-4FCC-B14F-E2CE1B69CF59}">
      <dsp:nvSpPr>
        <dsp:cNvPr id="0" name=""/>
        <dsp:cNvSpPr/>
      </dsp:nvSpPr>
      <dsp:spPr>
        <a:xfrm>
          <a:off x="4321" y="3126"/>
          <a:ext cx="8712394" cy="1503749"/>
        </a:xfrm>
        <a:prstGeom prst="roundRect">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uz-Cyrl-UZ" sz="2000" kern="1200" dirty="0" smtClean="0"/>
            <a:t>Маънавий зарар уни етказувчининг айбидан қатъий назар  қуйидаги ҳолларда қопланади:</a:t>
          </a:r>
          <a:endParaRPr lang="ru-RU" sz="2000" kern="1200" dirty="0"/>
        </a:p>
      </dsp:txBody>
      <dsp:txXfrm>
        <a:off x="4321" y="3126"/>
        <a:ext cx="8712394" cy="1503749"/>
      </dsp:txXfrm>
    </dsp:sp>
    <dsp:sp modelId="{3DEE65B4-6A6E-407D-892F-22BC48852B00}">
      <dsp:nvSpPr>
        <dsp:cNvPr id="0" name=""/>
        <dsp:cNvSpPr/>
      </dsp:nvSpPr>
      <dsp:spPr>
        <a:xfrm>
          <a:off x="4321" y="1582063"/>
          <a:ext cx="8848019" cy="1503749"/>
        </a:xfrm>
        <a:prstGeom prst="roundRect">
          <a:avLst/>
        </a:prstGeom>
        <a:solidFill>
          <a:schemeClr val="accent5"/>
        </a:solidFill>
        <a:ln w="25400" cap="flat"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ru-RU" sz="1700" kern="1200" dirty="0" smtClean="0">
              <a:solidFill>
                <a:schemeClr val="tx1"/>
              </a:solidFill>
            </a:rPr>
            <a:t>- </a:t>
          </a:r>
          <a:r>
            <a:rPr lang="ru-RU" sz="2000" kern="1200" dirty="0" err="1" smtClean="0">
              <a:solidFill>
                <a:schemeClr val="tx1"/>
              </a:solidFill>
            </a:rPr>
            <a:t>зарар</a:t>
          </a:r>
          <a:r>
            <a:rPr lang="ru-RU" sz="2000" kern="1200" dirty="0" smtClean="0">
              <a:solidFill>
                <a:schemeClr val="tx1"/>
              </a:solidFill>
            </a:rPr>
            <a:t> </a:t>
          </a:r>
          <a:r>
            <a:rPr lang="ru-RU" sz="2000" kern="1200" dirty="0" err="1" smtClean="0">
              <a:solidFill>
                <a:schemeClr val="tx1"/>
              </a:solidFill>
            </a:rPr>
            <a:t>фуқаронинг ҳаёти ва</a:t>
          </a:r>
          <a:r>
            <a:rPr lang="ru-RU" sz="2000" kern="1200" dirty="0" smtClean="0">
              <a:solidFill>
                <a:schemeClr val="tx1"/>
              </a:solidFill>
            </a:rPr>
            <a:t> </a:t>
          </a:r>
          <a:r>
            <a:rPr lang="ru-RU" sz="2000" kern="1200" dirty="0" err="1" smtClean="0">
              <a:solidFill>
                <a:schemeClr val="tx1"/>
              </a:solidFill>
            </a:rPr>
            <a:t>соғлиғига ошиқча хавф</a:t>
          </a:r>
          <a:r>
            <a:rPr lang="ru-RU" sz="2000" kern="1200" dirty="0" smtClean="0">
              <a:solidFill>
                <a:schemeClr val="tx1"/>
              </a:solidFill>
            </a:rPr>
            <a:t> </a:t>
          </a:r>
          <a:r>
            <a:rPr lang="ru-RU" sz="2000" kern="1200" dirty="0" err="1" smtClean="0">
              <a:solidFill>
                <a:schemeClr val="tx1"/>
              </a:solidFill>
            </a:rPr>
            <a:t>манбаи</a:t>
          </a:r>
          <a:r>
            <a:rPr lang="ru-RU" sz="2000" kern="1200" dirty="0" smtClean="0">
              <a:solidFill>
                <a:schemeClr val="tx1"/>
              </a:solidFill>
            </a:rPr>
            <a:t> </a:t>
          </a:r>
          <a:r>
            <a:rPr lang="ru-RU" sz="2000" kern="1200" dirty="0" err="1" smtClean="0">
              <a:solidFill>
                <a:schemeClr val="tx1"/>
              </a:solidFill>
            </a:rPr>
            <a:t>томонидан</a:t>
          </a:r>
          <a:r>
            <a:rPr lang="ru-RU" sz="2000" kern="1200" dirty="0" smtClean="0">
              <a:solidFill>
                <a:schemeClr val="tx1"/>
              </a:solidFill>
            </a:rPr>
            <a:t> </a:t>
          </a:r>
          <a:r>
            <a:rPr lang="ru-RU" sz="2000" kern="1200" dirty="0" err="1" smtClean="0">
              <a:solidFill>
                <a:schemeClr val="tx1"/>
              </a:solidFill>
            </a:rPr>
            <a:t>етказилган</a:t>
          </a:r>
          <a:r>
            <a:rPr lang="ru-RU" sz="2000" kern="1200" dirty="0" smtClean="0">
              <a:solidFill>
                <a:schemeClr val="tx1"/>
              </a:solidFill>
            </a:rPr>
            <a:t> </a:t>
          </a:r>
          <a:r>
            <a:rPr lang="ru-RU" sz="2000" kern="1200" dirty="0" err="1" smtClean="0">
              <a:solidFill>
                <a:schemeClr val="tx1"/>
              </a:solidFill>
            </a:rPr>
            <a:t>бўлса</a:t>
          </a:r>
          <a:r>
            <a:rPr lang="ru-RU" sz="2000" kern="1200" dirty="0" smtClean="0">
              <a:solidFill>
                <a:schemeClr val="tx1"/>
              </a:solidFill>
            </a:rPr>
            <a:t>;</a:t>
          </a:r>
          <a:endParaRPr lang="ru-RU" sz="1700" kern="1200" dirty="0">
            <a:solidFill>
              <a:schemeClr val="tx1"/>
            </a:solidFill>
          </a:endParaRPr>
        </a:p>
      </dsp:txBody>
      <dsp:txXfrm>
        <a:off x="4321" y="1582063"/>
        <a:ext cx="8848019" cy="1503749"/>
      </dsp:txXfrm>
    </dsp:sp>
    <dsp:sp modelId="{DD12D45E-8697-41DC-924A-C82C21525C9C}">
      <dsp:nvSpPr>
        <dsp:cNvPr id="0" name=""/>
        <dsp:cNvSpPr/>
      </dsp:nvSpPr>
      <dsp:spPr>
        <a:xfrm>
          <a:off x="4321" y="3161000"/>
          <a:ext cx="8848019" cy="1503749"/>
        </a:xfrm>
        <a:prstGeom prst="roundRect">
          <a:avLst/>
        </a:prstGeom>
        <a:solidFill>
          <a:schemeClr val="accent5"/>
        </a:solidFill>
        <a:ln w="25400" cap="flat"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ru-RU" sz="1700" kern="1200" dirty="0" smtClean="0">
              <a:solidFill>
                <a:schemeClr val="tx1"/>
              </a:solidFill>
            </a:rPr>
            <a:t>- </a:t>
          </a:r>
          <a:r>
            <a:rPr lang="ru-RU" sz="1700" kern="1200" dirty="0" err="1" smtClean="0">
              <a:solidFill>
                <a:schemeClr val="tx1"/>
              </a:solidFill>
            </a:rPr>
            <a:t>зарар</a:t>
          </a:r>
          <a:r>
            <a:rPr lang="ru-RU" sz="1700" kern="1200" dirty="0" smtClean="0">
              <a:solidFill>
                <a:schemeClr val="tx1"/>
              </a:solidFill>
            </a:rPr>
            <a:t> </a:t>
          </a:r>
          <a:r>
            <a:rPr lang="ru-RU" sz="1700" kern="1200" dirty="0" err="1" smtClean="0">
              <a:solidFill>
                <a:schemeClr val="tx1"/>
              </a:solidFill>
            </a:rPr>
            <a:t>фуқарога </a:t>
          </a:r>
          <a:r>
            <a:rPr lang="ru-RU" sz="1700" kern="1200" dirty="0" smtClean="0">
              <a:solidFill>
                <a:schemeClr val="tx1"/>
              </a:solidFill>
            </a:rPr>
            <a:t>уни </a:t>
          </a:r>
          <a:r>
            <a:rPr lang="ru-RU" sz="1700" kern="1200" dirty="0" err="1" smtClean="0">
              <a:solidFill>
                <a:schemeClr val="tx1"/>
              </a:solidFill>
            </a:rPr>
            <a:t>қонунга хилоф</a:t>
          </a:r>
          <a:r>
            <a:rPr lang="ru-RU" sz="1700" kern="1200" dirty="0" smtClean="0">
              <a:solidFill>
                <a:schemeClr val="tx1"/>
              </a:solidFill>
            </a:rPr>
            <a:t> </a:t>
          </a:r>
          <a:r>
            <a:rPr lang="ru-RU" sz="1700" kern="1200" dirty="0" err="1" smtClean="0">
              <a:solidFill>
                <a:schemeClr val="tx1"/>
              </a:solidFill>
            </a:rPr>
            <a:t>тарзда</a:t>
          </a:r>
          <a:r>
            <a:rPr lang="ru-RU" sz="1700" kern="1200" dirty="0" smtClean="0">
              <a:solidFill>
                <a:schemeClr val="tx1"/>
              </a:solidFill>
            </a:rPr>
            <a:t> </a:t>
          </a:r>
          <a:r>
            <a:rPr lang="ru-RU" sz="1700" kern="1200" dirty="0" err="1" smtClean="0">
              <a:solidFill>
                <a:schemeClr val="tx1"/>
              </a:solidFill>
            </a:rPr>
            <a:t>ҳукм қилиш</a:t>
          </a:r>
          <a:r>
            <a:rPr lang="ru-RU" sz="1700" kern="1200" dirty="0" smtClean="0">
              <a:solidFill>
                <a:schemeClr val="tx1"/>
              </a:solidFill>
            </a:rPr>
            <a:t>, </a:t>
          </a:r>
          <a:r>
            <a:rPr lang="ru-RU" sz="1700" kern="1200" dirty="0" err="1" smtClean="0">
              <a:solidFill>
                <a:schemeClr val="tx1"/>
              </a:solidFill>
            </a:rPr>
            <a:t>жиноий</a:t>
          </a:r>
          <a:r>
            <a:rPr lang="ru-RU" sz="1700" kern="1200" dirty="0" smtClean="0">
              <a:solidFill>
                <a:schemeClr val="tx1"/>
              </a:solidFill>
            </a:rPr>
            <a:t> </a:t>
          </a:r>
          <a:r>
            <a:rPr lang="ru-RU" sz="1700" kern="1200" dirty="0" err="1" smtClean="0">
              <a:solidFill>
                <a:schemeClr val="tx1"/>
              </a:solidFill>
            </a:rPr>
            <a:t>жавобгарликка</a:t>
          </a:r>
          <a:r>
            <a:rPr lang="ru-RU" sz="1700" kern="1200" dirty="0" smtClean="0">
              <a:solidFill>
                <a:schemeClr val="tx1"/>
              </a:solidFill>
            </a:rPr>
            <a:t> </a:t>
          </a:r>
          <a:r>
            <a:rPr lang="ru-RU" sz="1700" kern="1200" dirty="0" err="1" smtClean="0">
              <a:solidFill>
                <a:schemeClr val="tx1"/>
              </a:solidFill>
            </a:rPr>
            <a:t>тортиш</a:t>
          </a:r>
          <a:r>
            <a:rPr lang="ru-RU" sz="1700" kern="1200" dirty="0" smtClean="0">
              <a:solidFill>
                <a:schemeClr val="tx1"/>
              </a:solidFill>
            </a:rPr>
            <a:t>, </a:t>
          </a:r>
          <a:r>
            <a:rPr lang="ru-RU" sz="1700" kern="1200" dirty="0" err="1" smtClean="0">
              <a:solidFill>
                <a:schemeClr val="tx1"/>
              </a:solidFill>
            </a:rPr>
            <a:t>эҳтиёт чораси</a:t>
          </a:r>
          <a:r>
            <a:rPr lang="ru-RU" sz="1700" kern="1200" dirty="0" smtClean="0">
              <a:solidFill>
                <a:schemeClr val="tx1"/>
              </a:solidFill>
            </a:rPr>
            <a:t> </a:t>
          </a:r>
          <a:r>
            <a:rPr lang="ru-RU" sz="1700" kern="1200" dirty="0" err="1" smtClean="0">
              <a:solidFill>
                <a:schemeClr val="tx1"/>
              </a:solidFill>
            </a:rPr>
            <a:t>сифатида</a:t>
          </a:r>
          <a:r>
            <a:rPr lang="ru-RU" sz="1700" kern="1200" dirty="0" smtClean="0">
              <a:solidFill>
                <a:schemeClr val="tx1"/>
              </a:solidFill>
            </a:rPr>
            <a:t> </a:t>
          </a:r>
          <a:r>
            <a:rPr lang="ru-RU" sz="1700" kern="1200" dirty="0" err="1" smtClean="0">
              <a:solidFill>
                <a:schemeClr val="tx1"/>
              </a:solidFill>
            </a:rPr>
            <a:t>қамоққа олишни</a:t>
          </a:r>
          <a:r>
            <a:rPr lang="ru-RU" sz="1700" kern="1200" dirty="0" smtClean="0">
              <a:solidFill>
                <a:schemeClr val="tx1"/>
              </a:solidFill>
            </a:rPr>
            <a:t> </a:t>
          </a:r>
          <a:r>
            <a:rPr lang="ru-RU" sz="1700" kern="1200" dirty="0" err="1" smtClean="0">
              <a:solidFill>
                <a:schemeClr val="tx1"/>
              </a:solidFill>
            </a:rPr>
            <a:t>ёки</a:t>
          </a:r>
          <a:r>
            <a:rPr lang="ru-RU" sz="1700" kern="1200" dirty="0" smtClean="0">
              <a:solidFill>
                <a:schemeClr val="tx1"/>
              </a:solidFill>
            </a:rPr>
            <a:t> </a:t>
          </a:r>
          <a:r>
            <a:rPr lang="ru-RU" sz="1700" kern="1200" dirty="0" err="1" smtClean="0">
              <a:solidFill>
                <a:schemeClr val="tx1"/>
              </a:solidFill>
            </a:rPr>
            <a:t>муносиб</a:t>
          </a:r>
          <a:r>
            <a:rPr lang="ru-RU" sz="1700" kern="1200" dirty="0" smtClean="0">
              <a:solidFill>
                <a:schemeClr val="tx1"/>
              </a:solidFill>
            </a:rPr>
            <a:t> </a:t>
          </a:r>
          <a:r>
            <a:rPr lang="ru-RU" sz="1700" kern="1200" dirty="0" err="1" smtClean="0">
              <a:solidFill>
                <a:schemeClr val="tx1"/>
              </a:solidFill>
            </a:rPr>
            <a:t>хулқ-атворда бўлиш</a:t>
          </a:r>
          <a:r>
            <a:rPr lang="ru-RU" sz="1700" kern="1200" dirty="0" smtClean="0">
              <a:solidFill>
                <a:schemeClr val="tx1"/>
              </a:solidFill>
            </a:rPr>
            <a:t> </a:t>
          </a:r>
          <a:r>
            <a:rPr lang="ru-RU" sz="1700" kern="1200" dirty="0" err="1" smtClean="0">
              <a:solidFill>
                <a:schemeClr val="tx1"/>
              </a:solidFill>
            </a:rPr>
            <a:t>ҳақида тилхат</a:t>
          </a:r>
          <a:r>
            <a:rPr lang="ru-RU" sz="1700" kern="1200" dirty="0" smtClean="0">
              <a:solidFill>
                <a:schemeClr val="tx1"/>
              </a:solidFill>
            </a:rPr>
            <a:t> </a:t>
          </a:r>
          <a:r>
            <a:rPr lang="ru-RU" sz="1700" kern="1200" dirty="0" err="1" smtClean="0">
              <a:solidFill>
                <a:schemeClr val="tx1"/>
              </a:solidFill>
            </a:rPr>
            <a:t>олишни</a:t>
          </a:r>
          <a:r>
            <a:rPr lang="ru-RU" sz="1700" kern="1200" dirty="0" smtClean="0">
              <a:solidFill>
                <a:schemeClr val="tx1"/>
              </a:solidFill>
            </a:rPr>
            <a:t> </a:t>
          </a:r>
          <a:r>
            <a:rPr lang="ru-RU" sz="1700" kern="1200" dirty="0" err="1" smtClean="0">
              <a:solidFill>
                <a:schemeClr val="tx1"/>
              </a:solidFill>
            </a:rPr>
            <a:t>қонунга хилоф</a:t>
          </a:r>
          <a:r>
            <a:rPr lang="ru-RU" sz="1700" kern="1200" dirty="0" smtClean="0">
              <a:solidFill>
                <a:schemeClr val="tx1"/>
              </a:solidFill>
            </a:rPr>
            <a:t> </a:t>
          </a:r>
          <a:r>
            <a:rPr lang="ru-RU" sz="1700" kern="1200" dirty="0" err="1" smtClean="0">
              <a:solidFill>
                <a:schemeClr val="tx1"/>
              </a:solidFill>
            </a:rPr>
            <a:t>равишда</a:t>
          </a:r>
          <a:r>
            <a:rPr lang="ru-RU" sz="1700" kern="1200" dirty="0" smtClean="0">
              <a:solidFill>
                <a:schemeClr val="tx1"/>
              </a:solidFill>
            </a:rPr>
            <a:t> </a:t>
          </a:r>
          <a:r>
            <a:rPr lang="ru-RU" sz="1700" kern="1200" dirty="0" err="1" smtClean="0">
              <a:solidFill>
                <a:schemeClr val="tx1"/>
              </a:solidFill>
            </a:rPr>
            <a:t>қўллаш</a:t>
          </a:r>
          <a:r>
            <a:rPr lang="ru-RU" sz="1700" kern="1200" dirty="0" smtClean="0">
              <a:solidFill>
                <a:schemeClr val="tx1"/>
              </a:solidFill>
            </a:rPr>
            <a:t>, </a:t>
          </a:r>
          <a:r>
            <a:rPr lang="ru-RU" sz="1700" kern="1200" dirty="0" err="1" smtClean="0">
              <a:solidFill>
                <a:schemeClr val="tx1"/>
              </a:solidFill>
            </a:rPr>
            <a:t>маъмурий</a:t>
          </a:r>
          <a:r>
            <a:rPr lang="ru-RU" sz="1700" kern="1200" dirty="0" smtClean="0">
              <a:solidFill>
                <a:schemeClr val="tx1"/>
              </a:solidFill>
            </a:rPr>
            <a:t> </a:t>
          </a:r>
          <a:r>
            <a:rPr lang="ru-RU" sz="1700" kern="1200" dirty="0" err="1" smtClean="0">
              <a:solidFill>
                <a:schemeClr val="tx1"/>
              </a:solidFill>
            </a:rPr>
            <a:t>жазо</a:t>
          </a:r>
          <a:r>
            <a:rPr lang="ru-RU" sz="1700" kern="1200" dirty="0" smtClean="0">
              <a:solidFill>
                <a:schemeClr val="tx1"/>
              </a:solidFill>
            </a:rPr>
            <a:t> </a:t>
          </a:r>
          <a:r>
            <a:rPr lang="ru-RU" sz="1700" kern="1200" dirty="0" err="1" smtClean="0">
              <a:solidFill>
                <a:schemeClr val="tx1"/>
              </a:solidFill>
            </a:rPr>
            <a:t>қўллаш ва</a:t>
          </a:r>
          <a:r>
            <a:rPr lang="ru-RU" sz="1700" kern="1200" dirty="0" smtClean="0">
              <a:solidFill>
                <a:schemeClr val="tx1"/>
              </a:solidFill>
            </a:rPr>
            <a:t> </a:t>
          </a:r>
          <a:r>
            <a:rPr lang="ru-RU" sz="1700" kern="1200" dirty="0" err="1" smtClean="0">
              <a:solidFill>
                <a:schemeClr val="tx1"/>
              </a:solidFill>
            </a:rPr>
            <a:t>қонунга хилоф</a:t>
          </a:r>
          <a:r>
            <a:rPr lang="ru-RU" sz="1700" kern="1200" dirty="0" smtClean="0">
              <a:solidFill>
                <a:schemeClr val="tx1"/>
              </a:solidFill>
            </a:rPr>
            <a:t> </a:t>
          </a:r>
          <a:r>
            <a:rPr lang="ru-RU" sz="1700" kern="1200" dirty="0" err="1" smtClean="0">
              <a:solidFill>
                <a:schemeClr val="tx1"/>
              </a:solidFill>
            </a:rPr>
            <a:t>тарзда</a:t>
          </a:r>
          <a:r>
            <a:rPr lang="ru-RU" sz="1700" kern="1200" dirty="0" smtClean="0">
              <a:solidFill>
                <a:schemeClr val="tx1"/>
              </a:solidFill>
            </a:rPr>
            <a:t> </a:t>
          </a:r>
          <a:r>
            <a:rPr lang="ru-RU" sz="1700" kern="1200" dirty="0" err="1" smtClean="0">
              <a:solidFill>
                <a:schemeClr val="tx1"/>
              </a:solidFill>
            </a:rPr>
            <a:t>ушлаб</a:t>
          </a:r>
          <a:r>
            <a:rPr lang="ru-RU" sz="1700" kern="1200" dirty="0" smtClean="0">
              <a:solidFill>
                <a:schemeClr val="tx1"/>
              </a:solidFill>
            </a:rPr>
            <a:t> </a:t>
          </a:r>
          <a:r>
            <a:rPr lang="ru-RU" sz="1700" kern="1200" dirty="0" err="1" smtClean="0">
              <a:solidFill>
                <a:schemeClr val="tx1"/>
              </a:solidFill>
            </a:rPr>
            <a:t>туриш</a:t>
          </a:r>
          <a:r>
            <a:rPr lang="ru-RU" sz="1700" kern="1200" dirty="0" smtClean="0">
              <a:solidFill>
                <a:schemeClr val="tx1"/>
              </a:solidFill>
            </a:rPr>
            <a:t> </a:t>
          </a:r>
          <a:r>
            <a:rPr lang="ru-RU" sz="1700" kern="1200" dirty="0" err="1" smtClean="0">
              <a:solidFill>
                <a:schemeClr val="tx1"/>
              </a:solidFill>
            </a:rPr>
            <a:t>натижасида</a:t>
          </a:r>
          <a:r>
            <a:rPr lang="ru-RU" sz="1700" kern="1200" dirty="0" smtClean="0">
              <a:solidFill>
                <a:schemeClr val="tx1"/>
              </a:solidFill>
            </a:rPr>
            <a:t> </a:t>
          </a:r>
          <a:r>
            <a:rPr lang="ru-RU" sz="1700" kern="1200" dirty="0" err="1" smtClean="0">
              <a:solidFill>
                <a:schemeClr val="tx1"/>
              </a:solidFill>
            </a:rPr>
            <a:t>етказилган</a:t>
          </a:r>
          <a:r>
            <a:rPr lang="ru-RU" sz="1700" kern="1200" dirty="0" smtClean="0">
              <a:solidFill>
                <a:schemeClr val="tx1"/>
              </a:solidFill>
            </a:rPr>
            <a:t> </a:t>
          </a:r>
          <a:r>
            <a:rPr lang="ru-RU" sz="1700" kern="1200" dirty="0" err="1" smtClean="0">
              <a:solidFill>
                <a:schemeClr val="tx1"/>
              </a:solidFill>
            </a:rPr>
            <a:t>бўлса</a:t>
          </a:r>
          <a:r>
            <a:rPr lang="ru-RU" sz="1700" kern="1200" dirty="0" smtClean="0">
              <a:solidFill>
                <a:schemeClr val="tx1"/>
              </a:solidFill>
            </a:rPr>
            <a:t>;</a:t>
          </a:r>
          <a:endParaRPr lang="ru-RU" sz="1700" kern="1200" dirty="0">
            <a:solidFill>
              <a:schemeClr val="tx1"/>
            </a:solidFill>
          </a:endParaRPr>
        </a:p>
      </dsp:txBody>
      <dsp:txXfrm>
        <a:off x="4321" y="3161000"/>
        <a:ext cx="8848019" cy="1503749"/>
      </dsp:txXfrm>
    </dsp:sp>
    <dsp:sp modelId="{6E4740C2-C3DE-4110-A923-20A3AFAC0E47}">
      <dsp:nvSpPr>
        <dsp:cNvPr id="0" name=""/>
        <dsp:cNvSpPr/>
      </dsp:nvSpPr>
      <dsp:spPr>
        <a:xfrm>
          <a:off x="4321" y="4739937"/>
          <a:ext cx="8848019" cy="1503749"/>
        </a:xfrm>
        <a:prstGeom prst="roundRect">
          <a:avLst/>
        </a:prstGeom>
        <a:solidFill>
          <a:schemeClr val="accent5"/>
        </a:solidFill>
        <a:ln w="25400" cap="flat"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ru-RU" sz="1800" kern="1200" dirty="0" smtClean="0">
              <a:solidFill>
                <a:schemeClr val="tx1"/>
              </a:solidFill>
            </a:rPr>
            <a:t>- </a:t>
          </a:r>
          <a:r>
            <a:rPr lang="ru-RU" sz="1800" kern="1200" dirty="0" err="1" smtClean="0">
              <a:solidFill>
                <a:schemeClr val="tx1"/>
              </a:solidFill>
            </a:rPr>
            <a:t>зарар</a:t>
          </a:r>
          <a:r>
            <a:rPr lang="ru-RU" sz="1800" kern="1200" dirty="0" smtClean="0">
              <a:solidFill>
                <a:schemeClr val="tx1"/>
              </a:solidFill>
            </a:rPr>
            <a:t> </a:t>
          </a:r>
          <a:r>
            <a:rPr lang="ru-RU" sz="1800" kern="1200" dirty="0" err="1" smtClean="0">
              <a:solidFill>
                <a:schemeClr val="tx1"/>
              </a:solidFill>
            </a:rPr>
            <a:t>ор-номус</a:t>
          </a:r>
          <a:r>
            <a:rPr lang="ru-RU" sz="1800" kern="1200" dirty="0" smtClean="0">
              <a:solidFill>
                <a:schemeClr val="tx1"/>
              </a:solidFill>
            </a:rPr>
            <a:t>, </a:t>
          </a:r>
          <a:r>
            <a:rPr lang="ru-RU" sz="1800" kern="1200" dirty="0" err="1" smtClean="0">
              <a:solidFill>
                <a:schemeClr val="tx1"/>
              </a:solidFill>
            </a:rPr>
            <a:t>қадр-қиммат ва</a:t>
          </a:r>
          <a:r>
            <a:rPr lang="ru-RU" sz="1800" kern="1200" dirty="0" smtClean="0">
              <a:solidFill>
                <a:schemeClr val="tx1"/>
              </a:solidFill>
            </a:rPr>
            <a:t> </a:t>
          </a:r>
          <a:r>
            <a:rPr lang="ru-RU" sz="1800" kern="1200" dirty="0" err="1" smtClean="0">
              <a:solidFill>
                <a:schemeClr val="tx1"/>
              </a:solidFill>
            </a:rPr>
            <a:t>ишчанлик</a:t>
          </a:r>
          <a:r>
            <a:rPr lang="ru-RU" sz="1800" kern="1200" dirty="0" smtClean="0">
              <a:solidFill>
                <a:schemeClr val="tx1"/>
              </a:solidFill>
            </a:rPr>
            <a:t> </a:t>
          </a:r>
          <a:r>
            <a:rPr lang="ru-RU" sz="1800" kern="1200" dirty="0" err="1" smtClean="0">
              <a:solidFill>
                <a:schemeClr val="tx1"/>
              </a:solidFill>
            </a:rPr>
            <a:t>обрў</a:t>
          </a:r>
          <a:r>
            <a:rPr lang="ru-RU" sz="1800" kern="1200" dirty="0" smtClean="0">
              <a:solidFill>
                <a:schemeClr val="tx1"/>
              </a:solidFill>
            </a:rPr>
            <a:t> </a:t>
          </a:r>
          <a:r>
            <a:rPr lang="ru-RU" sz="1800" kern="1200" dirty="0" err="1" smtClean="0">
              <a:solidFill>
                <a:schemeClr val="tx1"/>
              </a:solidFill>
            </a:rPr>
            <a:t>эътиборини</a:t>
          </a:r>
          <a:r>
            <a:rPr lang="ru-RU" sz="1800" kern="1200" dirty="0" smtClean="0">
              <a:solidFill>
                <a:schemeClr val="tx1"/>
              </a:solidFill>
            </a:rPr>
            <a:t> </a:t>
          </a:r>
          <a:r>
            <a:rPr lang="ru-RU" sz="1800" kern="1200" dirty="0" err="1" smtClean="0">
              <a:solidFill>
                <a:schemeClr val="tx1"/>
              </a:solidFill>
            </a:rPr>
            <a:t>ҳақоратловчи маълумотларни</a:t>
          </a:r>
          <a:r>
            <a:rPr lang="ru-RU" sz="1800" kern="1200" dirty="0" smtClean="0">
              <a:solidFill>
                <a:schemeClr val="tx1"/>
              </a:solidFill>
            </a:rPr>
            <a:t> </a:t>
          </a:r>
          <a:r>
            <a:rPr lang="ru-RU" sz="1800" kern="1200" dirty="0" err="1" smtClean="0">
              <a:solidFill>
                <a:schemeClr val="tx1"/>
              </a:solidFill>
            </a:rPr>
            <a:t>тарқатиш туфайли</a:t>
          </a:r>
          <a:r>
            <a:rPr lang="ru-RU" sz="1800" kern="1200" dirty="0" smtClean="0">
              <a:solidFill>
                <a:schemeClr val="tx1"/>
              </a:solidFill>
            </a:rPr>
            <a:t> </a:t>
          </a:r>
          <a:r>
            <a:rPr lang="ru-RU" sz="1800" kern="1200" dirty="0" err="1" smtClean="0">
              <a:solidFill>
                <a:schemeClr val="tx1"/>
              </a:solidFill>
            </a:rPr>
            <a:t>етказилган</a:t>
          </a:r>
          <a:r>
            <a:rPr lang="ru-RU" sz="1800" kern="1200" dirty="0" smtClean="0">
              <a:solidFill>
                <a:schemeClr val="tx1"/>
              </a:solidFill>
            </a:rPr>
            <a:t> </a:t>
          </a:r>
          <a:r>
            <a:rPr lang="ru-RU" sz="1800" kern="1200" dirty="0" err="1" smtClean="0">
              <a:solidFill>
                <a:schemeClr val="tx1"/>
              </a:solidFill>
            </a:rPr>
            <a:t>бўлса</a:t>
          </a:r>
          <a:r>
            <a:rPr lang="ru-RU" sz="1800" kern="1200" dirty="0" smtClean="0">
              <a:solidFill>
                <a:schemeClr val="tx1"/>
              </a:solidFill>
            </a:rPr>
            <a:t>;</a:t>
          </a:r>
        </a:p>
        <a:p>
          <a:pPr lvl="0" algn="ctr" defTabSz="800100" rtl="0">
            <a:lnSpc>
              <a:spcPct val="90000"/>
            </a:lnSpc>
            <a:spcBef>
              <a:spcPct val="0"/>
            </a:spcBef>
            <a:spcAft>
              <a:spcPct val="35000"/>
            </a:spcAft>
          </a:pPr>
          <a:r>
            <a:rPr lang="en-IN" sz="1800" kern="1200" dirty="0" smtClean="0">
              <a:solidFill>
                <a:schemeClr val="tx1"/>
              </a:solidFill>
            </a:rPr>
            <a:t>-</a:t>
          </a:r>
          <a:r>
            <a:rPr lang="ru-RU" sz="1800" kern="1200" dirty="0" err="1" smtClean="0">
              <a:solidFill>
                <a:schemeClr val="tx1"/>
              </a:solidFill>
            </a:rPr>
            <a:t>қ</a:t>
          </a:r>
          <a:r>
            <a:rPr lang="uz-Cyrl-UZ" sz="1800" kern="1200" dirty="0" smtClean="0">
              <a:solidFill>
                <a:schemeClr val="tx1"/>
              </a:solidFill>
            </a:rPr>
            <a:t>онунда назарда тутилган бошқа ҳолларда.</a:t>
          </a:r>
          <a:endParaRPr lang="ru-RU" sz="1800" kern="1200" dirty="0" smtClean="0">
            <a:solidFill>
              <a:schemeClr val="tx1"/>
            </a:solidFill>
          </a:endParaRPr>
        </a:p>
      </dsp:txBody>
      <dsp:txXfrm>
        <a:off x="4321" y="4739937"/>
        <a:ext cx="8848019" cy="150374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DA735BF-D727-466A-BD49-DB60DD2B3D6D}">
      <dsp:nvSpPr>
        <dsp:cNvPr id="0" name=""/>
        <dsp:cNvSpPr/>
      </dsp:nvSpPr>
      <dsp:spPr>
        <a:xfrm>
          <a:off x="396691" y="143745"/>
          <a:ext cx="7703742" cy="985211"/>
        </a:xfrm>
        <a:prstGeom prst="roundRect">
          <a:avLst/>
        </a:prstGeom>
        <a:blipFill rotWithShape="0">
          <a:blip xmlns:r="http://schemas.openxmlformats.org/officeDocument/2006/relationships" r:embed="rId1"/>
          <a:tile tx="0" ty="0" sx="100000" sy="100000" flip="none" algn="tl"/>
        </a:blip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z-Cyrl-UZ" sz="1800" kern="1200" dirty="0" smtClean="0">
              <a:solidFill>
                <a:schemeClr val="tx1"/>
              </a:solidFill>
            </a:rPr>
            <a:t>Даъвогар маънавий ва/ёки жисмоний азоблар етказилган фактини исботлаш учун судга қуйидаги далилларни тақдим этиши мумкин.</a:t>
          </a:r>
          <a:endParaRPr lang="ru-RU" sz="1800" kern="1200" dirty="0">
            <a:solidFill>
              <a:schemeClr val="tx1"/>
            </a:solidFill>
          </a:endParaRPr>
        </a:p>
      </dsp:txBody>
      <dsp:txXfrm>
        <a:off x="396691" y="143745"/>
        <a:ext cx="7703742" cy="985211"/>
      </dsp:txXfrm>
    </dsp:sp>
    <dsp:sp modelId="{9282D716-B43C-4B14-AC21-1E75CE6B58DC}">
      <dsp:nvSpPr>
        <dsp:cNvPr id="0" name=""/>
        <dsp:cNvSpPr/>
      </dsp:nvSpPr>
      <dsp:spPr>
        <a:xfrm>
          <a:off x="0" y="1114549"/>
          <a:ext cx="8785101" cy="865800"/>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a:scene3d>
          <a:camera prst="orthographicFront"/>
          <a:lightRig rig="flat" dir="t"/>
        </a:scene3d>
        <a:sp3d/>
      </dsp:spPr>
      <dsp:style>
        <a:lnRef idx="3">
          <a:schemeClr val="lt1"/>
        </a:lnRef>
        <a:fillRef idx="1">
          <a:schemeClr val="accent2"/>
        </a:fillRef>
        <a:effectRef idx="1">
          <a:schemeClr val="accent2"/>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z-Cyrl-UZ" sz="1800" kern="1200" dirty="0" smtClean="0"/>
            <a:t>суднинг оқлов ҳукмининг нусхаси;</a:t>
          </a:r>
          <a:endParaRPr lang="ru-RU" sz="1800" kern="1200" dirty="0"/>
        </a:p>
      </dsp:txBody>
      <dsp:txXfrm>
        <a:off x="0" y="1114549"/>
        <a:ext cx="8785101" cy="865800"/>
      </dsp:txXfrm>
    </dsp:sp>
    <dsp:sp modelId="{CACD0BE8-CDBB-41CA-B6DD-BDE77F38598F}">
      <dsp:nvSpPr>
        <dsp:cNvPr id="0" name=""/>
        <dsp:cNvSpPr/>
      </dsp:nvSpPr>
      <dsp:spPr>
        <a:xfrm>
          <a:off x="0" y="2037949"/>
          <a:ext cx="8785101" cy="865800"/>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a:scene3d>
          <a:camera prst="orthographicFront"/>
          <a:lightRig rig="flat" dir="t"/>
        </a:scene3d>
        <a:sp3d/>
      </dsp:spPr>
      <dsp:style>
        <a:lnRef idx="3">
          <a:schemeClr val="lt1"/>
        </a:lnRef>
        <a:fillRef idx="1">
          <a:schemeClr val="accent2"/>
        </a:fillRef>
        <a:effectRef idx="1">
          <a:schemeClr val="accent2"/>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z-Cyrl-UZ" sz="1800" kern="1200" dirty="0" smtClean="0"/>
            <a:t>жиноят ишини тугатиш тўғрисидаги қарор нусхаси;</a:t>
          </a:r>
          <a:endParaRPr lang="ru-RU" sz="1800" kern="1200" dirty="0"/>
        </a:p>
      </dsp:txBody>
      <dsp:txXfrm>
        <a:off x="0" y="2037949"/>
        <a:ext cx="8785101" cy="865800"/>
      </dsp:txXfrm>
    </dsp:sp>
    <dsp:sp modelId="{A0C93158-AD0B-40E1-A0FA-220435C69E9C}">
      <dsp:nvSpPr>
        <dsp:cNvPr id="0" name=""/>
        <dsp:cNvSpPr/>
      </dsp:nvSpPr>
      <dsp:spPr>
        <a:xfrm>
          <a:off x="71993" y="2961349"/>
          <a:ext cx="8641113" cy="865800"/>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a:scene3d>
          <a:camera prst="orthographicFront"/>
          <a:lightRig rig="flat" dir="t"/>
        </a:scene3d>
        <a:sp3d/>
      </dsp:spPr>
      <dsp:style>
        <a:lnRef idx="3">
          <a:schemeClr val="lt1"/>
        </a:lnRef>
        <a:fillRef idx="1">
          <a:schemeClr val="accent2"/>
        </a:fillRef>
        <a:effectRef idx="1">
          <a:schemeClr val="accent2"/>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z-Cyrl-UZ" sz="1800" kern="1200" dirty="0" smtClean="0"/>
            <a:t>маъмурий жавобгарликка тортилган қарорни бекор қилинганлиги тўғрисидаги қарор нусхаси;</a:t>
          </a:r>
          <a:endParaRPr lang="ru-RU" sz="1800" kern="1200" dirty="0"/>
        </a:p>
      </dsp:txBody>
      <dsp:txXfrm>
        <a:off x="71993" y="2961349"/>
        <a:ext cx="8641113" cy="865800"/>
      </dsp:txXfrm>
    </dsp:sp>
    <dsp:sp modelId="{F60E8CCC-1BEB-4AD3-A44C-3E3CC07CD978}">
      <dsp:nvSpPr>
        <dsp:cNvPr id="0" name=""/>
        <dsp:cNvSpPr/>
      </dsp:nvSpPr>
      <dsp:spPr>
        <a:xfrm>
          <a:off x="0" y="3884749"/>
          <a:ext cx="8785101" cy="865800"/>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a:scene3d>
          <a:camera prst="orthographicFront"/>
          <a:lightRig rig="flat" dir="t"/>
        </a:scene3d>
        <a:sp3d/>
      </dsp:spPr>
      <dsp:style>
        <a:lnRef idx="3">
          <a:schemeClr val="lt1"/>
        </a:lnRef>
        <a:fillRef idx="1">
          <a:schemeClr val="accent2"/>
        </a:fillRef>
        <a:effectRef idx="1">
          <a:schemeClr val="accent2"/>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z-Cyrl-UZ" sz="1800" kern="1200" dirty="0" smtClean="0"/>
            <a:t>олди-сотди шартномаси;</a:t>
          </a:r>
          <a:endParaRPr lang="ru-RU" sz="1800" kern="1200" dirty="0"/>
        </a:p>
      </dsp:txBody>
      <dsp:txXfrm>
        <a:off x="0" y="3884749"/>
        <a:ext cx="8785101" cy="865800"/>
      </dsp:txXfrm>
    </dsp:sp>
    <dsp:sp modelId="{C3807747-4034-4818-90F7-D0CA12691B37}">
      <dsp:nvSpPr>
        <dsp:cNvPr id="0" name=""/>
        <dsp:cNvSpPr/>
      </dsp:nvSpPr>
      <dsp:spPr>
        <a:xfrm>
          <a:off x="0" y="4808149"/>
          <a:ext cx="8785101" cy="865800"/>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a:scene3d>
          <a:camera prst="orthographicFront"/>
          <a:lightRig rig="flat" dir="t"/>
        </a:scene3d>
        <a:sp3d/>
      </dsp:spPr>
      <dsp:style>
        <a:lnRef idx="3">
          <a:schemeClr val="lt1"/>
        </a:lnRef>
        <a:fillRef idx="1">
          <a:schemeClr val="accent2"/>
        </a:fillRef>
        <a:effectRef idx="1">
          <a:schemeClr val="accent2"/>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z-Cyrl-UZ" sz="1800" kern="1200" dirty="0" smtClean="0"/>
            <a:t>махсулот чеки;</a:t>
          </a:r>
          <a:endParaRPr lang="ru-RU" sz="1800" kern="1200" dirty="0"/>
        </a:p>
      </dsp:txBody>
      <dsp:txXfrm>
        <a:off x="0" y="4808149"/>
        <a:ext cx="8785101" cy="865800"/>
      </dsp:txXfrm>
    </dsp:sp>
    <dsp:sp modelId="{9EAD4B62-78A4-4BDF-8760-74404CA66E1D}">
      <dsp:nvSpPr>
        <dsp:cNvPr id="0" name=""/>
        <dsp:cNvSpPr/>
      </dsp:nvSpPr>
      <dsp:spPr>
        <a:xfrm>
          <a:off x="0" y="5731549"/>
          <a:ext cx="8785101" cy="865800"/>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a:scene3d>
          <a:camera prst="orthographicFront"/>
          <a:lightRig rig="flat" dir="t"/>
        </a:scene3d>
        <a:sp3d/>
      </dsp:spPr>
      <dsp:style>
        <a:lnRef idx="3">
          <a:schemeClr val="lt1"/>
        </a:lnRef>
        <a:fillRef idx="1">
          <a:schemeClr val="accent2"/>
        </a:fillRef>
        <a:effectRef idx="1">
          <a:schemeClr val="accent2"/>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z-Cyrl-UZ" sz="1800" kern="1200" dirty="0" smtClean="0"/>
            <a:t>касса чеки;</a:t>
          </a:r>
          <a:endParaRPr lang="ru-RU" sz="1800" kern="1200" dirty="0"/>
        </a:p>
      </dsp:txBody>
      <dsp:txXfrm>
        <a:off x="0" y="5731549"/>
        <a:ext cx="8785101" cy="865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021F0E-9FA3-4521-9513-C0F4A425865B}">
      <dsp:nvSpPr>
        <dsp:cNvPr id="0" name=""/>
        <dsp:cNvSpPr/>
      </dsp:nvSpPr>
      <dsp:spPr>
        <a:xfrm>
          <a:off x="0" y="47324"/>
          <a:ext cx="8568952" cy="852637"/>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z-Cyrl-UZ" sz="2000" kern="1200" dirty="0" smtClean="0"/>
            <a:t>гувоҳларнинг ёзма ва оғзаки кўрсатмаси;</a:t>
          </a:r>
          <a:endParaRPr lang="ru-RU" sz="2000" kern="1200" dirty="0"/>
        </a:p>
      </dsp:txBody>
      <dsp:txXfrm>
        <a:off x="0" y="47324"/>
        <a:ext cx="8568952" cy="852637"/>
      </dsp:txXfrm>
    </dsp:sp>
    <dsp:sp modelId="{57270794-6933-48B4-BBFD-3A489E679F6C}">
      <dsp:nvSpPr>
        <dsp:cNvPr id="0" name=""/>
        <dsp:cNvSpPr/>
      </dsp:nvSpPr>
      <dsp:spPr>
        <a:xfrm>
          <a:off x="0" y="957562"/>
          <a:ext cx="8568952" cy="852637"/>
        </a:xfrm>
        <a:prstGeom prst="round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z-Cyrl-UZ" sz="2000" kern="1200" dirty="0" smtClean="0"/>
            <a:t>эксперт хулосаси;</a:t>
          </a:r>
          <a:endParaRPr lang="ru-RU" sz="2000" kern="1200" dirty="0"/>
        </a:p>
      </dsp:txBody>
      <dsp:txXfrm>
        <a:off x="0" y="957562"/>
        <a:ext cx="8568952" cy="852637"/>
      </dsp:txXfrm>
    </dsp:sp>
    <dsp:sp modelId="{202584E0-917C-4DDA-8CCF-F4E1A4281313}">
      <dsp:nvSpPr>
        <dsp:cNvPr id="0" name=""/>
        <dsp:cNvSpPr/>
      </dsp:nvSpPr>
      <dsp:spPr>
        <a:xfrm>
          <a:off x="0" y="1867799"/>
          <a:ext cx="8568952" cy="852637"/>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z-Cyrl-UZ" sz="2000" kern="1200" dirty="0" smtClean="0"/>
            <a:t>ишлаб чиқаришда бахтсиз ҳодиса содир бўлганлик далолатнома нусхаси;</a:t>
          </a:r>
          <a:endParaRPr lang="ru-RU" sz="2000" kern="1200" dirty="0"/>
        </a:p>
      </dsp:txBody>
      <dsp:txXfrm>
        <a:off x="0" y="1867799"/>
        <a:ext cx="8568952" cy="852637"/>
      </dsp:txXfrm>
    </dsp:sp>
    <dsp:sp modelId="{C91EDD2B-05AD-430D-AD0D-5D8AAC2AE950}">
      <dsp:nvSpPr>
        <dsp:cNvPr id="0" name=""/>
        <dsp:cNvSpPr/>
      </dsp:nvSpPr>
      <dsp:spPr>
        <a:xfrm>
          <a:off x="0" y="2778037"/>
          <a:ext cx="8568952" cy="852637"/>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z-Cyrl-UZ" sz="2000" kern="1200" dirty="0" smtClean="0"/>
            <a:t>йўл ҳаракати ҳодисаси содир этилганлиги тўғрисида баённома нусхаси;</a:t>
          </a:r>
          <a:endParaRPr lang="ru-RU" sz="2000" kern="1200" dirty="0"/>
        </a:p>
      </dsp:txBody>
      <dsp:txXfrm>
        <a:off x="0" y="2778037"/>
        <a:ext cx="8568952" cy="852637"/>
      </dsp:txXfrm>
    </dsp:sp>
    <dsp:sp modelId="{F54DA806-DDF5-4983-ABBD-0BC49768FA2A}">
      <dsp:nvSpPr>
        <dsp:cNvPr id="0" name=""/>
        <dsp:cNvSpPr/>
      </dsp:nvSpPr>
      <dsp:spPr>
        <a:xfrm>
          <a:off x="0" y="3688274"/>
          <a:ext cx="8568952" cy="852637"/>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z-Cyrl-UZ" sz="2000" kern="1200" dirty="0" smtClean="0"/>
            <a:t>жиноят ишлари бўйича судининг ҳукми нусхаси;</a:t>
          </a:r>
          <a:endParaRPr lang="ru-RU" sz="2000" kern="1200" dirty="0"/>
        </a:p>
      </dsp:txBody>
      <dsp:txXfrm>
        <a:off x="0" y="3688274"/>
        <a:ext cx="8568952" cy="852637"/>
      </dsp:txXfrm>
    </dsp:sp>
    <dsp:sp modelId="{9CA11375-02F8-49F7-B470-ADD30D088896}">
      <dsp:nvSpPr>
        <dsp:cNvPr id="0" name=""/>
        <dsp:cNvSpPr/>
      </dsp:nvSpPr>
      <dsp:spPr>
        <a:xfrm>
          <a:off x="0" y="4598512"/>
          <a:ext cx="8568952" cy="852637"/>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z-Cyrl-UZ" sz="2000" kern="1200" dirty="0" smtClean="0"/>
            <a:t>вафот этган шахснинг қаромиғида бўлган шахслар ва оила аъзолари тўғрисида маълумотнома;</a:t>
          </a:r>
          <a:endParaRPr lang="ru-RU" sz="2000" kern="1200" dirty="0"/>
        </a:p>
      </dsp:txBody>
      <dsp:txXfrm>
        <a:off x="0" y="4598512"/>
        <a:ext cx="8568952" cy="852637"/>
      </dsp:txXfrm>
    </dsp:sp>
    <dsp:sp modelId="{1E5614BF-EC9D-4C28-AA61-7D9D4A98747A}">
      <dsp:nvSpPr>
        <dsp:cNvPr id="0" name=""/>
        <dsp:cNvSpPr/>
      </dsp:nvSpPr>
      <dsp:spPr>
        <a:xfrm>
          <a:off x="0" y="5508749"/>
          <a:ext cx="8568952" cy="852637"/>
        </a:xfrm>
        <a:prstGeom prst="roundRect">
          <a:avLst/>
        </a:prstGeom>
        <a:solidFill>
          <a:schemeClr val="accent2"/>
        </a:solidFill>
        <a:ln w="34925" cap="flat" cmpd="sng" algn="ctr">
          <a:solidFill>
            <a:schemeClr val="lt1"/>
          </a:solidFill>
          <a:prstDash val="solid"/>
        </a:ln>
        <a:effectLst>
          <a:outerShdw blurRad="50800" dist="250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z-Cyrl-UZ" sz="2000" kern="1200" dirty="0" smtClean="0"/>
            <a:t>оммавий ахборот воситасида нашр этилган маълумотлар;</a:t>
          </a:r>
          <a:endParaRPr lang="ru-RU" sz="2000" kern="1200" dirty="0"/>
        </a:p>
      </dsp:txBody>
      <dsp:txXfrm>
        <a:off x="0" y="5508749"/>
        <a:ext cx="8568952" cy="85263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5748E1-CC29-4CEE-B5C2-DCE17DA3C429}">
      <dsp:nvSpPr>
        <dsp:cNvPr id="0" name=""/>
        <dsp:cNvSpPr/>
      </dsp:nvSpPr>
      <dsp:spPr>
        <a:xfrm>
          <a:off x="0" y="9422"/>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телевидение кўрсатувининг ёзувлари;</a:t>
          </a:r>
          <a:endParaRPr lang="ru-RU" sz="1700" kern="1200" dirty="0"/>
        </a:p>
      </dsp:txBody>
      <dsp:txXfrm>
        <a:off x="0" y="9422"/>
        <a:ext cx="8856662" cy="724741"/>
      </dsp:txXfrm>
    </dsp:sp>
    <dsp:sp modelId="{D6D3EEE4-A59B-4440-9BF3-D1E3CD256F73}">
      <dsp:nvSpPr>
        <dsp:cNvPr id="0" name=""/>
        <dsp:cNvSpPr/>
      </dsp:nvSpPr>
      <dsp:spPr>
        <a:xfrm>
          <a:off x="0" y="783124"/>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иш жойидан тавсифнома;</a:t>
          </a:r>
          <a:endParaRPr lang="ru-RU" sz="1700" kern="1200" dirty="0"/>
        </a:p>
      </dsp:txBody>
      <dsp:txXfrm>
        <a:off x="0" y="783124"/>
        <a:ext cx="8856662" cy="724741"/>
      </dsp:txXfrm>
    </dsp:sp>
    <dsp:sp modelId="{1F4004D1-27F2-416D-A60B-65DE57F9577D}">
      <dsp:nvSpPr>
        <dsp:cNvPr id="0" name=""/>
        <dsp:cNvSpPr/>
      </dsp:nvSpPr>
      <dsp:spPr>
        <a:xfrm>
          <a:off x="0" y="1556826"/>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меҳнат жамоаси йиғилиши баённомаси;</a:t>
          </a:r>
          <a:endParaRPr lang="ru-RU" sz="1700" kern="1200" dirty="0"/>
        </a:p>
      </dsp:txBody>
      <dsp:txXfrm>
        <a:off x="0" y="1556826"/>
        <a:ext cx="8856662" cy="724741"/>
      </dsp:txXfrm>
    </dsp:sp>
    <dsp:sp modelId="{70DB23A1-F4A8-4581-AC24-C9D314032757}">
      <dsp:nvSpPr>
        <dsp:cNvPr id="0" name=""/>
        <dsp:cNvSpPr/>
      </dsp:nvSpPr>
      <dsp:spPr>
        <a:xfrm>
          <a:off x="0" y="2330528"/>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давлат бошқаруви, маҳаллий ўз – ўзини бошқариш органларининг, жамоат бирлашмалари мансабдор шахсларининг актлари нусхаси;</a:t>
          </a:r>
          <a:endParaRPr lang="ru-RU" sz="1700" kern="1200" dirty="0"/>
        </a:p>
      </dsp:txBody>
      <dsp:txXfrm>
        <a:off x="0" y="2330528"/>
        <a:ext cx="8856662" cy="724741"/>
      </dsp:txXfrm>
    </dsp:sp>
    <dsp:sp modelId="{41B201A6-5213-4F5E-9651-81AE78078C9C}">
      <dsp:nvSpPr>
        <dsp:cNvPr id="0" name=""/>
        <dsp:cNvSpPr/>
      </dsp:nvSpPr>
      <dsp:spPr>
        <a:xfrm>
          <a:off x="0" y="3104230"/>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даъвогарнинг бирор бир ҳаракатни содир этиш тўғрисида ёзма мурожаат этган илтимоси;</a:t>
          </a:r>
          <a:endParaRPr lang="ru-RU" sz="1700" kern="1200" dirty="0"/>
        </a:p>
      </dsp:txBody>
      <dsp:txXfrm>
        <a:off x="0" y="3104230"/>
        <a:ext cx="8856662" cy="724741"/>
      </dsp:txXfrm>
    </dsp:sp>
    <dsp:sp modelId="{35D0574E-F1FE-4D08-BECF-AA24DA4A8EA3}">
      <dsp:nvSpPr>
        <dsp:cNvPr id="0" name=""/>
        <dsp:cNvSpPr/>
      </dsp:nvSpPr>
      <dsp:spPr>
        <a:xfrm>
          <a:off x="0" y="3877931"/>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жавобгарнинг бундай ҳаракатни содир этишни рад этиш тўғрисидаги ёзма жавоби;</a:t>
          </a:r>
          <a:endParaRPr lang="ru-RU" sz="1700" kern="1200" dirty="0"/>
        </a:p>
      </dsp:txBody>
      <dsp:txXfrm>
        <a:off x="0" y="3877931"/>
        <a:ext cx="8856662" cy="724741"/>
      </dsp:txXfrm>
    </dsp:sp>
    <dsp:sp modelId="{B51F71B4-C4E8-420E-93AD-9FC117F1D738}">
      <dsp:nvSpPr>
        <dsp:cNvPr id="0" name=""/>
        <dsp:cNvSpPr/>
      </dsp:nvSpPr>
      <dsp:spPr>
        <a:xfrm>
          <a:off x="0" y="4651633"/>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агар рад жавоби оғзаки бўлса, томонларнинг тушунтиришлари ва гувоҳларнинг кўрсатмалари;</a:t>
          </a:r>
          <a:endParaRPr lang="ru-RU" sz="1700" kern="1200" dirty="0"/>
        </a:p>
      </dsp:txBody>
      <dsp:txXfrm>
        <a:off x="0" y="4651633"/>
        <a:ext cx="8856662" cy="724741"/>
      </dsp:txXfrm>
    </dsp:sp>
    <dsp:sp modelId="{5E79933E-7B3F-4DB9-98EF-82642819317A}">
      <dsp:nvSpPr>
        <dsp:cNvPr id="0" name=""/>
        <dsp:cNvSpPr/>
      </dsp:nvSpPr>
      <dsp:spPr>
        <a:xfrm>
          <a:off x="0" y="5425335"/>
          <a:ext cx="8856662" cy="724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uz-Cyrl-UZ" sz="1700" kern="1200" dirty="0" smtClean="0"/>
            <a:t>рад жавоби ҳам берилмаган ва ҳаракат ҳам содир этилмаганда томонларнинг тушунтиришлари.</a:t>
          </a:r>
          <a:endParaRPr lang="ru-RU" sz="1700" kern="1200" dirty="0"/>
        </a:p>
      </dsp:txBody>
      <dsp:txXfrm>
        <a:off x="0" y="5425335"/>
        <a:ext cx="8856662" cy="72474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79947-BC32-4998-8F1C-D18E9D014E22}" type="datetimeFigureOut">
              <a:rPr lang="ru-RU" smtClean="0"/>
              <a:pPr/>
              <a:t>25.01.2017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7262F4-32DE-4B83-AA94-A9AC9C41F448}"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p:spPr>
      </p:sp>
      <p:sp>
        <p:nvSpPr>
          <p:cNvPr id="266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z-Cyrl-UZ" smtClean="0"/>
          </a:p>
        </p:txBody>
      </p:sp>
      <p:sp>
        <p:nvSpPr>
          <p:cNvPr id="26628" name="Номер слайда 3"/>
          <p:cNvSpPr>
            <a:spLocks noGrp="1"/>
          </p:cNvSpPr>
          <p:nvPr>
            <p:ph type="sldNum" sz="quarter" idx="5"/>
          </p:nvPr>
        </p:nvSpPr>
        <p:spPr bwMode="auto">
          <a:noFill/>
          <a:ln>
            <a:miter lim="800000"/>
            <a:headEnd/>
            <a:tailEnd/>
          </a:ln>
        </p:spPr>
        <p:txBody>
          <a:bodyPr/>
          <a:lstStyle/>
          <a:p>
            <a:fld id="{28B01E97-65FB-4764-BF35-D869981E27BE}" type="slidenum">
              <a:rPr lang="ru-RU" smtClean="0"/>
              <a:pPr/>
              <a:t>1</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p:spPr>
      </p:sp>
      <p:sp>
        <p:nvSpPr>
          <p:cNvPr id="2765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ru-RU" smtClean="0"/>
          </a:p>
        </p:txBody>
      </p:sp>
      <p:sp>
        <p:nvSpPr>
          <p:cNvPr id="27652" name="Номер слайда 3"/>
          <p:cNvSpPr>
            <a:spLocks noGrp="1"/>
          </p:cNvSpPr>
          <p:nvPr>
            <p:ph type="sldNum" sz="quarter" idx="5"/>
          </p:nvPr>
        </p:nvSpPr>
        <p:spPr bwMode="auto">
          <a:noFill/>
          <a:ln>
            <a:miter lim="800000"/>
            <a:headEnd/>
            <a:tailEnd/>
          </a:ln>
        </p:spPr>
        <p:txBody>
          <a:bodyPr/>
          <a:lstStyle/>
          <a:p>
            <a:fld id="{539C92F1-A66F-40BB-B072-0FAE9AE2AD37}" type="slidenum">
              <a:rPr lang="uz-Cyrl-UZ" smtClean="0"/>
              <a:pPr/>
              <a:t>19</a:t>
            </a:fld>
            <a:endParaRPr lang="uz-Cyrl-U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25.01.2017</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25.01.2017</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25.01.2017</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25.01.2017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25.01.2017</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25.01.2017</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25.01.2017</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25.01.2017</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online.zakon.kz/Document/?link_id=100189409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57200" y="320675"/>
            <a:ext cx="7239000" cy="1143000"/>
          </a:xfrm>
        </p:spPr>
        <p:txBody>
          <a:bodyPr/>
          <a:lstStyle/>
          <a:p>
            <a:pPr eaLnBrk="1" fontAlgn="auto" hangingPunct="1">
              <a:spcAft>
                <a:spcPts val="0"/>
              </a:spcAft>
              <a:defRPr/>
            </a:pPr>
            <a:r>
              <a:rPr lang="en-US" dirty="0" smtClean="0"/>
              <a:t>   </a:t>
            </a:r>
            <a:endParaRPr lang="ru-RU" dirty="0" smtClean="0"/>
          </a:p>
        </p:txBody>
      </p:sp>
      <p:sp>
        <p:nvSpPr>
          <p:cNvPr id="13315" name="Содержимое 2"/>
          <p:cNvSpPr>
            <a:spLocks noGrp="1"/>
          </p:cNvSpPr>
          <p:nvPr>
            <p:ph sz="quarter" idx="1"/>
          </p:nvPr>
        </p:nvSpPr>
        <p:spPr>
          <a:xfrm>
            <a:off x="857250" y="2348879"/>
            <a:ext cx="7643813" cy="4069383"/>
          </a:xfrm>
        </p:spPr>
        <p:txBody>
          <a:bodyPr/>
          <a:lstStyle/>
          <a:p>
            <a:pPr algn="ctr">
              <a:buNone/>
            </a:pPr>
            <a:r>
              <a:rPr lang="uz-Cyrl-UZ" sz="2800" b="1" dirty="0" smtClean="0"/>
              <a:t>Маънавий зарарни қоплаш тўғрисидаги ишларни судда кўриш амалиёти </a:t>
            </a:r>
            <a:endParaRPr lang="ru-RU" sz="2800" dirty="0" smtClean="0"/>
          </a:p>
          <a:p>
            <a:pPr algn="ctr" eaLnBrk="1" hangingPunct="1">
              <a:buFont typeface="Wingdings 2" pitchFamily="18" charset="2"/>
              <a:buNone/>
            </a:pPr>
            <a:endParaRPr lang="ru-RU" dirty="0" smtClean="0"/>
          </a:p>
        </p:txBody>
      </p:sp>
      <p:pic>
        <p:nvPicPr>
          <p:cNvPr id="13316" name="Рисунок 8" descr="gerb.gif"/>
          <p:cNvPicPr>
            <a:picLocks noChangeAspect="1"/>
          </p:cNvPicPr>
          <p:nvPr/>
        </p:nvPicPr>
        <p:blipFill>
          <a:blip r:embed="rId3" cstate="print"/>
          <a:srcRect/>
          <a:stretch>
            <a:fillRect/>
          </a:stretch>
        </p:blipFill>
        <p:spPr bwMode="auto">
          <a:xfrm>
            <a:off x="642938" y="0"/>
            <a:ext cx="7815262" cy="1857375"/>
          </a:xfrm>
          <a:prstGeom prst="rect">
            <a:avLst/>
          </a:prstGeom>
          <a:noFill/>
          <a:ln w="9525">
            <a:noFill/>
            <a:miter lim="800000"/>
            <a:headEnd/>
            <a:tailEnd/>
          </a:ln>
        </p:spPr>
      </p:pic>
      <p:sp>
        <p:nvSpPr>
          <p:cNvPr id="13317" name="TextBox 4"/>
          <p:cNvSpPr txBox="1">
            <a:spLocks noChangeArrowheads="1"/>
          </p:cNvSpPr>
          <p:nvPr/>
        </p:nvSpPr>
        <p:spPr bwMode="auto">
          <a:xfrm>
            <a:off x="5867400" y="5589588"/>
            <a:ext cx="2376488" cy="368300"/>
          </a:xfrm>
          <a:prstGeom prst="rect">
            <a:avLst/>
          </a:prstGeom>
          <a:noFill/>
          <a:ln w="9525">
            <a:noFill/>
            <a:miter lim="800000"/>
            <a:headEnd/>
            <a:tailEnd/>
          </a:ln>
        </p:spPr>
        <p:txBody>
          <a:bodyPr>
            <a:spAutoFit/>
          </a:bodyPr>
          <a:lstStyle/>
          <a:p>
            <a:r>
              <a:rPr lang="ru-RU"/>
              <a:t>И.Насриев</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dirty="0" err="1" smtClean="0"/>
              <a:t>Маънавий</a:t>
            </a:r>
            <a:r>
              <a:rPr lang="ru-RU" dirty="0" smtClean="0"/>
              <a:t> </a:t>
            </a:r>
            <a:r>
              <a:rPr lang="ru-RU" dirty="0" err="1" smtClean="0"/>
              <a:t>зарарни</a:t>
            </a:r>
            <a:r>
              <a:rPr lang="ru-RU" dirty="0" smtClean="0"/>
              <a:t> 	  	</a:t>
            </a:r>
            <a:r>
              <a:rPr lang="ru-RU" dirty="0" err="1" smtClean="0"/>
              <a:t>қоплаш усули</a:t>
            </a:r>
            <a:r>
              <a:rPr lang="ru-RU" dirty="0" smtClean="0"/>
              <a:t> </a:t>
            </a:r>
            <a:r>
              <a:rPr lang="ru-RU" dirty="0" err="1" smtClean="0"/>
              <a:t>ва</a:t>
            </a:r>
            <a:r>
              <a:rPr lang="ru-RU" dirty="0" smtClean="0"/>
              <a:t> </a:t>
            </a:r>
            <a:r>
              <a:rPr lang="ru-RU" dirty="0" err="1" smtClean="0"/>
              <a:t>миқдори</a:t>
            </a:r>
            <a:endParaRPr lang="ru-RU" dirty="0"/>
          </a:p>
        </p:txBody>
      </p:sp>
      <p:sp>
        <p:nvSpPr>
          <p:cNvPr id="3" name="Содержимое 2"/>
          <p:cNvSpPr>
            <a:spLocks noGrp="1"/>
          </p:cNvSpPr>
          <p:nvPr>
            <p:ph sz="quarter" idx="1"/>
          </p:nvPr>
        </p:nvSpPr>
        <p:spPr/>
        <p:txBody>
          <a:bodyPr/>
          <a:lstStyle/>
          <a:p>
            <a:r>
              <a:rPr lang="uz-Cyrl-UZ" dirty="0" smtClean="0"/>
              <a:t>Маънавий зарар пул билан қопланади.</a:t>
            </a:r>
            <a:r>
              <a:rPr lang="en-IN" dirty="0" smtClean="0"/>
              <a:t> (</a:t>
            </a:r>
            <a:r>
              <a:rPr lang="uz-Cyrl-UZ" dirty="0" smtClean="0"/>
              <a:t>Меҳнат Кодексининг 187</a:t>
            </a:r>
            <a:r>
              <a:rPr lang="en-IN" dirty="0" smtClean="0"/>
              <a:t>-</a:t>
            </a:r>
            <a:r>
              <a:rPr lang="uz-Cyrl-UZ" dirty="0" smtClean="0"/>
              <a:t>моддаси</a:t>
            </a:r>
            <a:r>
              <a:rPr lang="en-IN" dirty="0" smtClean="0"/>
              <a:t>)</a:t>
            </a:r>
            <a:r>
              <a:rPr lang="uz-Cyrl-UZ" dirty="0" smtClean="0"/>
              <a:t>.</a:t>
            </a:r>
          </a:p>
          <a:p>
            <a:pPr algn="just"/>
            <a:r>
              <a:rPr lang="uz-Cyrl-UZ" dirty="0" smtClean="0"/>
              <a:t>Маънавий зарарни қоплаш миқдори жабрланувчининг етказилган жисмоний ва маънавий азобларнинг хусусиятига, шунингдек айб товон тўлашга асос бўлган ҳолларда зарар етказувчининг айби даражасига қараб суд томонидан аниқланади. Зарарни қоплаш миқдорини аниқлашда оқилоналик ва адолатлилик талаблари эътиборга олиниши лозим.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sz="2700" dirty="0" smtClean="0"/>
              <a:t> Миқдорни белгилашда суд томонидан жисмоний ва маънавий (руҳий) азобларнинг хусусияти (характери) қандай   аниқланади.</a:t>
            </a:r>
            <a:endParaRPr lang="ru-RU" sz="2700" dirty="0"/>
          </a:p>
        </p:txBody>
      </p:sp>
      <p:sp>
        <p:nvSpPr>
          <p:cNvPr id="3" name="Содержимое 2"/>
          <p:cNvSpPr>
            <a:spLocks noGrp="1"/>
          </p:cNvSpPr>
          <p:nvPr>
            <p:ph sz="quarter" idx="1"/>
          </p:nvPr>
        </p:nvSpPr>
        <p:spPr/>
        <p:txBody>
          <a:bodyPr/>
          <a:lstStyle/>
          <a:p>
            <a:r>
              <a:rPr lang="uz-Cyrl-UZ" dirty="0" smtClean="0"/>
              <a:t>Хусусият (характер)ни аниқлашда маънавий зарар етказилган ҳақиқий ҳолатлар ва жабрланувчининг шахсий  (индивидуал) жиҳатларига  баҳо берилиши лозим.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 ҳақиқий ҳолат ва шахсий хусусият</a:t>
            </a:r>
            <a:endParaRPr lang="ru-RU" dirty="0"/>
          </a:p>
        </p:txBody>
      </p:sp>
      <p:sp>
        <p:nvSpPr>
          <p:cNvPr id="3" name="Содержимое 2"/>
          <p:cNvSpPr>
            <a:spLocks noGrp="1"/>
          </p:cNvSpPr>
          <p:nvPr>
            <p:ph sz="quarter" idx="1"/>
          </p:nvPr>
        </p:nvSpPr>
        <p:spPr/>
        <p:txBody>
          <a:bodyPr>
            <a:normAutofit fontScale="85000" lnSpcReduction="10000"/>
          </a:bodyPr>
          <a:lstStyle/>
          <a:p>
            <a:pPr algn="just"/>
            <a:r>
              <a:rPr lang="uz-Cyrl-UZ" dirty="0" smtClean="0"/>
              <a:t>1. Ҳақиқий ҳолат деганда,ҳуқуқбузар томонидан ҳуқуққа хилоф ҳаракат (ҳаракатсизлик)ни амалга ошириш жараёни, шарт</a:t>
            </a:r>
            <a:r>
              <a:rPr lang="en-IN" dirty="0" smtClean="0"/>
              <a:t>-</a:t>
            </a:r>
            <a:r>
              <a:rPr lang="uz-Cyrl-UZ" dirty="0" smtClean="0"/>
              <a:t>шароитлари,</a:t>
            </a:r>
            <a:r>
              <a:rPr lang="en-IN" dirty="0" smtClean="0"/>
              <a:t> </a:t>
            </a:r>
            <a:r>
              <a:rPr lang="uz-Cyrl-UZ" dirty="0" smtClean="0"/>
              <a:t>содир этиш усули бўйича фактик ҳолатлар тушунилиши лозим. Масалан ҳуқуқбузар бошқа шахснинг ҳуқуқига тор доирадаги суҳбатда, аудиторияда, илмий анжумандами ёки ёзма, электрон оммавий ахборот воситасида, интернетда, нашр этилган асарда тажовуз қилинганликлар ўртасида  фарқ бор.</a:t>
            </a:r>
          </a:p>
          <a:p>
            <a:pPr algn="just"/>
            <a:r>
              <a:rPr lang="uz-Cyrl-UZ" dirty="0" smtClean="0"/>
              <a:t>2. Жабрланувчининг шахсий  (индивидуал) жиҳатлари деганда, аввало ҳуқуқбузарлик унга қандай таъсир этгани билан боғлиқ. Яъни </a:t>
            </a:r>
            <a:r>
              <a:rPr lang="uz-Cyrl-UZ" smtClean="0"/>
              <a:t>у буни </a:t>
            </a:r>
            <a:r>
              <a:rPr lang="uz-Cyrl-UZ" dirty="0" smtClean="0"/>
              <a:t>фожиа сифатида қабул қилдими ёки унчалик аҳамият бермаяптими. Аммо баъзи ҳуқуқи бузилган шахс кечинмаларини ичига ютишга, бошқаларга билинтирмасликка ҳаракат қилади. Бошқалар эса аксинча бўлиши мумкин. “Пашшадан фил ясаш” ҳам мумкин. </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a:t>
            </a:r>
            <a:r>
              <a:rPr lang="uz-Cyrl-UZ" dirty="0" smtClean="0"/>
              <a:t>қилоналаик (разумность)</a:t>
            </a:r>
            <a:endParaRPr lang="ru-RU" dirty="0"/>
          </a:p>
        </p:txBody>
      </p:sp>
      <p:sp>
        <p:nvSpPr>
          <p:cNvPr id="3" name="Содержимое 2"/>
          <p:cNvSpPr>
            <a:spLocks noGrp="1"/>
          </p:cNvSpPr>
          <p:nvPr>
            <p:ph sz="quarter" idx="1"/>
          </p:nvPr>
        </p:nvSpPr>
        <p:spPr/>
        <p:txBody>
          <a:bodyPr/>
          <a:lstStyle/>
          <a:p>
            <a:pPr algn="just"/>
            <a:r>
              <a:rPr lang="uz-Cyrl-UZ" dirty="0" smtClean="0"/>
              <a:t>1. Ахлоқий тушунча;</a:t>
            </a:r>
          </a:p>
          <a:p>
            <a:pPr algn="just"/>
            <a:r>
              <a:rPr lang="uz-Cyrl-UZ" dirty="0" smtClean="0"/>
              <a:t>2. Уни талқин этишда шахснинг ҳуқуқий онги, ахлоқий, этик ва бошқа қарашлари белгиловчи омил бўлади;</a:t>
            </a:r>
          </a:p>
          <a:p>
            <a:pPr algn="just"/>
            <a:r>
              <a:rPr lang="uz-Cyrl-UZ" dirty="0" smtClean="0"/>
              <a:t>3.Белгиланадиган товон пули миқдорини ҳуқуқбузарнинг мулкий ҳолатига, унинг имкониятларига қай даражада мослиги нуқтаи назаридан талқин этиш лозим бўлади.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Адолатлилик (справидливость)</a:t>
            </a:r>
            <a:endParaRPr lang="ru-RU" dirty="0"/>
          </a:p>
        </p:txBody>
      </p:sp>
      <p:sp>
        <p:nvSpPr>
          <p:cNvPr id="3" name="Содержимое 2"/>
          <p:cNvSpPr>
            <a:spLocks noGrp="1"/>
          </p:cNvSpPr>
          <p:nvPr>
            <p:ph sz="quarter" idx="1"/>
          </p:nvPr>
        </p:nvSpPr>
        <p:spPr/>
        <p:txBody>
          <a:bodyPr>
            <a:normAutofit fontScale="92500" lnSpcReduction="10000"/>
          </a:bodyPr>
          <a:lstStyle/>
          <a:p>
            <a:r>
              <a:rPr lang="uz-Cyrl-UZ" dirty="0" smtClean="0"/>
              <a:t>1. Адолатлилик ахлоқий тушунча;</a:t>
            </a:r>
          </a:p>
          <a:p>
            <a:r>
              <a:rPr lang="uz-Cyrl-UZ" dirty="0" smtClean="0"/>
              <a:t>2. Адолатлилик товон пули миқдорини белгилашда унинг зарар ҳажмига, оқибатларига мутаносиблигида намоён бўлади;</a:t>
            </a:r>
          </a:p>
          <a:p>
            <a:r>
              <a:rPr lang="uz-Cyrl-UZ" dirty="0" smtClean="0"/>
              <a:t>3.Адолатлилик товон пулини жабрланувчига нисбатан компенсация (қоплаш) функциясини бажара олиш хусусиятида намоён бўлади.</a:t>
            </a:r>
          </a:p>
          <a:p>
            <a:r>
              <a:rPr lang="uz-Cyrl-UZ" dirty="0" smtClean="0"/>
              <a:t>4. Бу мезонга роия қилмаслик суд амалиётида жиддий хатоликларга олиб келади;</a:t>
            </a:r>
          </a:p>
          <a:p>
            <a:r>
              <a:rPr lang="uz-Cyrl-UZ" dirty="0" smtClean="0"/>
              <a:t>Масалан, ночор шахс зиммасига катта миқдорда товонни юклаш ёки ҳуқуқбузарлик содир этган шахс уни оқибатларини бартараф этишига ҳаракат қилаётган бўлса, унга юқори даражада товон пулини белгилаш ва ҳ.к.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179388" y="336550"/>
          <a:ext cx="8856662" cy="6246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Айб асосий мезон ёки асосий мезон булмаганда исботлаш </a:t>
            </a:r>
            <a:endParaRPr lang="ru-RU" dirty="0"/>
          </a:p>
        </p:txBody>
      </p:sp>
      <p:sp>
        <p:nvSpPr>
          <p:cNvPr id="3" name="Содержимое 2"/>
          <p:cNvSpPr>
            <a:spLocks noGrp="1"/>
          </p:cNvSpPr>
          <p:nvPr>
            <p:ph sz="quarter" idx="1"/>
          </p:nvPr>
        </p:nvSpPr>
        <p:spPr/>
        <p:txBody>
          <a:bodyPr>
            <a:normAutofit fontScale="92500" lnSpcReduction="10000"/>
          </a:bodyPr>
          <a:lstStyle/>
          <a:p>
            <a:pPr algn="just"/>
            <a:r>
              <a:rPr lang="uz-Cyrl-UZ" dirty="0" smtClean="0"/>
              <a:t>1. Айб асосий мезон бўлган ҳолларда унинг даражаси, шакли ва бошқа жиҳатлар;</a:t>
            </a:r>
          </a:p>
          <a:p>
            <a:pPr algn="just"/>
            <a:r>
              <a:rPr lang="uz-Cyrl-UZ" dirty="0" smtClean="0"/>
              <a:t>2. Факт нима билан тасдиқланиши, айбнинг даражаси, азоблар нимадан иборатлиги, низони ҳал қилиш учун аҳамиятли ҳолатлар ҳисобга олинади.</a:t>
            </a:r>
          </a:p>
          <a:p>
            <a:pPr algn="just"/>
            <a:r>
              <a:rPr lang="uz-Cyrl-UZ" dirty="0" smtClean="0"/>
              <a:t>Айб асосий мезон бўлиб ҳисобланмаган ҳолларда жавобгар даъвогарнинг ҳаракатларида айбнинг мавжудлигини исботлаши мумкин. </a:t>
            </a:r>
          </a:p>
          <a:p>
            <a:pPr algn="just"/>
            <a:r>
              <a:rPr lang="uz-Cyrl-UZ" dirty="0" smtClean="0"/>
              <a:t>Масалан, зарар фуқаронинг ҳаёти ёки соғлиғига ошиқча хавф манбаидан етказилган бўлса, бунда жавобгар ўзини ўлдириш мақсадида юриб келаётган машина йўлига ўзини ташлаганлик фактини келтириши мумкин. Бу албатта гувоҳларнинг кўрсатмалари билан исботланиши мумкин. </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		ДАЛИЛЛАР</a:t>
            </a:r>
            <a:endParaRPr lang="ru-RU" dirty="0"/>
          </a:p>
        </p:txBody>
      </p:sp>
      <p:sp>
        <p:nvSpPr>
          <p:cNvPr id="3" name="Содержимое 2"/>
          <p:cNvSpPr>
            <a:spLocks noGrp="1"/>
          </p:cNvSpPr>
          <p:nvPr>
            <p:ph sz="quarter" idx="1"/>
          </p:nvPr>
        </p:nvSpPr>
        <p:spPr/>
        <p:txBody>
          <a:bodyPr>
            <a:normAutofit fontScale="92500" lnSpcReduction="10000"/>
          </a:bodyPr>
          <a:lstStyle/>
          <a:p>
            <a:pPr algn="just"/>
            <a:r>
              <a:rPr lang="uz-Cyrl-UZ" dirty="0" smtClean="0"/>
              <a:t>Тарафларнинг талаблари ва эътирозларини асослайдиган ҳолатлар мавжудлиги ёки мавжуд эмаслигини суднинг қонунда белгиланган тартибда аниқлашига асос бўладиган ҳар қандай фактик маълумот ва ишни тўғри ҳал қилиш учун аҳамиятга эга бўлган бошқа ҳолатлар маънавий зиённи қоплаш иши бўйича далили ҳисобланади. </a:t>
            </a:r>
          </a:p>
          <a:p>
            <a:pPr algn="just"/>
            <a:r>
              <a:rPr lang="uz-Cyrl-UZ" dirty="0" smtClean="0"/>
              <a:t>Бу маълумотлар қуйидаги воситалар билан аниқланади: </a:t>
            </a:r>
          </a:p>
          <a:p>
            <a:pPr algn="just"/>
            <a:r>
              <a:rPr lang="uz-Cyrl-UZ" dirty="0" smtClean="0"/>
              <a:t>1.тарафлар, учинчи шахслар, қонуний вакилларнинг тушунтиришлари; </a:t>
            </a:r>
          </a:p>
          <a:p>
            <a:pPr algn="just"/>
            <a:r>
              <a:rPr lang="uz-Cyrl-UZ" dirty="0" smtClean="0"/>
              <a:t>2. гувоҳларнинг кўрсатмалари; 3. ёзма ва ашёвий далиллар;4. экспертнинг хулосалари.</a:t>
            </a:r>
          </a:p>
          <a:p>
            <a:pPr algn="just"/>
            <a:r>
              <a:rPr lang="uz-Cyrl-UZ" dirty="0" smtClean="0"/>
              <a:t>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хема 7"/>
          <p:cNvGraphicFramePr/>
          <p:nvPr/>
        </p:nvGraphicFramePr>
        <p:xfrm>
          <a:off x="358899" y="188912"/>
          <a:ext cx="8785101" cy="6669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179512" y="188640"/>
          <a:ext cx="8568952" cy="6408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lstStyle/>
          <a:p>
            <a:pPr algn="ctr"/>
            <a:r>
              <a:rPr lang="uz-Cyrl-UZ" b="1" dirty="0" smtClean="0"/>
              <a:t>Асосий масалалар</a:t>
            </a:r>
            <a:endParaRPr lang="ru-RU" dirty="0"/>
          </a:p>
        </p:txBody>
      </p:sp>
      <p:sp>
        <p:nvSpPr>
          <p:cNvPr id="3" name="Содержимое 2"/>
          <p:cNvSpPr>
            <a:spLocks noGrp="1"/>
          </p:cNvSpPr>
          <p:nvPr>
            <p:ph sz="quarter" idx="1"/>
          </p:nvPr>
        </p:nvSpPr>
        <p:spPr>
          <a:xfrm>
            <a:off x="323528" y="1052736"/>
            <a:ext cx="7931224" cy="5328592"/>
          </a:xfrm>
        </p:spPr>
        <p:txBody>
          <a:bodyPr>
            <a:normAutofit fontScale="92500"/>
          </a:bodyPr>
          <a:lstStyle/>
          <a:p>
            <a:pPr algn="just">
              <a:buNone/>
            </a:pPr>
            <a:endParaRPr lang="ru-RU" dirty="0" smtClean="0"/>
          </a:p>
          <a:p>
            <a:pPr lvl="0" algn="just">
              <a:buNone/>
            </a:pPr>
            <a:r>
              <a:rPr lang="uz-Cyrl-UZ" b="1" dirty="0" smtClean="0"/>
              <a:t>	Маънавий зарар тушунчаси. Ўзбекистонда маънавий зарарни ундиришга оид қонунчиликнинг шаклланиши ва ривожланиши. Xорижий давлатлар қонунчилигида маънавий зарарни ундириш масалалари. Маънавий зарарни ундиришнинг муҳим воситаси сифатида даъво ва уни қўзғатишнинг ўзига хос хусусиятлари. Маънавий зарарни ундириш тўғрисидаги ишларни судда муҳокама қилиш.  Маънавий зарарни ундириш тўғрисидаги ишларда исботлаш ва далиллар.</a:t>
            </a:r>
            <a:r>
              <a:rPr lang="ru-RU" dirty="0" smtClean="0"/>
              <a:t> </a:t>
            </a:r>
            <a:r>
              <a:rPr lang="uz-Cyrl-UZ" b="1" dirty="0" smtClean="0"/>
              <a:t>Маънавий зарарни ундириш тўғрисидаги ишлар бўйича суд ҳал қилув қарорлари ва уларни ижро этиш масалалари.</a:t>
            </a:r>
            <a:endParaRPr lang="ru-RU" dirty="0" smtClean="0"/>
          </a:p>
          <a:p>
            <a:pPr>
              <a:buNone/>
            </a:pP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179388" y="303213"/>
          <a:ext cx="8856662" cy="6159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Фактни исботовчи далилларнинг 		тасдиқланиши  </a:t>
            </a:r>
            <a:endParaRPr lang="ru-RU" dirty="0"/>
          </a:p>
        </p:txBody>
      </p:sp>
      <p:sp>
        <p:nvSpPr>
          <p:cNvPr id="3" name="Содержимое 2"/>
          <p:cNvSpPr>
            <a:spLocks noGrp="1"/>
          </p:cNvSpPr>
          <p:nvPr>
            <p:ph sz="quarter" idx="1"/>
          </p:nvPr>
        </p:nvSpPr>
        <p:spPr/>
        <p:txBody>
          <a:bodyPr/>
          <a:lstStyle/>
          <a:p>
            <a:pPr algn="just"/>
            <a:r>
              <a:rPr lang="uz-Cyrl-UZ" dirty="0" smtClean="0"/>
              <a:t>Юқоридагилар фактни аниқловчи далиллар бўлиши мумкин. Аммо бу фактлар тўлиқ эмас. Қандай ҳаракат (ҳаракатсизлик) оқибатида зиён етказилганлигига қараб исботловчи далиллар қўшилиши ёки камайиши мумкин.Маънавий зиён ҳар бир ҳолатда, масалан,  ноқонуний ҳукм қилишда, истеъмолчи ҳуқуқи бузилганда, тан жароҳати етганда, шаънига дахл қилинганда мансабдор шахснинг ноқонуний ҳаракати ва бошқа шунга ўхшаш ҳар бир ҳолатда далиллар мазмуни ҳар хил бўлиши мумкин ва улар тасдиқланиши лозим.  </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Хорижий давлатларда маънавий зиённи қоплаш масалалари</a:t>
            </a:r>
            <a:endParaRPr lang="ru-RU" dirty="0"/>
          </a:p>
        </p:txBody>
      </p:sp>
      <p:sp>
        <p:nvSpPr>
          <p:cNvPr id="3" name="Содержимое 2"/>
          <p:cNvSpPr>
            <a:spLocks noGrp="1"/>
          </p:cNvSpPr>
          <p:nvPr>
            <p:ph sz="quarter" idx="1"/>
          </p:nvPr>
        </p:nvSpPr>
        <p:spPr/>
        <p:txBody>
          <a:bodyPr>
            <a:normAutofit fontScale="85000" lnSpcReduction="20000"/>
          </a:bodyPr>
          <a:lstStyle/>
          <a:p>
            <a:pPr lvl="7"/>
            <a:r>
              <a:rPr lang="uz-Cyrl-UZ" sz="2800" b="1" dirty="0" smtClean="0"/>
              <a:t>Англия</a:t>
            </a:r>
          </a:p>
          <a:p>
            <a:pPr algn="just"/>
            <a:r>
              <a:rPr lang="uz-Cyrl-UZ" dirty="0" smtClean="0"/>
              <a:t>1. Моддий ва маънавий зиён ўртасида ҳеч қандай фарқни белгиламайди.</a:t>
            </a:r>
          </a:p>
          <a:p>
            <a:pPr algn="just"/>
            <a:r>
              <a:rPr lang="uz-Cyrl-UZ" dirty="0" smtClean="0"/>
              <a:t>2. Англо саксон ҳуқуқ тизимига киради.</a:t>
            </a:r>
          </a:p>
          <a:p>
            <a:pPr algn="just"/>
            <a:r>
              <a:rPr lang="uz-Cyrl-UZ" dirty="0" smtClean="0"/>
              <a:t>3. 1890 йилдан бошлаб шахсий ҳаётнинг дахлсизлиги билан боғлиқ ҳуқуқларни бузувчи ғайриқонуний ҳаракатлардан ҳимоя қилувчи янги усуллар жорий қилинган.</a:t>
            </a:r>
          </a:p>
          <a:p>
            <a:pPr algn="just"/>
            <a:r>
              <a:rPr lang="uz-Cyrl-UZ" dirty="0" smtClean="0"/>
              <a:t>4. Бу ҳаракатлар: ёлғиз яшаш ва ёлғизликка бўлган ҳуқуқ, фойда олиш мақсадида даъвогар номини ўзлаштириб олиш, ўзгани ташқи кўринишидан фойдаланиш,оммавий ахборот воситаларида шахсга оид маълумотларни жойлаштириш,нотўғри даволаш, даволаш методини қўллашда хатоликка йўл қўйиш, касални операция қилишда мақбул усулни қўлламаслик. М: қорнини кесиб болани олиш операциясини танламаганлик оқибатида келиб чиққан маънвий зарарни қопланиши ва бошқалар.</a:t>
            </a:r>
          </a:p>
          <a:p>
            <a:pPr algn="just"/>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                               Германия </a:t>
            </a:r>
            <a:endParaRPr lang="ru-RU" dirty="0"/>
          </a:p>
        </p:txBody>
      </p:sp>
      <p:sp>
        <p:nvSpPr>
          <p:cNvPr id="3" name="Содержимое 2"/>
          <p:cNvSpPr>
            <a:spLocks noGrp="1"/>
          </p:cNvSpPr>
          <p:nvPr>
            <p:ph sz="quarter" idx="1"/>
          </p:nvPr>
        </p:nvSpPr>
        <p:spPr/>
        <p:txBody>
          <a:bodyPr>
            <a:normAutofit lnSpcReduction="10000"/>
          </a:bodyPr>
          <a:lstStyle/>
          <a:p>
            <a:pPr algn="just"/>
            <a:r>
              <a:rPr lang="uz-Cyrl-UZ" dirty="0" smtClean="0"/>
              <a:t>1. Бу борадаги қонунларга немис миллатига хос этник ва тарихий хусусиятлар акс этган.</a:t>
            </a:r>
          </a:p>
          <a:p>
            <a:pPr algn="just"/>
            <a:r>
              <a:rPr lang="uz-Cyrl-UZ" dirty="0" smtClean="0"/>
              <a:t>2.1900 йил 1 январда кучга кирган фуқаролик Кодекси билан тартибга солинади.</a:t>
            </a:r>
          </a:p>
          <a:p>
            <a:pPr algn="just"/>
            <a:r>
              <a:rPr lang="uz-Cyrl-UZ" dirty="0" smtClean="0"/>
              <a:t>3. Номулкий зиён учун товон ундирилиши фақат қонун билан белгиланган ҳоллардагина амалга оширилиши мумкин. </a:t>
            </a:r>
          </a:p>
          <a:p>
            <a:pPr algn="just"/>
            <a:r>
              <a:rPr lang="uz-Cyrl-UZ" dirty="0" smtClean="0"/>
              <a:t>4.Жабрланувчининг тан жароҳати олиши, соғлиғи бузилиши, озодликдан маҳрум этилиши, номусга тегиш ҳолларида моддий зарардан ташқари маънавий зарарни ундиришга бўлган ҳуқуқ қонунларда мустаҳкамлаб қўйилган.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0"/>
            <a:ext cx="5472608" cy="1143000"/>
          </a:xfrm>
        </p:spPr>
        <p:txBody>
          <a:bodyPr/>
          <a:lstStyle/>
          <a:p>
            <a:r>
              <a:rPr lang="uz-Cyrl-UZ" dirty="0" smtClean="0"/>
              <a:t>		</a:t>
            </a:r>
            <a:r>
              <a:rPr lang="uz-Cyrl-UZ" sz="2400" b="1" dirty="0" smtClean="0"/>
              <a:t>Муаммолар</a:t>
            </a:r>
            <a:endParaRPr lang="ru-RU" sz="2400" b="1" dirty="0"/>
          </a:p>
        </p:txBody>
      </p:sp>
      <p:sp>
        <p:nvSpPr>
          <p:cNvPr id="3" name="Содержимое 2"/>
          <p:cNvSpPr>
            <a:spLocks noGrp="1"/>
          </p:cNvSpPr>
          <p:nvPr>
            <p:ph sz="quarter" idx="1"/>
          </p:nvPr>
        </p:nvSpPr>
        <p:spPr>
          <a:xfrm>
            <a:off x="457200" y="1124744"/>
            <a:ext cx="8147248" cy="5349208"/>
          </a:xfrm>
        </p:spPr>
        <p:txBody>
          <a:bodyPr>
            <a:normAutofit fontScale="85000" lnSpcReduction="20000"/>
          </a:bodyPr>
          <a:lstStyle/>
          <a:p>
            <a:r>
              <a:rPr lang="uz-Cyrl-UZ" dirty="0" smtClean="0"/>
              <a:t>1. Маънавий зарар тушунчаси қонун ҳужжатларида берилмаган;</a:t>
            </a:r>
          </a:p>
          <a:p>
            <a:r>
              <a:rPr lang="uz-Cyrl-UZ" dirty="0" smtClean="0"/>
              <a:t>2. Қонун ҳужжатларида уни қоплаш усули борасида қарама қаршиликлар мавжуд.</a:t>
            </a:r>
          </a:p>
          <a:p>
            <a:r>
              <a:rPr lang="uz-Cyrl-UZ" dirty="0" smtClean="0"/>
              <a:t>3. Маънавий зарар мулкий ҳуқуқларга дахл қилинганда ундирилиши ёки ундирилмаслиги тўғрисида қонун ҳужжатларида аниқ тўхтамга келинмаган.</a:t>
            </a:r>
          </a:p>
          <a:p>
            <a:r>
              <a:rPr lang="uz-Cyrl-UZ" dirty="0" smtClean="0"/>
              <a:t>4.Қонун ҳужжатларида маънавий зиённи ундиришга оид нормалар бир хил терминлар қўлланилмаган;</a:t>
            </a:r>
          </a:p>
          <a:p>
            <a:r>
              <a:rPr lang="uz-Cyrl-UZ" dirty="0" smtClean="0"/>
              <a:t>5. Жиноят процессуал Кодексига (57, 277, 290, 301) жабрланувчига етказилган мулкий зарарни қоплаш мумкин бўлгани каби, маънавий зиённи ҳам қоплаш имкониятини берувчи тегишли қўшимча ва ўзгартишлар киритиш зарурати мавжуд.</a:t>
            </a:r>
          </a:p>
          <a:p>
            <a:r>
              <a:rPr lang="uz-Cyrl-UZ" dirty="0" smtClean="0"/>
              <a:t>6. </a:t>
            </a:r>
            <a:r>
              <a:rPr lang="uz-Cyrl-UZ" dirty="0" smtClean="0"/>
              <a:t>Корпоратив </a:t>
            </a:r>
            <a:r>
              <a:rPr lang="uz-Cyrl-UZ" dirty="0" smtClean="0"/>
              <a:t>низолар натижасида етказилган маънавий зиённи қоплаш механизмини такомиллаштириш.</a:t>
            </a:r>
          </a:p>
          <a:p>
            <a:r>
              <a:rPr lang="uz-Cyrl-UZ" dirty="0" smtClean="0"/>
              <a:t>7. Маънавий зарарни ундиришнинг фуқаролик ишлари бўйича судлар билан бир қаторда  жиноят ва хўжалик судлари судловигв беришлик ва ҳ.к.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Прямоугольник 1"/>
          <p:cNvSpPr>
            <a:spLocks noChangeArrowheads="1"/>
          </p:cNvSpPr>
          <p:nvPr/>
        </p:nvSpPr>
        <p:spPr bwMode="auto">
          <a:xfrm>
            <a:off x="611560" y="548680"/>
            <a:ext cx="8137525" cy="5862637"/>
          </a:xfrm>
          <a:prstGeom prst="rect">
            <a:avLst/>
          </a:prstGeom>
          <a:ln>
            <a:noFill/>
            <a:headEnd/>
            <a:tailEnd/>
          </a:ln>
          <a:effectLst>
            <a:glow rad="228600">
              <a:schemeClr val="accent6">
                <a:satMod val="175000"/>
                <a:alpha val="40000"/>
              </a:schemeClr>
            </a:glow>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1"/>
          </a:fillRef>
          <a:effectRef idx="1">
            <a:schemeClr val="accent1"/>
          </a:effectRef>
          <a:fontRef idx="minor">
            <a:schemeClr val="lt1"/>
          </a:fontRef>
        </p:style>
        <p:txBody>
          <a:bodyPr>
            <a:spAutoFit/>
          </a:bodyPr>
          <a:lstStyle/>
          <a:p>
            <a:pPr algn="just" eaLnBrk="1" hangingPunct="1">
              <a:defRPr/>
            </a:pPr>
            <a:r>
              <a:rPr lang="ru-RU" sz="2400" dirty="0">
                <a:latin typeface="Times New Roman" pitchFamily="18" charset="0"/>
              </a:rPr>
              <a:t>	</a:t>
            </a:r>
            <a:r>
              <a:rPr lang="ru-RU" sz="2500" dirty="0" err="1">
                <a:latin typeface="Times New Roman" pitchFamily="18" charset="0"/>
              </a:rPr>
              <a:t>Маънавий</a:t>
            </a:r>
            <a:r>
              <a:rPr lang="ru-RU" sz="2500" dirty="0">
                <a:latin typeface="Times New Roman" pitchFamily="18" charset="0"/>
              </a:rPr>
              <a:t> </a:t>
            </a:r>
            <a:r>
              <a:rPr lang="ru-RU" sz="2500" dirty="0" err="1">
                <a:latin typeface="Times New Roman" pitchFamily="18" charset="0"/>
              </a:rPr>
              <a:t>ва</a:t>
            </a:r>
            <a:r>
              <a:rPr lang="ru-RU" sz="2500" dirty="0">
                <a:latin typeface="Times New Roman" pitchFamily="18" charset="0"/>
              </a:rPr>
              <a:t> </a:t>
            </a:r>
            <a:r>
              <a:rPr lang="ru-RU" sz="2500" dirty="0" err="1">
                <a:latin typeface="Times New Roman" pitchFamily="18" charset="0"/>
              </a:rPr>
              <a:t>жисмоний</a:t>
            </a:r>
            <a:r>
              <a:rPr lang="ru-RU" sz="2500" dirty="0">
                <a:latin typeface="Times New Roman" pitchFamily="18" charset="0"/>
              </a:rPr>
              <a:t> </a:t>
            </a:r>
            <a:r>
              <a:rPr lang="ru-RU" sz="2500" dirty="0" err="1">
                <a:latin typeface="Times New Roman" pitchFamily="18" charset="0"/>
              </a:rPr>
              <a:t>азобларни</a:t>
            </a:r>
            <a:r>
              <a:rPr lang="ru-RU" sz="2500" dirty="0">
                <a:latin typeface="Times New Roman" pitchFamily="18" charset="0"/>
              </a:rPr>
              <a:t> </a:t>
            </a:r>
            <a:r>
              <a:rPr lang="ru-RU" sz="2500" dirty="0" err="1">
                <a:latin typeface="Times New Roman" pitchFamily="18" charset="0"/>
              </a:rPr>
              <a:t>қоплаш ҳақидаги даъво</a:t>
            </a:r>
            <a:r>
              <a:rPr lang="ru-RU" sz="2500" dirty="0">
                <a:latin typeface="Times New Roman" pitchFamily="18" charset="0"/>
              </a:rPr>
              <a:t> </a:t>
            </a:r>
            <a:r>
              <a:rPr lang="ru-RU" sz="2500" dirty="0" err="1">
                <a:latin typeface="Times New Roman" pitchFamily="18" charset="0"/>
              </a:rPr>
              <a:t>аризаларини</a:t>
            </a:r>
            <a:r>
              <a:rPr lang="ru-RU" sz="2500" dirty="0">
                <a:latin typeface="Times New Roman" pitchFamily="18" charset="0"/>
              </a:rPr>
              <a:t> </a:t>
            </a:r>
            <a:r>
              <a:rPr lang="ru-RU" sz="2500" dirty="0" err="1">
                <a:latin typeface="Times New Roman" pitchFamily="18" charset="0"/>
              </a:rPr>
              <a:t>қабул қилиш ва</a:t>
            </a:r>
            <a:r>
              <a:rPr lang="ru-RU" sz="2500" dirty="0">
                <a:latin typeface="Times New Roman" pitchFamily="18" charset="0"/>
              </a:rPr>
              <a:t> </a:t>
            </a:r>
            <a:r>
              <a:rPr lang="ru-RU" sz="2500" dirty="0" err="1">
                <a:latin typeface="Times New Roman" pitchFamily="18" charset="0"/>
              </a:rPr>
              <a:t>ишларни</a:t>
            </a:r>
            <a:r>
              <a:rPr lang="ru-RU" sz="2500" dirty="0">
                <a:latin typeface="Times New Roman" pitchFamily="18" charset="0"/>
              </a:rPr>
              <a:t> </a:t>
            </a:r>
            <a:r>
              <a:rPr lang="ru-RU" sz="2500" dirty="0" err="1">
                <a:latin typeface="Times New Roman" pitchFamily="18" charset="0"/>
              </a:rPr>
              <a:t>кўришда</a:t>
            </a:r>
            <a:r>
              <a:rPr lang="ru-RU" sz="2500" dirty="0">
                <a:latin typeface="Times New Roman" pitchFamily="18" charset="0"/>
              </a:rPr>
              <a:t>, </a:t>
            </a:r>
            <a:r>
              <a:rPr lang="ru-RU" sz="2500" dirty="0" err="1">
                <a:latin typeface="Times New Roman" pitchFamily="18" charset="0"/>
              </a:rPr>
              <a:t>маънавий</a:t>
            </a:r>
            <a:r>
              <a:rPr lang="ru-RU" sz="2500" dirty="0">
                <a:latin typeface="Times New Roman" pitchFamily="18" charset="0"/>
              </a:rPr>
              <a:t> </a:t>
            </a:r>
            <a:r>
              <a:rPr lang="ru-RU" sz="2500" dirty="0" err="1">
                <a:latin typeface="Times New Roman" pitchFamily="18" charset="0"/>
              </a:rPr>
              <a:t>зарар</a:t>
            </a:r>
            <a:r>
              <a:rPr lang="ru-RU" sz="2500" dirty="0">
                <a:latin typeface="Times New Roman" pitchFamily="18" charset="0"/>
              </a:rPr>
              <a:t> пул </a:t>
            </a:r>
            <a:r>
              <a:rPr lang="ru-RU" sz="2500" dirty="0" err="1">
                <a:latin typeface="Times New Roman" pitchFamily="18" charset="0"/>
              </a:rPr>
              <a:t>билан</a:t>
            </a:r>
            <a:r>
              <a:rPr lang="ru-RU" sz="2500" dirty="0">
                <a:latin typeface="Times New Roman" pitchFamily="18" charset="0"/>
              </a:rPr>
              <a:t> </a:t>
            </a:r>
            <a:r>
              <a:rPr lang="ru-RU" sz="2500" dirty="0" err="1">
                <a:latin typeface="Times New Roman" pitchFamily="18" charset="0"/>
              </a:rPr>
              <a:t>қопланса-да</a:t>
            </a:r>
            <a:r>
              <a:rPr lang="ru-RU" sz="2500" dirty="0">
                <a:latin typeface="Times New Roman" pitchFamily="18" charset="0"/>
              </a:rPr>
              <a:t>, </a:t>
            </a:r>
            <a:r>
              <a:rPr lang="ru-RU" sz="2500" dirty="0" err="1">
                <a:latin typeface="Times New Roman" pitchFamily="18" charset="0"/>
              </a:rPr>
              <a:t>номулкий</a:t>
            </a:r>
            <a:r>
              <a:rPr lang="ru-RU" sz="2500" dirty="0">
                <a:latin typeface="Times New Roman" pitchFamily="18" charset="0"/>
              </a:rPr>
              <a:t> </a:t>
            </a:r>
            <a:r>
              <a:rPr lang="ru-RU" sz="2500" dirty="0" err="1">
                <a:latin typeface="Times New Roman" pitchFamily="18" charset="0"/>
              </a:rPr>
              <a:t>зарар</a:t>
            </a:r>
            <a:r>
              <a:rPr lang="ru-RU" sz="2500" dirty="0">
                <a:latin typeface="Times New Roman" pitchFamily="18" charset="0"/>
              </a:rPr>
              <a:t> </a:t>
            </a:r>
            <a:r>
              <a:rPr lang="ru-RU" sz="2500" dirty="0" err="1">
                <a:latin typeface="Times New Roman" pitchFamily="18" charset="0"/>
              </a:rPr>
              <a:t>эканлигини</a:t>
            </a:r>
            <a:r>
              <a:rPr lang="ru-RU" sz="2500" dirty="0">
                <a:latin typeface="Times New Roman" pitchFamily="18" charset="0"/>
              </a:rPr>
              <a:t> </a:t>
            </a:r>
            <a:r>
              <a:rPr lang="ru-RU" sz="2500" dirty="0" err="1">
                <a:latin typeface="Times New Roman" pitchFamily="18" charset="0"/>
              </a:rPr>
              <a:t>ҳисобга олиш</a:t>
            </a:r>
            <a:r>
              <a:rPr lang="ru-RU" sz="2500" dirty="0">
                <a:latin typeface="Times New Roman" pitchFamily="18" charset="0"/>
              </a:rPr>
              <a:t> </a:t>
            </a:r>
            <a:r>
              <a:rPr lang="ru-RU" sz="2500" dirty="0" err="1">
                <a:latin typeface="Times New Roman" pitchFamily="18" charset="0"/>
              </a:rPr>
              <a:t>лозим</a:t>
            </a:r>
            <a:r>
              <a:rPr lang="ru-RU" sz="2500" dirty="0">
                <a:latin typeface="Times New Roman" pitchFamily="18" charset="0"/>
              </a:rPr>
              <a:t>. </a:t>
            </a:r>
            <a:r>
              <a:rPr lang="ru-RU" sz="2500" dirty="0" err="1">
                <a:latin typeface="Times New Roman" pitchFamily="18" charset="0"/>
              </a:rPr>
              <a:t>Шуни</a:t>
            </a:r>
            <a:r>
              <a:rPr lang="ru-RU" sz="2500" dirty="0">
                <a:latin typeface="Times New Roman" pitchFamily="18" charset="0"/>
              </a:rPr>
              <a:t> </a:t>
            </a:r>
            <a:r>
              <a:rPr lang="ru-RU" sz="2500" dirty="0" err="1">
                <a:latin typeface="Times New Roman" pitchFamily="18" charset="0"/>
              </a:rPr>
              <a:t>ҳисобга олган</a:t>
            </a:r>
            <a:r>
              <a:rPr lang="ru-RU" sz="2500" dirty="0">
                <a:latin typeface="Times New Roman" pitchFamily="18" charset="0"/>
              </a:rPr>
              <a:t> </a:t>
            </a:r>
            <a:r>
              <a:rPr lang="ru-RU" sz="2500" dirty="0" err="1">
                <a:latin typeface="Times New Roman" pitchFamily="18" charset="0"/>
              </a:rPr>
              <a:t>ҳолда Ўзбекистон</a:t>
            </a:r>
            <a:r>
              <a:rPr lang="ru-RU" sz="2500" dirty="0">
                <a:latin typeface="Times New Roman" pitchFamily="18" charset="0"/>
              </a:rPr>
              <a:t> </a:t>
            </a:r>
            <a:r>
              <a:rPr lang="ru-RU" sz="2500" dirty="0" err="1">
                <a:latin typeface="Times New Roman" pitchFamily="18" charset="0"/>
              </a:rPr>
              <a:t>Республикаси</a:t>
            </a:r>
            <a:r>
              <a:rPr lang="ru-RU" sz="2500" dirty="0">
                <a:latin typeface="Times New Roman" pitchFamily="18" charset="0"/>
              </a:rPr>
              <a:t> </a:t>
            </a:r>
            <a:r>
              <a:rPr lang="ru-RU" sz="2500" dirty="0" err="1">
                <a:latin typeface="Times New Roman" pitchFamily="18" charset="0"/>
              </a:rPr>
              <a:t>Вазирлар</a:t>
            </a:r>
            <a:r>
              <a:rPr lang="ru-RU" sz="2500" dirty="0">
                <a:latin typeface="Times New Roman" pitchFamily="18" charset="0"/>
              </a:rPr>
              <a:t> </a:t>
            </a:r>
            <a:r>
              <a:rPr lang="ru-RU" sz="2500" dirty="0" err="1">
                <a:latin typeface="Times New Roman" pitchFamily="18" charset="0"/>
              </a:rPr>
              <a:t>Маҳкамасининг </a:t>
            </a:r>
            <a:r>
              <a:rPr lang="ru-RU" sz="2500" dirty="0">
                <a:latin typeface="Times New Roman" pitchFamily="18" charset="0"/>
              </a:rPr>
              <a:t>1994 </a:t>
            </a:r>
            <a:r>
              <a:rPr lang="ru-RU" sz="2500" dirty="0" err="1">
                <a:latin typeface="Times New Roman" pitchFamily="18" charset="0"/>
              </a:rPr>
              <a:t>йил</a:t>
            </a:r>
            <a:r>
              <a:rPr lang="ru-RU" sz="2500" dirty="0">
                <a:latin typeface="Times New Roman" pitchFamily="18" charset="0"/>
              </a:rPr>
              <a:t> 3 </a:t>
            </a:r>
            <a:r>
              <a:rPr lang="ru-RU" sz="2500" dirty="0" err="1">
                <a:latin typeface="Times New Roman" pitchFamily="18" charset="0"/>
              </a:rPr>
              <a:t>ноябрдаги</a:t>
            </a:r>
            <a:r>
              <a:rPr lang="ru-RU" sz="2500" dirty="0">
                <a:latin typeface="Times New Roman" pitchFamily="18" charset="0"/>
              </a:rPr>
              <a:t> 533-сонли "</a:t>
            </a:r>
            <a:r>
              <a:rPr lang="ru-RU" sz="2500" dirty="0" err="1">
                <a:latin typeface="Times New Roman" pitchFamily="18" charset="0"/>
              </a:rPr>
              <a:t>Давлат</a:t>
            </a:r>
            <a:r>
              <a:rPr lang="ru-RU" sz="2500" dirty="0">
                <a:latin typeface="Times New Roman" pitchFamily="18" charset="0"/>
              </a:rPr>
              <a:t> </a:t>
            </a:r>
            <a:r>
              <a:rPr lang="ru-RU" sz="2500" dirty="0" err="1">
                <a:latin typeface="Times New Roman" pitchFamily="18" charset="0"/>
              </a:rPr>
              <a:t>божи</a:t>
            </a:r>
            <a:r>
              <a:rPr lang="ru-RU" sz="2500" dirty="0">
                <a:latin typeface="Times New Roman" pitchFamily="18" charset="0"/>
              </a:rPr>
              <a:t> </a:t>
            </a:r>
            <a:r>
              <a:rPr lang="ru-RU" sz="2500" dirty="0" err="1">
                <a:latin typeface="Times New Roman" pitchFamily="18" charset="0"/>
              </a:rPr>
              <a:t>ставкалари</a:t>
            </a:r>
            <a:r>
              <a:rPr lang="ru-RU" sz="2500" dirty="0">
                <a:latin typeface="Times New Roman" pitchFamily="18" charset="0"/>
              </a:rPr>
              <a:t> </a:t>
            </a:r>
            <a:r>
              <a:rPr lang="ru-RU" sz="2500" dirty="0" err="1">
                <a:latin typeface="Times New Roman" pitchFamily="18" charset="0"/>
              </a:rPr>
              <a:t>ҳақида</a:t>
            </a:r>
            <a:r>
              <a:rPr lang="ru-RU" sz="2500" dirty="0">
                <a:latin typeface="Times New Roman" pitchFamily="18" charset="0"/>
              </a:rPr>
              <a:t>"</a:t>
            </a:r>
            <a:r>
              <a:rPr lang="ru-RU" sz="2500" dirty="0" err="1">
                <a:latin typeface="Times New Roman" pitchFamily="18" charset="0"/>
              </a:rPr>
              <a:t>ги</a:t>
            </a:r>
            <a:r>
              <a:rPr lang="ru-RU" sz="2500" dirty="0">
                <a:latin typeface="Times New Roman" pitchFamily="18" charset="0"/>
              </a:rPr>
              <a:t> </a:t>
            </a:r>
            <a:r>
              <a:rPr lang="ru-RU" sz="2500" dirty="0" err="1">
                <a:latin typeface="Times New Roman" pitchFamily="18" charset="0"/>
              </a:rPr>
              <a:t>қарори билан</a:t>
            </a:r>
            <a:r>
              <a:rPr lang="ru-RU" sz="2500" dirty="0">
                <a:latin typeface="Times New Roman" pitchFamily="18" charset="0"/>
              </a:rPr>
              <a:t> </a:t>
            </a:r>
            <a:r>
              <a:rPr lang="ru-RU" sz="2500" dirty="0" err="1">
                <a:latin typeface="Times New Roman" pitchFamily="18" charset="0"/>
              </a:rPr>
              <a:t>тасдиқланган ставкаларнинг</a:t>
            </a:r>
            <a:r>
              <a:rPr lang="ru-RU" sz="2500" dirty="0">
                <a:latin typeface="Times New Roman" pitchFamily="18" charset="0"/>
              </a:rPr>
              <a:t> 1-бўлими "</a:t>
            </a:r>
            <a:r>
              <a:rPr lang="ru-RU" sz="2500" dirty="0" err="1">
                <a:latin typeface="Times New Roman" pitchFamily="18" charset="0"/>
              </a:rPr>
              <a:t>д</a:t>
            </a:r>
            <a:r>
              <a:rPr lang="ru-RU" sz="2500" dirty="0">
                <a:latin typeface="Times New Roman" pitchFamily="18" charset="0"/>
              </a:rPr>
              <a:t>" </a:t>
            </a:r>
            <a:r>
              <a:rPr lang="ru-RU" sz="2500" dirty="0" err="1">
                <a:latin typeface="Times New Roman" pitchFamily="18" charset="0"/>
              </a:rPr>
              <a:t>бандига</a:t>
            </a:r>
            <a:r>
              <a:rPr lang="ru-RU" sz="2500" dirty="0">
                <a:latin typeface="Times New Roman" pitchFamily="18" charset="0"/>
              </a:rPr>
              <a:t> </a:t>
            </a:r>
            <a:r>
              <a:rPr lang="ru-RU" sz="2500" dirty="0" err="1">
                <a:latin typeface="Times New Roman" pitchFamily="18" charset="0"/>
              </a:rPr>
              <a:t>биноан</a:t>
            </a:r>
            <a:r>
              <a:rPr lang="ru-RU" sz="2500" dirty="0">
                <a:latin typeface="Times New Roman" pitchFamily="18" charset="0"/>
              </a:rPr>
              <a:t> </a:t>
            </a:r>
            <a:r>
              <a:rPr lang="ru-RU" sz="2500" dirty="0" err="1">
                <a:latin typeface="Times New Roman" pitchFamily="18" charset="0"/>
              </a:rPr>
              <a:t>мулкка</a:t>
            </a:r>
            <a:r>
              <a:rPr lang="ru-RU" sz="2500" dirty="0">
                <a:latin typeface="Times New Roman" pitchFamily="18" charset="0"/>
              </a:rPr>
              <a:t> </a:t>
            </a:r>
            <a:r>
              <a:rPr lang="ru-RU" sz="2500" dirty="0" err="1">
                <a:latin typeface="Times New Roman" pitchFamily="18" charset="0"/>
              </a:rPr>
              <a:t>оид</a:t>
            </a:r>
            <a:r>
              <a:rPr lang="ru-RU" sz="2500" dirty="0">
                <a:latin typeface="Times New Roman" pitchFamily="18" charset="0"/>
              </a:rPr>
              <a:t> </a:t>
            </a:r>
            <a:r>
              <a:rPr lang="ru-RU" sz="2500" dirty="0" err="1">
                <a:latin typeface="Times New Roman" pitchFamily="18" charset="0"/>
              </a:rPr>
              <a:t>бўлмаган</a:t>
            </a:r>
            <a:r>
              <a:rPr lang="ru-RU" sz="2500" dirty="0">
                <a:latin typeface="Times New Roman" pitchFamily="18" charset="0"/>
              </a:rPr>
              <a:t> </a:t>
            </a:r>
            <a:r>
              <a:rPr lang="ru-RU" sz="2500" dirty="0" err="1">
                <a:latin typeface="Times New Roman" pitchFamily="18" charset="0"/>
              </a:rPr>
              <a:t>даъво</a:t>
            </a:r>
            <a:r>
              <a:rPr lang="ru-RU" sz="2500" dirty="0">
                <a:latin typeface="Times New Roman" pitchFamily="18" charset="0"/>
              </a:rPr>
              <a:t> </a:t>
            </a:r>
            <a:r>
              <a:rPr lang="ru-RU" sz="2500" dirty="0" err="1">
                <a:latin typeface="Times New Roman" pitchFamily="18" charset="0"/>
              </a:rPr>
              <a:t>аризаларидан</a:t>
            </a:r>
            <a:r>
              <a:rPr lang="ru-RU" sz="2500" dirty="0">
                <a:latin typeface="Times New Roman" pitchFamily="18" charset="0"/>
              </a:rPr>
              <a:t> </a:t>
            </a:r>
            <a:r>
              <a:rPr lang="ru-RU" sz="2500" dirty="0" err="1">
                <a:latin typeface="Times New Roman" pitchFamily="18" charset="0"/>
              </a:rPr>
              <a:t>ундириладиган</a:t>
            </a:r>
            <a:r>
              <a:rPr lang="ru-RU" sz="2500" dirty="0">
                <a:latin typeface="Times New Roman" pitchFamily="18" charset="0"/>
              </a:rPr>
              <a:t> </a:t>
            </a:r>
            <a:r>
              <a:rPr lang="ru-RU" sz="2500" dirty="0" err="1">
                <a:latin typeface="Times New Roman" pitchFamily="18" charset="0"/>
              </a:rPr>
              <a:t>миқдорда давлат</a:t>
            </a:r>
            <a:r>
              <a:rPr lang="ru-RU" sz="2500" dirty="0">
                <a:latin typeface="Times New Roman" pitchFamily="18" charset="0"/>
              </a:rPr>
              <a:t> </a:t>
            </a:r>
            <a:r>
              <a:rPr lang="ru-RU" sz="2500" dirty="0" err="1">
                <a:latin typeface="Times New Roman" pitchFamily="18" charset="0"/>
              </a:rPr>
              <a:t>божи</a:t>
            </a:r>
            <a:r>
              <a:rPr lang="ru-RU" sz="2500" dirty="0">
                <a:latin typeface="Times New Roman" pitchFamily="18" charset="0"/>
              </a:rPr>
              <a:t> </a:t>
            </a:r>
            <a:r>
              <a:rPr lang="ru-RU" sz="2500" dirty="0" err="1">
                <a:latin typeface="Times New Roman" pitchFamily="18" charset="0"/>
              </a:rPr>
              <a:t>ундирилади</a:t>
            </a:r>
            <a:r>
              <a:rPr lang="ru-RU" sz="2500" dirty="0">
                <a:latin typeface="Times New Roman" pitchFamily="18" charset="0"/>
              </a:rPr>
              <a:t>, </a:t>
            </a:r>
            <a:r>
              <a:rPr lang="ru-RU" sz="2500" dirty="0" err="1">
                <a:latin typeface="Times New Roman" pitchFamily="18" charset="0"/>
              </a:rPr>
              <a:t>яъни</a:t>
            </a:r>
            <a:r>
              <a:rPr lang="ru-RU" sz="2500" dirty="0">
                <a:latin typeface="Times New Roman" pitchFamily="18" charset="0"/>
              </a:rPr>
              <a:t> </a:t>
            </a:r>
            <a:r>
              <a:rPr lang="ru-RU" sz="2500" dirty="0" err="1">
                <a:latin typeface="Times New Roman" pitchFamily="18" charset="0"/>
              </a:rPr>
              <a:t>энг</a:t>
            </a:r>
            <a:r>
              <a:rPr lang="ru-RU" sz="2500" dirty="0">
                <a:latin typeface="Times New Roman" pitchFamily="18" charset="0"/>
              </a:rPr>
              <a:t> </a:t>
            </a:r>
            <a:r>
              <a:rPr lang="ru-RU" sz="2500" dirty="0" err="1">
                <a:latin typeface="Times New Roman" pitchFamily="18" charset="0"/>
              </a:rPr>
              <a:t>кам</a:t>
            </a:r>
            <a:r>
              <a:rPr lang="ru-RU" sz="2500" dirty="0">
                <a:latin typeface="Times New Roman" pitchFamily="18" charset="0"/>
              </a:rPr>
              <a:t> </a:t>
            </a:r>
            <a:r>
              <a:rPr lang="ru-RU" sz="2500" dirty="0" err="1">
                <a:latin typeface="Times New Roman" pitchFamily="18" charset="0"/>
              </a:rPr>
              <a:t>ойлик</a:t>
            </a:r>
            <a:r>
              <a:rPr lang="ru-RU" sz="2500" dirty="0">
                <a:latin typeface="Times New Roman" pitchFamily="18" charset="0"/>
              </a:rPr>
              <a:t> </a:t>
            </a:r>
            <a:r>
              <a:rPr lang="ru-RU" sz="2500" dirty="0" err="1">
                <a:latin typeface="Times New Roman" pitchFamily="18" charset="0"/>
              </a:rPr>
              <a:t>иш</a:t>
            </a:r>
            <a:r>
              <a:rPr lang="ru-RU" sz="2500" dirty="0">
                <a:latin typeface="Times New Roman" pitchFamily="18" charset="0"/>
              </a:rPr>
              <a:t> </a:t>
            </a:r>
            <a:r>
              <a:rPr lang="ru-RU" sz="2500" dirty="0" err="1">
                <a:latin typeface="Times New Roman" pitchFamily="18" charset="0"/>
              </a:rPr>
              <a:t>ҳақининг </a:t>
            </a:r>
            <a:r>
              <a:rPr lang="ru-RU" sz="2500" dirty="0">
                <a:latin typeface="Times New Roman" pitchFamily="18" charset="0"/>
              </a:rPr>
              <a:t>50 </a:t>
            </a:r>
            <a:r>
              <a:rPr lang="ru-RU" sz="2500" dirty="0" err="1">
                <a:latin typeface="Times New Roman" pitchFamily="18" charset="0"/>
              </a:rPr>
              <a:t>фоизи</a:t>
            </a:r>
            <a:r>
              <a:rPr lang="ru-RU" sz="2500" dirty="0">
                <a:latin typeface="Times New Roman" pitchFamily="18" charset="0"/>
              </a:rPr>
              <a:t> </a:t>
            </a:r>
            <a:r>
              <a:rPr lang="ru-RU" sz="2500" dirty="0" err="1">
                <a:latin typeface="Times New Roman" pitchFamily="18" charset="0"/>
              </a:rPr>
              <a:t>миқдорида</a:t>
            </a:r>
            <a:r>
              <a:rPr lang="ru-RU" sz="2500" dirty="0">
                <a:latin typeface="Times New Roman" pitchFamily="18" charset="0"/>
              </a:rPr>
              <a:t>.</a:t>
            </a:r>
          </a:p>
          <a:p>
            <a:pPr algn="just" eaLnBrk="1" hangingPunct="1">
              <a:defRPr/>
            </a:pPr>
            <a:r>
              <a:rPr lang="ru-RU" sz="2500" dirty="0">
                <a:latin typeface="Times New Roman" pitchFamily="18" charset="0"/>
              </a:rPr>
              <a:t>	</a:t>
            </a:r>
            <a:r>
              <a:rPr lang="ru-RU" sz="2500" dirty="0" err="1">
                <a:latin typeface="Times New Roman" pitchFamily="18" charset="0"/>
              </a:rPr>
              <a:t>Маънавий</a:t>
            </a:r>
            <a:r>
              <a:rPr lang="ru-RU" sz="2500" dirty="0">
                <a:latin typeface="Times New Roman" pitchFamily="18" charset="0"/>
              </a:rPr>
              <a:t> </a:t>
            </a:r>
            <a:r>
              <a:rPr lang="ru-RU" sz="2500" dirty="0" err="1">
                <a:latin typeface="Times New Roman" pitchFamily="18" charset="0"/>
              </a:rPr>
              <a:t>зарарни</a:t>
            </a:r>
            <a:r>
              <a:rPr lang="ru-RU" sz="2500" dirty="0">
                <a:latin typeface="Times New Roman" pitchFamily="18" charset="0"/>
              </a:rPr>
              <a:t> </a:t>
            </a:r>
            <a:r>
              <a:rPr lang="ru-RU" sz="2500" dirty="0" err="1">
                <a:latin typeface="Times New Roman" pitchFamily="18" charset="0"/>
              </a:rPr>
              <a:t>қоплаш миқдори етказилган</a:t>
            </a:r>
            <a:r>
              <a:rPr lang="ru-RU" sz="2500" dirty="0">
                <a:latin typeface="Times New Roman" pitchFamily="18" charset="0"/>
              </a:rPr>
              <a:t> </a:t>
            </a:r>
            <a:r>
              <a:rPr lang="ru-RU" sz="2500" dirty="0" err="1">
                <a:latin typeface="Times New Roman" pitchFamily="18" charset="0"/>
              </a:rPr>
              <a:t>мулкий</a:t>
            </a:r>
            <a:r>
              <a:rPr lang="ru-RU" sz="2500" dirty="0">
                <a:latin typeface="Times New Roman" pitchFamily="18" charset="0"/>
              </a:rPr>
              <a:t> </a:t>
            </a:r>
            <a:r>
              <a:rPr lang="ru-RU" sz="2500" dirty="0" err="1">
                <a:latin typeface="Times New Roman" pitchFamily="18" charset="0"/>
              </a:rPr>
              <a:t>ва</a:t>
            </a:r>
            <a:r>
              <a:rPr lang="ru-RU" sz="2500" dirty="0">
                <a:latin typeface="Times New Roman" pitchFamily="18" charset="0"/>
              </a:rPr>
              <a:t> </a:t>
            </a:r>
            <a:r>
              <a:rPr lang="ru-RU" sz="2500" dirty="0" err="1">
                <a:latin typeface="Times New Roman" pitchFamily="18" charset="0"/>
              </a:rPr>
              <a:t>бошқа моддий</a:t>
            </a:r>
            <a:r>
              <a:rPr lang="ru-RU" sz="2500" dirty="0">
                <a:latin typeface="Times New Roman" pitchFamily="18" charset="0"/>
              </a:rPr>
              <a:t> </a:t>
            </a:r>
            <a:r>
              <a:rPr lang="ru-RU" sz="2500" dirty="0" err="1">
                <a:latin typeface="Times New Roman" pitchFamily="18" charset="0"/>
              </a:rPr>
              <a:t>зарарни</a:t>
            </a:r>
            <a:r>
              <a:rPr lang="ru-RU" sz="2500" dirty="0">
                <a:latin typeface="Times New Roman" pitchFamily="18" charset="0"/>
              </a:rPr>
              <a:t> </a:t>
            </a:r>
            <a:r>
              <a:rPr lang="ru-RU" sz="2500" dirty="0" err="1">
                <a:latin typeface="Times New Roman" pitchFamily="18" charset="0"/>
              </a:rPr>
              <a:t>ундириш</a:t>
            </a:r>
            <a:r>
              <a:rPr lang="ru-RU" sz="2500" dirty="0">
                <a:latin typeface="Times New Roman" pitchFamily="18" charset="0"/>
              </a:rPr>
              <a:t> </a:t>
            </a:r>
            <a:r>
              <a:rPr lang="ru-RU" sz="2500" dirty="0" err="1">
                <a:latin typeface="Times New Roman" pitchFamily="18" charset="0"/>
              </a:rPr>
              <a:t>даъво</a:t>
            </a:r>
            <a:r>
              <a:rPr lang="ru-RU" sz="2500" dirty="0">
                <a:latin typeface="Times New Roman" pitchFamily="18" charset="0"/>
              </a:rPr>
              <a:t> </a:t>
            </a:r>
            <a:r>
              <a:rPr lang="ru-RU" sz="2500" dirty="0" err="1">
                <a:latin typeface="Times New Roman" pitchFamily="18" charset="0"/>
              </a:rPr>
              <a:t>талабининг</a:t>
            </a:r>
            <a:r>
              <a:rPr lang="ru-RU" sz="2500" dirty="0">
                <a:latin typeface="Times New Roman" pitchFamily="18" charset="0"/>
              </a:rPr>
              <a:t> </a:t>
            </a:r>
            <a:r>
              <a:rPr lang="ru-RU" sz="2500" dirty="0" err="1">
                <a:latin typeface="Times New Roman" pitchFamily="18" charset="0"/>
              </a:rPr>
              <a:t>қопланиш ҳажмига қараб белгилаш</a:t>
            </a:r>
            <a:r>
              <a:rPr lang="ru-RU" sz="2500" dirty="0">
                <a:latin typeface="Times New Roman" pitchFamily="18" charset="0"/>
              </a:rPr>
              <a:t> </a:t>
            </a:r>
            <a:r>
              <a:rPr lang="ru-RU" sz="2500" dirty="0" err="1">
                <a:latin typeface="Times New Roman" pitchFamily="18" charset="0"/>
              </a:rPr>
              <a:t>мумкин</a:t>
            </a:r>
            <a:r>
              <a:rPr lang="ru-RU" sz="2500" dirty="0">
                <a:latin typeface="Times New Roman" pitchFamily="18" charset="0"/>
              </a:rPr>
              <a:t> </a:t>
            </a:r>
            <a:r>
              <a:rPr lang="ru-RU" sz="2500" dirty="0" err="1">
                <a:latin typeface="Times New Roman" pitchFamily="18" charset="0"/>
              </a:rPr>
              <a:t>эмас</a:t>
            </a:r>
            <a:r>
              <a:rPr lang="ru-RU" sz="2500" dirty="0">
                <a:latin typeface="Times New Roman" pitchFamily="18"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Прямоугольник 1"/>
          <p:cNvSpPr>
            <a:spLocks noChangeArrowheads="1"/>
          </p:cNvSpPr>
          <p:nvPr/>
        </p:nvSpPr>
        <p:spPr bwMode="auto">
          <a:xfrm>
            <a:off x="0" y="115888"/>
            <a:ext cx="9001125" cy="6740525"/>
          </a:xfrm>
          <a:prstGeom prst="rect">
            <a:avLst/>
          </a:prstGeom>
          <a:ln>
            <a:headEnd/>
            <a:tailEnd/>
          </a:ln>
          <a:effectLst>
            <a:glow rad="228600">
              <a:schemeClr val="accent3">
                <a:satMod val="175000"/>
                <a:alpha val="40000"/>
              </a:schemeClr>
            </a:glow>
            <a:outerShdw blurRad="50800" dist="25000" dir="5400000" rotWithShape="0">
              <a:srgbClr val="000000">
                <a:alpha val="40000"/>
              </a:srgbClr>
            </a:outerShdw>
            <a:softEdge rad="12700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spAutoFit/>
          </a:bodyPr>
          <a:lstStyle/>
          <a:p>
            <a:pPr algn="just" eaLnBrk="1" hangingPunct="1">
              <a:defRPr/>
            </a:pPr>
            <a:r>
              <a:rPr lang="ru-RU" sz="2400" dirty="0">
                <a:latin typeface="Times New Roman" pitchFamily="18" charset="0"/>
              </a:rPr>
              <a:t>	</a:t>
            </a:r>
            <a:r>
              <a:rPr lang="ru-RU" sz="2400" dirty="0" err="1">
                <a:latin typeface="Times New Roman" pitchFamily="18" charset="0"/>
              </a:rPr>
              <a:t>Маънавий</a:t>
            </a:r>
            <a:r>
              <a:rPr lang="ru-RU" sz="2400" dirty="0">
                <a:latin typeface="Times New Roman" pitchFamily="18" charset="0"/>
              </a:rPr>
              <a:t> </a:t>
            </a:r>
            <a:r>
              <a:rPr lang="ru-RU" sz="2400" dirty="0" err="1">
                <a:latin typeface="Times New Roman" pitchFamily="18" charset="0"/>
              </a:rPr>
              <a:t>зарарнинг</a:t>
            </a:r>
            <a:r>
              <a:rPr lang="ru-RU" sz="2400" dirty="0">
                <a:latin typeface="Times New Roman" pitchFamily="18" charset="0"/>
              </a:rPr>
              <a:t> </a:t>
            </a:r>
            <a:r>
              <a:rPr lang="ru-RU" sz="2400" dirty="0" err="1">
                <a:latin typeface="Times New Roman" pitchFamily="18" charset="0"/>
              </a:rPr>
              <a:t>миқдорини белгилашда</a:t>
            </a:r>
            <a:r>
              <a:rPr lang="ru-RU" sz="2400" dirty="0">
                <a:latin typeface="Times New Roman" pitchFamily="18" charset="0"/>
              </a:rPr>
              <a:t> </a:t>
            </a:r>
            <a:r>
              <a:rPr lang="ru-RU" sz="2400" dirty="0" err="1">
                <a:latin typeface="Times New Roman" pitchFamily="18" charset="0"/>
              </a:rPr>
              <a:t>судлар</a:t>
            </a:r>
            <a:r>
              <a:rPr lang="ru-RU" sz="2400" dirty="0">
                <a:latin typeface="Times New Roman" pitchFamily="18" charset="0"/>
              </a:rPr>
              <a:t> </a:t>
            </a:r>
            <a:r>
              <a:rPr lang="ru-RU" sz="2400" dirty="0" err="1">
                <a:latin typeface="Times New Roman" pitchFamily="18" charset="0"/>
              </a:rPr>
              <a:t>жабрланувчининг</a:t>
            </a:r>
            <a:r>
              <a:rPr lang="ru-RU" sz="2400" dirty="0">
                <a:latin typeface="Times New Roman" pitchFamily="18" charset="0"/>
              </a:rPr>
              <a:t> </a:t>
            </a:r>
            <a:r>
              <a:rPr lang="ru-RU" sz="2400" dirty="0" err="1">
                <a:latin typeface="Times New Roman" pitchFamily="18" charset="0"/>
              </a:rPr>
              <a:t>унга</a:t>
            </a:r>
            <a:r>
              <a:rPr lang="ru-RU" sz="2400" dirty="0">
                <a:latin typeface="Times New Roman" pitchFamily="18" charset="0"/>
              </a:rPr>
              <a:t> </a:t>
            </a:r>
            <a:r>
              <a:rPr lang="ru-RU" sz="2400" dirty="0" err="1">
                <a:latin typeface="Times New Roman" pitchFamily="18" charset="0"/>
              </a:rPr>
              <a:t>етказилган</a:t>
            </a:r>
            <a:r>
              <a:rPr lang="ru-RU" sz="2400" dirty="0">
                <a:latin typeface="Times New Roman" pitchFamily="18" charset="0"/>
              </a:rPr>
              <a:t> </a:t>
            </a:r>
            <a:r>
              <a:rPr lang="ru-RU" sz="2400" dirty="0" err="1">
                <a:latin typeface="Times New Roman" pitchFamily="18" charset="0"/>
              </a:rPr>
              <a:t>маънавий</a:t>
            </a:r>
            <a:r>
              <a:rPr lang="ru-RU" sz="2400" dirty="0">
                <a:latin typeface="Times New Roman" pitchFamily="18" charset="0"/>
              </a:rPr>
              <a:t> </a:t>
            </a:r>
            <a:r>
              <a:rPr lang="ru-RU" sz="2400" dirty="0" err="1">
                <a:latin typeface="Times New Roman" pitchFamily="18" charset="0"/>
              </a:rPr>
              <a:t>эарарнинг</a:t>
            </a:r>
            <a:r>
              <a:rPr lang="ru-RU" sz="2400" dirty="0">
                <a:latin typeface="Times New Roman" pitchFamily="18" charset="0"/>
              </a:rPr>
              <a:t> </a:t>
            </a:r>
            <a:r>
              <a:rPr lang="ru-RU" sz="2400" dirty="0" err="1">
                <a:latin typeface="Times New Roman" pitchFamily="18" charset="0"/>
              </a:rPr>
              <a:t>оғирлигига берган</a:t>
            </a:r>
            <a:r>
              <a:rPr lang="ru-RU" sz="2400" dirty="0">
                <a:latin typeface="Times New Roman" pitchFamily="18" charset="0"/>
              </a:rPr>
              <a:t> </a:t>
            </a:r>
            <a:r>
              <a:rPr lang="ru-RU" sz="2400" dirty="0" err="1">
                <a:latin typeface="Times New Roman" pitchFamily="18" charset="0"/>
              </a:rPr>
              <a:t>субъектив</a:t>
            </a:r>
            <a:r>
              <a:rPr lang="ru-RU" sz="2400" dirty="0">
                <a:latin typeface="Times New Roman" pitchFamily="18" charset="0"/>
              </a:rPr>
              <a:t> </a:t>
            </a:r>
            <a:r>
              <a:rPr lang="ru-RU" sz="2400" dirty="0" err="1">
                <a:latin typeface="Times New Roman" pitchFamily="18" charset="0"/>
              </a:rPr>
              <a:t>баҳосини, шунингдек</a:t>
            </a:r>
            <a:r>
              <a:rPr lang="ru-RU" sz="2400" dirty="0">
                <a:latin typeface="Times New Roman" pitchFamily="18" charset="0"/>
              </a:rPr>
              <a:t> </a:t>
            </a:r>
            <a:r>
              <a:rPr lang="ru-RU" sz="2400" dirty="0" err="1">
                <a:latin typeface="Times New Roman" pitchFamily="18" charset="0"/>
              </a:rPr>
              <a:t>даъвогарга</a:t>
            </a:r>
            <a:r>
              <a:rPr lang="ru-RU" sz="2400" dirty="0">
                <a:latin typeface="Times New Roman" pitchFamily="18" charset="0"/>
              </a:rPr>
              <a:t> </a:t>
            </a:r>
            <a:r>
              <a:rPr lang="ru-RU" sz="2400" dirty="0" err="1">
                <a:latin typeface="Times New Roman" pitchFamily="18" charset="0"/>
              </a:rPr>
              <a:t>етказилган</a:t>
            </a:r>
            <a:r>
              <a:rPr lang="ru-RU" sz="2400" dirty="0">
                <a:latin typeface="Times New Roman" pitchFamily="18" charset="0"/>
              </a:rPr>
              <a:t> </a:t>
            </a:r>
            <a:r>
              <a:rPr lang="ru-RU" sz="2400" dirty="0" err="1">
                <a:latin typeface="Times New Roman" pitchFamily="18" charset="0"/>
              </a:rPr>
              <a:t>маънавий</a:t>
            </a:r>
            <a:r>
              <a:rPr lang="ru-RU" sz="2400" dirty="0">
                <a:latin typeface="Times New Roman" pitchFamily="18" charset="0"/>
              </a:rPr>
              <a:t> </a:t>
            </a:r>
            <a:r>
              <a:rPr lang="ru-RU" sz="2400" dirty="0" err="1">
                <a:latin typeface="Times New Roman" pitchFamily="18" charset="0"/>
              </a:rPr>
              <a:t>ва</a:t>
            </a:r>
            <a:r>
              <a:rPr lang="ru-RU" sz="2400" dirty="0">
                <a:latin typeface="Times New Roman" pitchFamily="18" charset="0"/>
              </a:rPr>
              <a:t> </a:t>
            </a:r>
            <a:r>
              <a:rPr lang="ru-RU" sz="2400" dirty="0" err="1">
                <a:latin typeface="Times New Roman" pitchFamily="18" charset="0"/>
              </a:rPr>
              <a:t>жисмоний</a:t>
            </a:r>
            <a:r>
              <a:rPr lang="ru-RU" sz="2400" dirty="0">
                <a:latin typeface="Times New Roman" pitchFamily="18" charset="0"/>
              </a:rPr>
              <a:t> </a:t>
            </a:r>
            <a:r>
              <a:rPr lang="ru-RU" sz="2400" dirty="0" err="1">
                <a:latin typeface="Times New Roman" pitchFamily="18" charset="0"/>
              </a:rPr>
              <a:t>азобларнинг</a:t>
            </a:r>
            <a:r>
              <a:rPr lang="ru-RU" sz="2400" dirty="0">
                <a:latin typeface="Times New Roman" pitchFamily="18" charset="0"/>
              </a:rPr>
              <a:t> </a:t>
            </a:r>
            <a:r>
              <a:rPr lang="ru-RU" sz="2400" dirty="0" err="1">
                <a:latin typeface="Times New Roman" pitchFamily="18" charset="0"/>
              </a:rPr>
              <a:t>даражасини</a:t>
            </a:r>
            <a:r>
              <a:rPr lang="ru-RU" sz="2400" dirty="0">
                <a:latin typeface="Times New Roman" pitchFamily="18" charset="0"/>
              </a:rPr>
              <a:t> </a:t>
            </a:r>
            <a:r>
              <a:rPr lang="ru-RU" sz="2400" dirty="0" err="1">
                <a:latin typeface="Times New Roman" pitchFamily="18" charset="0"/>
              </a:rPr>
              <a:t>кўрсатувчи</a:t>
            </a:r>
            <a:r>
              <a:rPr lang="ru-RU" sz="2400" dirty="0">
                <a:latin typeface="Times New Roman" pitchFamily="18" charset="0"/>
              </a:rPr>
              <a:t> объектив </a:t>
            </a:r>
            <a:r>
              <a:rPr lang="ru-RU" sz="2400" dirty="0" err="1">
                <a:latin typeface="Times New Roman" pitchFamily="18" charset="0"/>
              </a:rPr>
              <a:t>маълумотларни</a:t>
            </a:r>
            <a:r>
              <a:rPr lang="ru-RU" sz="2400" dirty="0">
                <a:latin typeface="Times New Roman" pitchFamily="18" charset="0"/>
              </a:rPr>
              <a:t>, </a:t>
            </a:r>
            <a:r>
              <a:rPr lang="ru-RU" sz="2400" dirty="0" err="1">
                <a:latin typeface="Times New Roman" pitchFamily="18" charset="0"/>
              </a:rPr>
              <a:t>тажовуз</a:t>
            </a:r>
            <a:r>
              <a:rPr lang="ru-RU" sz="2400" dirty="0">
                <a:latin typeface="Times New Roman" pitchFamily="18" charset="0"/>
              </a:rPr>
              <a:t> </a:t>
            </a:r>
            <a:r>
              <a:rPr lang="ru-RU" sz="2400" dirty="0" err="1">
                <a:latin typeface="Times New Roman" pitchFamily="18" charset="0"/>
              </a:rPr>
              <a:t>қилинган объектнинг</a:t>
            </a:r>
            <a:r>
              <a:rPr lang="ru-RU" sz="2400" dirty="0">
                <a:latin typeface="Times New Roman" pitchFamily="18" charset="0"/>
              </a:rPr>
              <a:t> </a:t>
            </a:r>
            <a:r>
              <a:rPr lang="ru-RU" sz="2400" dirty="0" err="1">
                <a:latin typeface="Times New Roman" pitchFamily="18" charset="0"/>
              </a:rPr>
              <a:t>ҳаёт учун</a:t>
            </a:r>
            <a:r>
              <a:rPr lang="ru-RU" sz="2400" dirty="0">
                <a:latin typeface="Times New Roman" pitchFamily="18" charset="0"/>
              </a:rPr>
              <a:t> </a:t>
            </a:r>
            <a:r>
              <a:rPr lang="ru-RU" sz="2400" dirty="0" err="1">
                <a:latin typeface="Times New Roman" pitchFamily="18" charset="0"/>
              </a:rPr>
              <a:t>муҳимлиги</a:t>
            </a:r>
            <a:r>
              <a:rPr lang="ru-RU" sz="2400" dirty="0">
                <a:latin typeface="Times New Roman" pitchFamily="18" charset="0"/>
              </a:rPr>
              <a:t>, </a:t>
            </a:r>
            <a:r>
              <a:rPr lang="ru-RU" sz="2400" dirty="0" err="1">
                <a:latin typeface="Times New Roman" pitchFamily="18" charset="0"/>
              </a:rPr>
              <a:t>фойдаси</a:t>
            </a:r>
            <a:r>
              <a:rPr lang="ru-RU" sz="2400" dirty="0">
                <a:latin typeface="Times New Roman" pitchFamily="18" charset="0"/>
              </a:rPr>
              <a:t> (</a:t>
            </a:r>
            <a:r>
              <a:rPr lang="ru-RU" sz="2400" dirty="0" err="1">
                <a:latin typeface="Times New Roman" pitchFamily="18" charset="0"/>
              </a:rPr>
              <a:t>ҳаёти</a:t>
            </a:r>
            <a:r>
              <a:rPr lang="ru-RU" sz="2400" dirty="0">
                <a:latin typeface="Times New Roman" pitchFamily="18" charset="0"/>
              </a:rPr>
              <a:t>, </a:t>
            </a:r>
            <a:r>
              <a:rPr lang="ru-RU" sz="2400" dirty="0" err="1">
                <a:latin typeface="Times New Roman" pitchFamily="18" charset="0"/>
              </a:rPr>
              <a:t>соғлиғи</a:t>
            </a:r>
            <a:r>
              <a:rPr lang="ru-RU" sz="2400" dirty="0">
                <a:latin typeface="Times New Roman" pitchFamily="18" charset="0"/>
              </a:rPr>
              <a:t>, </a:t>
            </a:r>
            <a:r>
              <a:rPr lang="ru-RU" sz="2400" dirty="0" err="1">
                <a:latin typeface="Times New Roman" pitchFamily="18" charset="0"/>
              </a:rPr>
              <a:t>қадр-қиммати</a:t>
            </a:r>
            <a:r>
              <a:rPr lang="ru-RU" sz="2400" dirty="0">
                <a:latin typeface="Times New Roman" pitchFamily="18" charset="0"/>
              </a:rPr>
              <a:t>, </a:t>
            </a:r>
            <a:r>
              <a:rPr lang="ru-RU" sz="2400" dirty="0" err="1">
                <a:latin typeface="Times New Roman" pitchFamily="18" charset="0"/>
              </a:rPr>
              <a:t>шахсий</a:t>
            </a:r>
            <a:r>
              <a:rPr lang="ru-RU" sz="2400" dirty="0">
                <a:latin typeface="Times New Roman" pitchFamily="18" charset="0"/>
              </a:rPr>
              <a:t> </a:t>
            </a:r>
            <a:r>
              <a:rPr lang="ru-RU" sz="2400" dirty="0" err="1">
                <a:latin typeface="Times New Roman" pitchFamily="18" charset="0"/>
              </a:rPr>
              <a:t>эркинлиги</a:t>
            </a:r>
            <a:r>
              <a:rPr lang="ru-RU" sz="2400" dirty="0">
                <a:latin typeface="Times New Roman" pitchFamily="18" charset="0"/>
              </a:rPr>
              <a:t>, </a:t>
            </a:r>
            <a:r>
              <a:rPr lang="ru-RU" sz="2400" dirty="0" err="1">
                <a:latin typeface="Times New Roman" pitchFamily="18" charset="0"/>
              </a:rPr>
              <a:t>уй-жойининг</a:t>
            </a:r>
            <a:r>
              <a:rPr lang="ru-RU" sz="2400" dirty="0">
                <a:latin typeface="Times New Roman" pitchFamily="18" charset="0"/>
              </a:rPr>
              <a:t> </a:t>
            </a:r>
            <a:r>
              <a:rPr lang="ru-RU" sz="2400" dirty="0" err="1">
                <a:latin typeface="Times New Roman" pitchFamily="18" charset="0"/>
              </a:rPr>
              <a:t>дахлсизлиги</a:t>
            </a:r>
            <a:r>
              <a:rPr lang="ru-RU" sz="2400" dirty="0">
                <a:latin typeface="Times New Roman" pitchFamily="18" charset="0"/>
              </a:rPr>
              <a:t>, </a:t>
            </a:r>
            <a:r>
              <a:rPr lang="ru-RU" sz="2400" dirty="0" err="1">
                <a:latin typeface="Times New Roman" pitchFamily="18" charset="0"/>
              </a:rPr>
              <a:t>катта</a:t>
            </a:r>
            <a:r>
              <a:rPr lang="ru-RU" sz="2400" dirty="0">
                <a:latin typeface="Times New Roman" pitchFamily="18" charset="0"/>
              </a:rPr>
              <a:t> </a:t>
            </a:r>
            <a:r>
              <a:rPr lang="ru-RU" sz="2400" dirty="0" err="1">
                <a:latin typeface="Times New Roman" pitchFamily="18" charset="0"/>
              </a:rPr>
              <a:t>қимматлкка эга</a:t>
            </a:r>
            <a:r>
              <a:rPr lang="ru-RU" sz="2400" dirty="0">
                <a:latin typeface="Times New Roman" pitchFamily="18" charset="0"/>
              </a:rPr>
              <a:t> </a:t>
            </a:r>
            <a:r>
              <a:rPr lang="ru-RU" sz="2400" dirty="0" err="1">
                <a:latin typeface="Times New Roman" pitchFamily="18" charset="0"/>
              </a:rPr>
              <a:t>бўлган</a:t>
            </a:r>
            <a:r>
              <a:rPr lang="ru-RU" sz="2400" dirty="0">
                <a:latin typeface="Times New Roman" pitchFamily="18" charset="0"/>
              </a:rPr>
              <a:t> </a:t>
            </a:r>
            <a:r>
              <a:rPr lang="ru-RU" sz="2400" dirty="0" err="1">
                <a:latin typeface="Times New Roman" pitchFamily="18" charset="0"/>
              </a:rPr>
              <a:t>мулклари</a:t>
            </a:r>
            <a:r>
              <a:rPr lang="ru-RU" sz="2400" dirty="0">
                <a:latin typeface="Times New Roman" pitchFamily="18" charset="0"/>
              </a:rPr>
              <a:t> </a:t>
            </a:r>
            <a:r>
              <a:rPr lang="ru-RU" sz="2400" dirty="0" err="1">
                <a:latin typeface="Times New Roman" pitchFamily="18" charset="0"/>
              </a:rPr>
              <a:t>ва</a:t>
            </a:r>
            <a:r>
              <a:rPr lang="ru-RU" sz="2400" dirty="0">
                <a:latin typeface="Times New Roman" pitchFamily="18" charset="0"/>
              </a:rPr>
              <a:t> </a:t>
            </a:r>
            <a:r>
              <a:rPr lang="ru-RU" sz="2400" dirty="0" err="1">
                <a:latin typeface="Times New Roman" pitchFamily="18" charset="0"/>
              </a:rPr>
              <a:t>бошқалар</a:t>
            </a:r>
            <a:r>
              <a:rPr lang="ru-RU" sz="2400" dirty="0">
                <a:latin typeface="Times New Roman" pitchFamily="18" charset="0"/>
              </a:rPr>
              <a:t>), </a:t>
            </a:r>
            <a:r>
              <a:rPr lang="ru-RU" sz="2400" dirty="0" err="1">
                <a:latin typeface="Times New Roman" pitchFamily="18" charset="0"/>
              </a:rPr>
              <a:t>ҳуқуқбузарликнинг оғирлиги ва</a:t>
            </a:r>
            <a:r>
              <a:rPr lang="ru-RU" sz="2400" dirty="0">
                <a:latin typeface="Times New Roman" pitchFamily="18" charset="0"/>
              </a:rPr>
              <a:t> </a:t>
            </a:r>
            <a:r>
              <a:rPr lang="ru-RU" sz="2400" dirty="0" err="1">
                <a:latin typeface="Times New Roman" pitchFamily="18" charset="0"/>
              </a:rPr>
              <a:t>оқибати </a:t>
            </a:r>
            <a:r>
              <a:rPr lang="ru-RU" sz="2400" dirty="0">
                <a:latin typeface="Times New Roman" pitchFamily="18" charset="0"/>
              </a:rPr>
              <a:t>(</a:t>
            </a:r>
            <a:r>
              <a:rPr lang="ru-RU" sz="2400" dirty="0" err="1">
                <a:latin typeface="Times New Roman" pitchFamily="18" charset="0"/>
              </a:rPr>
              <a:t>яқин қариндошларининг ўлдирилиши</a:t>
            </a:r>
            <a:r>
              <a:rPr lang="ru-RU" sz="2400" dirty="0">
                <a:latin typeface="Times New Roman" pitchFamily="18" charset="0"/>
              </a:rPr>
              <a:t>, </a:t>
            </a:r>
            <a:r>
              <a:rPr lang="ru-RU" sz="2400" dirty="0" err="1">
                <a:latin typeface="Times New Roman" pitchFamily="18" charset="0"/>
              </a:rPr>
              <a:t>ногиронликка</a:t>
            </a:r>
            <a:r>
              <a:rPr lang="ru-RU" sz="2400" dirty="0">
                <a:latin typeface="Times New Roman" pitchFamily="18" charset="0"/>
              </a:rPr>
              <a:t> </a:t>
            </a:r>
            <a:r>
              <a:rPr lang="ru-RU" sz="2400" dirty="0" err="1">
                <a:latin typeface="Times New Roman" pitchFamily="18" charset="0"/>
              </a:rPr>
              <a:t>олиб</a:t>
            </a:r>
            <a:r>
              <a:rPr lang="ru-RU" sz="2400" dirty="0">
                <a:latin typeface="Times New Roman" pitchFamily="18" charset="0"/>
              </a:rPr>
              <a:t> </a:t>
            </a:r>
            <a:r>
              <a:rPr lang="ru-RU" sz="2400" dirty="0" err="1">
                <a:latin typeface="Times New Roman" pitchFamily="18" charset="0"/>
              </a:rPr>
              <a:t>келган</a:t>
            </a:r>
            <a:r>
              <a:rPr lang="ru-RU" sz="2400" dirty="0">
                <a:latin typeface="Times New Roman" pitchFamily="18" charset="0"/>
              </a:rPr>
              <a:t> тан </a:t>
            </a:r>
            <a:r>
              <a:rPr lang="ru-RU" sz="2400" dirty="0" err="1">
                <a:latin typeface="Times New Roman" pitchFamily="18" charset="0"/>
              </a:rPr>
              <a:t>жароҳати етказилиши</a:t>
            </a:r>
            <a:r>
              <a:rPr lang="ru-RU" sz="2400" dirty="0">
                <a:latin typeface="Times New Roman" pitchFamily="18" charset="0"/>
              </a:rPr>
              <a:t>, </a:t>
            </a:r>
            <a:r>
              <a:rPr lang="ru-RU" sz="2400" dirty="0" err="1">
                <a:latin typeface="Times New Roman" pitchFamily="18" charset="0"/>
              </a:rPr>
              <a:t>озодликдан</a:t>
            </a:r>
            <a:r>
              <a:rPr lang="ru-RU" sz="2400" dirty="0">
                <a:latin typeface="Times New Roman" pitchFamily="18" charset="0"/>
              </a:rPr>
              <a:t> </a:t>
            </a:r>
            <a:r>
              <a:rPr lang="ru-RU" sz="2400" dirty="0" err="1">
                <a:latin typeface="Times New Roman" pitchFamily="18" charset="0"/>
              </a:rPr>
              <a:t>маҳрум қилиш</a:t>
            </a:r>
            <a:r>
              <a:rPr lang="ru-RU" sz="2400" dirty="0">
                <a:latin typeface="Times New Roman" pitchFamily="18" charset="0"/>
              </a:rPr>
              <a:t>, </a:t>
            </a:r>
            <a:r>
              <a:rPr lang="ru-RU" sz="2400" dirty="0" err="1">
                <a:latin typeface="Times New Roman" pitchFamily="18" charset="0"/>
              </a:rPr>
              <a:t>ишдан</a:t>
            </a:r>
            <a:r>
              <a:rPr lang="ru-RU" sz="2400" dirty="0">
                <a:latin typeface="Times New Roman" pitchFamily="18" charset="0"/>
              </a:rPr>
              <a:t> </a:t>
            </a:r>
            <a:r>
              <a:rPr lang="ru-RU" sz="2400" dirty="0" err="1">
                <a:latin typeface="Times New Roman" pitchFamily="18" charset="0"/>
              </a:rPr>
              <a:t>ёки</a:t>
            </a:r>
            <a:r>
              <a:rPr lang="ru-RU" sz="2400" dirty="0">
                <a:latin typeface="Times New Roman" pitchFamily="18" charset="0"/>
              </a:rPr>
              <a:t> </a:t>
            </a:r>
            <a:r>
              <a:rPr lang="ru-RU" sz="2400" dirty="0" err="1">
                <a:latin typeface="Times New Roman" pitchFamily="18" charset="0"/>
              </a:rPr>
              <a:t>турар</a:t>
            </a:r>
            <a:r>
              <a:rPr lang="ru-RU" sz="2400" dirty="0">
                <a:latin typeface="Times New Roman" pitchFamily="18" charset="0"/>
              </a:rPr>
              <a:t> </a:t>
            </a:r>
            <a:r>
              <a:rPr lang="ru-RU" sz="2400" dirty="0" err="1">
                <a:latin typeface="Times New Roman" pitchFamily="18" charset="0"/>
              </a:rPr>
              <a:t>жойдан</a:t>
            </a:r>
            <a:r>
              <a:rPr lang="ru-RU" sz="2400" dirty="0">
                <a:latin typeface="Times New Roman" pitchFamily="18" charset="0"/>
              </a:rPr>
              <a:t> </a:t>
            </a:r>
            <a:r>
              <a:rPr lang="ru-RU" sz="2400" dirty="0" err="1">
                <a:latin typeface="Times New Roman" pitchFamily="18" charset="0"/>
              </a:rPr>
              <a:t>ва</a:t>
            </a:r>
            <a:r>
              <a:rPr lang="ru-RU" sz="2400" dirty="0">
                <a:latin typeface="Times New Roman" pitchFamily="18" charset="0"/>
              </a:rPr>
              <a:t> </a:t>
            </a:r>
            <a:r>
              <a:rPr lang="ru-RU" sz="2400" dirty="0" err="1">
                <a:latin typeface="Times New Roman" pitchFamily="18" charset="0"/>
              </a:rPr>
              <a:t>бошқалардан маҳрум қилиш</a:t>
            </a:r>
            <a:r>
              <a:rPr lang="ru-RU" sz="2400" dirty="0">
                <a:latin typeface="Times New Roman" pitchFamily="18" charset="0"/>
              </a:rPr>
              <a:t>), </a:t>
            </a:r>
            <a:r>
              <a:rPr lang="ru-RU" sz="2400" dirty="0" err="1">
                <a:latin typeface="Times New Roman" pitchFamily="18" charset="0"/>
              </a:rPr>
              <a:t>уялтирадиган</a:t>
            </a:r>
            <a:r>
              <a:rPr lang="ru-RU" sz="2400" dirty="0">
                <a:latin typeface="Times New Roman" pitchFamily="18" charset="0"/>
              </a:rPr>
              <a:t> </a:t>
            </a:r>
            <a:r>
              <a:rPr lang="ru-RU" sz="2400" dirty="0" err="1">
                <a:latin typeface="Times New Roman" pitchFamily="18" charset="0"/>
              </a:rPr>
              <a:t>нотўғри маълумотларнинг</a:t>
            </a:r>
            <a:r>
              <a:rPr lang="ru-RU" sz="2400" dirty="0">
                <a:latin typeface="Times New Roman" pitchFamily="18" charset="0"/>
              </a:rPr>
              <a:t> </a:t>
            </a:r>
            <a:r>
              <a:rPr lang="ru-RU" sz="2400" dirty="0" err="1">
                <a:latin typeface="Times New Roman" pitchFamily="18" charset="0"/>
              </a:rPr>
              <a:t>характери</a:t>
            </a:r>
            <a:r>
              <a:rPr lang="ru-RU" sz="2400" dirty="0">
                <a:latin typeface="Times New Roman" pitchFamily="18" charset="0"/>
              </a:rPr>
              <a:t> </a:t>
            </a:r>
            <a:r>
              <a:rPr lang="ru-RU" sz="2400" dirty="0" err="1">
                <a:latin typeface="Times New Roman" pitchFamily="18" charset="0"/>
              </a:rPr>
              <a:t>ва</a:t>
            </a:r>
            <a:r>
              <a:rPr lang="ru-RU" sz="2400" dirty="0">
                <a:latin typeface="Times New Roman" pitchFamily="18" charset="0"/>
              </a:rPr>
              <a:t> </a:t>
            </a:r>
            <a:r>
              <a:rPr lang="ru-RU" sz="2400" dirty="0" err="1">
                <a:latin typeface="Times New Roman" pitchFamily="18" charset="0"/>
              </a:rPr>
              <a:t>уларнинг</a:t>
            </a:r>
            <a:r>
              <a:rPr lang="ru-RU" sz="2400" dirty="0">
                <a:latin typeface="Times New Roman" pitchFamily="18" charset="0"/>
              </a:rPr>
              <a:t> </a:t>
            </a:r>
            <a:r>
              <a:rPr lang="ru-RU" sz="2400" dirty="0" err="1">
                <a:latin typeface="Times New Roman" pitchFamily="18" charset="0"/>
              </a:rPr>
              <a:t>қанчалик даражада</a:t>
            </a:r>
            <a:r>
              <a:rPr lang="ru-RU" sz="2400" dirty="0">
                <a:latin typeface="Times New Roman" pitchFamily="18" charset="0"/>
              </a:rPr>
              <a:t> (</a:t>
            </a:r>
            <a:r>
              <a:rPr lang="ru-RU" sz="2400" dirty="0" err="1">
                <a:latin typeface="Times New Roman" pitchFamily="18" charset="0"/>
              </a:rPr>
              <a:t>доирада</a:t>
            </a:r>
            <a:r>
              <a:rPr lang="ru-RU" sz="2400" dirty="0">
                <a:latin typeface="Times New Roman" pitchFamily="18" charset="0"/>
              </a:rPr>
              <a:t>) </a:t>
            </a:r>
            <a:r>
              <a:rPr lang="ru-RU" sz="2400" dirty="0" err="1">
                <a:latin typeface="Times New Roman" pitchFamily="18" charset="0"/>
              </a:rPr>
              <a:t>тарқатилганлиги</a:t>
            </a:r>
            <a:r>
              <a:rPr lang="ru-RU" sz="2400" dirty="0">
                <a:latin typeface="Times New Roman" pitchFamily="18" charset="0"/>
              </a:rPr>
              <a:t>, </a:t>
            </a:r>
            <a:r>
              <a:rPr lang="ru-RU" sz="2400" dirty="0" err="1">
                <a:latin typeface="Times New Roman" pitchFamily="18" charset="0"/>
              </a:rPr>
              <a:t>жабрланувчининг</a:t>
            </a:r>
            <a:r>
              <a:rPr lang="ru-RU" sz="2400" dirty="0">
                <a:latin typeface="Times New Roman" pitchFamily="18" charset="0"/>
              </a:rPr>
              <a:t> </a:t>
            </a:r>
            <a:r>
              <a:rPr lang="ru-RU" sz="2400" dirty="0" err="1">
                <a:latin typeface="Times New Roman" pitchFamily="18" charset="0"/>
              </a:rPr>
              <a:t>яшаш</a:t>
            </a:r>
            <a:r>
              <a:rPr lang="ru-RU" sz="2400" dirty="0">
                <a:latin typeface="Times New Roman" pitchFamily="18" charset="0"/>
              </a:rPr>
              <a:t> </a:t>
            </a:r>
            <a:r>
              <a:rPr lang="ru-RU" sz="2400" dirty="0" err="1">
                <a:latin typeface="Times New Roman" pitchFamily="18" charset="0"/>
              </a:rPr>
              <a:t>шароитлари</a:t>
            </a:r>
            <a:r>
              <a:rPr lang="ru-RU" sz="2400" dirty="0">
                <a:latin typeface="Times New Roman" pitchFamily="18" charset="0"/>
              </a:rPr>
              <a:t>, </a:t>
            </a:r>
            <a:r>
              <a:rPr lang="ru-RU" sz="2400" dirty="0" err="1">
                <a:latin typeface="Times New Roman" pitchFamily="18" charset="0"/>
              </a:rPr>
              <a:t>шахсий</a:t>
            </a:r>
            <a:r>
              <a:rPr lang="ru-RU" sz="2400" dirty="0">
                <a:latin typeface="Times New Roman" pitchFamily="18" charset="0"/>
              </a:rPr>
              <a:t> </a:t>
            </a:r>
            <a:r>
              <a:rPr lang="ru-RU" sz="2400" dirty="0" err="1">
                <a:latin typeface="Times New Roman" pitchFamily="18" charset="0"/>
              </a:rPr>
              <a:t>хусусиятлари</a:t>
            </a:r>
            <a:r>
              <a:rPr lang="ru-RU" sz="2400" dirty="0">
                <a:latin typeface="Times New Roman" pitchFamily="18" charset="0"/>
              </a:rPr>
              <a:t> (</a:t>
            </a:r>
            <a:r>
              <a:rPr lang="ru-RU" sz="2400" dirty="0" err="1">
                <a:latin typeface="Times New Roman" pitchFamily="18" charset="0"/>
              </a:rPr>
              <a:t>хизмат</a:t>
            </a:r>
            <a:r>
              <a:rPr lang="ru-RU" sz="2400" dirty="0">
                <a:latin typeface="Times New Roman" pitchFamily="18" charset="0"/>
              </a:rPr>
              <a:t>, </a:t>
            </a:r>
            <a:r>
              <a:rPr lang="ru-RU" sz="2400" dirty="0" err="1">
                <a:latin typeface="Times New Roman" pitchFamily="18" charset="0"/>
              </a:rPr>
              <a:t>оилавий</a:t>
            </a:r>
            <a:r>
              <a:rPr lang="ru-RU" sz="2400" dirty="0">
                <a:latin typeface="Times New Roman" pitchFamily="18" charset="0"/>
              </a:rPr>
              <a:t>, </a:t>
            </a:r>
            <a:r>
              <a:rPr lang="ru-RU" sz="2400" dirty="0" err="1">
                <a:latin typeface="Times New Roman" pitchFamily="18" charset="0"/>
              </a:rPr>
              <a:t>маиший</a:t>
            </a:r>
            <a:r>
              <a:rPr lang="ru-RU" sz="2400" dirty="0">
                <a:latin typeface="Times New Roman" pitchFamily="18" charset="0"/>
              </a:rPr>
              <a:t>, </a:t>
            </a:r>
            <a:r>
              <a:rPr lang="ru-RU" sz="2400" dirty="0" err="1">
                <a:latin typeface="Times New Roman" pitchFamily="18" charset="0"/>
              </a:rPr>
              <a:t>моддий</a:t>
            </a:r>
            <a:r>
              <a:rPr lang="ru-RU" sz="2400" dirty="0">
                <a:latin typeface="Times New Roman" pitchFamily="18" charset="0"/>
              </a:rPr>
              <a:t> </a:t>
            </a:r>
            <a:r>
              <a:rPr lang="ru-RU" sz="2400" dirty="0" err="1">
                <a:latin typeface="Times New Roman" pitchFamily="18" charset="0"/>
              </a:rPr>
              <a:t>томонлари</a:t>
            </a:r>
            <a:r>
              <a:rPr lang="ru-RU" sz="2400" dirty="0">
                <a:latin typeface="Times New Roman" pitchFamily="18" charset="0"/>
              </a:rPr>
              <a:t>, </a:t>
            </a:r>
            <a:r>
              <a:rPr lang="ru-RU" sz="2400" dirty="0" err="1">
                <a:latin typeface="Times New Roman" pitchFamily="18" charset="0"/>
              </a:rPr>
              <a:t>соғлиғининг ҳолати</a:t>
            </a:r>
            <a:r>
              <a:rPr lang="ru-RU" sz="2400" dirty="0">
                <a:latin typeface="Times New Roman" pitchFamily="18" charset="0"/>
              </a:rPr>
              <a:t>, </a:t>
            </a:r>
            <a:r>
              <a:rPr lang="ru-RU" sz="2400" dirty="0" err="1">
                <a:latin typeface="Times New Roman" pitchFamily="18" charset="0"/>
              </a:rPr>
              <a:t>ёши</a:t>
            </a:r>
            <a:r>
              <a:rPr lang="ru-RU" sz="2400" dirty="0">
                <a:latin typeface="Times New Roman" pitchFamily="18" charset="0"/>
              </a:rPr>
              <a:t> </a:t>
            </a:r>
            <a:r>
              <a:rPr lang="ru-RU" sz="2400" dirty="0" err="1">
                <a:latin typeface="Times New Roman" pitchFamily="18" charset="0"/>
              </a:rPr>
              <a:t>ва</a:t>
            </a:r>
            <a:r>
              <a:rPr lang="ru-RU" sz="2400" dirty="0">
                <a:latin typeface="Times New Roman" pitchFamily="18" charset="0"/>
              </a:rPr>
              <a:t> </a:t>
            </a:r>
            <a:r>
              <a:rPr lang="ru-RU" sz="2400" dirty="0" err="1">
                <a:latin typeface="Times New Roman" pitchFamily="18" charset="0"/>
              </a:rPr>
              <a:t>бошқалар</a:t>
            </a:r>
            <a:r>
              <a:rPr lang="ru-RU" sz="2400" dirty="0">
                <a:latin typeface="Times New Roman" pitchFamily="18" charset="0"/>
              </a:rPr>
              <a:t>), </a:t>
            </a:r>
            <a:r>
              <a:rPr lang="ru-RU" sz="2400" dirty="0" err="1">
                <a:latin typeface="Times New Roman" pitchFamily="18" charset="0"/>
              </a:rPr>
              <a:t>зарар</a:t>
            </a:r>
            <a:r>
              <a:rPr lang="ru-RU" sz="2400" dirty="0">
                <a:latin typeface="Times New Roman" pitchFamily="18" charset="0"/>
              </a:rPr>
              <a:t> </a:t>
            </a:r>
            <a:r>
              <a:rPr lang="ru-RU" sz="2400" dirty="0" err="1">
                <a:latin typeface="Times New Roman" pitchFamily="18" charset="0"/>
              </a:rPr>
              <a:t>етказувчининг</a:t>
            </a:r>
            <a:r>
              <a:rPr lang="ru-RU" sz="2400" dirty="0">
                <a:latin typeface="Times New Roman" pitchFamily="18" charset="0"/>
              </a:rPr>
              <a:t> </a:t>
            </a:r>
            <a:r>
              <a:rPr lang="ru-RU" sz="2400" dirty="0" err="1">
                <a:latin typeface="Times New Roman" pitchFamily="18" charset="0"/>
              </a:rPr>
              <a:t>ва</a:t>
            </a:r>
            <a:r>
              <a:rPr lang="ru-RU" sz="2400" dirty="0">
                <a:latin typeface="Times New Roman" pitchFamily="18" charset="0"/>
              </a:rPr>
              <a:t> </a:t>
            </a:r>
            <a:r>
              <a:rPr lang="ru-RU" sz="2400" dirty="0" err="1">
                <a:latin typeface="Times New Roman" pitchFamily="18" charset="0"/>
              </a:rPr>
              <a:t>жабрланувчининг</a:t>
            </a:r>
            <a:r>
              <a:rPr lang="ru-RU" sz="2400" dirty="0">
                <a:latin typeface="Times New Roman" pitchFamily="18" charset="0"/>
              </a:rPr>
              <a:t> </a:t>
            </a:r>
            <a:r>
              <a:rPr lang="ru-RU" sz="2400" dirty="0" err="1">
                <a:latin typeface="Times New Roman" pitchFamily="18" charset="0"/>
              </a:rPr>
              <a:t>айб</a:t>
            </a:r>
            <a:r>
              <a:rPr lang="ru-RU" sz="2400" dirty="0">
                <a:latin typeface="Times New Roman" pitchFamily="18" charset="0"/>
              </a:rPr>
              <a:t> </a:t>
            </a:r>
            <a:r>
              <a:rPr lang="ru-RU" sz="2400" dirty="0" err="1">
                <a:latin typeface="Times New Roman" pitchFamily="18" charset="0"/>
              </a:rPr>
              <a:t>даражалари</a:t>
            </a:r>
            <a:r>
              <a:rPr lang="ru-RU" sz="2400" dirty="0">
                <a:latin typeface="Times New Roman" pitchFamily="18" charset="0"/>
              </a:rPr>
              <a:t>, </a:t>
            </a:r>
            <a:r>
              <a:rPr lang="ru-RU" sz="2400" dirty="0" err="1">
                <a:latin typeface="Times New Roman" pitchFamily="18" charset="0"/>
              </a:rPr>
              <a:t>зарар</a:t>
            </a:r>
            <a:r>
              <a:rPr lang="ru-RU" sz="2400" dirty="0">
                <a:latin typeface="Times New Roman" pitchFamily="18" charset="0"/>
              </a:rPr>
              <a:t> </a:t>
            </a:r>
            <a:r>
              <a:rPr lang="ru-RU" sz="2400" dirty="0" err="1">
                <a:latin typeface="Times New Roman" pitchFamily="18" charset="0"/>
              </a:rPr>
              <a:t>етказувчи</a:t>
            </a:r>
            <a:r>
              <a:rPr lang="ru-RU" sz="2400" dirty="0">
                <a:latin typeface="Times New Roman" pitchFamily="18" charset="0"/>
              </a:rPr>
              <a:t> </a:t>
            </a:r>
            <a:r>
              <a:rPr lang="ru-RU" sz="2400" dirty="0" err="1">
                <a:latin typeface="Times New Roman" pitchFamily="18" charset="0"/>
              </a:rPr>
              <a:t>шахснинг</a:t>
            </a:r>
            <a:r>
              <a:rPr lang="ru-RU" sz="2400" dirty="0">
                <a:latin typeface="Times New Roman" pitchFamily="18" charset="0"/>
              </a:rPr>
              <a:t> </a:t>
            </a:r>
            <a:r>
              <a:rPr lang="ru-RU" sz="2400" dirty="0" err="1">
                <a:latin typeface="Times New Roman" pitchFamily="18" charset="0"/>
              </a:rPr>
              <a:t>моддий</a:t>
            </a:r>
            <a:r>
              <a:rPr lang="ru-RU" sz="2400" dirty="0">
                <a:latin typeface="Times New Roman" pitchFamily="18" charset="0"/>
              </a:rPr>
              <a:t> </a:t>
            </a:r>
            <a:r>
              <a:rPr lang="ru-RU" sz="2400" dirty="0" err="1">
                <a:latin typeface="Times New Roman" pitchFamily="18" charset="0"/>
              </a:rPr>
              <a:t>аҳволи ва</a:t>
            </a:r>
            <a:r>
              <a:rPr lang="ru-RU" sz="2400" dirty="0">
                <a:latin typeface="Times New Roman" pitchFamily="18" charset="0"/>
              </a:rPr>
              <a:t> </a:t>
            </a:r>
            <a:r>
              <a:rPr lang="ru-RU" sz="2400" dirty="0" err="1">
                <a:latin typeface="Times New Roman" pitchFamily="18" charset="0"/>
              </a:rPr>
              <a:t>бошқа эътиборга</a:t>
            </a:r>
            <a:r>
              <a:rPr lang="ru-RU" sz="2400" dirty="0">
                <a:latin typeface="Times New Roman" pitchFamily="18" charset="0"/>
              </a:rPr>
              <a:t> </a:t>
            </a:r>
            <a:r>
              <a:rPr lang="ru-RU" sz="2400" dirty="0" err="1">
                <a:latin typeface="Times New Roman" pitchFamily="18" charset="0"/>
              </a:rPr>
              <a:t>молик</a:t>
            </a:r>
            <a:r>
              <a:rPr lang="ru-RU" sz="2400" dirty="0">
                <a:latin typeface="Times New Roman" pitchFamily="18" charset="0"/>
              </a:rPr>
              <a:t> </a:t>
            </a:r>
            <a:r>
              <a:rPr lang="ru-RU" sz="2400" dirty="0" err="1">
                <a:latin typeface="Times New Roman" pitchFamily="18" charset="0"/>
              </a:rPr>
              <a:t>ҳолатларни ҳисобга олишлари</a:t>
            </a:r>
            <a:r>
              <a:rPr lang="ru-RU" sz="2400" dirty="0">
                <a:latin typeface="Times New Roman" pitchFamily="18" charset="0"/>
              </a:rPr>
              <a:t> </a:t>
            </a:r>
            <a:r>
              <a:rPr lang="ru-RU" sz="2400" dirty="0" err="1">
                <a:latin typeface="Times New Roman" pitchFamily="18" charset="0"/>
              </a:rPr>
              <a:t>лозим</a:t>
            </a:r>
            <a:r>
              <a:rPr lang="ru-RU" sz="2400" dirty="0">
                <a:latin typeface="Times New Roman" pitchFamily="18"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Прямоугольник 1"/>
          <p:cNvSpPr>
            <a:spLocks noChangeArrowheads="1"/>
          </p:cNvSpPr>
          <p:nvPr/>
        </p:nvSpPr>
        <p:spPr bwMode="auto">
          <a:xfrm>
            <a:off x="150813" y="188913"/>
            <a:ext cx="8964612" cy="6632575"/>
          </a:xfrm>
          <a:prstGeom prst="rect">
            <a:avLst/>
          </a:prstGeom>
          <a:ln>
            <a:headEnd/>
            <a:tailEnd/>
          </a:ln>
          <a:effectLst>
            <a:glow rad="139700">
              <a:schemeClr val="accent5">
                <a:satMod val="175000"/>
                <a:alpha val="40000"/>
              </a:schemeClr>
            </a:glow>
            <a:outerShdw blurRad="50800" dist="25000" dir="5400000" rotWithShape="0">
              <a:srgbClr val="000000">
                <a:alpha val="40000"/>
              </a:srgbClr>
            </a:outerShdw>
            <a:softEdge rad="127000"/>
          </a:effectLst>
          <a:scene3d>
            <a:camera prst="orthographicFront"/>
            <a:lightRig rig="threePt" dir="t"/>
          </a:scene3d>
          <a:sp3d>
            <a:bevelT w="139700" prst="cross"/>
          </a:sp3d>
        </p:spPr>
        <p:style>
          <a:lnRef idx="1">
            <a:schemeClr val="accent1"/>
          </a:lnRef>
          <a:fillRef idx="2">
            <a:schemeClr val="accent1"/>
          </a:fillRef>
          <a:effectRef idx="1">
            <a:schemeClr val="accent1"/>
          </a:effectRef>
          <a:fontRef idx="minor">
            <a:schemeClr val="dk1"/>
          </a:fontRef>
        </p:style>
        <p:txBody>
          <a:bodyPr>
            <a:spAutoFit/>
          </a:bodyPr>
          <a:lstStyle/>
          <a:p>
            <a:pPr algn="just" eaLnBrk="1" hangingPunct="1">
              <a:defRPr/>
            </a:pPr>
            <a:r>
              <a:rPr lang="ru-RU" dirty="0">
                <a:latin typeface="Times New Roman" pitchFamily="18" charset="0"/>
              </a:rPr>
              <a:t>	</a:t>
            </a:r>
            <a:r>
              <a:rPr lang="ru-RU" sz="2500" dirty="0" err="1">
                <a:latin typeface="Times New Roman" pitchFamily="18" charset="0"/>
              </a:rPr>
              <a:t>Агар</a:t>
            </a:r>
            <a:r>
              <a:rPr lang="ru-RU" sz="2500" dirty="0">
                <a:latin typeface="Times New Roman" pitchFamily="18" charset="0"/>
              </a:rPr>
              <a:t> </a:t>
            </a:r>
            <a:r>
              <a:rPr lang="ru-RU" sz="2500" dirty="0" err="1">
                <a:latin typeface="Times New Roman" pitchFamily="18" charset="0"/>
              </a:rPr>
              <a:t>маънавий</a:t>
            </a:r>
            <a:r>
              <a:rPr lang="ru-RU" sz="2500" dirty="0">
                <a:latin typeface="Times New Roman" pitchFamily="18" charset="0"/>
              </a:rPr>
              <a:t> </a:t>
            </a:r>
            <a:r>
              <a:rPr lang="ru-RU" sz="2500" dirty="0" err="1">
                <a:latin typeface="Times New Roman" pitchFamily="18" charset="0"/>
              </a:rPr>
              <a:t>зарар</a:t>
            </a:r>
            <a:r>
              <a:rPr lang="ru-RU" sz="2500" dirty="0">
                <a:latin typeface="Times New Roman" pitchFamily="18" charset="0"/>
              </a:rPr>
              <a:t> жабр </a:t>
            </a:r>
            <a:r>
              <a:rPr lang="ru-RU" sz="2500" dirty="0" err="1">
                <a:latin typeface="Times New Roman" pitchFamily="18" charset="0"/>
              </a:rPr>
              <a:t>этувчига</a:t>
            </a:r>
            <a:r>
              <a:rPr lang="ru-RU" sz="2500" dirty="0">
                <a:latin typeface="Times New Roman" pitchFamily="18" charset="0"/>
              </a:rPr>
              <a:t> </a:t>
            </a:r>
            <a:r>
              <a:rPr lang="ru-RU" sz="2500" dirty="0" err="1">
                <a:latin typeface="Times New Roman" pitchFamily="18" charset="0"/>
              </a:rPr>
              <a:t>етказилан</a:t>
            </a:r>
            <a:r>
              <a:rPr lang="ru-RU" sz="2500" dirty="0">
                <a:latin typeface="Times New Roman" pitchFamily="18" charset="0"/>
              </a:rPr>
              <a:t> </a:t>
            </a:r>
            <a:r>
              <a:rPr lang="ru-RU" sz="2500" dirty="0" err="1">
                <a:latin typeface="Times New Roman" pitchFamily="18" charset="0"/>
              </a:rPr>
              <a:t>зарарни</a:t>
            </a:r>
            <a:r>
              <a:rPr lang="ru-RU" sz="2500" dirty="0">
                <a:latin typeface="Times New Roman" pitchFamily="18" charset="0"/>
              </a:rPr>
              <a:t> </a:t>
            </a:r>
            <a:r>
              <a:rPr lang="ru-RU" sz="2500" dirty="0" err="1">
                <a:latin typeface="Times New Roman" pitchFamily="18" charset="0"/>
              </a:rPr>
              <a:t>қоплашни назарда</a:t>
            </a:r>
            <a:r>
              <a:rPr lang="ru-RU" sz="2500" dirty="0">
                <a:latin typeface="Times New Roman" pitchFamily="18" charset="0"/>
              </a:rPr>
              <a:t> </a:t>
            </a:r>
            <a:r>
              <a:rPr lang="ru-RU" sz="2500" dirty="0" err="1">
                <a:latin typeface="Times New Roman" pitchFamily="18" charset="0"/>
              </a:rPr>
              <a:t>тутган</a:t>
            </a:r>
            <a:r>
              <a:rPr lang="ru-RU" sz="2500" dirty="0">
                <a:latin typeface="Times New Roman" pitchFamily="18" charset="0"/>
              </a:rPr>
              <a:t> </a:t>
            </a:r>
            <a:r>
              <a:rPr lang="ru-RU" sz="2500" dirty="0" err="1">
                <a:latin typeface="Times New Roman" pitchFamily="18" charset="0"/>
              </a:rPr>
              <a:t>қонун кучга</a:t>
            </a:r>
            <a:r>
              <a:rPr lang="ru-RU" sz="2500" dirty="0">
                <a:latin typeface="Times New Roman" pitchFamily="18" charset="0"/>
              </a:rPr>
              <a:t> </a:t>
            </a:r>
            <a:r>
              <a:rPr lang="ru-RU" sz="2500" dirty="0" err="1">
                <a:latin typeface="Times New Roman" pitchFamily="18" charset="0"/>
              </a:rPr>
              <a:t>киргунга</a:t>
            </a:r>
            <a:r>
              <a:rPr lang="ru-RU" sz="2500" dirty="0">
                <a:latin typeface="Times New Roman" pitchFamily="18" charset="0"/>
              </a:rPr>
              <a:t> </a:t>
            </a:r>
            <a:r>
              <a:rPr lang="ru-RU" sz="2500" dirty="0" err="1">
                <a:latin typeface="Times New Roman" pitchFamily="18" charset="0"/>
              </a:rPr>
              <a:t>қадар етказилган</a:t>
            </a:r>
            <a:r>
              <a:rPr lang="ru-RU" sz="2500" dirty="0">
                <a:latin typeface="Times New Roman" pitchFamily="18" charset="0"/>
              </a:rPr>
              <a:t> </a:t>
            </a:r>
            <a:r>
              <a:rPr lang="ru-RU" sz="2500" dirty="0" err="1">
                <a:latin typeface="Times New Roman" pitchFamily="18" charset="0"/>
              </a:rPr>
              <a:t>бўлса</a:t>
            </a:r>
            <a:r>
              <a:rPr lang="ru-RU" sz="2500" dirty="0">
                <a:latin typeface="Times New Roman" pitchFamily="18" charset="0"/>
              </a:rPr>
              <a:t>, </a:t>
            </a:r>
            <a:r>
              <a:rPr lang="ru-RU" sz="2500" dirty="0" err="1">
                <a:latin typeface="Times New Roman" pitchFamily="18" charset="0"/>
              </a:rPr>
              <a:t>шунингдек</a:t>
            </a:r>
            <a:r>
              <a:rPr lang="ru-RU" sz="2500" dirty="0">
                <a:latin typeface="Times New Roman" pitchFamily="18" charset="0"/>
              </a:rPr>
              <a:t> </a:t>
            </a:r>
            <a:r>
              <a:rPr lang="ru-RU" sz="2500" dirty="0" err="1">
                <a:latin typeface="Times New Roman" pitchFamily="18" charset="0"/>
              </a:rPr>
              <a:t>даъвогар</a:t>
            </a:r>
            <a:r>
              <a:rPr lang="ru-RU" sz="2500" dirty="0">
                <a:latin typeface="Times New Roman" pitchFamily="18" charset="0"/>
              </a:rPr>
              <a:t> </a:t>
            </a:r>
            <a:r>
              <a:rPr lang="ru-RU" sz="2500" dirty="0" err="1">
                <a:latin typeface="Times New Roman" pitchFamily="18" charset="0"/>
              </a:rPr>
              <a:t>бундай</a:t>
            </a:r>
            <a:r>
              <a:rPr lang="ru-RU" sz="2500" dirty="0">
                <a:latin typeface="Times New Roman" pitchFamily="18" charset="0"/>
              </a:rPr>
              <a:t> </a:t>
            </a:r>
            <a:r>
              <a:rPr lang="ru-RU" sz="2500" dirty="0" err="1">
                <a:latin typeface="Times New Roman" pitchFamily="18" charset="0"/>
              </a:rPr>
              <a:t>қонун кучга</a:t>
            </a:r>
            <a:r>
              <a:rPr lang="ru-RU" sz="2500" dirty="0">
                <a:latin typeface="Times New Roman" pitchFamily="18" charset="0"/>
              </a:rPr>
              <a:t> </a:t>
            </a:r>
            <a:r>
              <a:rPr lang="ru-RU" sz="2500" dirty="0" err="1">
                <a:latin typeface="Times New Roman" pitchFamily="18" charset="0"/>
              </a:rPr>
              <a:t>киришдан</a:t>
            </a:r>
            <a:r>
              <a:rPr lang="ru-RU" sz="2500" dirty="0">
                <a:latin typeface="Times New Roman" pitchFamily="18" charset="0"/>
              </a:rPr>
              <a:t> </a:t>
            </a:r>
            <a:r>
              <a:rPr lang="ru-RU" sz="2500" dirty="0" err="1">
                <a:latin typeface="Times New Roman" pitchFamily="18" charset="0"/>
              </a:rPr>
              <a:t>кейин</a:t>
            </a:r>
            <a:r>
              <a:rPr lang="ru-RU" sz="2500" dirty="0">
                <a:latin typeface="Times New Roman" pitchFamily="18" charset="0"/>
              </a:rPr>
              <a:t> </a:t>
            </a:r>
            <a:r>
              <a:rPr lang="ru-RU" sz="2500" dirty="0" err="1">
                <a:latin typeface="Times New Roman" pitchFamily="18" charset="0"/>
              </a:rPr>
              <a:t>ҳам маънавий</a:t>
            </a:r>
            <a:r>
              <a:rPr lang="ru-RU" sz="2500" dirty="0">
                <a:latin typeface="Times New Roman" pitchFamily="18" charset="0"/>
              </a:rPr>
              <a:t> </a:t>
            </a:r>
            <a:r>
              <a:rPr lang="ru-RU" sz="2500" dirty="0" err="1">
                <a:latin typeface="Times New Roman" pitchFamily="18" charset="0"/>
              </a:rPr>
              <a:t>ва</a:t>
            </a:r>
            <a:r>
              <a:rPr lang="ru-RU" sz="2500" dirty="0">
                <a:latin typeface="Times New Roman" pitchFamily="18" charset="0"/>
              </a:rPr>
              <a:t> </a:t>
            </a:r>
            <a:r>
              <a:rPr lang="ru-RU" sz="2500" dirty="0" err="1">
                <a:latin typeface="Times New Roman" pitchFamily="18" charset="0"/>
              </a:rPr>
              <a:t>жисмоний</a:t>
            </a:r>
            <a:r>
              <a:rPr lang="ru-RU" sz="2500" dirty="0">
                <a:latin typeface="Times New Roman" pitchFamily="18" charset="0"/>
              </a:rPr>
              <a:t> </a:t>
            </a:r>
            <a:r>
              <a:rPr lang="ru-RU" sz="2500" dirty="0" err="1">
                <a:latin typeface="Times New Roman" pitchFamily="18" charset="0"/>
              </a:rPr>
              <a:t>азоб</a:t>
            </a:r>
            <a:r>
              <a:rPr lang="ru-RU" sz="2500" dirty="0">
                <a:latin typeface="Times New Roman" pitchFamily="18" charset="0"/>
              </a:rPr>
              <a:t> </a:t>
            </a:r>
            <a:r>
              <a:rPr lang="ru-RU" sz="2500" dirty="0" err="1">
                <a:latin typeface="Times New Roman" pitchFamily="18" charset="0"/>
              </a:rPr>
              <a:t>ҳис қилаётган бўлса</a:t>
            </a:r>
            <a:r>
              <a:rPr lang="ru-RU" sz="2500" dirty="0">
                <a:latin typeface="Times New Roman" pitchFamily="18" charset="0"/>
              </a:rPr>
              <a:t> </a:t>
            </a:r>
            <a:r>
              <a:rPr lang="ru-RU" sz="2500" dirty="0" err="1">
                <a:latin typeface="Times New Roman" pitchFamily="18" charset="0"/>
              </a:rPr>
              <a:t>ҳам даъвогарнинг</a:t>
            </a:r>
            <a:r>
              <a:rPr lang="ru-RU" sz="2500" dirty="0">
                <a:latin typeface="Times New Roman" pitchFamily="18" charset="0"/>
              </a:rPr>
              <a:t> </a:t>
            </a:r>
            <a:r>
              <a:rPr lang="ru-RU" sz="2500" dirty="0" err="1">
                <a:latin typeface="Times New Roman" pitchFamily="18" charset="0"/>
              </a:rPr>
              <a:t>бу</a:t>
            </a:r>
            <a:r>
              <a:rPr lang="ru-RU" sz="2500" dirty="0">
                <a:latin typeface="Times New Roman" pitchFamily="18" charset="0"/>
              </a:rPr>
              <a:t> </a:t>
            </a:r>
            <a:r>
              <a:rPr lang="ru-RU" sz="2500" dirty="0" err="1">
                <a:latin typeface="Times New Roman" pitchFamily="18" charset="0"/>
              </a:rPr>
              <a:t>ҳақдаги талаби</a:t>
            </a:r>
            <a:r>
              <a:rPr lang="ru-RU" sz="2500" dirty="0">
                <a:latin typeface="Times New Roman" pitchFamily="18" charset="0"/>
              </a:rPr>
              <a:t> </a:t>
            </a:r>
            <a:r>
              <a:rPr lang="ru-RU" sz="2500" dirty="0" err="1">
                <a:latin typeface="Times New Roman" pitchFamily="18" charset="0"/>
              </a:rPr>
              <a:t>қаноатлантиришга тегишли</a:t>
            </a:r>
            <a:r>
              <a:rPr lang="ru-RU" sz="2500" dirty="0">
                <a:latin typeface="Times New Roman" pitchFamily="18" charset="0"/>
              </a:rPr>
              <a:t> </a:t>
            </a:r>
            <a:r>
              <a:rPr lang="ru-RU" sz="2500" dirty="0" err="1">
                <a:latin typeface="Times New Roman" pitchFamily="18" charset="0"/>
              </a:rPr>
              <a:t>эмас</a:t>
            </a:r>
            <a:r>
              <a:rPr lang="ru-RU" sz="2500" dirty="0">
                <a:latin typeface="Times New Roman" pitchFamily="18" charset="0"/>
              </a:rPr>
              <a:t>, </a:t>
            </a:r>
            <a:r>
              <a:rPr lang="ru-RU" sz="2500" dirty="0" err="1">
                <a:latin typeface="Times New Roman" pitchFamily="18" charset="0"/>
              </a:rPr>
              <a:t>чунки</a:t>
            </a:r>
            <a:r>
              <a:rPr lang="ru-RU" sz="2500" dirty="0">
                <a:latin typeface="Times New Roman" pitchFamily="18" charset="0"/>
              </a:rPr>
              <a:t> </a:t>
            </a:r>
            <a:r>
              <a:rPr lang="ru-RU" sz="2500" dirty="0" err="1">
                <a:latin typeface="Times New Roman" pitchFamily="18" charset="0"/>
              </a:rPr>
              <a:t>зарар</a:t>
            </a:r>
            <a:r>
              <a:rPr lang="ru-RU" sz="2500" dirty="0">
                <a:latin typeface="Times New Roman" pitchFamily="18" charset="0"/>
              </a:rPr>
              <a:t> </a:t>
            </a:r>
            <a:r>
              <a:rPr lang="ru-RU" sz="2500" dirty="0" err="1">
                <a:latin typeface="Times New Roman" pitchFamily="18" charset="0"/>
              </a:rPr>
              <a:t>етказилган</a:t>
            </a:r>
            <a:r>
              <a:rPr lang="ru-RU" sz="2500" dirty="0">
                <a:latin typeface="Times New Roman" pitchFamily="18" charset="0"/>
              </a:rPr>
              <a:t> </a:t>
            </a:r>
            <a:r>
              <a:rPr lang="ru-RU" sz="2500" dirty="0" err="1">
                <a:latin typeface="Times New Roman" pitchFamily="18" charset="0"/>
              </a:rPr>
              <a:t>вақтда жавобгарликнинг</a:t>
            </a:r>
            <a:r>
              <a:rPr lang="ru-RU" sz="2500" dirty="0">
                <a:latin typeface="Times New Roman" pitchFamily="18" charset="0"/>
              </a:rPr>
              <a:t> </a:t>
            </a:r>
            <a:r>
              <a:rPr lang="ru-RU" sz="2500" dirty="0" err="1">
                <a:latin typeface="Times New Roman" pitchFamily="18" charset="0"/>
              </a:rPr>
              <a:t>бу</a:t>
            </a:r>
            <a:r>
              <a:rPr lang="ru-RU" sz="2500" dirty="0">
                <a:latin typeface="Times New Roman" pitchFamily="18" charset="0"/>
              </a:rPr>
              <a:t> тури </a:t>
            </a:r>
            <a:r>
              <a:rPr lang="ru-RU" sz="2500" dirty="0" err="1">
                <a:latin typeface="Times New Roman" pitchFamily="18" charset="0"/>
              </a:rPr>
              <a:t>белгиланмаган</a:t>
            </a:r>
            <a:r>
              <a:rPr lang="ru-RU" sz="2500" dirty="0">
                <a:latin typeface="Times New Roman" pitchFamily="18" charset="0"/>
              </a:rPr>
              <a:t> </a:t>
            </a:r>
            <a:r>
              <a:rPr lang="ru-RU" sz="2500" dirty="0" err="1">
                <a:latin typeface="Times New Roman" pitchFamily="18" charset="0"/>
              </a:rPr>
              <a:t>бўлган</a:t>
            </a:r>
            <a:r>
              <a:rPr lang="ru-RU" sz="2500" dirty="0">
                <a:latin typeface="Times New Roman" pitchFamily="18" charset="0"/>
              </a:rPr>
              <a:t> </a:t>
            </a:r>
            <a:r>
              <a:rPr lang="ru-RU" sz="2500" dirty="0" err="1">
                <a:latin typeface="Times New Roman" pitchFamily="18" charset="0"/>
              </a:rPr>
              <a:t>ва</a:t>
            </a:r>
            <a:r>
              <a:rPr lang="ru-RU" sz="2500" dirty="0">
                <a:latin typeface="Times New Roman" pitchFamily="18" charset="0"/>
              </a:rPr>
              <a:t> </a:t>
            </a:r>
            <a:r>
              <a:rPr lang="ru-RU" sz="2500" dirty="0" err="1">
                <a:latin typeface="Times New Roman" pitchFamily="18" charset="0"/>
              </a:rPr>
              <a:t>умумий</a:t>
            </a:r>
            <a:r>
              <a:rPr lang="ru-RU" sz="2500" dirty="0">
                <a:latin typeface="Times New Roman" pitchFamily="18" charset="0"/>
              </a:rPr>
              <a:t> </a:t>
            </a:r>
            <a:r>
              <a:rPr lang="ru-RU" sz="2500" dirty="0" err="1">
                <a:latin typeface="Times New Roman" pitchFamily="18" charset="0"/>
              </a:rPr>
              <a:t>қоидага кўра</a:t>
            </a:r>
            <a:r>
              <a:rPr lang="ru-RU" sz="2500" dirty="0">
                <a:latin typeface="Times New Roman" pitchFamily="18" charset="0"/>
              </a:rPr>
              <a:t> </a:t>
            </a:r>
            <a:r>
              <a:rPr lang="ru-RU" sz="2500" dirty="0" err="1">
                <a:latin typeface="Times New Roman" pitchFamily="18" charset="0"/>
              </a:rPr>
              <a:t>содир</a:t>
            </a:r>
            <a:r>
              <a:rPr lang="ru-RU" sz="2500" dirty="0">
                <a:latin typeface="Times New Roman" pitchFamily="18" charset="0"/>
              </a:rPr>
              <a:t> </a:t>
            </a:r>
            <a:r>
              <a:rPr lang="ru-RU" sz="2500" dirty="0" err="1">
                <a:latin typeface="Times New Roman" pitchFamily="18" charset="0"/>
              </a:rPr>
              <a:t>қилинган вақтда амалда</a:t>
            </a:r>
            <a:r>
              <a:rPr lang="ru-RU" sz="2500" dirty="0">
                <a:latin typeface="Times New Roman" pitchFamily="18" charset="0"/>
              </a:rPr>
              <a:t> </a:t>
            </a:r>
            <a:r>
              <a:rPr lang="ru-RU" sz="2500" dirty="0" err="1">
                <a:latin typeface="Times New Roman" pitchFamily="18" charset="0"/>
              </a:rPr>
              <a:t>бўлган</a:t>
            </a:r>
            <a:r>
              <a:rPr lang="ru-RU" sz="2500" dirty="0">
                <a:latin typeface="Times New Roman" pitchFamily="18" charset="0"/>
              </a:rPr>
              <a:t> </a:t>
            </a:r>
            <a:r>
              <a:rPr lang="ru-RU" sz="2500" dirty="0" err="1">
                <a:latin typeface="Times New Roman" pitchFamily="18" charset="0"/>
              </a:rPr>
              <a:t>қонунда белгиланган</a:t>
            </a:r>
            <a:r>
              <a:rPr lang="ru-RU" sz="2500" dirty="0">
                <a:latin typeface="Times New Roman" pitchFamily="18" charset="0"/>
              </a:rPr>
              <a:t> </a:t>
            </a:r>
            <a:r>
              <a:rPr lang="ru-RU" sz="2500" dirty="0" err="1">
                <a:latin typeface="Times New Roman" pitchFamily="18" charset="0"/>
              </a:rPr>
              <a:t>хилоф</a:t>
            </a:r>
            <a:r>
              <a:rPr lang="ru-RU" sz="2500" dirty="0">
                <a:latin typeface="Times New Roman" pitchFamily="18" charset="0"/>
              </a:rPr>
              <a:t> </a:t>
            </a:r>
            <a:r>
              <a:rPr lang="ru-RU" sz="2500" dirty="0" err="1">
                <a:latin typeface="Times New Roman" pitchFamily="18" charset="0"/>
              </a:rPr>
              <a:t>ҳаракатга нисбатан</a:t>
            </a:r>
            <a:r>
              <a:rPr lang="ru-RU" sz="2500" dirty="0">
                <a:latin typeface="Times New Roman" pitchFamily="18" charset="0"/>
              </a:rPr>
              <a:t> </a:t>
            </a:r>
            <a:r>
              <a:rPr lang="ru-RU" sz="2500" dirty="0" err="1">
                <a:latin typeface="Times New Roman" pitchFamily="18" charset="0"/>
              </a:rPr>
              <a:t>жавобгарликни</a:t>
            </a:r>
            <a:r>
              <a:rPr lang="ru-RU" sz="2500" dirty="0">
                <a:latin typeface="Times New Roman" pitchFamily="18" charset="0"/>
              </a:rPr>
              <a:t> </a:t>
            </a:r>
            <a:r>
              <a:rPr lang="ru-RU" sz="2500" dirty="0" err="1">
                <a:latin typeface="Times New Roman" pitchFamily="18" charset="0"/>
              </a:rPr>
              <a:t>кучайтирадиган</a:t>
            </a:r>
            <a:r>
              <a:rPr lang="ru-RU" sz="2500" dirty="0">
                <a:latin typeface="Times New Roman" pitchFamily="18" charset="0"/>
              </a:rPr>
              <a:t> </a:t>
            </a:r>
            <a:r>
              <a:rPr lang="ru-RU" sz="2500" dirty="0" err="1">
                <a:latin typeface="Times New Roman" pitchFamily="18" charset="0"/>
              </a:rPr>
              <a:t>қонун орқага қайтиш кучига</a:t>
            </a:r>
            <a:r>
              <a:rPr lang="ru-RU" sz="2500" dirty="0">
                <a:latin typeface="Times New Roman" pitchFamily="18" charset="0"/>
              </a:rPr>
              <a:t> </a:t>
            </a:r>
            <a:r>
              <a:rPr lang="ru-RU" sz="2500" dirty="0" err="1">
                <a:latin typeface="Times New Roman" pitchFamily="18" charset="0"/>
              </a:rPr>
              <a:t>эга</a:t>
            </a:r>
            <a:r>
              <a:rPr lang="ru-RU" sz="2500" dirty="0">
                <a:latin typeface="Times New Roman" pitchFamily="18" charset="0"/>
              </a:rPr>
              <a:t> </a:t>
            </a:r>
            <a:r>
              <a:rPr lang="ru-RU" sz="2500" dirty="0" err="1">
                <a:latin typeface="Times New Roman" pitchFamily="18" charset="0"/>
              </a:rPr>
              <a:t>бўлиши</a:t>
            </a:r>
            <a:r>
              <a:rPr lang="ru-RU" sz="2500" dirty="0">
                <a:latin typeface="Times New Roman" pitchFamily="18" charset="0"/>
              </a:rPr>
              <a:t> </a:t>
            </a:r>
            <a:r>
              <a:rPr lang="ru-RU" sz="2500" dirty="0" err="1">
                <a:latin typeface="Times New Roman" pitchFamily="18" charset="0"/>
              </a:rPr>
              <a:t>мумкин</a:t>
            </a:r>
            <a:r>
              <a:rPr lang="ru-RU" sz="2500" dirty="0">
                <a:latin typeface="Times New Roman" pitchFamily="18" charset="0"/>
              </a:rPr>
              <a:t> </a:t>
            </a:r>
            <a:r>
              <a:rPr lang="ru-RU" sz="2500" dirty="0" err="1">
                <a:latin typeface="Times New Roman" pitchFamily="18" charset="0"/>
              </a:rPr>
              <a:t>эмас</a:t>
            </a:r>
            <a:r>
              <a:rPr lang="ru-RU" sz="2500" dirty="0">
                <a:latin typeface="Times New Roman" pitchFamily="18" charset="0"/>
              </a:rPr>
              <a:t>.</a:t>
            </a:r>
          </a:p>
          <a:p>
            <a:pPr algn="just" eaLnBrk="1" hangingPunct="1">
              <a:defRPr/>
            </a:pPr>
            <a:r>
              <a:rPr lang="ru-RU" sz="2500" dirty="0">
                <a:latin typeface="Times New Roman" pitchFamily="18" charset="0"/>
              </a:rPr>
              <a:t>	</a:t>
            </a:r>
            <a:r>
              <a:rPr lang="ru-RU" sz="2500" dirty="0" err="1">
                <a:latin typeface="Times New Roman" pitchFamily="18" charset="0"/>
              </a:rPr>
              <a:t>Лекин</a:t>
            </a:r>
            <a:r>
              <a:rPr lang="ru-RU" sz="2500" dirty="0">
                <a:latin typeface="Times New Roman" pitchFamily="18" charset="0"/>
              </a:rPr>
              <a:t>, </a:t>
            </a:r>
            <a:r>
              <a:rPr lang="ru-RU" sz="2500" dirty="0" err="1">
                <a:latin typeface="Times New Roman" pitchFamily="18" charset="0"/>
              </a:rPr>
              <a:t>агар</a:t>
            </a:r>
            <a:r>
              <a:rPr lang="ru-RU" sz="2500" dirty="0">
                <a:latin typeface="Times New Roman" pitchFamily="18" charset="0"/>
              </a:rPr>
              <a:t> </a:t>
            </a:r>
            <a:r>
              <a:rPr lang="ru-RU" sz="2500" dirty="0" err="1">
                <a:latin typeface="Times New Roman" pitchFamily="18" charset="0"/>
              </a:rPr>
              <a:t>даъвогарга</a:t>
            </a:r>
            <a:r>
              <a:rPr lang="ru-RU" sz="2500" dirty="0">
                <a:latin typeface="Times New Roman" pitchFamily="18" charset="0"/>
              </a:rPr>
              <a:t> </a:t>
            </a:r>
            <a:r>
              <a:rPr lang="ru-RU" sz="2500" dirty="0" err="1">
                <a:latin typeface="Times New Roman" pitchFamily="18" charset="0"/>
              </a:rPr>
              <a:t>етказилаётган</a:t>
            </a:r>
            <a:r>
              <a:rPr lang="ru-RU" sz="2500" dirty="0">
                <a:latin typeface="Times New Roman" pitchFamily="18" charset="0"/>
              </a:rPr>
              <a:t> </a:t>
            </a:r>
            <a:r>
              <a:rPr lang="ru-RU" sz="2500" dirty="0" err="1">
                <a:latin typeface="Times New Roman" pitchFamily="18" charset="0"/>
              </a:rPr>
              <a:t>маънавий</a:t>
            </a:r>
            <a:r>
              <a:rPr lang="ru-RU" sz="2500" dirty="0">
                <a:latin typeface="Times New Roman" pitchFamily="18" charset="0"/>
              </a:rPr>
              <a:t> </a:t>
            </a:r>
            <a:r>
              <a:rPr lang="ru-RU" sz="2500" dirty="0" err="1">
                <a:latin typeface="Times New Roman" pitchFamily="18" charset="0"/>
              </a:rPr>
              <a:t>ва</a:t>
            </a:r>
            <a:r>
              <a:rPr lang="ru-RU" sz="2500" dirty="0">
                <a:latin typeface="Times New Roman" pitchFamily="18" charset="0"/>
              </a:rPr>
              <a:t> </a:t>
            </a:r>
            <a:r>
              <a:rPr lang="ru-RU" sz="2500" dirty="0" err="1">
                <a:latin typeface="Times New Roman" pitchFamily="18" charset="0"/>
              </a:rPr>
              <a:t>жисмоний</a:t>
            </a:r>
            <a:r>
              <a:rPr lang="ru-RU" sz="2500" dirty="0">
                <a:latin typeface="Times New Roman" pitchFamily="18" charset="0"/>
              </a:rPr>
              <a:t> </a:t>
            </a:r>
            <a:r>
              <a:rPr lang="ru-RU" sz="2500" dirty="0" err="1">
                <a:latin typeface="Times New Roman" pitchFamily="18" charset="0"/>
              </a:rPr>
              <a:t>азоблар</a:t>
            </a:r>
            <a:r>
              <a:rPr lang="ru-RU" sz="2500" dirty="0">
                <a:latin typeface="Times New Roman" pitchFamily="18" charset="0"/>
              </a:rPr>
              <a:t> </a:t>
            </a:r>
            <a:r>
              <a:rPr lang="ru-RU" sz="2500" dirty="0" err="1">
                <a:latin typeface="Times New Roman" pitchFamily="18" charset="0"/>
              </a:rPr>
              <a:t>учун</a:t>
            </a:r>
            <a:r>
              <a:rPr lang="ru-RU" sz="2500" dirty="0">
                <a:latin typeface="Times New Roman" pitchFamily="18" charset="0"/>
              </a:rPr>
              <a:t> </a:t>
            </a:r>
            <a:r>
              <a:rPr lang="ru-RU" sz="2500" dirty="0" err="1">
                <a:latin typeface="Times New Roman" pitchFamily="18" charset="0"/>
              </a:rPr>
              <a:t>жавобгарнинг</a:t>
            </a:r>
            <a:r>
              <a:rPr lang="ru-RU" sz="2500" dirty="0">
                <a:latin typeface="Times New Roman" pitchFamily="18" charset="0"/>
              </a:rPr>
              <a:t> </a:t>
            </a:r>
            <a:r>
              <a:rPr lang="ru-RU" sz="2500" dirty="0" err="1">
                <a:latin typeface="Times New Roman" pitchFamily="18" charset="0"/>
              </a:rPr>
              <a:t>қонунга хилоф</a:t>
            </a:r>
            <a:r>
              <a:rPr lang="ru-RU" sz="2500" dirty="0">
                <a:latin typeface="Times New Roman" pitchFamily="18" charset="0"/>
              </a:rPr>
              <a:t> </a:t>
            </a:r>
            <a:r>
              <a:rPr lang="ru-RU" sz="2500" dirty="0" err="1">
                <a:latin typeface="Times New Roman" pitchFamily="18" charset="0"/>
              </a:rPr>
              <a:t>ҳаракати (ҳаракатсизлиги</a:t>
            </a:r>
            <a:r>
              <a:rPr lang="ru-RU" sz="2500" dirty="0">
                <a:latin typeface="Times New Roman" pitchFamily="18" charset="0"/>
              </a:rPr>
              <a:t>) </a:t>
            </a:r>
            <a:r>
              <a:rPr lang="ru-RU" sz="2500" dirty="0" err="1">
                <a:latin typeface="Times New Roman" pitchFamily="18" charset="0"/>
              </a:rPr>
              <a:t>маънавий</a:t>
            </a:r>
            <a:r>
              <a:rPr lang="ru-RU" sz="2500" dirty="0">
                <a:latin typeface="Times New Roman" pitchFamily="18" charset="0"/>
              </a:rPr>
              <a:t> </a:t>
            </a:r>
            <a:r>
              <a:rPr lang="ru-RU" sz="2500" dirty="0" err="1">
                <a:latin typeface="Times New Roman" pitchFamily="18" charset="0"/>
              </a:rPr>
              <a:t>зарар</a:t>
            </a:r>
            <a:r>
              <a:rPr lang="ru-RU" sz="2500" dirty="0">
                <a:latin typeface="Times New Roman" pitchFamily="18" charset="0"/>
              </a:rPr>
              <a:t> </a:t>
            </a:r>
            <a:r>
              <a:rPr lang="ru-RU" sz="2500" dirty="0" err="1">
                <a:latin typeface="Times New Roman" pitchFamily="18" charset="0"/>
              </a:rPr>
              <a:t>етказилганлиги</a:t>
            </a:r>
            <a:r>
              <a:rPr lang="ru-RU" sz="2500" dirty="0">
                <a:latin typeface="Times New Roman" pitchFamily="18" charset="0"/>
              </a:rPr>
              <a:t> </a:t>
            </a:r>
            <a:r>
              <a:rPr lang="ru-RU" sz="2500" dirty="0" err="1">
                <a:latin typeface="Times New Roman" pitchFamily="18" charset="0"/>
              </a:rPr>
              <a:t>сабабли</a:t>
            </a:r>
            <a:r>
              <a:rPr lang="ru-RU" sz="2500" dirty="0">
                <a:latin typeface="Times New Roman" pitchFamily="18" charset="0"/>
              </a:rPr>
              <a:t> </a:t>
            </a:r>
            <a:r>
              <a:rPr lang="ru-RU" sz="2500" dirty="0" err="1">
                <a:latin typeface="Times New Roman" pitchFamily="18" charset="0"/>
              </a:rPr>
              <a:t>жавобгарликни</a:t>
            </a:r>
            <a:r>
              <a:rPr lang="ru-RU" sz="2500" dirty="0">
                <a:latin typeface="Times New Roman" pitchFamily="18" charset="0"/>
              </a:rPr>
              <a:t> </a:t>
            </a:r>
            <a:r>
              <a:rPr lang="ru-RU" sz="2500" dirty="0" err="1">
                <a:latin typeface="Times New Roman" pitchFamily="18" charset="0"/>
              </a:rPr>
              <a:t>назарда</a:t>
            </a:r>
            <a:r>
              <a:rPr lang="ru-RU" sz="2500" dirty="0">
                <a:latin typeface="Times New Roman" pitchFamily="18" charset="0"/>
              </a:rPr>
              <a:t> </a:t>
            </a:r>
            <a:r>
              <a:rPr lang="ru-RU" sz="2500" dirty="0" err="1">
                <a:latin typeface="Times New Roman" pitchFamily="18" charset="0"/>
              </a:rPr>
              <a:t>тутадиган</a:t>
            </a:r>
            <a:r>
              <a:rPr lang="ru-RU" sz="2500" dirty="0">
                <a:latin typeface="Times New Roman" pitchFamily="18" charset="0"/>
              </a:rPr>
              <a:t> </a:t>
            </a:r>
            <a:r>
              <a:rPr lang="ru-RU" sz="2500" dirty="0" err="1">
                <a:latin typeface="Times New Roman" pitchFamily="18" charset="0"/>
              </a:rPr>
              <a:t>қонун кучга</a:t>
            </a:r>
            <a:r>
              <a:rPr lang="ru-RU" sz="2500" dirty="0">
                <a:latin typeface="Times New Roman" pitchFamily="18" charset="0"/>
              </a:rPr>
              <a:t> </a:t>
            </a:r>
            <a:r>
              <a:rPr lang="ru-RU" sz="2500" dirty="0" err="1">
                <a:latin typeface="Times New Roman" pitchFamily="18" charset="0"/>
              </a:rPr>
              <a:t>киргунга</a:t>
            </a:r>
            <a:r>
              <a:rPr lang="ru-RU" sz="2500" dirty="0">
                <a:latin typeface="Times New Roman" pitchFamily="18" charset="0"/>
              </a:rPr>
              <a:t> </a:t>
            </a:r>
            <a:r>
              <a:rPr lang="ru-RU" sz="2500" dirty="0" err="1">
                <a:latin typeface="Times New Roman" pitchFamily="18" charset="0"/>
              </a:rPr>
              <a:t>қадар бошланган</a:t>
            </a:r>
            <a:r>
              <a:rPr lang="ru-RU" sz="2500" dirty="0">
                <a:latin typeface="Times New Roman" pitchFamily="18" charset="0"/>
              </a:rPr>
              <a:t> </a:t>
            </a:r>
            <a:r>
              <a:rPr lang="ru-RU" sz="2500" dirty="0" err="1">
                <a:latin typeface="Times New Roman" pitchFamily="18" charset="0"/>
              </a:rPr>
              <a:t>бўлса</a:t>
            </a:r>
            <a:r>
              <a:rPr lang="ru-RU" sz="2500" dirty="0">
                <a:latin typeface="Times New Roman" pitchFamily="18" charset="0"/>
              </a:rPr>
              <a:t> </a:t>
            </a:r>
            <a:r>
              <a:rPr lang="ru-RU" sz="2500" dirty="0" err="1">
                <a:latin typeface="Times New Roman" pitchFamily="18" charset="0"/>
              </a:rPr>
              <a:t>ва</a:t>
            </a:r>
            <a:r>
              <a:rPr lang="ru-RU" sz="2500" dirty="0">
                <a:latin typeface="Times New Roman" pitchFamily="18" charset="0"/>
              </a:rPr>
              <a:t> </a:t>
            </a:r>
            <a:r>
              <a:rPr lang="ru-RU" sz="2500" dirty="0" err="1">
                <a:latin typeface="Times New Roman" pitchFamily="18" charset="0"/>
              </a:rPr>
              <a:t>бу</a:t>
            </a:r>
            <a:r>
              <a:rPr lang="ru-RU" sz="2500" dirty="0">
                <a:latin typeface="Times New Roman" pitchFamily="18" charset="0"/>
              </a:rPr>
              <a:t> </a:t>
            </a:r>
            <a:r>
              <a:rPr lang="ru-RU" sz="2500" dirty="0" err="1">
                <a:latin typeface="Times New Roman" pitchFamily="18" charset="0"/>
              </a:rPr>
              <a:t>қонун амалга</a:t>
            </a:r>
            <a:r>
              <a:rPr lang="ru-RU" sz="2500" dirty="0">
                <a:latin typeface="Times New Roman" pitchFamily="18" charset="0"/>
              </a:rPr>
              <a:t> </a:t>
            </a:r>
            <a:r>
              <a:rPr lang="ru-RU" sz="2500" dirty="0" err="1">
                <a:latin typeface="Times New Roman" pitchFamily="18" charset="0"/>
              </a:rPr>
              <a:t>кирганидан</a:t>
            </a:r>
            <a:r>
              <a:rPr lang="ru-RU" sz="2500" dirty="0">
                <a:latin typeface="Times New Roman" pitchFamily="18" charset="0"/>
              </a:rPr>
              <a:t> </a:t>
            </a:r>
            <a:r>
              <a:rPr lang="ru-RU" sz="2500" dirty="0" err="1">
                <a:latin typeface="Times New Roman" pitchFamily="18" charset="0"/>
              </a:rPr>
              <a:t>кейин</a:t>
            </a:r>
            <a:r>
              <a:rPr lang="ru-RU" sz="2500" dirty="0">
                <a:latin typeface="Times New Roman" pitchFamily="18" charset="0"/>
              </a:rPr>
              <a:t> </a:t>
            </a:r>
            <a:r>
              <a:rPr lang="ru-RU" sz="2500" dirty="0" err="1">
                <a:latin typeface="Times New Roman" pitchFamily="18" charset="0"/>
              </a:rPr>
              <a:t>давом</a:t>
            </a:r>
            <a:r>
              <a:rPr lang="ru-RU" sz="2500" dirty="0">
                <a:latin typeface="Times New Roman" pitchFamily="18" charset="0"/>
              </a:rPr>
              <a:t> </a:t>
            </a:r>
            <a:r>
              <a:rPr lang="ru-RU" sz="2500" dirty="0" err="1">
                <a:latin typeface="Times New Roman" pitchFamily="18" charset="0"/>
              </a:rPr>
              <a:t>этаётган</a:t>
            </a:r>
            <a:r>
              <a:rPr lang="ru-RU" sz="2500" dirty="0">
                <a:latin typeface="Times New Roman" pitchFamily="18" charset="0"/>
              </a:rPr>
              <a:t> </a:t>
            </a:r>
            <a:r>
              <a:rPr lang="ru-RU" sz="2500" dirty="0" err="1">
                <a:latin typeface="Times New Roman" pitchFamily="18" charset="0"/>
              </a:rPr>
              <a:t>бўлса</a:t>
            </a:r>
            <a:r>
              <a:rPr lang="ru-RU" sz="2500" dirty="0">
                <a:latin typeface="Times New Roman" pitchFamily="18" charset="0"/>
              </a:rPr>
              <a:t>, </a:t>
            </a:r>
            <a:r>
              <a:rPr lang="ru-RU" sz="2500" dirty="0" err="1">
                <a:latin typeface="Times New Roman" pitchFamily="18" charset="0"/>
              </a:rPr>
              <a:t>бундай</a:t>
            </a:r>
            <a:r>
              <a:rPr lang="ru-RU" sz="2500" dirty="0">
                <a:latin typeface="Times New Roman" pitchFamily="18" charset="0"/>
              </a:rPr>
              <a:t> </a:t>
            </a:r>
            <a:r>
              <a:rPr lang="ru-RU" sz="2500" dirty="0" err="1">
                <a:latin typeface="Times New Roman" pitchFamily="18" charset="0"/>
              </a:rPr>
              <a:t>ҳолатда маънавий</a:t>
            </a:r>
            <a:r>
              <a:rPr lang="ru-RU" sz="2500" dirty="0">
                <a:latin typeface="Times New Roman" pitchFamily="18" charset="0"/>
              </a:rPr>
              <a:t> </a:t>
            </a:r>
            <a:r>
              <a:rPr lang="ru-RU" sz="2500" dirty="0" err="1">
                <a:latin typeface="Times New Roman" pitchFamily="18" charset="0"/>
              </a:rPr>
              <a:t>зарар</a:t>
            </a:r>
            <a:r>
              <a:rPr lang="ru-RU" sz="2500" dirty="0">
                <a:latin typeface="Times New Roman" pitchFamily="18" charset="0"/>
              </a:rPr>
              <a:t> </a:t>
            </a:r>
            <a:r>
              <a:rPr lang="ru-RU" sz="2500" dirty="0" err="1">
                <a:latin typeface="Times New Roman" pitchFamily="18" charset="0"/>
              </a:rPr>
              <a:t>қопланишга тегишли</a:t>
            </a:r>
            <a:r>
              <a:rPr lang="ru-RU" sz="2500" dirty="0">
                <a:latin typeface="Times New Roman" pitchFamily="18" charset="0"/>
              </a:rPr>
              <a:t> </a:t>
            </a:r>
            <a:r>
              <a:rPr lang="ru-RU" sz="2500" dirty="0" err="1">
                <a:latin typeface="Times New Roman" pitchFamily="18" charset="0"/>
              </a:rPr>
              <a:t>бўлади</a:t>
            </a:r>
            <a:r>
              <a:rPr lang="ru-RU" sz="2500" dirty="0">
                <a:latin typeface="Times New Roman" pitchFamily="18" charset="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648072"/>
          </a:xfrm>
        </p:spPr>
        <p:txBody>
          <a:bodyPr>
            <a:normAutofit/>
          </a:bodyPr>
          <a:lstStyle/>
          <a:p>
            <a:r>
              <a:rPr lang="uz-Cyrl-UZ" dirty="0" smtClean="0"/>
              <a:t>Норматив</a:t>
            </a:r>
            <a:r>
              <a:rPr lang="en-IN" dirty="0" smtClean="0"/>
              <a:t>-</a:t>
            </a:r>
            <a:r>
              <a:rPr lang="uz-Cyrl-UZ" dirty="0" smtClean="0"/>
              <a:t> ҳуқуқий ҳужжатлар</a:t>
            </a:r>
            <a:endParaRPr lang="ru-RU" dirty="0"/>
          </a:p>
        </p:txBody>
      </p:sp>
      <p:sp>
        <p:nvSpPr>
          <p:cNvPr id="3" name="Содержимое 2"/>
          <p:cNvSpPr>
            <a:spLocks noGrp="1"/>
          </p:cNvSpPr>
          <p:nvPr>
            <p:ph sz="quarter" idx="1"/>
          </p:nvPr>
        </p:nvSpPr>
        <p:spPr>
          <a:xfrm>
            <a:off x="457200" y="1052736"/>
            <a:ext cx="8219256" cy="5421216"/>
          </a:xfrm>
        </p:spPr>
        <p:txBody>
          <a:bodyPr>
            <a:noAutofit/>
          </a:bodyPr>
          <a:lstStyle/>
          <a:p>
            <a:pPr lvl="0" algn="just">
              <a:buNone/>
            </a:pPr>
            <a:r>
              <a:rPr lang="uz-Cyrl-UZ" sz="2000" dirty="0" smtClean="0"/>
              <a:t>Ўзбекистон Республикасининг Конституцияси, Ўзбекистон Республикасининг Фуқаролик, Меҳнат, Оила, Фуқаролик процессуал, Жиноят процессуал кодекслари, Ўзбекистон Республикасининг “</a:t>
            </a:r>
            <a:r>
              <a:rPr lang="ru-RU" sz="2000" dirty="0" err="1" smtClean="0"/>
              <a:t>Истеъмолчиларнинг</a:t>
            </a:r>
            <a:r>
              <a:rPr lang="ru-RU" sz="2000" dirty="0" smtClean="0"/>
              <a:t> </a:t>
            </a:r>
            <a:r>
              <a:rPr lang="ru-RU" sz="2000" dirty="0" err="1" smtClean="0"/>
              <a:t>ҳуқуқларини ҳимоя қилиш тўғрисида”ги,</a:t>
            </a:r>
            <a:r>
              <a:rPr lang="ru-RU" sz="2000" dirty="0" smtClean="0"/>
              <a:t> </a:t>
            </a:r>
            <a:r>
              <a:rPr lang="uz-Cyrl-UZ" sz="2000" dirty="0" smtClean="0"/>
              <a:t>«Акциядорлик жамиятлари ва акциядорларнинг ҳуқуқларини ҳимоя қилиш тўғрисида»ги,  «Фуқаролар ва юридик шахсларнинг мурожаатлари тўғрисида»ги,  «Ахборот эркинлиги принциплари ва кафолатлари тўғрисида»ги,  «Тадбиркорлик фаолияти эркинлигининг кафолатлари тўғрисида»ги, “Ногиронларни ижтимоий ҳимоя қилиш тўғрисида”ги, “Муаллифлик ҳуқуқи ва турдош ҳуқуқлар тўғрисида</a:t>
            </a:r>
            <a:r>
              <a:rPr lang="ru-RU" sz="2000" dirty="0" smtClean="0"/>
              <a:t>“</a:t>
            </a:r>
            <a:r>
              <a:rPr lang="ru-RU" sz="2000" dirty="0" err="1" smtClean="0"/>
              <a:t>ги</a:t>
            </a:r>
            <a:r>
              <a:rPr lang="ru-RU" sz="2000" dirty="0" smtClean="0"/>
              <a:t>, “</a:t>
            </a:r>
            <a:r>
              <a:rPr lang="ru-RU" sz="2000" dirty="0" err="1" smtClean="0"/>
              <a:t>Журналистлик</a:t>
            </a:r>
            <a:r>
              <a:rPr lang="ru-RU" sz="2000" dirty="0" smtClean="0"/>
              <a:t> </a:t>
            </a:r>
            <a:r>
              <a:rPr lang="ru-RU" sz="2000" dirty="0" err="1" smtClean="0"/>
              <a:t>фаолиятини</a:t>
            </a:r>
            <a:r>
              <a:rPr lang="ru-RU" sz="2000" dirty="0" smtClean="0"/>
              <a:t> </a:t>
            </a:r>
            <a:r>
              <a:rPr lang="ru-RU" sz="2000" dirty="0" err="1" smtClean="0"/>
              <a:t>ҳимоя қилиш тўғрисида”ги, </a:t>
            </a:r>
            <a:r>
              <a:rPr lang="ru-RU" sz="2000" dirty="0" smtClean="0"/>
              <a:t>“Реклама </a:t>
            </a:r>
            <a:r>
              <a:rPr lang="ru-RU" sz="2000" dirty="0" err="1" smtClean="0"/>
              <a:t>тўғрисида</a:t>
            </a:r>
            <a:r>
              <a:rPr lang="ru-RU" sz="2000" dirty="0" smtClean="0"/>
              <a:t>”</a:t>
            </a:r>
            <a:r>
              <a:rPr lang="ru-RU" sz="2000" dirty="0" err="1" smtClean="0"/>
              <a:t>ги</a:t>
            </a:r>
            <a:r>
              <a:rPr lang="ru-RU" sz="2000" dirty="0" smtClean="0"/>
              <a:t> </a:t>
            </a:r>
            <a:r>
              <a:rPr lang="ru-RU" sz="2000" dirty="0" err="1" smtClean="0"/>
              <a:t>қонунлари</a:t>
            </a:r>
            <a:r>
              <a:rPr lang="ru-RU" sz="2000" dirty="0" smtClean="0"/>
              <a:t> </a:t>
            </a:r>
            <a:r>
              <a:rPr lang="uz-Cyrl-UZ" sz="2000" dirty="0" smtClean="0"/>
              <a:t>ва бошқалар.</a:t>
            </a:r>
          </a:p>
          <a:p>
            <a:pPr algn="just">
              <a:buNone/>
            </a:pPr>
            <a:endParaRPr lang="uz-Cyrl-UZ" sz="800" dirty="0" smtClean="0"/>
          </a:p>
          <a:p>
            <a:pPr algn="just">
              <a:buNone/>
            </a:pPr>
            <a:r>
              <a:rPr lang="uz-Cyrl-UZ" sz="800" dirty="0" smtClean="0"/>
              <a:t>.</a:t>
            </a:r>
            <a:endParaRPr lang="ru-RU" sz="800" dirty="0" smtClean="0"/>
          </a:p>
          <a:p>
            <a:pPr algn="just">
              <a:buNone/>
            </a:pPr>
            <a:endParaRPr lang="ru-RU" sz="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z-Cyrl-UZ" dirty="0" smtClean="0"/>
              <a:t>Ўзбекистон Республикаси Олий суди Пленуми қарорлари</a:t>
            </a:r>
            <a:endParaRPr lang="ru-RU" dirty="0"/>
          </a:p>
        </p:txBody>
      </p:sp>
      <p:sp>
        <p:nvSpPr>
          <p:cNvPr id="3" name="Содержимое 2"/>
          <p:cNvSpPr>
            <a:spLocks noGrp="1"/>
          </p:cNvSpPr>
          <p:nvPr>
            <p:ph sz="quarter" idx="1"/>
          </p:nvPr>
        </p:nvSpPr>
        <p:spPr>
          <a:xfrm>
            <a:off x="457200" y="1600200"/>
            <a:ext cx="8147248" cy="4873752"/>
          </a:xfrm>
        </p:spPr>
        <p:txBody>
          <a:bodyPr>
            <a:normAutofit/>
          </a:bodyPr>
          <a:lstStyle/>
          <a:p>
            <a:pPr algn="just">
              <a:buNone/>
            </a:pPr>
            <a:r>
              <a:rPr lang="uz-Cyrl-UZ" dirty="0" smtClean="0"/>
              <a:t>	1. 1998 йил 17 апрелдаги “Судлар томонидан меҳнат шартномаси (контракти)ни бекор қилишни тартибга солувчи қонунларнинг қўлланиши ҳақида”ги;</a:t>
            </a:r>
          </a:p>
          <a:p>
            <a:pPr algn="just">
              <a:buNone/>
            </a:pPr>
            <a:r>
              <a:rPr lang="uz-Cyrl-UZ" dirty="0" smtClean="0"/>
              <a:t>	2. 2000 йил 28 апрелдаги</a:t>
            </a:r>
            <a:r>
              <a:rPr lang="en-IN" dirty="0" smtClean="0"/>
              <a:t> 7-</a:t>
            </a:r>
            <a:r>
              <a:rPr lang="ru-RU" dirty="0" smtClean="0"/>
              <a:t> </a:t>
            </a:r>
            <a:r>
              <a:rPr lang="ru-RU" dirty="0" err="1" smtClean="0"/>
              <a:t>сонли</a:t>
            </a:r>
            <a:r>
              <a:rPr lang="ru-RU" dirty="0" smtClean="0"/>
              <a:t> </a:t>
            </a:r>
            <a:r>
              <a:rPr lang="uz-Cyrl-UZ" dirty="0" smtClean="0"/>
              <a:t>«Маънавий зарарни қоплаш ҳақидаги қонунларнинг қўллашни айрим масалалари тўғрисида»ги ;</a:t>
            </a:r>
          </a:p>
          <a:p>
            <a:pPr algn="just">
              <a:buNone/>
            </a:pPr>
            <a:r>
              <a:rPr lang="uz-Cyrl-UZ" dirty="0" smtClean="0"/>
              <a:t>	3. 2003 йил 19 декабрдаги 18</a:t>
            </a:r>
            <a:r>
              <a:rPr lang="en-IN" dirty="0" smtClean="0"/>
              <a:t>-</a:t>
            </a:r>
            <a:r>
              <a:rPr lang="uz-Cyrl-UZ" dirty="0" smtClean="0"/>
              <a:t>сонли "Меҳнат вазифаларини бажариши муносабати билан ходимнинг ҳаёти ва соғлиғига етказилган зарарни қоплашга оид низолар бўйича суд амалиёти ҳақида”ги қарорлари</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uz-Cyrl-UZ" dirty="0" smtClean="0"/>
              <a:t>Адабиётлар</a:t>
            </a:r>
            <a:endParaRPr lang="ru-RU" dirty="0"/>
          </a:p>
        </p:txBody>
      </p:sp>
      <p:sp>
        <p:nvSpPr>
          <p:cNvPr id="3" name="Содержимое 2"/>
          <p:cNvSpPr>
            <a:spLocks noGrp="1"/>
          </p:cNvSpPr>
          <p:nvPr>
            <p:ph sz="quarter" idx="1"/>
          </p:nvPr>
        </p:nvSpPr>
        <p:spPr>
          <a:xfrm>
            <a:off x="395536" y="1052736"/>
            <a:ext cx="8352928" cy="5616624"/>
          </a:xfrm>
        </p:spPr>
        <p:txBody>
          <a:bodyPr>
            <a:normAutofit fontScale="47500" lnSpcReduction="20000"/>
          </a:bodyPr>
          <a:lstStyle/>
          <a:p>
            <a:pPr lvl="0" algn="just">
              <a:buNone/>
            </a:pPr>
            <a:r>
              <a:rPr lang="ru-RU" sz="3800" dirty="0" smtClean="0"/>
              <a:t>1.</a:t>
            </a:r>
            <a:r>
              <a:rPr lang="uz-Cyrl-UZ" sz="3800" dirty="0" smtClean="0"/>
              <a:t>Раҳмонқулов Ҳ.Р. Фуқаролик: ҳуқуқлар, эркинликлар, бурчлар. – Т.: «Ўзбекистон», 1991.</a:t>
            </a:r>
            <a:endParaRPr lang="ru-RU" sz="3800" dirty="0" smtClean="0"/>
          </a:p>
          <a:p>
            <a:pPr algn="just">
              <a:buNone/>
            </a:pPr>
            <a:r>
              <a:rPr lang="uz-Cyrl-UZ" sz="3800" dirty="0" smtClean="0"/>
              <a:t>2. О.Оқюлов.  Интеллектуал мулк ҳуқуқий мақомининг назарий ва амалий муаммолари. – Т.: Тошкент давлат юридик институти, 2004. – 434 б.</a:t>
            </a:r>
            <a:endParaRPr lang="ru-RU" sz="3800" dirty="0" smtClean="0"/>
          </a:p>
          <a:p>
            <a:pPr algn="just">
              <a:buNone/>
            </a:pPr>
            <a:r>
              <a:rPr lang="uz-Cyrl-UZ" sz="3800" dirty="0" smtClean="0"/>
              <a:t>3. И.Насриев. Шахсий номулкий ҳуқуқларни амалга ошириш ва муҳофаза қилишнинг фуқаролик-ҳуқуқий муаммолар. - Т.: Ғофур Ғулом номидаги нашриёт матбаа ижодий уйи, 2006.</a:t>
            </a:r>
            <a:endParaRPr lang="ru-RU" sz="3800" dirty="0" smtClean="0"/>
          </a:p>
          <a:p>
            <a:pPr algn="just">
              <a:buNone/>
            </a:pPr>
            <a:r>
              <a:rPr lang="uz-Cyrl-UZ" sz="3800" dirty="0" smtClean="0"/>
              <a:t>4. Б.М.Ҳамроқулов. Маънавий зарар (ўқув қўлланма). И.Мўминов номидаги Фалсафа ва ҳуқуқ институти. Тошкент. 2012.</a:t>
            </a:r>
          </a:p>
          <a:p>
            <a:pPr algn="just">
              <a:buNone/>
            </a:pPr>
            <a:r>
              <a:rPr lang="uz-Cyrl-UZ" sz="3800" dirty="0" smtClean="0"/>
              <a:t>5. </a:t>
            </a:r>
            <a:r>
              <a:rPr lang="ru-RU" sz="3800" dirty="0" smtClean="0"/>
              <a:t>Казанцев В.Г. Возмещение морального вреда \\ Российская юстиция, 1996 г., № 5, -132 с.</a:t>
            </a:r>
          </a:p>
          <a:p>
            <a:pPr lvl="0" algn="just">
              <a:buNone/>
            </a:pPr>
            <a:r>
              <a:rPr lang="ru-RU" sz="3800" dirty="0" smtClean="0"/>
              <a:t>6.Эрделевский А.М. Компенсация морального вреда: анализ и комментарий </a:t>
            </a:r>
            <a:r>
              <a:rPr lang="ru-RU" sz="3800" dirty="0" err="1" smtClean="0"/>
              <a:t>законода-тельства</a:t>
            </a:r>
            <a:r>
              <a:rPr lang="ru-RU" sz="3800" dirty="0" smtClean="0"/>
              <a:t> и судебной практики. – 2-е изд., </a:t>
            </a:r>
            <a:r>
              <a:rPr lang="ru-RU" sz="3800" dirty="0" err="1" smtClean="0"/>
              <a:t>испр</a:t>
            </a:r>
            <a:r>
              <a:rPr lang="ru-RU" sz="3800" dirty="0" smtClean="0"/>
              <a:t>. и доп. – М.: Издательство Бек, 2000. –С.167. </a:t>
            </a:r>
          </a:p>
          <a:p>
            <a:pPr lvl="0" algn="just">
              <a:buNone/>
            </a:pPr>
            <a:r>
              <a:rPr lang="ru-RU" sz="3800" dirty="0" smtClean="0"/>
              <a:t>8. Степанов М.А. Предмет доказывания по гражданским делам о компенсации морального вреда. “Закон и право”. 2000. № 12, 35с.;</a:t>
            </a:r>
          </a:p>
          <a:p>
            <a:pPr algn="just">
              <a:buNone/>
            </a:pPr>
            <a:r>
              <a:rPr lang="uz-Cyrl-UZ" sz="3800" dirty="0" smtClean="0"/>
              <a:t>9.</a:t>
            </a:r>
            <a:r>
              <a:rPr lang="x-none" sz="3800" smtClean="0"/>
              <a:t>Козырева, Е. В. Процессуальные особенности рассмотрения судами гражданских дел о компенсации морального вреда: Автореферат диссертации на соискание ученой степени канд</a:t>
            </a:r>
            <a:r>
              <a:rPr lang="uz-Cyrl-UZ" sz="3800" dirty="0" smtClean="0"/>
              <a:t>. </a:t>
            </a:r>
            <a:r>
              <a:rPr lang="x-none" sz="3800" smtClean="0"/>
              <a:t>юрид</a:t>
            </a:r>
            <a:r>
              <a:rPr lang="uz-Cyrl-UZ" sz="3800" dirty="0" smtClean="0"/>
              <a:t>.</a:t>
            </a:r>
            <a:r>
              <a:rPr lang="x-none" sz="3800" smtClean="0"/>
              <a:t> наук. -Саратов, 2003. -24 с</a:t>
            </a:r>
            <a:r>
              <a:rPr lang="uz-Cyrl-UZ" sz="3800" dirty="0" smtClean="0"/>
              <a:t>. </a:t>
            </a:r>
            <a:endParaRPr lang="ru-RU" sz="3800" dirty="0" smtClean="0"/>
          </a:p>
          <a:p>
            <a:pPr algn="just">
              <a:buNone/>
            </a:pPr>
            <a:endParaRPr lang="ru-RU" sz="3800" dirty="0" smtClean="0"/>
          </a:p>
          <a:p>
            <a:pPr algn="just">
              <a:buNone/>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smtClean="0"/>
              <a:t>Маънавий зарар тушунчаси</a:t>
            </a:r>
            <a:endParaRPr lang="ru-RU"/>
          </a:p>
        </p:txBody>
      </p:sp>
      <p:sp>
        <p:nvSpPr>
          <p:cNvPr id="3" name="Содержимое 2"/>
          <p:cNvSpPr>
            <a:spLocks noGrp="1"/>
          </p:cNvSpPr>
          <p:nvPr>
            <p:ph sz="quarter" idx="1"/>
          </p:nvPr>
        </p:nvSpPr>
        <p:spPr>
          <a:xfrm>
            <a:off x="457200" y="1600200"/>
            <a:ext cx="8147248" cy="4873752"/>
          </a:xfrm>
        </p:spPr>
        <p:txBody>
          <a:bodyPr>
            <a:normAutofit fontScale="92500" lnSpcReduction="20000"/>
          </a:bodyPr>
          <a:lstStyle/>
          <a:p>
            <a:pPr algn="just" fontAlgn="t"/>
            <a:r>
              <a:rPr lang="ru-RU" dirty="0" err="1" smtClean="0"/>
              <a:t>Маънавий</a:t>
            </a:r>
            <a:r>
              <a:rPr lang="ru-RU" dirty="0" smtClean="0"/>
              <a:t> </a:t>
            </a:r>
            <a:r>
              <a:rPr lang="ru-RU" dirty="0" err="1" smtClean="0"/>
              <a:t>зарар</a:t>
            </a:r>
            <a:r>
              <a:rPr lang="ru-RU" dirty="0" smtClean="0"/>
              <a:t> </a:t>
            </a:r>
            <a:r>
              <a:rPr lang="ru-RU" dirty="0" err="1" smtClean="0"/>
              <a:t>деганда</a:t>
            </a:r>
            <a:r>
              <a:rPr lang="ru-RU" dirty="0" smtClean="0"/>
              <a:t> </a:t>
            </a:r>
            <a:r>
              <a:rPr lang="ru-RU" dirty="0" err="1" smtClean="0"/>
              <a:t>жабрланувчига</a:t>
            </a:r>
            <a:r>
              <a:rPr lang="ru-RU" dirty="0" smtClean="0"/>
              <a:t> </a:t>
            </a:r>
            <a:r>
              <a:rPr lang="ru-RU" dirty="0" err="1" smtClean="0"/>
              <a:t>қарши содир</a:t>
            </a:r>
            <a:r>
              <a:rPr lang="ru-RU" dirty="0" smtClean="0"/>
              <a:t> </a:t>
            </a:r>
            <a:r>
              <a:rPr lang="ru-RU" dirty="0" err="1" smtClean="0"/>
              <a:t>этилган</a:t>
            </a:r>
            <a:r>
              <a:rPr lang="ru-RU" dirty="0" smtClean="0"/>
              <a:t> </a:t>
            </a:r>
            <a:r>
              <a:rPr lang="ru-RU" dirty="0" err="1" smtClean="0"/>
              <a:t>ҳуқуқбузарлик ҳаракати (ҳаракатсизлик</a:t>
            </a:r>
            <a:r>
              <a:rPr lang="ru-RU" dirty="0" smtClean="0"/>
              <a:t>) </a:t>
            </a:r>
            <a:r>
              <a:rPr lang="ru-RU" dirty="0" err="1" smtClean="0"/>
              <a:t>оқибатида </a:t>
            </a:r>
            <a:r>
              <a:rPr lang="ru-RU" dirty="0" smtClean="0"/>
              <a:t>у </a:t>
            </a:r>
            <a:r>
              <a:rPr lang="ru-RU" dirty="0" err="1" smtClean="0"/>
              <a:t>бошидан</a:t>
            </a:r>
            <a:r>
              <a:rPr lang="ru-RU" dirty="0" smtClean="0"/>
              <a:t> </a:t>
            </a:r>
            <a:r>
              <a:rPr lang="ru-RU" dirty="0" err="1" smtClean="0"/>
              <a:t>кечирган</a:t>
            </a:r>
            <a:r>
              <a:rPr lang="ru-RU" dirty="0" smtClean="0"/>
              <a:t> (</a:t>
            </a:r>
            <a:r>
              <a:rPr lang="ru-RU" dirty="0" err="1" smtClean="0"/>
              <a:t>ўтказган</a:t>
            </a:r>
            <a:r>
              <a:rPr lang="ru-RU" dirty="0" smtClean="0"/>
              <a:t>) </a:t>
            </a:r>
            <a:r>
              <a:rPr lang="ru-RU" dirty="0" err="1" smtClean="0"/>
              <a:t>маънавий</a:t>
            </a:r>
            <a:r>
              <a:rPr lang="ru-RU" dirty="0" smtClean="0"/>
              <a:t> </a:t>
            </a:r>
            <a:r>
              <a:rPr lang="ru-RU" dirty="0" err="1" smtClean="0"/>
              <a:t>ва</a:t>
            </a:r>
            <a:r>
              <a:rPr lang="ru-RU" dirty="0" smtClean="0"/>
              <a:t> </a:t>
            </a:r>
            <a:r>
              <a:rPr lang="ru-RU" dirty="0" err="1" smtClean="0"/>
              <a:t>жисмоний</a:t>
            </a:r>
            <a:r>
              <a:rPr lang="ru-RU" dirty="0" smtClean="0"/>
              <a:t> (</a:t>
            </a:r>
            <a:r>
              <a:rPr lang="ru-RU" dirty="0" err="1" smtClean="0"/>
              <a:t>камситиш</a:t>
            </a:r>
            <a:r>
              <a:rPr lang="ru-RU" dirty="0" smtClean="0"/>
              <a:t>, </a:t>
            </a:r>
            <a:r>
              <a:rPr lang="ru-RU" dirty="0" err="1" smtClean="0"/>
              <a:t>жисмоний</a:t>
            </a:r>
            <a:r>
              <a:rPr lang="ru-RU" dirty="0" smtClean="0"/>
              <a:t> </a:t>
            </a:r>
            <a:r>
              <a:rPr lang="ru-RU" dirty="0" err="1" smtClean="0"/>
              <a:t>оғриқ</a:t>
            </a:r>
            <a:r>
              <a:rPr lang="ru-RU" dirty="0" smtClean="0"/>
              <a:t>, </a:t>
            </a:r>
            <a:r>
              <a:rPr lang="ru-RU" dirty="0" err="1" smtClean="0"/>
              <a:t>зарар</a:t>
            </a:r>
            <a:r>
              <a:rPr lang="ru-RU" dirty="0" smtClean="0"/>
              <a:t> </a:t>
            </a:r>
            <a:r>
              <a:rPr lang="ru-RU" dirty="0" err="1" smtClean="0"/>
              <a:t>кўриш</a:t>
            </a:r>
            <a:r>
              <a:rPr lang="ru-RU" dirty="0" smtClean="0"/>
              <a:t>, </a:t>
            </a:r>
            <a:r>
              <a:rPr lang="ru-RU" dirty="0" err="1" smtClean="0"/>
              <a:t>ноқулайлик ва</a:t>
            </a:r>
            <a:r>
              <a:rPr lang="ru-RU" dirty="0" smtClean="0"/>
              <a:t> </a:t>
            </a:r>
            <a:r>
              <a:rPr lang="ru-RU" dirty="0" err="1" smtClean="0"/>
              <a:t>бошқа</a:t>
            </a:r>
            <a:r>
              <a:rPr lang="ru-RU" dirty="0" smtClean="0"/>
              <a:t>) </a:t>
            </a:r>
            <a:r>
              <a:rPr lang="ru-RU" dirty="0" err="1" smtClean="0"/>
              <a:t>азоблар</a:t>
            </a:r>
            <a:r>
              <a:rPr lang="ru-RU" dirty="0" smtClean="0"/>
              <a:t> </a:t>
            </a:r>
            <a:r>
              <a:rPr lang="ru-RU" dirty="0" err="1" smtClean="0"/>
              <a:t>тушунилади</a:t>
            </a:r>
            <a:r>
              <a:rPr lang="ru-RU" dirty="0" smtClean="0"/>
              <a:t>.</a:t>
            </a:r>
          </a:p>
          <a:p>
            <a:pPr algn="just" fontAlgn="t"/>
            <a:r>
              <a:rPr lang="ru-RU" dirty="0" err="1" smtClean="0"/>
              <a:t>Ғайриқонуний ҳаракатлар (ҳаракатсизлик</a:t>
            </a:r>
            <a:r>
              <a:rPr lang="ru-RU" dirty="0" smtClean="0"/>
              <a:t>)</a:t>
            </a:r>
            <a:r>
              <a:rPr lang="ru-RU" dirty="0" err="1" smtClean="0"/>
              <a:t>нинг</a:t>
            </a:r>
            <a:r>
              <a:rPr lang="ru-RU" dirty="0" smtClean="0"/>
              <a:t> </a:t>
            </a:r>
            <a:r>
              <a:rPr lang="ru-RU" dirty="0" err="1" smtClean="0"/>
              <a:t>объекти</a:t>
            </a:r>
            <a:r>
              <a:rPr lang="ru-RU" dirty="0" smtClean="0"/>
              <a:t> </a:t>
            </a:r>
            <a:r>
              <a:rPr lang="ru-RU" dirty="0" err="1" smtClean="0"/>
              <a:t>бўлиб</a:t>
            </a:r>
            <a:r>
              <a:rPr lang="ru-RU" dirty="0" smtClean="0"/>
              <a:t> </a:t>
            </a:r>
            <a:r>
              <a:rPr lang="ru-RU" dirty="0" err="1" smtClean="0"/>
              <a:t>фуқарога туғилган вақтидан </a:t>
            </a:r>
            <a:r>
              <a:rPr lang="ru-RU" dirty="0" smtClean="0"/>
              <a:t>буён </a:t>
            </a:r>
            <a:r>
              <a:rPr lang="ru-RU" dirty="0" err="1" smtClean="0"/>
              <a:t>ва</a:t>
            </a:r>
            <a:r>
              <a:rPr lang="ru-RU" dirty="0" smtClean="0"/>
              <a:t> </a:t>
            </a:r>
            <a:r>
              <a:rPr lang="ru-RU" dirty="0" err="1" smtClean="0"/>
              <a:t>қонунга мувофиқ тегишли</a:t>
            </a:r>
            <a:r>
              <a:rPr lang="ru-RU" dirty="0" smtClean="0"/>
              <a:t> </a:t>
            </a:r>
            <a:r>
              <a:rPr lang="ru-RU" dirty="0" err="1" smtClean="0"/>
              <a:t>бўлган</a:t>
            </a:r>
            <a:r>
              <a:rPr lang="ru-RU" dirty="0" smtClean="0"/>
              <a:t> </a:t>
            </a:r>
            <a:r>
              <a:rPr lang="ru-RU" dirty="0" err="1" smtClean="0"/>
              <a:t>номоддий</a:t>
            </a:r>
            <a:r>
              <a:rPr lang="ru-RU" dirty="0" smtClean="0"/>
              <a:t> </a:t>
            </a:r>
            <a:r>
              <a:rPr lang="ru-RU" dirty="0" err="1" smtClean="0"/>
              <a:t>манфаатлари</a:t>
            </a:r>
            <a:r>
              <a:rPr lang="ru-RU" dirty="0" smtClean="0"/>
              <a:t>, (</a:t>
            </a:r>
            <a:r>
              <a:rPr lang="ru-RU" dirty="0" err="1" smtClean="0"/>
              <a:t>ҳаёти</a:t>
            </a:r>
            <a:r>
              <a:rPr lang="ru-RU" dirty="0" smtClean="0"/>
              <a:t>, </a:t>
            </a:r>
            <a:r>
              <a:rPr lang="ru-RU" dirty="0" err="1" smtClean="0"/>
              <a:t>соғлиғи</a:t>
            </a:r>
            <a:r>
              <a:rPr lang="ru-RU" dirty="0" smtClean="0"/>
              <a:t>, </a:t>
            </a:r>
            <a:r>
              <a:rPr lang="ru-RU" dirty="0" err="1" smtClean="0"/>
              <a:t>шахснинг</a:t>
            </a:r>
            <a:r>
              <a:rPr lang="ru-RU" dirty="0" smtClean="0"/>
              <a:t> </a:t>
            </a:r>
            <a:r>
              <a:rPr lang="ru-RU" dirty="0" err="1" smtClean="0"/>
              <a:t>қадр-қиммати</a:t>
            </a:r>
            <a:r>
              <a:rPr lang="ru-RU" dirty="0" smtClean="0"/>
              <a:t>, </a:t>
            </a:r>
            <a:r>
              <a:rPr lang="ru-RU" dirty="0" err="1" smtClean="0"/>
              <a:t>ишчанлик</a:t>
            </a:r>
            <a:r>
              <a:rPr lang="ru-RU" dirty="0" smtClean="0"/>
              <a:t> </a:t>
            </a:r>
            <a:r>
              <a:rPr lang="ru-RU" dirty="0" err="1" smtClean="0"/>
              <a:t>обрў-эътибори</a:t>
            </a:r>
            <a:r>
              <a:rPr lang="ru-RU" dirty="0" smtClean="0"/>
              <a:t>, </a:t>
            </a:r>
            <a:r>
              <a:rPr lang="ru-RU" dirty="0" err="1" smtClean="0"/>
              <a:t>шахсий</a:t>
            </a:r>
            <a:r>
              <a:rPr lang="ru-RU" dirty="0" smtClean="0"/>
              <a:t> </a:t>
            </a:r>
            <a:r>
              <a:rPr lang="ru-RU" dirty="0" err="1" smtClean="0"/>
              <a:t>ҳаётнинг дахлсизлиги</a:t>
            </a:r>
            <a:r>
              <a:rPr lang="ru-RU" dirty="0" smtClean="0"/>
              <a:t>, </a:t>
            </a:r>
            <a:r>
              <a:rPr lang="ru-RU" dirty="0" err="1" smtClean="0"/>
              <a:t>шахсий</a:t>
            </a:r>
            <a:r>
              <a:rPr lang="ru-RU" dirty="0" smtClean="0"/>
              <a:t> </a:t>
            </a:r>
            <a:r>
              <a:rPr lang="ru-RU" dirty="0" err="1" smtClean="0"/>
              <a:t>ва</a:t>
            </a:r>
            <a:r>
              <a:rPr lang="ru-RU" dirty="0" smtClean="0"/>
              <a:t> </a:t>
            </a:r>
            <a:r>
              <a:rPr lang="ru-RU" dirty="0" err="1" smtClean="0"/>
              <a:t>оилавий</a:t>
            </a:r>
            <a:r>
              <a:rPr lang="ru-RU" dirty="0" smtClean="0"/>
              <a:t> </a:t>
            </a:r>
            <a:r>
              <a:rPr lang="ru-RU" dirty="0" err="1" smtClean="0"/>
              <a:t>сири</a:t>
            </a:r>
            <a:r>
              <a:rPr lang="ru-RU" dirty="0" smtClean="0"/>
              <a:t>), </a:t>
            </a:r>
            <a:r>
              <a:rPr lang="ru-RU" dirty="0" err="1" smtClean="0"/>
              <a:t>шахсий</a:t>
            </a:r>
            <a:r>
              <a:rPr lang="ru-RU" dirty="0" smtClean="0"/>
              <a:t> </a:t>
            </a:r>
            <a:r>
              <a:rPr lang="ru-RU" dirty="0" err="1" smtClean="0"/>
              <a:t>номулкий</a:t>
            </a:r>
            <a:r>
              <a:rPr lang="ru-RU" dirty="0" smtClean="0"/>
              <a:t> </a:t>
            </a:r>
            <a:r>
              <a:rPr lang="ru-RU" dirty="0" err="1" smtClean="0"/>
              <a:t>ҳуқуқлари </a:t>
            </a:r>
            <a:r>
              <a:rPr lang="ru-RU" dirty="0" smtClean="0"/>
              <a:t>(</a:t>
            </a:r>
            <a:r>
              <a:rPr lang="ru-RU" dirty="0" err="1" smtClean="0"/>
              <a:t>ўз</a:t>
            </a:r>
            <a:r>
              <a:rPr lang="ru-RU" dirty="0" smtClean="0"/>
              <a:t> </a:t>
            </a:r>
            <a:r>
              <a:rPr lang="ru-RU" dirty="0" err="1" smtClean="0"/>
              <a:t>номидан</a:t>
            </a:r>
            <a:r>
              <a:rPr lang="ru-RU" dirty="0" smtClean="0"/>
              <a:t> </a:t>
            </a:r>
            <a:r>
              <a:rPr lang="ru-RU" dirty="0" err="1" smtClean="0"/>
              <a:t>фойдаланиш</a:t>
            </a:r>
            <a:r>
              <a:rPr lang="ru-RU" dirty="0" smtClean="0"/>
              <a:t> </a:t>
            </a:r>
            <a:r>
              <a:rPr lang="ru-RU" dirty="0" err="1" smtClean="0"/>
              <a:t>ҳуқуқи</a:t>
            </a:r>
            <a:r>
              <a:rPr lang="ru-RU" dirty="0" smtClean="0"/>
              <a:t>, </a:t>
            </a:r>
            <a:r>
              <a:rPr lang="ru-RU" dirty="0" err="1" smtClean="0"/>
              <a:t>муаллифлик</a:t>
            </a:r>
            <a:r>
              <a:rPr lang="ru-RU" dirty="0" smtClean="0"/>
              <a:t> </a:t>
            </a:r>
            <a:r>
              <a:rPr lang="ru-RU" dirty="0" err="1" smtClean="0"/>
              <a:t>ҳуқуқи ва</a:t>
            </a:r>
            <a:r>
              <a:rPr lang="ru-RU" dirty="0" smtClean="0"/>
              <a:t> </a:t>
            </a:r>
            <a:r>
              <a:rPr lang="ru-RU" dirty="0" err="1" smtClean="0"/>
              <a:t>бошқа номулкий</a:t>
            </a:r>
            <a:r>
              <a:rPr lang="ru-RU" dirty="0" smtClean="0"/>
              <a:t> </a:t>
            </a:r>
            <a:r>
              <a:rPr lang="ru-RU" dirty="0" err="1" smtClean="0"/>
              <a:t>ҳуқуқларнинг </a:t>
            </a:r>
            <a:r>
              <a:rPr lang="ru-RU" dirty="0" smtClean="0"/>
              <a:t>интеллектуал </a:t>
            </a:r>
            <a:r>
              <a:rPr lang="ru-RU" dirty="0" err="1" smtClean="0"/>
              <a:t>фаолият</a:t>
            </a:r>
            <a:r>
              <a:rPr lang="ru-RU" dirty="0" smtClean="0"/>
              <a:t> </a:t>
            </a:r>
            <a:r>
              <a:rPr lang="ru-RU" dirty="0" err="1" smtClean="0"/>
              <a:t>натижаларини</a:t>
            </a:r>
            <a:r>
              <a:rPr lang="ru-RU" dirty="0" smtClean="0"/>
              <a:t> </a:t>
            </a:r>
            <a:r>
              <a:rPr lang="ru-RU" dirty="0" err="1" smtClean="0"/>
              <a:t>қонунларга кўра</a:t>
            </a:r>
            <a:r>
              <a:rPr lang="ru-RU" dirty="0" smtClean="0"/>
              <a:t> </a:t>
            </a:r>
            <a:r>
              <a:rPr lang="ru-RU" dirty="0" err="1" smtClean="0"/>
              <a:t>ҳуқуқий муҳофаза қилиш</a:t>
            </a:r>
            <a:r>
              <a:rPr lang="ru-RU" dirty="0" smtClean="0"/>
              <a:t>) </a:t>
            </a:r>
            <a:r>
              <a:rPr lang="ru-RU" dirty="0" err="1" smtClean="0"/>
              <a:t>ва</a:t>
            </a:r>
            <a:r>
              <a:rPr lang="ru-RU" dirty="0" smtClean="0"/>
              <a:t> </a:t>
            </a:r>
            <a:r>
              <a:rPr lang="ru-RU" dirty="0" err="1" smtClean="0"/>
              <a:t>мулкий</a:t>
            </a:r>
            <a:r>
              <a:rPr lang="ru-RU" dirty="0" smtClean="0"/>
              <a:t> </a:t>
            </a:r>
            <a:r>
              <a:rPr lang="ru-RU" dirty="0" err="1" smtClean="0"/>
              <a:t>ҳуқуқлари </a:t>
            </a:r>
            <a:r>
              <a:rPr lang="ru-RU" dirty="0" smtClean="0"/>
              <a:t>(</a:t>
            </a:r>
            <a:r>
              <a:rPr lang="ru-RU" dirty="0" err="1" smtClean="0"/>
              <a:t>уй-жой</a:t>
            </a:r>
            <a:r>
              <a:rPr lang="ru-RU" dirty="0" smtClean="0"/>
              <a:t> </a:t>
            </a:r>
            <a:r>
              <a:rPr lang="ru-RU" dirty="0" err="1" smtClean="0"/>
              <a:t>дахлсизлиги</a:t>
            </a:r>
            <a:r>
              <a:rPr lang="ru-RU" dirty="0" smtClean="0"/>
              <a:t>, </a:t>
            </a:r>
            <a:r>
              <a:rPr lang="ru-RU" dirty="0" err="1" smtClean="0"/>
              <a:t>мулк</a:t>
            </a:r>
            <a:r>
              <a:rPr lang="ru-RU" dirty="0" smtClean="0"/>
              <a:t> </a:t>
            </a:r>
            <a:r>
              <a:rPr lang="ru-RU" dirty="0" err="1" smtClean="0"/>
              <a:t>ҳуқуқи ва</a:t>
            </a:r>
            <a:r>
              <a:rPr lang="ru-RU" dirty="0" smtClean="0"/>
              <a:t> </a:t>
            </a:r>
            <a:r>
              <a:rPr lang="ru-RU" dirty="0" err="1" smtClean="0"/>
              <a:t>бошқалар</a:t>
            </a:r>
            <a:r>
              <a:rPr lang="ru-RU" dirty="0" smtClean="0"/>
              <a:t>)ни </a:t>
            </a:r>
            <a:r>
              <a:rPr lang="ru-RU" dirty="0" err="1" smtClean="0"/>
              <a:t>бузилиши</a:t>
            </a:r>
            <a:r>
              <a:rPr lang="ru-RU" dirty="0" smtClean="0"/>
              <a:t> </a:t>
            </a:r>
            <a:r>
              <a:rPr lang="ru-RU" dirty="0" err="1" smtClean="0"/>
              <a:t>бўлиши</a:t>
            </a:r>
            <a:r>
              <a:rPr lang="ru-RU" dirty="0" smtClean="0"/>
              <a:t> </a:t>
            </a:r>
            <a:r>
              <a:rPr lang="ru-RU" dirty="0" err="1" smtClean="0"/>
              <a:t>мумкин</a:t>
            </a:r>
            <a:r>
              <a:rPr lang="ru-RU" dirty="0" smtClean="0"/>
              <a:t>.</a:t>
            </a:r>
          </a:p>
          <a:p>
            <a:pPr algn="just"/>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229600" cy="1143000"/>
          </a:xfrm>
        </p:spPr>
        <p:txBody>
          <a:bodyPr/>
          <a:lstStyle/>
          <a:p>
            <a:r>
              <a:rPr lang="ru-RU" dirty="0" smtClean="0"/>
              <a:t>Российская  Федерация</a:t>
            </a:r>
            <a:endParaRPr lang="ru-RU" dirty="0"/>
          </a:p>
        </p:txBody>
      </p:sp>
      <p:sp>
        <p:nvSpPr>
          <p:cNvPr id="3" name="Содержимое 2"/>
          <p:cNvSpPr>
            <a:spLocks noGrp="1"/>
          </p:cNvSpPr>
          <p:nvPr>
            <p:ph sz="quarter" idx="1"/>
          </p:nvPr>
        </p:nvSpPr>
        <p:spPr>
          <a:xfrm>
            <a:off x="323528" y="1268760"/>
            <a:ext cx="8352928" cy="5184576"/>
          </a:xfrm>
        </p:spPr>
        <p:txBody>
          <a:bodyPr>
            <a:noAutofit/>
          </a:bodyPr>
          <a:lstStyle/>
          <a:p>
            <a:pPr algn="just">
              <a:buNone/>
            </a:pPr>
            <a:endParaRPr lang="ru-RU" sz="1400" dirty="0" smtClean="0"/>
          </a:p>
          <a:p>
            <a:pPr algn="just">
              <a:buNone/>
            </a:pPr>
            <a:r>
              <a:rPr lang="ru-RU" sz="1000" dirty="0" smtClean="0"/>
              <a:t> </a:t>
            </a:r>
          </a:p>
          <a:p>
            <a:pPr algn="just">
              <a:buNone/>
            </a:pPr>
            <a:r>
              <a:rPr lang="ru-RU" sz="1800" b="1" dirty="0" smtClean="0"/>
              <a:t> Статья 151. Компенсация морального вреда</a:t>
            </a:r>
          </a:p>
          <a:p>
            <a:pPr algn="just">
              <a:buNone/>
            </a:pPr>
            <a:r>
              <a:rPr lang="ru-RU" sz="1800" dirty="0" smtClean="0"/>
              <a:t>Если гражданину причинен моральный вред (физические или нравственные страдания) действиями, нарушающими его личные неимущественные права либо посягающими на принадлежащие гражданину нематериальные блага, а также в других случаях, предусмотренных законом, суд может возложить на нарушителя обязанность денежной компенсации указанного вреда.</a:t>
            </a:r>
            <a:endParaRPr lang="ru-RU" sz="1400" dirty="0" smtClean="0"/>
          </a:p>
          <a:p>
            <a:pPr algn="just">
              <a:buNone/>
            </a:pPr>
            <a:r>
              <a:rPr lang="ru-RU" sz="1800" b="1" dirty="0" smtClean="0"/>
              <a:t>Статья 1099. Общие положения</a:t>
            </a:r>
          </a:p>
          <a:p>
            <a:pPr algn="just">
              <a:buNone/>
            </a:pPr>
            <a:r>
              <a:rPr lang="ru-RU" sz="1800" dirty="0" smtClean="0"/>
              <a:t>2. Моральный вред, причиненный действиями (бездействием), нарушающими имущественные права гражданина, подлежит компенсации в случаях, предусмотренных законом.</a:t>
            </a:r>
          </a:p>
          <a:p>
            <a:pPr algn="just">
              <a:buNone/>
            </a:pPr>
            <a:endParaRPr lang="ru-RU" sz="1400" dirty="0" smtClean="0"/>
          </a:p>
          <a:p>
            <a:pPr algn="just">
              <a:buNone/>
            </a:pPr>
            <a:endParaRPr lang="ru-RU" sz="1400" dirty="0" smtClean="0"/>
          </a:p>
          <a:p>
            <a:pPr algn="just">
              <a:buNone/>
            </a:pPr>
            <a:endParaRPr lang="ru-RU"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Казахстан</a:t>
            </a:r>
            <a:r>
              <a:rPr lang="ru-RU" dirty="0" smtClean="0"/>
              <a:t/>
            </a:r>
            <a:br>
              <a:rPr lang="ru-RU" dirty="0" smtClean="0"/>
            </a:br>
            <a:endParaRPr lang="ru-RU" dirty="0"/>
          </a:p>
        </p:txBody>
      </p:sp>
      <p:sp>
        <p:nvSpPr>
          <p:cNvPr id="3" name="Содержимое 2"/>
          <p:cNvSpPr>
            <a:spLocks noGrp="1"/>
          </p:cNvSpPr>
          <p:nvPr>
            <p:ph sz="quarter" idx="1"/>
          </p:nvPr>
        </p:nvSpPr>
        <p:spPr>
          <a:xfrm>
            <a:off x="323528" y="1052736"/>
            <a:ext cx="8352928" cy="5544616"/>
          </a:xfrm>
        </p:spPr>
        <p:txBody>
          <a:bodyPr>
            <a:normAutofit fontScale="92500"/>
          </a:bodyPr>
          <a:lstStyle/>
          <a:p>
            <a:pPr algn="just" fontAlgn="base">
              <a:buNone/>
            </a:pPr>
            <a:r>
              <a:rPr lang="ru-RU" dirty="0" smtClean="0"/>
              <a:t>1. Моральный вред - это нарушение, умаление или лишение личных неимущественных благ и прав физических лиц, в том числе нравственные или физические страдания (унижение, раздражение, подавленность, гнев, стыд, отчаяние, физическая боль, ущербность, дискомфортное состояние и т.п.), испытываемые (претерпеваемые, переживаемые) потерпевшим в результате совершенного против него правонарушения.</a:t>
            </a:r>
          </a:p>
          <a:p>
            <a:pPr algn="just" fontAlgn="base">
              <a:buNone/>
            </a:pPr>
            <a:r>
              <a:rPr lang="ru-RU" dirty="0" smtClean="0"/>
              <a:t>4) иных случаях, предусмотренных законодательными актами.</a:t>
            </a:r>
          </a:p>
          <a:p>
            <a:pPr algn="just" fontAlgn="base">
              <a:buNone/>
            </a:pPr>
            <a:r>
              <a:rPr lang="ru-RU" dirty="0" smtClean="0"/>
              <a:t>4. Моральный вред, причиненный действиями (бездействием), нарушающими имущественные права гражданина, возмещению не подлежит, кроме случаев, предусмотренных </a:t>
            </a:r>
            <a:r>
              <a:rPr lang="ru-RU" b="1" u="sng" dirty="0" smtClean="0">
                <a:hlinkClick r:id="rId2" tooltip="Закон Республики Казахстан от 4 мая 2010 года № 274-IV «О защите прав потребителей» (с изменениями по состоянию на 29.10.2015 г.)"/>
              </a:rPr>
              <a:t>законодательными актами</a:t>
            </a:r>
            <a:r>
              <a:rPr lang="ru-RU" dirty="0" smtClean="0"/>
              <a:t>.</a:t>
            </a:r>
          </a:p>
          <a:p>
            <a:pPr algn="just">
              <a:buNone/>
            </a:pPr>
            <a:r>
              <a:rPr lang="ru-RU" b="1" dirty="0" smtClean="0"/>
              <a:t> </a:t>
            </a:r>
            <a:endParaRPr lang="ru-RU" dirty="0" smtClean="0"/>
          </a:p>
          <a:p>
            <a:pPr algn="just">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1052736"/>
            <a:ext cx="8604448" cy="5472608"/>
          </a:xfrm>
        </p:spPr>
        <p:txBody>
          <a:bodyPr>
            <a:normAutofit fontScale="92500" lnSpcReduction="10000"/>
          </a:bodyPr>
          <a:lstStyle/>
          <a:p>
            <a:pPr algn="just">
              <a:buNone/>
            </a:pPr>
            <a:r>
              <a:rPr lang="ru-RU" dirty="0" smtClean="0"/>
              <a:t>Статья 152. Компенсация морального вреда</a:t>
            </a:r>
          </a:p>
          <a:p>
            <a:pPr algn="just">
              <a:buNone/>
            </a:pPr>
            <a:r>
              <a:rPr lang="ru-RU" dirty="0" smtClean="0"/>
              <a:t>Если гражданину причинен моральный вред (физические или нравственные страдания) действиями, нарушающими его личные неимущественные права либо посягающими на принадлежащие гражданину другие нематериальные блага, а также в иных случаях, предусмотренных законодательством, гражданин вправе требовать от нарушителя денежную компенсацию указанного вреда.</a:t>
            </a:r>
          </a:p>
          <a:p>
            <a:pPr algn="just">
              <a:buNone/>
            </a:pPr>
            <a:r>
              <a:rPr lang="ru-RU" dirty="0" smtClean="0"/>
              <a:t>Статья 968. Общие положения</a:t>
            </a:r>
          </a:p>
          <a:p>
            <a:pPr algn="just">
              <a:buNone/>
            </a:pPr>
            <a:r>
              <a:rPr lang="ru-RU" dirty="0" smtClean="0"/>
              <a:t>1. Основания и размер компенсации гражданину морального вреда определяются правилами, предусмотренными настоящей главой и статьей 152 настоящего Кодекса.</a:t>
            </a:r>
          </a:p>
          <a:p>
            <a:pPr algn="just">
              <a:buNone/>
            </a:pPr>
            <a:r>
              <a:rPr lang="ru-RU" dirty="0" smtClean="0"/>
              <a:t>2. Моральный вред, причиненный действиями (бездействием), нарушающими имущественные права гражданина, подлежит компенсации в случаях, предусмотренных законодательными актами.</a:t>
            </a:r>
          </a:p>
          <a:p>
            <a:pPr algn="just">
              <a:buNone/>
            </a:pPr>
            <a:endParaRPr lang="ru-RU" dirty="0"/>
          </a:p>
        </p:txBody>
      </p:sp>
      <p:sp>
        <p:nvSpPr>
          <p:cNvPr id="5" name="TextBox 4"/>
          <p:cNvSpPr txBox="1"/>
          <p:nvPr/>
        </p:nvSpPr>
        <p:spPr>
          <a:xfrm>
            <a:off x="323528" y="260648"/>
            <a:ext cx="7704856" cy="861774"/>
          </a:xfrm>
          <a:prstGeom prst="rect">
            <a:avLst/>
          </a:prstGeom>
          <a:noFill/>
        </p:spPr>
        <p:txBody>
          <a:bodyPr wrap="square" rtlCol="0">
            <a:spAutoFit/>
          </a:bodyPr>
          <a:lstStyle/>
          <a:p>
            <a:r>
              <a:rPr lang="ru-RU" sz="3200" b="1" dirty="0" smtClean="0"/>
              <a:t>Беларусь</a:t>
            </a:r>
            <a:endParaRPr lang="ru-RU" sz="3200"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289</TotalTime>
  <Words>1611</Words>
  <Application>Microsoft Office PowerPoint</Application>
  <PresentationFormat>Экран (4:3)</PresentationFormat>
  <Paragraphs>129</Paragraphs>
  <Slides>29</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Эркер</vt:lpstr>
      <vt:lpstr>   </vt:lpstr>
      <vt:lpstr>Асосий масалалар</vt:lpstr>
      <vt:lpstr>Норматив- ҳуқуқий ҳужжатлар</vt:lpstr>
      <vt:lpstr>Ўзбекистон Республикаси Олий суди Пленуми қарорлари</vt:lpstr>
      <vt:lpstr>Адабиётлар</vt:lpstr>
      <vt:lpstr>Маънавий зарар тушунчаси</vt:lpstr>
      <vt:lpstr>Российская  Федерация</vt:lpstr>
      <vt:lpstr>Казахстан </vt:lpstr>
      <vt:lpstr>Слайд 9</vt:lpstr>
      <vt:lpstr>  Маънавий зарарни     қоплаш усули ва миқдори</vt:lpstr>
      <vt:lpstr> Миқдорни белгилашда суд томонидан жисмоний ва маънавий (руҳий) азобларнинг хусусияти (характери) қандай   аниқланади.</vt:lpstr>
      <vt:lpstr> ҳақиқий ҳолат ва шахсий хусусият</vt:lpstr>
      <vt:lpstr>Оқилоналаик (разумность)</vt:lpstr>
      <vt:lpstr>Адолатлилик (справидливость)</vt:lpstr>
      <vt:lpstr>Слайд 15</vt:lpstr>
      <vt:lpstr>Айб асосий мезон ёки асосий мезон булмаганда исботлаш </vt:lpstr>
      <vt:lpstr>  ДАЛИЛЛАР</vt:lpstr>
      <vt:lpstr>Слайд 18</vt:lpstr>
      <vt:lpstr>Слайд 19</vt:lpstr>
      <vt:lpstr>Слайд 20</vt:lpstr>
      <vt:lpstr>Фактни исботовчи далилларнинг   тасдиқланиши  </vt:lpstr>
      <vt:lpstr>Хорижий давлатларда маънавий зиённи қоплаш масалалари</vt:lpstr>
      <vt:lpstr>                               Германия </vt:lpstr>
      <vt:lpstr>  Муаммолар</vt:lpstr>
      <vt:lpstr>Слайд 25</vt:lpstr>
      <vt:lpstr>Слайд 26</vt:lpstr>
      <vt:lpstr>Слайд 27</vt:lpstr>
      <vt:lpstr>Слайд 28</vt:lpstr>
      <vt:lpstr>Слайд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45</cp:revision>
  <dcterms:created xsi:type="dcterms:W3CDTF">2016-03-22T14:24:55Z</dcterms:created>
  <dcterms:modified xsi:type="dcterms:W3CDTF">2017-01-25T08:56:11Z</dcterms:modified>
</cp:coreProperties>
</file>